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303" r:id="rId2"/>
    <p:sldId id="304" r:id="rId3"/>
    <p:sldId id="305" r:id="rId4"/>
    <p:sldId id="306" r:id="rId5"/>
    <p:sldId id="307" r:id="rId6"/>
    <p:sldId id="256" r:id="rId7"/>
    <p:sldId id="278" r:id="rId8"/>
    <p:sldId id="258" r:id="rId9"/>
    <p:sldId id="289" r:id="rId10"/>
    <p:sldId id="291" r:id="rId11"/>
    <p:sldId id="290" r:id="rId12"/>
    <p:sldId id="293" r:id="rId13"/>
    <p:sldId id="288" r:id="rId14"/>
    <p:sldId id="287" r:id="rId15"/>
    <p:sldId id="292" r:id="rId16"/>
    <p:sldId id="280" r:id="rId17"/>
    <p:sldId id="294" r:id="rId18"/>
    <p:sldId id="281" r:id="rId19"/>
    <p:sldId id="283" r:id="rId20"/>
    <p:sldId id="282" r:id="rId21"/>
    <p:sldId id="284" r:id="rId22"/>
    <p:sldId id="279" r:id="rId23"/>
    <p:sldId id="295" r:id="rId24"/>
    <p:sldId id="296" r:id="rId25"/>
    <p:sldId id="301" r:id="rId26"/>
    <p:sldId id="302" r:id="rId27"/>
    <p:sldId id="308" r:id="rId28"/>
    <p:sldId id="309" r:id="rId29"/>
    <p:sldId id="310" r:id="rId30"/>
    <p:sldId id="311" r:id="rId31"/>
    <p:sldId id="313" r:id="rId32"/>
    <p:sldId id="312" r:id="rId33"/>
    <p:sldId id="314" r:id="rId3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1050" autoAdjust="0"/>
  </p:normalViewPr>
  <p:slideViewPr>
    <p:cSldViewPr snapToGrid="0">
      <p:cViewPr varScale="1">
        <p:scale>
          <a:sx n="105" d="100"/>
          <a:sy n="105" d="100"/>
        </p:scale>
        <p:origin x="37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6435"/>
          </a:xfrm>
          <a:prstGeom prst="rect">
            <a:avLst/>
          </a:prstGeom>
        </p:spPr>
        <p:txBody>
          <a:bodyPr vert="horz" lIns="93170" tIns="46585" rIns="93170" bIns="46585" rtlCol="0"/>
          <a:lstStyle>
            <a:lvl1pPr algn="l">
              <a:defRPr sz="1200"/>
            </a:lvl1pPr>
          </a:lstStyle>
          <a:p>
            <a:endParaRPr lang="en-US"/>
          </a:p>
        </p:txBody>
      </p:sp>
      <p:sp>
        <p:nvSpPr>
          <p:cNvPr id="3" name="Date Placeholder 2"/>
          <p:cNvSpPr>
            <a:spLocks noGrp="1"/>
          </p:cNvSpPr>
          <p:nvPr>
            <p:ph type="dt" idx="1"/>
          </p:nvPr>
        </p:nvSpPr>
        <p:spPr>
          <a:xfrm>
            <a:off x="3970939" y="1"/>
            <a:ext cx="3037840" cy="466435"/>
          </a:xfrm>
          <a:prstGeom prst="rect">
            <a:avLst/>
          </a:prstGeom>
        </p:spPr>
        <p:txBody>
          <a:bodyPr vert="horz" lIns="93170" tIns="46585" rIns="93170" bIns="46585" rtlCol="0"/>
          <a:lstStyle>
            <a:lvl1pPr algn="r">
              <a:defRPr sz="1200"/>
            </a:lvl1pPr>
          </a:lstStyle>
          <a:p>
            <a:fld id="{3AD1E167-BECB-475A-BE70-ADE234E7D30E}" type="datetimeFigureOut">
              <a:rPr lang="en-US" smtClean="0"/>
              <a:t>8/22/2016</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3170" tIns="46585" rIns="93170" bIns="46585"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0" tIns="46585" rIns="93170" bIns="46585"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8"/>
            <a:ext cx="3037840" cy="466434"/>
          </a:xfrm>
          <a:prstGeom prst="rect">
            <a:avLst/>
          </a:prstGeom>
        </p:spPr>
        <p:txBody>
          <a:bodyPr vert="horz" lIns="93170" tIns="46585" rIns="93170" bIns="46585"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4"/>
          </a:xfrm>
          <a:prstGeom prst="rect">
            <a:avLst/>
          </a:prstGeom>
        </p:spPr>
        <p:txBody>
          <a:bodyPr vert="horz" lIns="93170" tIns="46585" rIns="93170" bIns="46585" rtlCol="0" anchor="b"/>
          <a:lstStyle>
            <a:lvl1pPr algn="r">
              <a:defRPr sz="1200"/>
            </a:lvl1pPr>
          </a:lstStyle>
          <a:p>
            <a:fld id="{DC8D0336-D8FB-4759-A718-FBA13478F7BE}" type="slidenum">
              <a:rPr lang="en-US" smtClean="0"/>
              <a:t>‹#›</a:t>
            </a:fld>
            <a:endParaRPr lang="en-US"/>
          </a:p>
        </p:txBody>
      </p:sp>
    </p:spTree>
    <p:extLst>
      <p:ext uri="{BB962C8B-B14F-4D97-AF65-F5344CB8AC3E}">
        <p14:creationId xmlns:p14="http://schemas.microsoft.com/office/powerpoint/2010/main" val="1286368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9AEB71-1924-45C2-9588-4C4AC5458F8D}" type="slidenum">
              <a:rPr lang="en-US" smtClean="0"/>
              <a:t>1</a:t>
            </a:fld>
            <a:endParaRPr lang="en-US" dirty="0"/>
          </a:p>
        </p:txBody>
      </p:sp>
    </p:spTree>
    <p:extLst>
      <p:ext uri="{BB962C8B-B14F-4D97-AF65-F5344CB8AC3E}">
        <p14:creationId xmlns:p14="http://schemas.microsoft.com/office/powerpoint/2010/main" val="4100699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8D0336-D8FB-4759-A718-FBA13478F7BE}" type="slidenum">
              <a:rPr lang="en-US" smtClean="0"/>
              <a:t>10</a:t>
            </a:fld>
            <a:endParaRPr lang="en-US"/>
          </a:p>
        </p:txBody>
      </p:sp>
    </p:spTree>
    <p:extLst>
      <p:ext uri="{BB962C8B-B14F-4D97-AF65-F5344CB8AC3E}">
        <p14:creationId xmlns:p14="http://schemas.microsoft.com/office/powerpoint/2010/main" val="656110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8D0336-D8FB-4759-A718-FBA13478F7BE}" type="slidenum">
              <a:rPr lang="en-US" smtClean="0"/>
              <a:t>11</a:t>
            </a:fld>
            <a:endParaRPr lang="en-US"/>
          </a:p>
        </p:txBody>
      </p:sp>
    </p:spTree>
    <p:extLst>
      <p:ext uri="{BB962C8B-B14F-4D97-AF65-F5344CB8AC3E}">
        <p14:creationId xmlns:p14="http://schemas.microsoft.com/office/powerpoint/2010/main" val="2453956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8D0336-D8FB-4759-A718-FBA13478F7BE}" type="slidenum">
              <a:rPr lang="en-US" smtClean="0"/>
              <a:t>12</a:t>
            </a:fld>
            <a:endParaRPr lang="en-US"/>
          </a:p>
        </p:txBody>
      </p:sp>
    </p:spTree>
    <p:extLst>
      <p:ext uri="{BB962C8B-B14F-4D97-AF65-F5344CB8AC3E}">
        <p14:creationId xmlns:p14="http://schemas.microsoft.com/office/powerpoint/2010/main" val="3274021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8D0336-D8FB-4759-A718-FBA13478F7BE}" type="slidenum">
              <a:rPr lang="en-US" smtClean="0"/>
              <a:t>13</a:t>
            </a:fld>
            <a:endParaRPr lang="en-US"/>
          </a:p>
        </p:txBody>
      </p:sp>
    </p:spTree>
    <p:extLst>
      <p:ext uri="{BB962C8B-B14F-4D97-AF65-F5344CB8AC3E}">
        <p14:creationId xmlns:p14="http://schemas.microsoft.com/office/powerpoint/2010/main" val="256609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8D0336-D8FB-4759-A718-FBA13478F7BE}" type="slidenum">
              <a:rPr lang="en-US" smtClean="0"/>
              <a:t>14</a:t>
            </a:fld>
            <a:endParaRPr lang="en-US"/>
          </a:p>
        </p:txBody>
      </p:sp>
    </p:spTree>
    <p:extLst>
      <p:ext uri="{BB962C8B-B14F-4D97-AF65-F5344CB8AC3E}">
        <p14:creationId xmlns:p14="http://schemas.microsoft.com/office/powerpoint/2010/main" val="702599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8D0336-D8FB-4759-A718-FBA13478F7BE}" type="slidenum">
              <a:rPr lang="en-US" smtClean="0"/>
              <a:t>15</a:t>
            </a:fld>
            <a:endParaRPr lang="en-US"/>
          </a:p>
        </p:txBody>
      </p:sp>
    </p:spTree>
    <p:extLst>
      <p:ext uri="{BB962C8B-B14F-4D97-AF65-F5344CB8AC3E}">
        <p14:creationId xmlns:p14="http://schemas.microsoft.com/office/powerpoint/2010/main" val="592279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8D0336-D8FB-4759-A718-FBA13478F7BE}" type="slidenum">
              <a:rPr lang="en-US" smtClean="0"/>
              <a:t>16</a:t>
            </a:fld>
            <a:endParaRPr lang="en-US"/>
          </a:p>
        </p:txBody>
      </p:sp>
    </p:spTree>
    <p:extLst>
      <p:ext uri="{BB962C8B-B14F-4D97-AF65-F5344CB8AC3E}">
        <p14:creationId xmlns:p14="http://schemas.microsoft.com/office/powerpoint/2010/main" val="2111938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8D0336-D8FB-4759-A718-FBA13478F7BE}" type="slidenum">
              <a:rPr lang="en-US" smtClean="0"/>
              <a:t>17</a:t>
            </a:fld>
            <a:endParaRPr lang="en-US"/>
          </a:p>
        </p:txBody>
      </p:sp>
    </p:spTree>
    <p:extLst>
      <p:ext uri="{BB962C8B-B14F-4D97-AF65-F5344CB8AC3E}">
        <p14:creationId xmlns:p14="http://schemas.microsoft.com/office/powerpoint/2010/main" val="1914656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8D0336-D8FB-4759-A718-FBA13478F7BE}" type="slidenum">
              <a:rPr lang="en-US" smtClean="0"/>
              <a:t>18</a:t>
            </a:fld>
            <a:endParaRPr lang="en-US"/>
          </a:p>
        </p:txBody>
      </p:sp>
    </p:spTree>
    <p:extLst>
      <p:ext uri="{BB962C8B-B14F-4D97-AF65-F5344CB8AC3E}">
        <p14:creationId xmlns:p14="http://schemas.microsoft.com/office/powerpoint/2010/main" val="49551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8D0336-D8FB-4759-A718-FBA13478F7BE}" type="slidenum">
              <a:rPr lang="en-US" smtClean="0"/>
              <a:t>19</a:t>
            </a:fld>
            <a:endParaRPr lang="en-US"/>
          </a:p>
        </p:txBody>
      </p:sp>
    </p:spTree>
    <p:extLst>
      <p:ext uri="{BB962C8B-B14F-4D97-AF65-F5344CB8AC3E}">
        <p14:creationId xmlns:p14="http://schemas.microsoft.com/office/powerpoint/2010/main" val="1210611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EA9AEB71-1924-45C2-9588-4C4AC5458F8D}" type="slidenum">
              <a:rPr lang="en-US" smtClean="0"/>
              <a:t>2</a:t>
            </a:fld>
            <a:endParaRPr lang="en-US" dirty="0"/>
          </a:p>
        </p:txBody>
      </p:sp>
    </p:spTree>
    <p:extLst>
      <p:ext uri="{BB962C8B-B14F-4D97-AF65-F5344CB8AC3E}">
        <p14:creationId xmlns:p14="http://schemas.microsoft.com/office/powerpoint/2010/main" val="247365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8D0336-D8FB-4759-A718-FBA13478F7BE}" type="slidenum">
              <a:rPr lang="en-US" smtClean="0"/>
              <a:t>20</a:t>
            </a:fld>
            <a:endParaRPr lang="en-US"/>
          </a:p>
        </p:txBody>
      </p:sp>
    </p:spTree>
    <p:extLst>
      <p:ext uri="{BB962C8B-B14F-4D97-AF65-F5344CB8AC3E}">
        <p14:creationId xmlns:p14="http://schemas.microsoft.com/office/powerpoint/2010/main" val="752790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8D0336-D8FB-4759-A718-FBA13478F7BE}" type="slidenum">
              <a:rPr lang="en-US" smtClean="0"/>
              <a:t>21</a:t>
            </a:fld>
            <a:endParaRPr lang="en-US"/>
          </a:p>
        </p:txBody>
      </p:sp>
    </p:spTree>
    <p:extLst>
      <p:ext uri="{BB962C8B-B14F-4D97-AF65-F5344CB8AC3E}">
        <p14:creationId xmlns:p14="http://schemas.microsoft.com/office/powerpoint/2010/main" val="14949695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8D0336-D8FB-4759-A718-FBA13478F7BE}" type="slidenum">
              <a:rPr lang="en-US" smtClean="0"/>
              <a:t>22</a:t>
            </a:fld>
            <a:endParaRPr lang="en-US"/>
          </a:p>
        </p:txBody>
      </p:sp>
    </p:spTree>
    <p:extLst>
      <p:ext uri="{BB962C8B-B14F-4D97-AF65-F5344CB8AC3E}">
        <p14:creationId xmlns:p14="http://schemas.microsoft.com/office/powerpoint/2010/main" val="1270955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8D0336-D8FB-4759-A718-FBA13478F7BE}" type="slidenum">
              <a:rPr lang="en-US" smtClean="0"/>
              <a:t>23</a:t>
            </a:fld>
            <a:endParaRPr lang="en-US"/>
          </a:p>
        </p:txBody>
      </p:sp>
    </p:spTree>
    <p:extLst>
      <p:ext uri="{BB962C8B-B14F-4D97-AF65-F5344CB8AC3E}">
        <p14:creationId xmlns:p14="http://schemas.microsoft.com/office/powerpoint/2010/main" val="23280330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8D0336-D8FB-4759-A718-FBA13478F7BE}" type="slidenum">
              <a:rPr lang="en-US" smtClean="0"/>
              <a:t>24</a:t>
            </a:fld>
            <a:endParaRPr lang="en-US"/>
          </a:p>
        </p:txBody>
      </p:sp>
    </p:spTree>
    <p:extLst>
      <p:ext uri="{BB962C8B-B14F-4D97-AF65-F5344CB8AC3E}">
        <p14:creationId xmlns:p14="http://schemas.microsoft.com/office/powerpoint/2010/main" val="17709135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EA9AEB71-1924-45C2-9588-4C4AC5458F8D}" type="slidenum">
              <a:rPr lang="en-US" smtClean="0"/>
              <a:t>25</a:t>
            </a:fld>
            <a:endParaRPr lang="en-US" dirty="0"/>
          </a:p>
        </p:txBody>
      </p:sp>
    </p:spTree>
    <p:extLst>
      <p:ext uri="{BB962C8B-B14F-4D97-AF65-F5344CB8AC3E}">
        <p14:creationId xmlns:p14="http://schemas.microsoft.com/office/powerpoint/2010/main" val="605777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EA9AEB71-1924-45C2-9588-4C4AC5458F8D}" type="slidenum">
              <a:rPr lang="en-US" smtClean="0"/>
              <a:t>26</a:t>
            </a:fld>
            <a:endParaRPr lang="en-US" dirty="0"/>
          </a:p>
        </p:txBody>
      </p:sp>
    </p:spTree>
    <p:extLst>
      <p:ext uri="{BB962C8B-B14F-4D97-AF65-F5344CB8AC3E}">
        <p14:creationId xmlns:p14="http://schemas.microsoft.com/office/powerpoint/2010/main" val="12451554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EA9AEB71-1924-45C2-9588-4C4AC5458F8D}" type="slidenum">
              <a:rPr lang="en-US" smtClean="0"/>
              <a:t>27</a:t>
            </a:fld>
            <a:endParaRPr lang="en-US" dirty="0"/>
          </a:p>
        </p:txBody>
      </p:sp>
    </p:spTree>
    <p:extLst>
      <p:ext uri="{BB962C8B-B14F-4D97-AF65-F5344CB8AC3E}">
        <p14:creationId xmlns:p14="http://schemas.microsoft.com/office/powerpoint/2010/main" val="41875480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EA9AEB71-1924-45C2-9588-4C4AC5458F8D}" type="slidenum">
              <a:rPr lang="en-US" smtClean="0"/>
              <a:t>28</a:t>
            </a:fld>
            <a:endParaRPr lang="en-US" dirty="0"/>
          </a:p>
        </p:txBody>
      </p:sp>
    </p:spTree>
    <p:extLst>
      <p:ext uri="{BB962C8B-B14F-4D97-AF65-F5344CB8AC3E}">
        <p14:creationId xmlns:p14="http://schemas.microsoft.com/office/powerpoint/2010/main" val="13523398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EA9AEB71-1924-45C2-9588-4C4AC5458F8D}" type="slidenum">
              <a:rPr lang="en-US" smtClean="0"/>
              <a:t>29</a:t>
            </a:fld>
            <a:endParaRPr lang="en-US" dirty="0"/>
          </a:p>
        </p:txBody>
      </p:sp>
    </p:spTree>
    <p:extLst>
      <p:ext uri="{BB962C8B-B14F-4D97-AF65-F5344CB8AC3E}">
        <p14:creationId xmlns:p14="http://schemas.microsoft.com/office/powerpoint/2010/main" val="2255203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EA9AEB71-1924-45C2-9588-4C4AC5458F8D}" type="slidenum">
              <a:rPr lang="en-US" smtClean="0"/>
              <a:t>3</a:t>
            </a:fld>
            <a:endParaRPr lang="en-US" dirty="0"/>
          </a:p>
        </p:txBody>
      </p:sp>
    </p:spTree>
    <p:extLst>
      <p:ext uri="{BB962C8B-B14F-4D97-AF65-F5344CB8AC3E}">
        <p14:creationId xmlns:p14="http://schemas.microsoft.com/office/powerpoint/2010/main" val="29939569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EA9AEB71-1924-45C2-9588-4C4AC5458F8D}" type="slidenum">
              <a:rPr lang="en-US" smtClean="0"/>
              <a:t>30</a:t>
            </a:fld>
            <a:endParaRPr lang="en-US" dirty="0"/>
          </a:p>
        </p:txBody>
      </p:sp>
    </p:spTree>
    <p:extLst>
      <p:ext uri="{BB962C8B-B14F-4D97-AF65-F5344CB8AC3E}">
        <p14:creationId xmlns:p14="http://schemas.microsoft.com/office/powerpoint/2010/main" val="33699703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9AEB71-1924-45C2-9588-4C4AC5458F8D}" type="slidenum">
              <a:rPr lang="en-US" smtClean="0"/>
              <a:t>31</a:t>
            </a:fld>
            <a:endParaRPr lang="en-US" dirty="0"/>
          </a:p>
        </p:txBody>
      </p:sp>
    </p:spTree>
    <p:extLst>
      <p:ext uri="{BB962C8B-B14F-4D97-AF65-F5344CB8AC3E}">
        <p14:creationId xmlns:p14="http://schemas.microsoft.com/office/powerpoint/2010/main" val="40123663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EA9AEB71-1924-45C2-9588-4C4AC5458F8D}" type="slidenum">
              <a:rPr lang="en-US" smtClean="0"/>
              <a:t>32</a:t>
            </a:fld>
            <a:endParaRPr lang="en-US" dirty="0"/>
          </a:p>
        </p:txBody>
      </p:sp>
    </p:spTree>
    <p:extLst>
      <p:ext uri="{BB962C8B-B14F-4D97-AF65-F5344CB8AC3E}">
        <p14:creationId xmlns:p14="http://schemas.microsoft.com/office/powerpoint/2010/main" val="17430972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EA9AEB71-1924-45C2-9588-4C4AC5458F8D}" type="slidenum">
              <a:rPr lang="en-US" smtClean="0"/>
              <a:t>33</a:t>
            </a:fld>
            <a:endParaRPr lang="en-US" dirty="0"/>
          </a:p>
        </p:txBody>
      </p:sp>
    </p:spTree>
    <p:extLst>
      <p:ext uri="{BB962C8B-B14F-4D97-AF65-F5344CB8AC3E}">
        <p14:creationId xmlns:p14="http://schemas.microsoft.com/office/powerpoint/2010/main" val="2014158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pPr defTabSz="949317">
              <a:defRPr/>
            </a:pPr>
            <a:fld id="{57BB548B-7504-45D1-90E8-7D060A9A16B2}" type="slidenum">
              <a:rPr lang="en-US">
                <a:solidFill>
                  <a:prstClr val="black"/>
                </a:solidFill>
                <a:latin typeface="Calibri"/>
              </a:rPr>
              <a:pPr defTabSz="949317">
                <a:defRPr/>
              </a:pPr>
              <a:t>4</a:t>
            </a:fld>
            <a:endParaRPr lang="en-US">
              <a:solidFill>
                <a:prstClr val="black"/>
              </a:solidFill>
              <a:latin typeface="Calibri"/>
            </a:endParaRPr>
          </a:p>
        </p:txBody>
      </p:sp>
    </p:spTree>
    <p:extLst>
      <p:ext uri="{BB962C8B-B14F-4D97-AF65-F5344CB8AC3E}">
        <p14:creationId xmlns:p14="http://schemas.microsoft.com/office/powerpoint/2010/main" val="1383751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9AA1A43A-1CB3-460D-9FDD-607FEC2DA3B6}" type="slidenum">
              <a:rPr lang="en-US" smtClean="0"/>
              <a:t>5</a:t>
            </a:fld>
            <a:endParaRPr lang="en-US"/>
          </a:p>
        </p:txBody>
      </p:sp>
    </p:spTree>
    <p:extLst>
      <p:ext uri="{BB962C8B-B14F-4D97-AF65-F5344CB8AC3E}">
        <p14:creationId xmlns:p14="http://schemas.microsoft.com/office/powerpoint/2010/main" val="2169512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8D0336-D8FB-4759-A718-FBA13478F7BE}" type="slidenum">
              <a:rPr lang="en-US" smtClean="0"/>
              <a:t>6</a:t>
            </a:fld>
            <a:endParaRPr lang="en-US"/>
          </a:p>
        </p:txBody>
      </p:sp>
    </p:spTree>
    <p:extLst>
      <p:ext uri="{BB962C8B-B14F-4D97-AF65-F5344CB8AC3E}">
        <p14:creationId xmlns:p14="http://schemas.microsoft.com/office/powerpoint/2010/main" val="1070311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8D0336-D8FB-4759-A718-FBA13478F7BE}" type="slidenum">
              <a:rPr lang="en-US" smtClean="0"/>
              <a:t>7</a:t>
            </a:fld>
            <a:endParaRPr lang="en-US"/>
          </a:p>
        </p:txBody>
      </p:sp>
    </p:spTree>
    <p:extLst>
      <p:ext uri="{BB962C8B-B14F-4D97-AF65-F5344CB8AC3E}">
        <p14:creationId xmlns:p14="http://schemas.microsoft.com/office/powerpoint/2010/main" val="3058398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8D0336-D8FB-4759-A718-FBA13478F7BE}" type="slidenum">
              <a:rPr lang="en-US" smtClean="0"/>
              <a:t>8</a:t>
            </a:fld>
            <a:endParaRPr lang="en-US"/>
          </a:p>
        </p:txBody>
      </p:sp>
    </p:spTree>
    <p:extLst>
      <p:ext uri="{BB962C8B-B14F-4D97-AF65-F5344CB8AC3E}">
        <p14:creationId xmlns:p14="http://schemas.microsoft.com/office/powerpoint/2010/main" val="1483859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8D0336-D8FB-4759-A718-FBA13478F7BE}" type="slidenum">
              <a:rPr lang="en-US" smtClean="0"/>
              <a:t>9</a:t>
            </a:fld>
            <a:endParaRPr lang="en-US"/>
          </a:p>
        </p:txBody>
      </p:sp>
    </p:spTree>
    <p:extLst>
      <p:ext uri="{BB962C8B-B14F-4D97-AF65-F5344CB8AC3E}">
        <p14:creationId xmlns:p14="http://schemas.microsoft.com/office/powerpoint/2010/main" val="12964828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p>
            <a:fld id="{C1747816-27C5-42C2-B1ED-2F35774367D5}" type="slidenum">
              <a:rPr lang="en-US" smtClean="0"/>
              <a:t>‹#›</a:t>
            </a:fld>
            <a:endParaRPr lang="en-US" dirty="0"/>
          </a:p>
        </p:txBody>
      </p:sp>
      <p:pic>
        <p:nvPicPr>
          <p:cNvPr id="8" name="Picture 7"/>
          <p:cNvPicPr>
            <a:picLocks noChangeAspect="1"/>
          </p:cNvPicPr>
          <p:nvPr userDrawn="1"/>
        </p:nvPicPr>
        <p:blipFill>
          <a:blip r:embed="rId2"/>
          <a:stretch>
            <a:fillRect/>
          </a:stretch>
        </p:blipFill>
        <p:spPr>
          <a:xfrm>
            <a:off x="396571" y="6267616"/>
            <a:ext cx="1859441" cy="542591"/>
          </a:xfrm>
          <a:prstGeom prst="rect">
            <a:avLst/>
          </a:prstGeom>
        </p:spPr>
      </p:pic>
    </p:spTree>
    <p:extLst>
      <p:ext uri="{BB962C8B-B14F-4D97-AF65-F5344CB8AC3E}">
        <p14:creationId xmlns:p14="http://schemas.microsoft.com/office/powerpoint/2010/main" val="364438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C3B16B-2128-4842-B590-40F0B822F84B}" type="datetimeFigureOut">
              <a:rPr lang="en-US" smtClean="0"/>
              <a:t>8/22/2016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747816-27C5-42C2-B1ED-2F35774367D5}" type="slidenum">
              <a:rPr lang="en-US" smtClean="0"/>
              <a:t>‹#›</a:t>
            </a:fld>
            <a:endParaRPr lang="en-US" dirty="0"/>
          </a:p>
        </p:txBody>
      </p:sp>
    </p:spTree>
    <p:extLst>
      <p:ext uri="{BB962C8B-B14F-4D97-AF65-F5344CB8AC3E}">
        <p14:creationId xmlns:p14="http://schemas.microsoft.com/office/powerpoint/2010/main" val="337747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C3B16B-2128-4842-B590-40F0B822F84B}" type="datetimeFigureOut">
              <a:rPr lang="en-US" smtClean="0"/>
              <a:t>8/22/2016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747816-27C5-42C2-B1ED-2F35774367D5}" type="slidenum">
              <a:rPr lang="en-US" smtClean="0"/>
              <a:t>‹#›</a:t>
            </a:fld>
            <a:endParaRPr lang="en-US" dirty="0"/>
          </a:p>
        </p:txBody>
      </p:sp>
    </p:spTree>
    <p:extLst>
      <p:ext uri="{BB962C8B-B14F-4D97-AF65-F5344CB8AC3E}">
        <p14:creationId xmlns:p14="http://schemas.microsoft.com/office/powerpoint/2010/main" val="999734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
          <a:stretch>
            <a:fillRect/>
          </a:stretch>
        </p:blipFill>
        <p:spPr>
          <a:xfrm>
            <a:off x="387178" y="6266653"/>
            <a:ext cx="1861664" cy="544518"/>
          </a:xfrm>
          <a:prstGeom prst="rect">
            <a:avLst/>
          </a:prstGeom>
        </p:spPr>
      </p:pic>
      <p:sp>
        <p:nvSpPr>
          <p:cNvPr id="6" name="Slide Number Placeholder 5"/>
          <p:cNvSpPr>
            <a:spLocks noGrp="1"/>
          </p:cNvSpPr>
          <p:nvPr>
            <p:ph type="sldNum" sz="quarter" idx="12"/>
          </p:nvPr>
        </p:nvSpPr>
        <p:spPr/>
        <p:txBody>
          <a:bodyPr/>
          <a:lstStyle/>
          <a:p>
            <a:fld id="{C1747816-27C5-42C2-B1ED-2F35774367D5}" type="slidenum">
              <a:rPr lang="en-US" smtClean="0"/>
              <a:t>‹#›</a:t>
            </a:fld>
            <a:endParaRPr lang="en-US" dirty="0"/>
          </a:p>
        </p:txBody>
      </p:sp>
    </p:spTree>
    <p:extLst>
      <p:ext uri="{BB962C8B-B14F-4D97-AF65-F5344CB8AC3E}">
        <p14:creationId xmlns:p14="http://schemas.microsoft.com/office/powerpoint/2010/main" val="645933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C3B16B-2128-4842-B590-40F0B822F84B}" type="datetimeFigureOut">
              <a:rPr lang="en-US" smtClean="0"/>
              <a:t>8/22/2016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747816-27C5-42C2-B1ED-2F35774367D5}" type="slidenum">
              <a:rPr lang="en-US" smtClean="0"/>
              <a:t>‹#›</a:t>
            </a:fld>
            <a:endParaRPr lang="en-US" dirty="0"/>
          </a:p>
        </p:txBody>
      </p:sp>
    </p:spTree>
    <p:extLst>
      <p:ext uri="{BB962C8B-B14F-4D97-AF65-F5344CB8AC3E}">
        <p14:creationId xmlns:p14="http://schemas.microsoft.com/office/powerpoint/2010/main" val="3022654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6C3B16B-2128-4842-B590-40F0B822F84B}" type="datetimeFigureOut">
              <a:rPr lang="en-US" smtClean="0"/>
              <a:t>8/22/2016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747816-27C5-42C2-B1ED-2F35774367D5}" type="slidenum">
              <a:rPr lang="en-US" smtClean="0"/>
              <a:t>‹#›</a:t>
            </a:fld>
            <a:endParaRPr lang="en-US" dirty="0"/>
          </a:p>
        </p:txBody>
      </p:sp>
    </p:spTree>
    <p:extLst>
      <p:ext uri="{BB962C8B-B14F-4D97-AF65-F5344CB8AC3E}">
        <p14:creationId xmlns:p14="http://schemas.microsoft.com/office/powerpoint/2010/main" val="166749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C3B16B-2128-4842-B590-40F0B822F84B}" type="datetimeFigureOut">
              <a:rPr lang="en-US" smtClean="0"/>
              <a:t>8/22/2016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1747816-27C5-42C2-B1ED-2F35774367D5}" type="slidenum">
              <a:rPr lang="en-US" smtClean="0"/>
              <a:t>‹#›</a:t>
            </a:fld>
            <a:endParaRPr lang="en-US" dirty="0"/>
          </a:p>
        </p:txBody>
      </p:sp>
    </p:spTree>
    <p:extLst>
      <p:ext uri="{BB962C8B-B14F-4D97-AF65-F5344CB8AC3E}">
        <p14:creationId xmlns:p14="http://schemas.microsoft.com/office/powerpoint/2010/main" val="3626679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C3B16B-2128-4842-B590-40F0B822F84B}" type="datetimeFigureOut">
              <a:rPr lang="en-US" smtClean="0"/>
              <a:t>8/22/2016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1747816-27C5-42C2-B1ED-2F35774367D5}" type="slidenum">
              <a:rPr lang="en-US" smtClean="0"/>
              <a:t>‹#›</a:t>
            </a:fld>
            <a:endParaRPr lang="en-US" dirty="0"/>
          </a:p>
        </p:txBody>
      </p:sp>
    </p:spTree>
    <p:extLst>
      <p:ext uri="{BB962C8B-B14F-4D97-AF65-F5344CB8AC3E}">
        <p14:creationId xmlns:p14="http://schemas.microsoft.com/office/powerpoint/2010/main" val="2434586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C3B16B-2128-4842-B590-40F0B822F84B}" type="datetimeFigureOut">
              <a:rPr lang="en-US" smtClean="0"/>
              <a:t>8/22/2016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1747816-27C5-42C2-B1ED-2F35774367D5}" type="slidenum">
              <a:rPr lang="en-US" smtClean="0"/>
              <a:t>‹#›</a:t>
            </a:fld>
            <a:endParaRPr lang="en-US" dirty="0"/>
          </a:p>
        </p:txBody>
      </p:sp>
    </p:spTree>
    <p:extLst>
      <p:ext uri="{BB962C8B-B14F-4D97-AF65-F5344CB8AC3E}">
        <p14:creationId xmlns:p14="http://schemas.microsoft.com/office/powerpoint/2010/main" val="2545197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6C3B16B-2128-4842-B590-40F0B822F84B}" type="datetimeFigureOut">
              <a:rPr lang="en-US" smtClean="0"/>
              <a:t>8/22/2016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747816-27C5-42C2-B1ED-2F35774367D5}" type="slidenum">
              <a:rPr lang="en-US" smtClean="0"/>
              <a:t>‹#›</a:t>
            </a:fld>
            <a:endParaRPr lang="en-US" dirty="0"/>
          </a:p>
        </p:txBody>
      </p:sp>
    </p:spTree>
    <p:extLst>
      <p:ext uri="{BB962C8B-B14F-4D97-AF65-F5344CB8AC3E}">
        <p14:creationId xmlns:p14="http://schemas.microsoft.com/office/powerpoint/2010/main" val="2614420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6C3B16B-2128-4842-B590-40F0B822F84B}" type="datetimeFigureOut">
              <a:rPr lang="en-US" smtClean="0"/>
              <a:t>8/22/2016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747816-27C5-42C2-B1ED-2F35774367D5}" type="slidenum">
              <a:rPr lang="en-US" smtClean="0"/>
              <a:t>‹#›</a:t>
            </a:fld>
            <a:endParaRPr lang="en-US" dirty="0"/>
          </a:p>
        </p:txBody>
      </p:sp>
    </p:spTree>
    <p:extLst>
      <p:ext uri="{BB962C8B-B14F-4D97-AF65-F5344CB8AC3E}">
        <p14:creationId xmlns:p14="http://schemas.microsoft.com/office/powerpoint/2010/main" val="3708607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C3B16B-2128-4842-B590-40F0B822F84B}" type="datetimeFigureOut">
              <a:rPr lang="en-US" smtClean="0"/>
              <a:t>8/22/2016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747816-27C5-42C2-B1ED-2F35774367D5}" type="slidenum">
              <a:rPr lang="en-US" smtClean="0"/>
              <a:t>‹#›</a:t>
            </a:fld>
            <a:endParaRPr lang="en-US" dirty="0"/>
          </a:p>
        </p:txBody>
      </p:sp>
    </p:spTree>
    <p:extLst>
      <p:ext uri="{BB962C8B-B14F-4D97-AF65-F5344CB8AC3E}">
        <p14:creationId xmlns:p14="http://schemas.microsoft.com/office/powerpoint/2010/main" val="826266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7.e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8.emf"/><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9.emf"/><Relationship Id="rId4"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10.emf"/><Relationship Id="rId4" Type="http://schemas.openxmlformats.org/officeDocument/2006/relationships/oleObject" Target="../embeddings/oleObject4.bin"/></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12.emf"/><Relationship Id="rId4" Type="http://schemas.openxmlformats.org/officeDocument/2006/relationships/oleObject" Target="../embeddings/oleObject5.bin"/></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868" y="1942151"/>
            <a:ext cx="11879354" cy="1699404"/>
          </a:xfrm>
        </p:spPr>
        <p:txBody>
          <a:bodyPr>
            <a:noAutofit/>
          </a:bodyPr>
          <a:lstStyle/>
          <a:p>
            <a:pPr algn="ctr"/>
            <a:r>
              <a:rPr lang="en-US" sz="4800" dirty="0" smtClean="0">
                <a:solidFill>
                  <a:schemeClr val="bg1"/>
                </a:solidFill>
              </a:rPr>
              <a:t>BEAUFORT – JASPER COUNTY LINE</a:t>
            </a:r>
            <a:br>
              <a:rPr lang="en-US" sz="4800" dirty="0" smtClean="0">
                <a:solidFill>
                  <a:schemeClr val="bg1"/>
                </a:solidFill>
              </a:rPr>
            </a:br>
            <a:r>
              <a:rPr lang="en-US" sz="4800" dirty="0" smtClean="0">
                <a:solidFill>
                  <a:schemeClr val="bg1"/>
                </a:solidFill>
              </a:rPr>
              <a:t/>
            </a:r>
            <a:br>
              <a:rPr lang="en-US" sz="4800" dirty="0" smtClean="0">
                <a:solidFill>
                  <a:schemeClr val="bg1"/>
                </a:solidFill>
              </a:rPr>
            </a:br>
            <a:r>
              <a:rPr lang="en-US" sz="4800" dirty="0" smtClean="0">
                <a:solidFill>
                  <a:schemeClr val="bg1"/>
                </a:solidFill>
              </a:rPr>
              <a:t>SOUTH </a:t>
            </a:r>
            <a:r>
              <a:rPr lang="en-US" sz="4800" dirty="0" smtClean="0">
                <a:solidFill>
                  <a:schemeClr val="bg1"/>
                </a:solidFill>
              </a:rPr>
              <a:t>CAROLINA GEODETIC SURVEY</a:t>
            </a:r>
            <a:br>
              <a:rPr lang="en-US" sz="4800" dirty="0" smtClean="0">
                <a:solidFill>
                  <a:schemeClr val="bg1"/>
                </a:solidFill>
              </a:rPr>
            </a:br>
            <a:r>
              <a:rPr lang="en-US" sz="4800" dirty="0" smtClean="0">
                <a:solidFill>
                  <a:schemeClr val="bg1"/>
                </a:solidFill>
              </a:rPr>
              <a:t>(SCGS)</a:t>
            </a:r>
            <a:endParaRPr lang="en-US" sz="4800" dirty="0">
              <a:solidFill>
                <a:schemeClr val="bg1"/>
              </a:solidFill>
            </a:endParaRPr>
          </a:p>
        </p:txBody>
      </p:sp>
      <p:sp>
        <p:nvSpPr>
          <p:cNvPr id="5" name="Slide Number Placeholder 4"/>
          <p:cNvSpPr>
            <a:spLocks noGrp="1"/>
          </p:cNvSpPr>
          <p:nvPr>
            <p:ph type="sldNum" sz="quarter" idx="12"/>
          </p:nvPr>
        </p:nvSpPr>
        <p:spPr/>
        <p:txBody>
          <a:bodyPr/>
          <a:lstStyle/>
          <a:p>
            <a:fld id="{71BD9442-7015-4E1E-A751-FB3645ED61D5}" type="slidenum">
              <a:rPr lang="en-US" smtClean="0"/>
              <a:t>1</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868" y="6403975"/>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79932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bg1"/>
                </a:solidFill>
              </a:rPr>
              <a:t>Acts &amp; Joint Resolution of 1939</a:t>
            </a:r>
            <a:br>
              <a:rPr lang="en-US" b="1" dirty="0">
                <a:solidFill>
                  <a:schemeClr val="bg1"/>
                </a:solidFill>
              </a:rPr>
            </a:br>
            <a:r>
              <a:rPr lang="en-US" b="1" dirty="0">
                <a:solidFill>
                  <a:schemeClr val="bg1"/>
                </a:solidFill>
              </a:rPr>
              <a:t>Number 325</a:t>
            </a:r>
            <a:endParaRPr lang="en-US" dirty="0">
              <a:solidFill>
                <a:schemeClr val="bg1"/>
              </a:solidFill>
            </a:endParaRPr>
          </a:p>
        </p:txBody>
      </p:sp>
      <p:sp>
        <p:nvSpPr>
          <p:cNvPr id="3" name="Content Placeholder 2"/>
          <p:cNvSpPr>
            <a:spLocks noGrp="1"/>
          </p:cNvSpPr>
          <p:nvPr>
            <p:ph idx="1"/>
          </p:nvPr>
        </p:nvSpPr>
        <p:spPr/>
        <p:txBody>
          <a:bodyPr>
            <a:normAutofit fontScale="92500" lnSpcReduction="10000"/>
          </a:bodyPr>
          <a:lstStyle/>
          <a:p>
            <a:pPr marL="0" indent="0" algn="just">
              <a:buNone/>
            </a:pPr>
            <a:r>
              <a:rPr lang="en-US" dirty="0">
                <a:solidFill>
                  <a:schemeClr val="bg1"/>
                </a:solidFill>
              </a:rPr>
              <a:t>…thence down said creek and through the nearest waterways to a point on  </a:t>
            </a:r>
            <a:r>
              <a:rPr lang="en-US" dirty="0" err="1">
                <a:solidFill>
                  <a:schemeClr val="bg1"/>
                </a:solidFill>
              </a:rPr>
              <a:t>Manigaults</a:t>
            </a:r>
            <a:r>
              <a:rPr lang="en-US" dirty="0">
                <a:solidFill>
                  <a:schemeClr val="bg1"/>
                </a:solidFill>
              </a:rPr>
              <a:t> Neck, where the land line dividing the land of Chelsea Club from the </a:t>
            </a:r>
            <a:r>
              <a:rPr lang="en-US" dirty="0" err="1">
                <a:solidFill>
                  <a:schemeClr val="bg1"/>
                </a:solidFill>
              </a:rPr>
              <a:t>Fripp</a:t>
            </a:r>
            <a:r>
              <a:rPr lang="en-US" dirty="0">
                <a:solidFill>
                  <a:schemeClr val="bg1"/>
                </a:solidFill>
              </a:rPr>
              <a:t> land intersect said creek or waterway; thence the said land line to its intersection with the </a:t>
            </a:r>
            <a:r>
              <a:rPr lang="en-US" dirty="0" err="1">
                <a:solidFill>
                  <a:schemeClr val="bg1"/>
                </a:solidFill>
              </a:rPr>
              <a:t>Fripp</a:t>
            </a:r>
            <a:r>
              <a:rPr lang="en-US" dirty="0">
                <a:solidFill>
                  <a:schemeClr val="bg1"/>
                </a:solidFill>
              </a:rPr>
              <a:t> Public Road; thence down </a:t>
            </a:r>
            <a:r>
              <a:rPr lang="en-US" dirty="0">
                <a:solidFill>
                  <a:srgbClr val="FF0000"/>
                </a:solidFill>
              </a:rPr>
              <a:t>Jasper County side</a:t>
            </a:r>
            <a:r>
              <a:rPr lang="en-US" dirty="0">
                <a:solidFill>
                  <a:schemeClr val="bg1"/>
                </a:solidFill>
              </a:rPr>
              <a:t> of the said </a:t>
            </a:r>
            <a:r>
              <a:rPr lang="en-US" dirty="0" err="1">
                <a:solidFill>
                  <a:schemeClr val="bg1"/>
                </a:solidFill>
              </a:rPr>
              <a:t>Fripp</a:t>
            </a:r>
            <a:r>
              <a:rPr lang="en-US" dirty="0">
                <a:solidFill>
                  <a:schemeClr val="bg1"/>
                </a:solidFill>
              </a:rPr>
              <a:t> Public Road to its intersection with the Hazel Road; thence westerly along the </a:t>
            </a:r>
            <a:r>
              <a:rPr lang="en-US" dirty="0">
                <a:solidFill>
                  <a:srgbClr val="FF0000"/>
                </a:solidFill>
              </a:rPr>
              <a:t>Jasper County side </a:t>
            </a:r>
            <a:r>
              <a:rPr lang="en-US" dirty="0">
                <a:solidFill>
                  <a:schemeClr val="bg1"/>
                </a:solidFill>
              </a:rPr>
              <a:t>of said Hazel Road to its intersection with a public road at or near Hazel Episcopal Church; thence westerly along the </a:t>
            </a:r>
            <a:r>
              <a:rPr lang="en-US" dirty="0">
                <a:solidFill>
                  <a:srgbClr val="FF0000"/>
                </a:solidFill>
              </a:rPr>
              <a:t>Jasper County side </a:t>
            </a:r>
            <a:r>
              <a:rPr lang="en-US" dirty="0">
                <a:solidFill>
                  <a:schemeClr val="bg1"/>
                </a:solidFill>
              </a:rPr>
              <a:t>of said public road to its intersection with the Charleston and Savannah Turnpike; thence the </a:t>
            </a:r>
            <a:r>
              <a:rPr lang="en-US" dirty="0">
                <a:solidFill>
                  <a:srgbClr val="FF0000"/>
                </a:solidFill>
              </a:rPr>
              <a:t>Jasper County side </a:t>
            </a:r>
            <a:r>
              <a:rPr lang="en-US" dirty="0">
                <a:solidFill>
                  <a:schemeClr val="bg1"/>
                </a:solidFill>
              </a:rPr>
              <a:t>of the said Turnpike to a point opposite its intersection with the southern boundary line of the land of </a:t>
            </a:r>
            <a:r>
              <a:rPr lang="en-US" dirty="0" err="1">
                <a:solidFill>
                  <a:schemeClr val="bg1"/>
                </a:solidFill>
              </a:rPr>
              <a:t>Okeetee</a:t>
            </a:r>
            <a:r>
              <a:rPr lang="en-US" dirty="0">
                <a:solidFill>
                  <a:schemeClr val="bg1"/>
                </a:solidFill>
              </a:rPr>
              <a:t> Club; thence </a:t>
            </a:r>
            <a:r>
              <a:rPr lang="en-US" dirty="0">
                <a:solidFill>
                  <a:srgbClr val="FFFF00"/>
                </a:solidFill>
              </a:rPr>
              <a:t>across said road </a:t>
            </a:r>
            <a:r>
              <a:rPr lang="en-US" dirty="0">
                <a:solidFill>
                  <a:schemeClr val="bg1"/>
                </a:solidFill>
              </a:rPr>
              <a:t>to said boundary line the line in a westerly direction to a corner where said land line turns in a northeasterly direction;….</a:t>
            </a:r>
          </a:p>
        </p:txBody>
      </p:sp>
    </p:spTree>
    <p:extLst>
      <p:ext uri="{BB962C8B-B14F-4D97-AF65-F5344CB8AC3E}">
        <p14:creationId xmlns:p14="http://schemas.microsoft.com/office/powerpoint/2010/main" val="4092000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rPr>
              <a:t>Acts &amp; Joint Resolution 1992 Regular Session</a:t>
            </a:r>
            <a:br>
              <a:rPr lang="en-US" b="1" dirty="0">
                <a:solidFill>
                  <a:schemeClr val="bg1"/>
                </a:solidFill>
              </a:rPr>
            </a:br>
            <a:r>
              <a:rPr lang="en-US" b="1" dirty="0">
                <a:solidFill>
                  <a:schemeClr val="bg1"/>
                </a:solidFill>
              </a:rPr>
              <a:t>SECTION 4-3-70</a:t>
            </a:r>
            <a:endParaRPr lang="en-US" dirty="0">
              <a:solidFill>
                <a:schemeClr val="bg1"/>
              </a:solidFill>
            </a:endParaRPr>
          </a:p>
        </p:txBody>
      </p:sp>
      <p:sp>
        <p:nvSpPr>
          <p:cNvPr id="3" name="Content Placeholder 2"/>
          <p:cNvSpPr>
            <a:spLocks noGrp="1"/>
          </p:cNvSpPr>
          <p:nvPr>
            <p:ph idx="1"/>
          </p:nvPr>
        </p:nvSpPr>
        <p:spPr/>
        <p:txBody>
          <a:bodyPr>
            <a:normAutofit fontScale="92500" lnSpcReduction="20000"/>
          </a:bodyPr>
          <a:lstStyle/>
          <a:p>
            <a:pPr marL="0" indent="0" algn="just">
              <a:buNone/>
            </a:pPr>
            <a:r>
              <a:rPr lang="en-US" dirty="0">
                <a:solidFill>
                  <a:schemeClr val="bg1"/>
                </a:solidFill>
              </a:rPr>
              <a:t>…thence following the center line of Hazzard Creek and through the nearest waterways following their center lines to a point on </a:t>
            </a:r>
            <a:r>
              <a:rPr lang="en-US" dirty="0" err="1">
                <a:solidFill>
                  <a:schemeClr val="bg1"/>
                </a:solidFill>
              </a:rPr>
              <a:t>Manigaults</a:t>
            </a:r>
            <a:r>
              <a:rPr lang="en-US" dirty="0">
                <a:solidFill>
                  <a:schemeClr val="bg1"/>
                </a:solidFill>
              </a:rPr>
              <a:t> Neck where the land line dividing the land now or formerly owned by the Chelsea Club from the land now or formerly owned by Fripp intersect the center line of said creek or waterway; thence following said land line to its intersection with the Fripp public road; thence following the Jasper County side of the Fripp public road to its intersection with the Hazel road; thence westward following the Jasper County side of said Hazel road to its intersection with a public road at or near Hazel Episcopal Church; thence westward following the Jasper County side of said public road to its intersection with the Charleston and Savannah turnpike; thence following the Jasper County side of the said turnpike to a point opposite its intersection with the southern boundary line of the land now or formerly owned by the </a:t>
            </a:r>
            <a:r>
              <a:rPr lang="en-US" dirty="0" err="1">
                <a:solidFill>
                  <a:schemeClr val="bg1"/>
                </a:solidFill>
              </a:rPr>
              <a:t>Okeetee</a:t>
            </a:r>
            <a:r>
              <a:rPr lang="en-US" dirty="0">
                <a:solidFill>
                  <a:schemeClr val="bg1"/>
                </a:solidFill>
              </a:rPr>
              <a:t> Club; thence </a:t>
            </a:r>
            <a:r>
              <a:rPr lang="en-US" dirty="0">
                <a:solidFill>
                  <a:srgbClr val="FFFF00"/>
                </a:solidFill>
              </a:rPr>
              <a:t>across said road </a:t>
            </a:r>
            <a:r>
              <a:rPr lang="en-US" dirty="0">
                <a:solidFill>
                  <a:schemeClr val="bg1"/>
                </a:solidFill>
              </a:rPr>
              <a:t>to said boundary line; thence westward following said line to the center line of the New River;…</a:t>
            </a:r>
          </a:p>
        </p:txBody>
      </p:sp>
    </p:spTree>
    <p:extLst>
      <p:ext uri="{BB962C8B-B14F-4D97-AF65-F5344CB8AC3E}">
        <p14:creationId xmlns:p14="http://schemas.microsoft.com/office/powerpoint/2010/main" val="186106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366231892"/>
              </p:ext>
            </p:extLst>
          </p:nvPr>
        </p:nvGraphicFramePr>
        <p:xfrm>
          <a:off x="1658471" y="0"/>
          <a:ext cx="8875058" cy="6858000"/>
        </p:xfrm>
        <a:graphic>
          <a:graphicData uri="http://schemas.openxmlformats.org/presentationml/2006/ole">
            <mc:AlternateContent xmlns:mc="http://schemas.openxmlformats.org/markup-compatibility/2006">
              <mc:Choice xmlns:v="urn:schemas-microsoft-com:vml" Requires="v">
                <p:oleObj spid="_x0000_s6166" name="Acrobat Document" r:id="rId4" imgW="7543542" imgH="5829128" progId="AcroExch.Document.DC">
                  <p:embed/>
                </p:oleObj>
              </mc:Choice>
              <mc:Fallback>
                <p:oleObj name="Acrobat Document" r:id="rId4" imgW="7543542" imgH="5829128" progId="AcroExch.Document.DC">
                  <p:embed/>
                  <p:pic>
                    <p:nvPicPr>
                      <p:cNvPr id="0" name=""/>
                      <p:cNvPicPr/>
                      <p:nvPr/>
                    </p:nvPicPr>
                    <p:blipFill>
                      <a:blip r:embed="rId5"/>
                      <a:stretch>
                        <a:fillRect/>
                      </a:stretch>
                    </p:blipFill>
                    <p:spPr>
                      <a:xfrm>
                        <a:off x="1658471" y="0"/>
                        <a:ext cx="8875058" cy="6858000"/>
                      </a:xfrm>
                      <a:prstGeom prst="rect">
                        <a:avLst/>
                      </a:prstGeom>
                    </p:spPr>
                  </p:pic>
                </p:oleObj>
              </mc:Fallback>
            </mc:AlternateContent>
          </a:graphicData>
        </a:graphic>
      </p:graphicFrame>
    </p:spTree>
    <p:extLst>
      <p:ext uri="{BB962C8B-B14F-4D97-AF65-F5344CB8AC3E}">
        <p14:creationId xmlns:p14="http://schemas.microsoft.com/office/powerpoint/2010/main" val="3712691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227994204"/>
              </p:ext>
            </p:extLst>
          </p:nvPr>
        </p:nvGraphicFramePr>
        <p:xfrm>
          <a:off x="1658471" y="-1"/>
          <a:ext cx="8880575" cy="6862263"/>
        </p:xfrm>
        <a:graphic>
          <a:graphicData uri="http://schemas.openxmlformats.org/presentationml/2006/ole">
            <mc:AlternateContent xmlns:mc="http://schemas.openxmlformats.org/markup-compatibility/2006">
              <mc:Choice xmlns:v="urn:schemas-microsoft-com:vml" Requires="v">
                <p:oleObj spid="_x0000_s3097" name="Acrobat Document" r:id="rId4" imgW="7543542" imgH="5829128" progId="AcroExch.Document.DC">
                  <p:embed/>
                </p:oleObj>
              </mc:Choice>
              <mc:Fallback>
                <p:oleObj name="Acrobat Document" r:id="rId4" imgW="7543542" imgH="5829128" progId="AcroExch.Document.DC">
                  <p:embed/>
                  <p:pic>
                    <p:nvPicPr>
                      <p:cNvPr id="0" name=""/>
                      <p:cNvPicPr/>
                      <p:nvPr/>
                    </p:nvPicPr>
                    <p:blipFill>
                      <a:blip r:embed="rId5"/>
                      <a:stretch>
                        <a:fillRect/>
                      </a:stretch>
                    </p:blipFill>
                    <p:spPr>
                      <a:xfrm>
                        <a:off x="1658471" y="-1"/>
                        <a:ext cx="8880575" cy="6862263"/>
                      </a:xfrm>
                      <a:prstGeom prst="rect">
                        <a:avLst/>
                      </a:prstGeom>
                    </p:spPr>
                  </p:pic>
                </p:oleObj>
              </mc:Fallback>
            </mc:AlternateContent>
          </a:graphicData>
        </a:graphic>
      </p:graphicFrame>
    </p:spTree>
    <p:extLst>
      <p:ext uri="{BB962C8B-B14F-4D97-AF65-F5344CB8AC3E}">
        <p14:creationId xmlns:p14="http://schemas.microsoft.com/office/powerpoint/2010/main" val="3051657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440264756"/>
              </p:ext>
            </p:extLst>
          </p:nvPr>
        </p:nvGraphicFramePr>
        <p:xfrm>
          <a:off x="1658471" y="-1"/>
          <a:ext cx="8857129" cy="6844145"/>
        </p:xfrm>
        <a:graphic>
          <a:graphicData uri="http://schemas.openxmlformats.org/presentationml/2006/ole">
            <mc:AlternateContent xmlns:mc="http://schemas.openxmlformats.org/markup-compatibility/2006">
              <mc:Choice xmlns:v="urn:schemas-microsoft-com:vml" Requires="v">
                <p:oleObj spid="_x0000_s4121" name="Acrobat Document" r:id="rId4" imgW="7543542" imgH="5829128" progId="AcroExch.Document.DC">
                  <p:embed/>
                </p:oleObj>
              </mc:Choice>
              <mc:Fallback>
                <p:oleObj name="Acrobat Document" r:id="rId4" imgW="7543542" imgH="5829128" progId="AcroExch.Document.DC">
                  <p:embed/>
                  <p:pic>
                    <p:nvPicPr>
                      <p:cNvPr id="0" name=""/>
                      <p:cNvPicPr/>
                      <p:nvPr/>
                    </p:nvPicPr>
                    <p:blipFill>
                      <a:blip r:embed="rId5"/>
                      <a:stretch>
                        <a:fillRect/>
                      </a:stretch>
                    </p:blipFill>
                    <p:spPr>
                      <a:xfrm>
                        <a:off x="1658471" y="-1"/>
                        <a:ext cx="8857129" cy="6844145"/>
                      </a:xfrm>
                      <a:prstGeom prst="rect">
                        <a:avLst/>
                      </a:prstGeom>
                    </p:spPr>
                  </p:pic>
                </p:oleObj>
              </mc:Fallback>
            </mc:AlternateContent>
          </a:graphicData>
        </a:graphic>
      </p:graphicFrame>
    </p:spTree>
    <p:extLst>
      <p:ext uri="{BB962C8B-B14F-4D97-AF65-F5344CB8AC3E}">
        <p14:creationId xmlns:p14="http://schemas.microsoft.com/office/powerpoint/2010/main" val="4193873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36354120"/>
              </p:ext>
            </p:extLst>
          </p:nvPr>
        </p:nvGraphicFramePr>
        <p:xfrm>
          <a:off x="1875559" y="0"/>
          <a:ext cx="8886437" cy="6866793"/>
        </p:xfrm>
        <a:graphic>
          <a:graphicData uri="http://schemas.openxmlformats.org/presentationml/2006/ole">
            <mc:AlternateContent xmlns:mc="http://schemas.openxmlformats.org/markup-compatibility/2006">
              <mc:Choice xmlns:v="urn:schemas-microsoft-com:vml" Requires="v">
                <p:oleObj spid="_x0000_s5144" name="Acrobat Document" r:id="rId4" imgW="7543542" imgH="5829128" progId="AcroExch.Document.DC">
                  <p:embed/>
                </p:oleObj>
              </mc:Choice>
              <mc:Fallback>
                <p:oleObj name="Acrobat Document" r:id="rId4" imgW="7543542" imgH="5829128" progId="AcroExch.Document.DC">
                  <p:embed/>
                  <p:pic>
                    <p:nvPicPr>
                      <p:cNvPr id="0" name=""/>
                      <p:cNvPicPr/>
                      <p:nvPr/>
                    </p:nvPicPr>
                    <p:blipFill>
                      <a:blip r:embed="rId5"/>
                      <a:stretch>
                        <a:fillRect/>
                      </a:stretch>
                    </p:blipFill>
                    <p:spPr>
                      <a:xfrm>
                        <a:off x="1875559" y="0"/>
                        <a:ext cx="8886437" cy="6866793"/>
                      </a:xfrm>
                      <a:prstGeom prst="rect">
                        <a:avLst/>
                      </a:prstGeom>
                    </p:spPr>
                  </p:pic>
                </p:oleObj>
              </mc:Fallback>
            </mc:AlternateContent>
          </a:graphicData>
        </a:graphic>
      </p:graphicFrame>
    </p:spTree>
    <p:extLst>
      <p:ext uri="{BB962C8B-B14F-4D97-AF65-F5344CB8AC3E}">
        <p14:creationId xmlns:p14="http://schemas.microsoft.com/office/powerpoint/2010/main" val="25519128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17989" y="22688"/>
            <a:ext cx="5233245" cy="6743997"/>
          </a:xfrm>
        </p:spPr>
      </p:pic>
    </p:spTree>
    <p:extLst>
      <p:ext uri="{BB962C8B-B14F-4D97-AF65-F5344CB8AC3E}">
        <p14:creationId xmlns:p14="http://schemas.microsoft.com/office/powerpoint/2010/main" val="1500949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648378826"/>
              </p:ext>
            </p:extLst>
          </p:nvPr>
        </p:nvGraphicFramePr>
        <p:xfrm>
          <a:off x="1664677" y="18384"/>
          <a:ext cx="8845061" cy="6834820"/>
        </p:xfrm>
        <a:graphic>
          <a:graphicData uri="http://schemas.openxmlformats.org/presentationml/2006/ole">
            <mc:AlternateContent xmlns:mc="http://schemas.openxmlformats.org/markup-compatibility/2006">
              <mc:Choice xmlns:v="urn:schemas-microsoft-com:vml" Requires="v">
                <p:oleObj spid="_x0000_s7188" name="Acrobat Document" r:id="rId4" imgW="7543542" imgH="5829128" progId="AcroExch.Document.DC">
                  <p:embed/>
                </p:oleObj>
              </mc:Choice>
              <mc:Fallback>
                <p:oleObj name="Acrobat Document" r:id="rId4" imgW="7543542" imgH="5829128" progId="AcroExch.Document.DC">
                  <p:embed/>
                  <p:pic>
                    <p:nvPicPr>
                      <p:cNvPr id="0" name=""/>
                      <p:cNvPicPr/>
                      <p:nvPr/>
                    </p:nvPicPr>
                    <p:blipFill>
                      <a:blip r:embed="rId5"/>
                      <a:stretch>
                        <a:fillRect/>
                      </a:stretch>
                    </p:blipFill>
                    <p:spPr>
                      <a:xfrm>
                        <a:off x="1664677" y="18384"/>
                        <a:ext cx="8845061" cy="6834820"/>
                      </a:xfrm>
                      <a:prstGeom prst="rect">
                        <a:avLst/>
                      </a:prstGeom>
                    </p:spPr>
                  </p:pic>
                </p:oleObj>
              </mc:Fallback>
            </mc:AlternateContent>
          </a:graphicData>
        </a:graphic>
      </p:graphicFrame>
    </p:spTree>
    <p:extLst>
      <p:ext uri="{BB962C8B-B14F-4D97-AF65-F5344CB8AC3E}">
        <p14:creationId xmlns:p14="http://schemas.microsoft.com/office/powerpoint/2010/main" val="2387750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88300" y="279917"/>
            <a:ext cx="10056305" cy="6507021"/>
          </a:xfrm>
        </p:spPr>
      </p:pic>
    </p:spTree>
    <p:extLst>
      <p:ext uri="{BB962C8B-B14F-4D97-AF65-F5344CB8AC3E}">
        <p14:creationId xmlns:p14="http://schemas.microsoft.com/office/powerpoint/2010/main" val="3506767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81633" y="67861"/>
            <a:ext cx="7791371" cy="6678172"/>
          </a:xfrm>
        </p:spPr>
      </p:pic>
    </p:spTree>
    <p:extLst>
      <p:ext uri="{BB962C8B-B14F-4D97-AF65-F5344CB8AC3E}">
        <p14:creationId xmlns:p14="http://schemas.microsoft.com/office/powerpoint/2010/main" val="2073363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8229600" cy="1112838"/>
          </a:xfrm>
        </p:spPr>
        <p:txBody>
          <a:bodyPr>
            <a:normAutofit fontScale="90000"/>
          </a:bodyPr>
          <a:lstStyle/>
          <a:p>
            <a:r>
              <a:rPr lang="en-US" dirty="0" smtClean="0">
                <a:solidFill>
                  <a:schemeClr val="bg1"/>
                </a:solidFill>
              </a:rPr>
              <a:t>SC Code of Law and Act </a:t>
            </a:r>
            <a:r>
              <a:rPr lang="en-US" dirty="0">
                <a:solidFill>
                  <a:schemeClr val="bg1"/>
                </a:solidFill>
              </a:rPr>
              <a:t>262 Of </a:t>
            </a:r>
            <a:r>
              <a:rPr lang="en-US" dirty="0" smtClean="0">
                <a:solidFill>
                  <a:schemeClr val="bg1"/>
                </a:solidFill>
              </a:rPr>
              <a:t>2014</a:t>
            </a:r>
            <a:endParaRPr lang="en-US" dirty="0">
              <a:solidFill>
                <a:schemeClr val="bg1"/>
              </a:solidFill>
            </a:endParaRPr>
          </a:p>
        </p:txBody>
      </p:sp>
      <p:sp>
        <p:nvSpPr>
          <p:cNvPr id="3" name="Content Placeholder 2"/>
          <p:cNvSpPr>
            <a:spLocks noGrp="1"/>
          </p:cNvSpPr>
          <p:nvPr>
            <p:ph idx="1"/>
          </p:nvPr>
        </p:nvSpPr>
        <p:spPr>
          <a:xfrm>
            <a:off x="838200" y="1825625"/>
            <a:ext cx="10674096" cy="4351338"/>
          </a:xfrm>
        </p:spPr>
        <p:txBody>
          <a:bodyPr>
            <a:normAutofit fontScale="77500" lnSpcReduction="20000"/>
          </a:bodyPr>
          <a:lstStyle/>
          <a:p>
            <a:r>
              <a:rPr lang="en-US" sz="3500" b="1" dirty="0">
                <a:solidFill>
                  <a:schemeClr val="bg1"/>
                </a:solidFill>
              </a:rPr>
              <a:t>Role of South Carolina Geodetic Survey </a:t>
            </a:r>
            <a:endParaRPr lang="en-US" sz="3500" b="1" dirty="0">
              <a:solidFill>
                <a:schemeClr val="bg1"/>
              </a:solidFill>
            </a:endParaRPr>
          </a:p>
          <a:p>
            <a:pPr marL="978408" lvl="3" indent="0">
              <a:buNone/>
            </a:pPr>
            <a:endParaRPr lang="en-US" sz="2400" b="1" dirty="0">
              <a:solidFill>
                <a:schemeClr val="bg1"/>
              </a:solidFill>
            </a:endParaRPr>
          </a:p>
          <a:p>
            <a:pPr lvl="3"/>
            <a:r>
              <a:rPr lang="en-US" sz="2900" dirty="0" smtClean="0">
                <a:solidFill>
                  <a:schemeClr val="bg1"/>
                </a:solidFill>
              </a:rPr>
              <a:t>(1994) Dispute </a:t>
            </a:r>
            <a:r>
              <a:rPr lang="en-US" sz="2900" dirty="0">
                <a:solidFill>
                  <a:schemeClr val="bg1"/>
                </a:solidFill>
              </a:rPr>
              <a:t>between two or more counties- SCGS will act as mediator to resolve the dispute </a:t>
            </a:r>
          </a:p>
          <a:p>
            <a:pPr marL="0" indent="0">
              <a:buNone/>
            </a:pPr>
            <a:endParaRPr lang="en-US" b="1" dirty="0" smtClean="0">
              <a:solidFill>
                <a:schemeClr val="bg1"/>
              </a:solidFill>
            </a:endParaRPr>
          </a:p>
          <a:p>
            <a:pPr lvl="3"/>
            <a:r>
              <a:rPr lang="en-US" sz="2900" dirty="0" smtClean="0">
                <a:solidFill>
                  <a:schemeClr val="bg1"/>
                </a:solidFill>
              </a:rPr>
              <a:t>(1994/2014) SCGS </a:t>
            </a:r>
            <a:r>
              <a:rPr lang="en-US" sz="2900" dirty="0">
                <a:solidFill>
                  <a:schemeClr val="bg1"/>
                </a:solidFill>
              </a:rPr>
              <a:t>to assist counties in defining and monumenting the locations of county boundaries and positioning the monuments using geodetic surveys where counties are ill-defined, unmarked, or poorly marked</a:t>
            </a:r>
          </a:p>
          <a:p>
            <a:pPr marL="978408" lvl="3" indent="0">
              <a:buNone/>
            </a:pPr>
            <a:endParaRPr lang="en-US" sz="2900" dirty="0">
              <a:solidFill>
                <a:schemeClr val="bg1"/>
              </a:solidFill>
            </a:endParaRPr>
          </a:p>
          <a:p>
            <a:pPr lvl="3"/>
            <a:r>
              <a:rPr lang="en-US" sz="2900" dirty="0" smtClean="0">
                <a:solidFill>
                  <a:schemeClr val="bg1"/>
                </a:solidFill>
              </a:rPr>
              <a:t>(2014) SCGS </a:t>
            </a:r>
            <a:r>
              <a:rPr lang="en-US" sz="2900" dirty="0">
                <a:solidFill>
                  <a:schemeClr val="bg1"/>
                </a:solidFill>
              </a:rPr>
              <a:t>will clarify county boundaries as defined in Chapter 3, Title 4</a:t>
            </a:r>
          </a:p>
          <a:p>
            <a:pPr marL="978408" lvl="3" indent="0">
              <a:buNone/>
            </a:pPr>
            <a:endParaRPr lang="en-US" sz="2900" dirty="0">
              <a:solidFill>
                <a:schemeClr val="bg1"/>
              </a:solidFill>
            </a:endParaRPr>
          </a:p>
          <a:p>
            <a:pPr lvl="3"/>
            <a:r>
              <a:rPr lang="en-US" sz="2900" dirty="0" smtClean="0">
                <a:solidFill>
                  <a:schemeClr val="bg1"/>
                </a:solidFill>
              </a:rPr>
              <a:t>(2014) SCGS </a:t>
            </a:r>
            <a:r>
              <a:rPr lang="en-US" sz="2900" dirty="0">
                <a:solidFill>
                  <a:schemeClr val="bg1"/>
                </a:solidFill>
              </a:rPr>
              <a:t>will analyze archival and other evidence and perform field surveys </a:t>
            </a:r>
            <a:r>
              <a:rPr lang="en-US" sz="2900" dirty="0" smtClean="0">
                <a:solidFill>
                  <a:schemeClr val="bg1"/>
                </a:solidFill>
              </a:rPr>
              <a:t>to </a:t>
            </a:r>
            <a:r>
              <a:rPr lang="en-US" sz="2900" dirty="0">
                <a:solidFill>
                  <a:schemeClr val="bg1"/>
                </a:solidFill>
              </a:rPr>
              <a:t>position geographically all county boundaries in accordance with statutory descriptions</a:t>
            </a:r>
          </a:p>
          <a:p>
            <a:pPr marL="978408" lvl="3" indent="0">
              <a:buNone/>
            </a:pPr>
            <a:endParaRPr lang="en-US" sz="2400" dirty="0">
              <a:solidFill>
                <a:schemeClr val="bg1"/>
              </a:solidFill>
            </a:endParaRPr>
          </a:p>
          <a:p>
            <a:pPr marL="978408" lvl="3" indent="0">
              <a:buNone/>
            </a:pPr>
            <a:endParaRPr lang="en-US" dirty="0"/>
          </a:p>
        </p:txBody>
      </p:sp>
      <p:sp>
        <p:nvSpPr>
          <p:cNvPr id="5" name="Slide Number Placeholder 4"/>
          <p:cNvSpPr>
            <a:spLocks noGrp="1"/>
          </p:cNvSpPr>
          <p:nvPr>
            <p:ph type="sldNum" sz="quarter" idx="12"/>
          </p:nvPr>
        </p:nvSpPr>
        <p:spPr/>
        <p:txBody>
          <a:bodyPr/>
          <a:lstStyle/>
          <a:p>
            <a:fld id="{71BD9442-7015-4E1E-A751-FB3645ED61D5}" type="slidenum">
              <a:rPr lang="en-US" smtClean="0"/>
              <a:t>2</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868" y="6403975"/>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14443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74246" y="163318"/>
            <a:ext cx="10043507" cy="6498740"/>
          </a:xfrm>
        </p:spPr>
      </p:pic>
    </p:spTree>
    <p:extLst>
      <p:ext uri="{BB962C8B-B14F-4D97-AF65-F5344CB8AC3E}">
        <p14:creationId xmlns:p14="http://schemas.microsoft.com/office/powerpoint/2010/main" val="3826807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19202" y="0"/>
            <a:ext cx="9935405" cy="6428792"/>
          </a:xfrm>
        </p:spPr>
      </p:pic>
    </p:spTree>
    <p:extLst>
      <p:ext uri="{BB962C8B-B14F-4D97-AF65-F5344CB8AC3E}">
        <p14:creationId xmlns:p14="http://schemas.microsoft.com/office/powerpoint/2010/main" val="20858194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632731" y="1088953"/>
            <a:ext cx="5817475" cy="4363105"/>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960224" y="1086952"/>
            <a:ext cx="5774612" cy="4330959"/>
          </a:xfrm>
          <a:prstGeom prst="rect">
            <a:avLst/>
          </a:prstGeom>
        </p:spPr>
      </p:pic>
    </p:spTree>
    <p:extLst>
      <p:ext uri="{BB962C8B-B14F-4D97-AF65-F5344CB8AC3E}">
        <p14:creationId xmlns:p14="http://schemas.microsoft.com/office/powerpoint/2010/main" val="1412399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635" y="0"/>
            <a:ext cx="10652025" cy="6892486"/>
          </a:xfrm>
          <a:prstGeom prst="rect">
            <a:avLst/>
          </a:prstGeom>
        </p:spPr>
      </p:pic>
    </p:spTree>
    <p:extLst>
      <p:ext uri="{BB962C8B-B14F-4D97-AF65-F5344CB8AC3E}">
        <p14:creationId xmlns:p14="http://schemas.microsoft.com/office/powerpoint/2010/main" val="4189056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636" y="0"/>
            <a:ext cx="10598728" cy="6858000"/>
          </a:xfrm>
          <a:prstGeom prst="rect">
            <a:avLst/>
          </a:prstGeom>
        </p:spPr>
      </p:pic>
    </p:spTree>
    <p:extLst>
      <p:ext uri="{BB962C8B-B14F-4D97-AF65-F5344CB8AC3E}">
        <p14:creationId xmlns:p14="http://schemas.microsoft.com/office/powerpoint/2010/main" val="3871865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56385"/>
            <a:ext cx="8229600" cy="1143000"/>
          </a:xfrm>
        </p:spPr>
        <p:txBody>
          <a:bodyPr/>
          <a:lstStyle/>
          <a:p>
            <a:r>
              <a:rPr lang="en-US" sz="3200" dirty="0">
                <a:solidFill>
                  <a:schemeClr val="bg1"/>
                </a:solidFill>
              </a:rPr>
              <a:t>Act 262 Of 2014</a:t>
            </a:r>
            <a:r>
              <a:rPr lang="en-US" dirty="0" smtClean="0">
                <a:solidFill>
                  <a:schemeClr val="bg1"/>
                </a:solidFill>
              </a:rPr>
              <a:t>	</a:t>
            </a:r>
            <a:endParaRPr lang="en-US" dirty="0">
              <a:solidFill>
                <a:schemeClr val="bg1"/>
              </a:solidFill>
            </a:endParaRPr>
          </a:p>
        </p:txBody>
      </p:sp>
      <p:sp>
        <p:nvSpPr>
          <p:cNvPr id="3" name="Content Placeholder 2"/>
          <p:cNvSpPr>
            <a:spLocks noGrp="1"/>
          </p:cNvSpPr>
          <p:nvPr>
            <p:ph idx="1"/>
          </p:nvPr>
        </p:nvSpPr>
        <p:spPr/>
        <p:txBody>
          <a:bodyPr>
            <a:noAutofit/>
          </a:bodyPr>
          <a:lstStyle/>
          <a:p>
            <a:r>
              <a:rPr lang="en-US" sz="1400" b="1" dirty="0">
                <a:solidFill>
                  <a:schemeClr val="bg1"/>
                </a:solidFill>
              </a:rPr>
              <a:t>SCGS Requirements: </a:t>
            </a:r>
          </a:p>
          <a:p>
            <a:pPr marL="0" indent="0">
              <a:buNone/>
            </a:pPr>
            <a:endParaRPr lang="en-US" sz="1400" b="1" dirty="0">
              <a:solidFill>
                <a:schemeClr val="bg1"/>
              </a:solidFill>
            </a:endParaRPr>
          </a:p>
          <a:p>
            <a:pPr lvl="2"/>
            <a:r>
              <a:rPr lang="en-US" sz="1400" dirty="0">
                <a:solidFill>
                  <a:schemeClr val="bg1"/>
                </a:solidFill>
              </a:rPr>
              <a:t>Upon reestablishing county boundary, SCGS shall certify its work and within 30 days of certification: </a:t>
            </a:r>
          </a:p>
          <a:p>
            <a:pPr marL="667512" lvl="2" indent="0">
              <a:buNone/>
            </a:pPr>
            <a:endParaRPr lang="en-US" sz="1400" dirty="0">
              <a:solidFill>
                <a:schemeClr val="bg1"/>
              </a:solidFill>
            </a:endParaRPr>
          </a:p>
          <a:p>
            <a:pPr lvl="4"/>
            <a:r>
              <a:rPr lang="en-US" sz="1400" dirty="0">
                <a:solidFill>
                  <a:schemeClr val="bg1"/>
                </a:solidFill>
              </a:rPr>
              <a:t>Provide copies to the administrator of each affected county; </a:t>
            </a:r>
          </a:p>
          <a:p>
            <a:pPr lvl="4"/>
            <a:r>
              <a:rPr lang="en-US" sz="1400" dirty="0">
                <a:solidFill>
                  <a:schemeClr val="bg1"/>
                </a:solidFill>
              </a:rPr>
              <a:t>Provide written notification to affected parties</a:t>
            </a:r>
          </a:p>
          <a:p>
            <a:pPr lvl="4"/>
            <a:r>
              <a:rPr lang="en-US" sz="1400" dirty="0">
                <a:solidFill>
                  <a:schemeClr val="bg1"/>
                </a:solidFill>
              </a:rPr>
              <a:t>Provide notice and copies to the public through its official website and or other means it considers appropriate; and</a:t>
            </a:r>
          </a:p>
          <a:p>
            <a:pPr lvl="4"/>
            <a:r>
              <a:rPr lang="en-US" sz="1400" dirty="0">
                <a:solidFill>
                  <a:schemeClr val="bg1"/>
                </a:solidFill>
              </a:rPr>
              <a:t> Notify as it determines appropriate, other affected state and federal agencies </a:t>
            </a:r>
          </a:p>
          <a:p>
            <a:pPr lvl="4"/>
            <a:endParaRPr lang="en-US" sz="1400" dirty="0">
              <a:solidFill>
                <a:schemeClr val="bg1"/>
              </a:solidFill>
            </a:endParaRPr>
          </a:p>
          <a:p>
            <a:pPr marL="1046988" lvl="2" indent="-342900"/>
            <a:r>
              <a:rPr lang="en-US" sz="1400" dirty="0">
                <a:solidFill>
                  <a:schemeClr val="bg1"/>
                </a:solidFill>
              </a:rPr>
              <a:t>(Initiates 60 Day Appeal Process)</a:t>
            </a:r>
          </a:p>
          <a:p>
            <a:pPr lvl="2">
              <a:buFont typeface="Arial" panose="020B0604020202020204" pitchFamily="34" charset="0"/>
              <a:buChar char="•"/>
            </a:pPr>
            <a:endParaRPr lang="en-US" sz="1400" dirty="0">
              <a:solidFill>
                <a:schemeClr val="bg1"/>
              </a:solidFill>
            </a:endParaRPr>
          </a:p>
          <a:p>
            <a:pPr lvl="1"/>
            <a:r>
              <a:rPr lang="en-US" sz="1400" dirty="0">
                <a:solidFill>
                  <a:schemeClr val="bg1"/>
                </a:solidFill>
              </a:rPr>
              <a:t>Certified Surveys submitted to Secretary of State, Register of Deeds Offices, and South Carolina Department of Archives with Cover Letter</a:t>
            </a:r>
          </a:p>
          <a:p>
            <a:pPr lvl="1"/>
            <a:r>
              <a:rPr lang="en-US" sz="1400" dirty="0">
                <a:solidFill>
                  <a:schemeClr val="bg1"/>
                </a:solidFill>
              </a:rPr>
              <a:t>Date of the cover letter is the date the surveys become effective</a:t>
            </a:r>
          </a:p>
          <a:p>
            <a:pPr lvl="1"/>
            <a:r>
              <a:rPr lang="en-US" sz="1400" dirty="0">
                <a:solidFill>
                  <a:schemeClr val="bg1"/>
                </a:solidFill>
              </a:rPr>
              <a:t>Introduce Legislation to update Code of Law to reflect clarified boundary with State Plane Coordinates</a:t>
            </a:r>
          </a:p>
        </p:txBody>
      </p:sp>
      <p:sp>
        <p:nvSpPr>
          <p:cNvPr id="6" name="Title 1"/>
          <p:cNvSpPr txBox="1">
            <a:spLocks/>
          </p:cNvSpPr>
          <p:nvPr/>
        </p:nvSpPr>
        <p:spPr>
          <a:xfrm>
            <a:off x="1981200" y="242673"/>
            <a:ext cx="8458200" cy="758813"/>
          </a:xfrm>
          <a:prstGeom prst="rect">
            <a:avLst/>
          </a:prstGeom>
        </p:spPr>
        <p:txBody>
          <a:bodyPr vert="horz" lIns="0" rIns="0" bIns="0" anchor="b">
            <a:normAutofit fontScale="975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dirty="0">
                <a:solidFill>
                  <a:schemeClr val="bg1"/>
                </a:solidFill>
              </a:rPr>
              <a:t>Steps for Clarifying Boundaries </a:t>
            </a:r>
          </a:p>
        </p:txBody>
      </p:sp>
      <p:sp>
        <p:nvSpPr>
          <p:cNvPr id="5" name="Slide Number Placeholder 4"/>
          <p:cNvSpPr>
            <a:spLocks noGrp="1"/>
          </p:cNvSpPr>
          <p:nvPr>
            <p:ph type="sldNum" sz="quarter" idx="12"/>
          </p:nvPr>
        </p:nvSpPr>
        <p:spPr/>
        <p:txBody>
          <a:bodyPr/>
          <a:lstStyle/>
          <a:p>
            <a:fld id="{71BD9442-7015-4E1E-A751-FB3645ED61D5}" type="slidenum">
              <a:rPr lang="en-US" smtClean="0"/>
              <a:t>25</a:t>
            </a:fld>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868" y="6403975"/>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60032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54493"/>
            <a:ext cx="8229600" cy="1143000"/>
          </a:xfrm>
        </p:spPr>
        <p:txBody>
          <a:bodyPr/>
          <a:lstStyle/>
          <a:p>
            <a:r>
              <a:rPr lang="en-US" sz="3200" dirty="0">
                <a:solidFill>
                  <a:schemeClr val="bg1"/>
                </a:solidFill>
              </a:rPr>
              <a:t>Act 262 of 2014</a:t>
            </a:r>
            <a:r>
              <a:rPr lang="en-US" dirty="0" smtClean="0">
                <a:solidFill>
                  <a:schemeClr val="bg1"/>
                </a:solidFill>
              </a:rPr>
              <a:t>	</a:t>
            </a:r>
            <a:endParaRPr lang="en-US" dirty="0">
              <a:solidFill>
                <a:schemeClr val="bg1"/>
              </a:solidFill>
            </a:endParaRPr>
          </a:p>
        </p:txBody>
      </p:sp>
      <p:sp>
        <p:nvSpPr>
          <p:cNvPr id="3" name="Content Placeholder 2"/>
          <p:cNvSpPr>
            <a:spLocks noGrp="1"/>
          </p:cNvSpPr>
          <p:nvPr>
            <p:ph idx="1"/>
          </p:nvPr>
        </p:nvSpPr>
        <p:spPr/>
        <p:txBody>
          <a:bodyPr>
            <a:normAutofit fontScale="70000" lnSpcReduction="20000"/>
          </a:bodyPr>
          <a:lstStyle/>
          <a:p>
            <a:r>
              <a:rPr lang="en-US" sz="3500" b="1" dirty="0">
                <a:solidFill>
                  <a:schemeClr val="bg1"/>
                </a:solidFill>
              </a:rPr>
              <a:t>Affected Parties Disagreeing with SCGS: </a:t>
            </a:r>
          </a:p>
          <a:p>
            <a:pPr marL="0" indent="0">
              <a:buNone/>
            </a:pPr>
            <a:endParaRPr lang="en-US" sz="3100" b="1" dirty="0">
              <a:solidFill>
                <a:schemeClr val="bg1"/>
              </a:solidFill>
            </a:endParaRPr>
          </a:p>
          <a:p>
            <a:pPr lvl="2"/>
            <a:r>
              <a:rPr lang="en-US" sz="2900" dirty="0">
                <a:solidFill>
                  <a:schemeClr val="bg1"/>
                </a:solidFill>
              </a:rPr>
              <a:t>May file request for a contested case hearing with the SC Administrative Law Court</a:t>
            </a:r>
          </a:p>
          <a:p>
            <a:pPr marL="667512" lvl="2" indent="0">
              <a:buNone/>
            </a:pPr>
            <a:endParaRPr lang="en-US" sz="2900" dirty="0">
              <a:solidFill>
                <a:schemeClr val="bg1"/>
              </a:solidFill>
            </a:endParaRPr>
          </a:p>
          <a:p>
            <a:pPr lvl="2"/>
            <a:r>
              <a:rPr lang="en-US" sz="2900" dirty="0">
                <a:solidFill>
                  <a:schemeClr val="bg1"/>
                </a:solidFill>
              </a:rPr>
              <a:t>This decision may be appealed </a:t>
            </a:r>
          </a:p>
          <a:p>
            <a:pPr lvl="2"/>
            <a:endParaRPr lang="en-US" sz="1900" dirty="0">
              <a:solidFill>
                <a:schemeClr val="bg1"/>
              </a:solidFill>
            </a:endParaRPr>
          </a:p>
          <a:p>
            <a:pPr lvl="2"/>
            <a:r>
              <a:rPr lang="en-US" sz="3100" b="1" dirty="0">
                <a:solidFill>
                  <a:schemeClr val="bg1"/>
                </a:solidFill>
              </a:rPr>
              <a:t>“Affected Party”</a:t>
            </a:r>
          </a:p>
          <a:p>
            <a:pPr lvl="7"/>
            <a:r>
              <a:rPr lang="en-US" sz="2900" dirty="0">
                <a:solidFill>
                  <a:schemeClr val="bg1"/>
                </a:solidFill>
              </a:rPr>
              <a:t>Governing body of an affected county </a:t>
            </a:r>
          </a:p>
          <a:p>
            <a:pPr lvl="7"/>
            <a:r>
              <a:rPr lang="en-US" sz="2900" dirty="0">
                <a:solidFill>
                  <a:schemeClr val="bg1"/>
                </a:solidFill>
              </a:rPr>
              <a:t>Governing body of a political subdivision of this State</a:t>
            </a:r>
          </a:p>
          <a:p>
            <a:pPr lvl="7"/>
            <a:r>
              <a:rPr lang="en-US" sz="2900" dirty="0">
                <a:solidFill>
                  <a:schemeClr val="bg1"/>
                </a:solidFill>
              </a:rPr>
              <a:t>An elected official, other than a statewide elected official</a:t>
            </a:r>
          </a:p>
          <a:p>
            <a:pPr lvl="7"/>
            <a:r>
              <a:rPr lang="en-US" sz="2900" dirty="0">
                <a:solidFill>
                  <a:schemeClr val="bg1"/>
                </a:solidFill>
              </a:rPr>
              <a:t>A property owner or an individual residing in the certification zone </a:t>
            </a:r>
          </a:p>
          <a:p>
            <a:pPr lvl="7"/>
            <a:r>
              <a:rPr lang="en-US" sz="2900" dirty="0">
                <a:solidFill>
                  <a:schemeClr val="bg1"/>
                </a:solidFill>
              </a:rPr>
              <a:t>A business entity located in the certification zone </a:t>
            </a:r>
          </a:p>
          <a:p>
            <a:pPr lvl="7"/>
            <a:r>
              <a:rPr lang="en-US" sz="2900" dirty="0">
                <a:solidFill>
                  <a:schemeClr val="bg1"/>
                </a:solidFill>
              </a:rPr>
              <a:t>A nonresident individual who owns or leases real property situated in the certification zone</a:t>
            </a:r>
          </a:p>
          <a:p>
            <a:pPr lvl="4"/>
            <a:endParaRPr lang="en-US" dirty="0" smtClean="0"/>
          </a:p>
          <a:p>
            <a:pPr marL="978408" lvl="3" indent="0">
              <a:buNone/>
            </a:pPr>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868" y="6403975"/>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71BD9442-7015-4E1E-A751-FB3645ED61D5}" type="slidenum">
              <a:rPr lang="en-US" smtClean="0"/>
              <a:t>26</a:t>
            </a:fld>
            <a:endParaRPr lang="en-US" dirty="0"/>
          </a:p>
        </p:txBody>
      </p:sp>
    </p:spTree>
    <p:extLst>
      <p:ext uri="{BB962C8B-B14F-4D97-AF65-F5344CB8AC3E}">
        <p14:creationId xmlns:p14="http://schemas.microsoft.com/office/powerpoint/2010/main" val="6572012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869" y="2682815"/>
            <a:ext cx="11879354" cy="1699404"/>
          </a:xfrm>
        </p:spPr>
        <p:txBody>
          <a:bodyPr>
            <a:noAutofit/>
          </a:bodyPr>
          <a:lstStyle/>
          <a:p>
            <a:pPr algn="ctr"/>
            <a:r>
              <a:rPr lang="en-US" sz="5400" dirty="0" smtClean="0">
                <a:solidFill>
                  <a:schemeClr val="bg1"/>
                </a:solidFill>
              </a:rPr>
              <a:t>ANNEXATION RESOLUTION</a:t>
            </a:r>
            <a:endParaRPr lang="en-US" sz="5400" dirty="0">
              <a:solidFill>
                <a:schemeClr val="bg1"/>
              </a:solidFill>
            </a:endParaRPr>
          </a:p>
        </p:txBody>
      </p:sp>
      <p:sp>
        <p:nvSpPr>
          <p:cNvPr id="5" name="Slide Number Placeholder 4"/>
          <p:cNvSpPr>
            <a:spLocks noGrp="1"/>
          </p:cNvSpPr>
          <p:nvPr>
            <p:ph type="sldNum" sz="quarter" idx="12"/>
          </p:nvPr>
        </p:nvSpPr>
        <p:spPr/>
        <p:txBody>
          <a:bodyPr/>
          <a:lstStyle/>
          <a:p>
            <a:fld id="{71BD9442-7015-4E1E-A751-FB3645ED61D5}" type="slidenum">
              <a:rPr lang="en-US" smtClean="0"/>
              <a:t>27</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868" y="6403975"/>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5072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1BD9442-7015-4E1E-A751-FB3645ED61D5}" type="slidenum">
              <a:rPr lang="en-US" smtClean="0"/>
              <a:t>28</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868" y="6403975"/>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p:txBody>
          <a:bodyPr/>
          <a:lstStyle/>
          <a:p>
            <a:endParaRPr lang="en-US"/>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698" y="224286"/>
            <a:ext cx="7822603" cy="6060596"/>
          </a:xfrm>
          <a:prstGeom prst="rect">
            <a:avLst/>
          </a:prstGeom>
        </p:spPr>
      </p:pic>
    </p:spTree>
    <p:extLst>
      <p:ext uri="{BB962C8B-B14F-4D97-AF65-F5344CB8AC3E}">
        <p14:creationId xmlns:p14="http://schemas.microsoft.com/office/powerpoint/2010/main" val="5276998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1BD9442-7015-4E1E-A751-FB3645ED61D5}" type="slidenum">
              <a:rPr lang="en-US" smtClean="0"/>
              <a:t>29</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868" y="6403975"/>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p:txBody>
          <a:bodyPr/>
          <a:lstStyle/>
          <a:p>
            <a:endParaRPr lang="en-US"/>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4698" y="232215"/>
            <a:ext cx="7822603" cy="6044738"/>
          </a:xfrm>
          <a:prstGeom prst="rect">
            <a:avLst/>
          </a:prstGeom>
        </p:spPr>
      </p:pic>
    </p:spTree>
    <p:extLst>
      <p:ext uri="{BB962C8B-B14F-4D97-AF65-F5344CB8AC3E}">
        <p14:creationId xmlns:p14="http://schemas.microsoft.com/office/powerpoint/2010/main" val="8500521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46225"/>
            <a:ext cx="10515600" cy="4312708"/>
          </a:xfrm>
        </p:spPr>
        <p:txBody>
          <a:bodyPr>
            <a:normAutofit lnSpcReduction="10000"/>
          </a:bodyPr>
          <a:lstStyle/>
          <a:p>
            <a:endParaRPr lang="en-US" dirty="0" smtClean="0">
              <a:solidFill>
                <a:schemeClr val="bg1"/>
              </a:solidFill>
            </a:endParaRPr>
          </a:p>
          <a:p>
            <a:r>
              <a:rPr lang="en-US" sz="2400" dirty="0">
                <a:solidFill>
                  <a:schemeClr val="bg1"/>
                </a:solidFill>
              </a:rPr>
              <a:t>Notify County Administrators in advance of planned work</a:t>
            </a:r>
          </a:p>
          <a:p>
            <a:r>
              <a:rPr lang="en-US" sz="2400" dirty="0">
                <a:solidFill>
                  <a:schemeClr val="bg1"/>
                </a:solidFill>
              </a:rPr>
              <a:t>Conduct historical research for documentary evidence of boundaries  </a:t>
            </a:r>
          </a:p>
          <a:p>
            <a:r>
              <a:rPr lang="en-US" sz="2400" dirty="0">
                <a:solidFill>
                  <a:schemeClr val="bg1"/>
                </a:solidFill>
              </a:rPr>
              <a:t>Perform field work to locate monuments and corroborating evidence and position on State Plane Coordinates</a:t>
            </a:r>
          </a:p>
          <a:p>
            <a:r>
              <a:rPr lang="en-US" sz="2400" dirty="0">
                <a:solidFill>
                  <a:schemeClr val="bg1"/>
                </a:solidFill>
              </a:rPr>
              <a:t>Share preliminary findings with county officials for impact analysis and to plan public meetings</a:t>
            </a:r>
          </a:p>
          <a:p>
            <a:r>
              <a:rPr lang="en-US" sz="2400" dirty="0">
                <a:solidFill>
                  <a:schemeClr val="bg1"/>
                </a:solidFill>
              </a:rPr>
              <a:t>Receive feedback and input from local officials and public</a:t>
            </a:r>
          </a:p>
          <a:p>
            <a:r>
              <a:rPr lang="en-US" sz="2400" dirty="0">
                <a:solidFill>
                  <a:schemeClr val="bg1"/>
                </a:solidFill>
              </a:rPr>
              <a:t>Review and update findings, as appropriate</a:t>
            </a:r>
          </a:p>
          <a:p>
            <a:r>
              <a:rPr lang="en-US" sz="2400" dirty="0">
                <a:solidFill>
                  <a:schemeClr val="bg1"/>
                </a:solidFill>
              </a:rPr>
              <a:t>Work to build cooperation with affected parties </a:t>
            </a:r>
          </a:p>
        </p:txBody>
      </p:sp>
      <p:sp>
        <p:nvSpPr>
          <p:cNvPr id="5" name="Slide Number Placeholder 4"/>
          <p:cNvSpPr>
            <a:spLocks noGrp="1"/>
          </p:cNvSpPr>
          <p:nvPr>
            <p:ph type="sldNum" sz="quarter" idx="12"/>
          </p:nvPr>
        </p:nvSpPr>
        <p:spPr/>
        <p:txBody>
          <a:bodyPr/>
          <a:lstStyle/>
          <a:p>
            <a:fld id="{71BD9442-7015-4E1E-A751-FB3645ED61D5}" type="slidenum">
              <a:rPr lang="en-US" smtClean="0"/>
              <a:t>3</a:t>
            </a:fld>
            <a:endParaRPr lang="en-US" dirty="0"/>
          </a:p>
        </p:txBody>
      </p:sp>
      <p:sp>
        <p:nvSpPr>
          <p:cNvPr id="7" name="Title 1"/>
          <p:cNvSpPr txBox="1">
            <a:spLocks/>
          </p:cNvSpPr>
          <p:nvPr/>
        </p:nvSpPr>
        <p:spPr>
          <a:xfrm>
            <a:off x="1981200" y="242673"/>
            <a:ext cx="8458200" cy="758813"/>
          </a:xfrm>
          <a:prstGeom prst="rect">
            <a:avLst/>
          </a:prstGeom>
        </p:spPr>
        <p:txBody>
          <a:bodyPr vert="horz" lIns="0" rIns="0" bIns="0" anchor="b">
            <a:normAutofit fontScale="975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dirty="0">
                <a:solidFill>
                  <a:schemeClr val="bg1"/>
                </a:solidFill>
              </a:rPr>
              <a:t>Steps for Clarifying Boundaries </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868" y="6403975"/>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75089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1BD9442-7015-4E1E-A751-FB3645ED61D5}" type="slidenum">
              <a:rPr lang="en-US" smtClean="0"/>
              <a:t>30</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868" y="6403975"/>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p:txBody>
          <a:bodyPr/>
          <a:lstStyle/>
          <a:p>
            <a:endParaRPr lang="en-US"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870" y="1115531"/>
            <a:ext cx="5620870" cy="43434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3875" y="1115531"/>
            <a:ext cx="5620870" cy="4343399"/>
          </a:xfrm>
          <a:prstGeom prst="rect">
            <a:avLst/>
          </a:prstGeom>
        </p:spPr>
      </p:pic>
    </p:spTree>
    <p:extLst>
      <p:ext uri="{BB962C8B-B14F-4D97-AF65-F5344CB8AC3E}">
        <p14:creationId xmlns:p14="http://schemas.microsoft.com/office/powerpoint/2010/main" val="28748768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1BD9442-7015-4E1E-A751-FB3645ED61D5}" type="slidenum">
              <a:rPr lang="en-US" smtClean="0"/>
              <a:t>31</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868" y="6403975"/>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p:txBody>
          <a:bodyPr/>
          <a:lstStyle/>
          <a:p>
            <a:endParaRPr lang="en-US" dirty="0"/>
          </a:p>
        </p:txBody>
      </p:sp>
      <p:sp>
        <p:nvSpPr>
          <p:cNvPr id="8" name="Content Placeholder 2"/>
          <p:cNvSpPr>
            <a:spLocks noGrp="1"/>
          </p:cNvSpPr>
          <p:nvPr>
            <p:ph idx="1"/>
          </p:nvPr>
        </p:nvSpPr>
        <p:spPr>
          <a:xfrm>
            <a:off x="838200" y="1825625"/>
            <a:ext cx="10515600" cy="4351338"/>
          </a:xfrm>
        </p:spPr>
        <p:txBody>
          <a:bodyPr>
            <a:normAutofit/>
          </a:bodyPr>
          <a:lstStyle/>
          <a:p>
            <a:pPr marL="0" marR="0" indent="0">
              <a:lnSpc>
                <a:spcPct val="115000"/>
              </a:lnSpc>
              <a:spcBef>
                <a:spcPts val="0"/>
              </a:spcBef>
              <a:spcAft>
                <a:spcPts val="1000"/>
              </a:spcAft>
              <a:buNone/>
            </a:pPr>
            <a:r>
              <a:rPr lang="en-US" dirty="0" smtClean="0">
                <a:solidFill>
                  <a:schemeClr val="bg1"/>
                </a:solidFill>
              </a:rPr>
              <a:t>BEAUFORT TO JASPER = 22.34 ACRES</a:t>
            </a:r>
          </a:p>
          <a:p>
            <a:pPr marL="0" marR="0" indent="0">
              <a:lnSpc>
                <a:spcPct val="115000"/>
              </a:lnSpc>
              <a:spcBef>
                <a:spcPts val="0"/>
              </a:spcBef>
              <a:spcAft>
                <a:spcPts val="1000"/>
              </a:spcAft>
              <a:buNone/>
            </a:pPr>
            <a:r>
              <a:rPr lang="en-US" dirty="0" smtClean="0">
                <a:solidFill>
                  <a:schemeClr val="bg1"/>
                </a:solidFill>
              </a:rPr>
              <a:t>JASPER TO BEAUFORT = 5.95 ACRES</a:t>
            </a:r>
          </a:p>
          <a:p>
            <a:pPr marL="0" marR="0" indent="0">
              <a:lnSpc>
                <a:spcPct val="115000"/>
              </a:lnSpc>
              <a:spcBef>
                <a:spcPts val="0"/>
              </a:spcBef>
              <a:spcAft>
                <a:spcPts val="1000"/>
              </a:spcAft>
              <a:buNone/>
            </a:pPr>
            <a:endParaRPr lang="en-US" dirty="0" smtClean="0">
              <a:solidFill>
                <a:schemeClr val="bg1"/>
              </a:solidFill>
            </a:endParaRPr>
          </a:p>
          <a:p>
            <a:pPr marL="0" marR="0" indent="0">
              <a:lnSpc>
                <a:spcPct val="115000"/>
              </a:lnSpc>
              <a:spcBef>
                <a:spcPts val="0"/>
              </a:spcBef>
              <a:spcAft>
                <a:spcPts val="1000"/>
              </a:spcAft>
              <a:buNone/>
            </a:pPr>
            <a:r>
              <a:rPr lang="en-US" dirty="0" smtClean="0">
                <a:solidFill>
                  <a:schemeClr val="bg1"/>
                </a:solidFill>
              </a:rPr>
              <a:t>TOTAL INCREASE TO JASPER, DECREASE TO BEAUFORT = 16.39 ACRES</a:t>
            </a:r>
            <a:endParaRPr lang="en-US" dirty="0">
              <a:solidFill>
                <a:schemeClr val="bg1"/>
              </a:solidFill>
            </a:endParaRPr>
          </a:p>
          <a:p>
            <a:pPr marL="0" marR="0" indent="0">
              <a:lnSpc>
                <a:spcPct val="115000"/>
              </a:lnSpc>
              <a:spcBef>
                <a:spcPts val="0"/>
              </a:spcBef>
              <a:spcAft>
                <a:spcPts val="1000"/>
              </a:spcAft>
              <a:buNone/>
            </a:pPr>
            <a:endParaRPr lang="en-US" dirty="0">
              <a:solidFill>
                <a:schemeClr val="bg1"/>
              </a:solidFill>
            </a:endParaRPr>
          </a:p>
        </p:txBody>
      </p:sp>
    </p:spTree>
    <p:extLst>
      <p:ext uri="{BB962C8B-B14F-4D97-AF65-F5344CB8AC3E}">
        <p14:creationId xmlns:p14="http://schemas.microsoft.com/office/powerpoint/2010/main" val="27329081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1BD9442-7015-4E1E-A751-FB3645ED61D5}" type="slidenum">
              <a:rPr lang="en-US" smtClean="0"/>
              <a:t>32</a:t>
            </a:fld>
            <a:endParaRPr lang="en-US" dirty="0"/>
          </a:p>
        </p:txBody>
      </p:sp>
      <p:sp>
        <p:nvSpPr>
          <p:cNvPr id="3" name="Title 2"/>
          <p:cNvSpPr>
            <a:spLocks noGrp="1"/>
          </p:cNvSpPr>
          <p:nvPr>
            <p:ph type="title"/>
          </p:nvPr>
        </p:nvSpPr>
        <p:spPr/>
        <p:txBody>
          <a:bodyPr/>
          <a:lstStyle/>
          <a:p>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2317" y="28752"/>
            <a:ext cx="8764438" cy="6790287"/>
          </a:xfrm>
          <a:prstGeom prst="rect">
            <a:avLst/>
          </a:prstGeom>
        </p:spPr>
      </p:pic>
    </p:spTree>
    <p:extLst>
      <p:ext uri="{BB962C8B-B14F-4D97-AF65-F5344CB8AC3E}">
        <p14:creationId xmlns:p14="http://schemas.microsoft.com/office/powerpoint/2010/main" val="28115790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869" y="2682815"/>
            <a:ext cx="11879354" cy="1699404"/>
          </a:xfrm>
        </p:spPr>
        <p:txBody>
          <a:bodyPr>
            <a:noAutofit/>
          </a:bodyPr>
          <a:lstStyle/>
          <a:p>
            <a:pPr algn="ctr"/>
            <a:r>
              <a:rPr lang="en-US" sz="5400" dirty="0" smtClean="0">
                <a:solidFill>
                  <a:schemeClr val="bg1"/>
                </a:solidFill>
              </a:rPr>
              <a:t>QUESTIONS?</a:t>
            </a:r>
            <a:endParaRPr lang="en-US" sz="5400" dirty="0">
              <a:solidFill>
                <a:schemeClr val="bg1"/>
              </a:solidFill>
            </a:endParaRPr>
          </a:p>
        </p:txBody>
      </p:sp>
      <p:sp>
        <p:nvSpPr>
          <p:cNvPr id="5" name="Slide Number Placeholder 4"/>
          <p:cNvSpPr>
            <a:spLocks noGrp="1"/>
          </p:cNvSpPr>
          <p:nvPr>
            <p:ph type="sldNum" sz="quarter" idx="12"/>
          </p:nvPr>
        </p:nvSpPr>
        <p:spPr/>
        <p:txBody>
          <a:bodyPr/>
          <a:lstStyle/>
          <a:p>
            <a:fld id="{71BD9442-7015-4E1E-A751-FB3645ED61D5}" type="slidenum">
              <a:rPr lang="en-US" smtClean="0"/>
              <a:t>33</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868" y="6403975"/>
            <a:ext cx="26098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15121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64799" y="1052643"/>
            <a:ext cx="4262401" cy="5538538"/>
          </a:xfrm>
        </p:spPr>
      </p:pic>
      <p:sp>
        <p:nvSpPr>
          <p:cNvPr id="5" name="Title 4"/>
          <p:cNvSpPr>
            <a:spLocks noGrp="1"/>
          </p:cNvSpPr>
          <p:nvPr>
            <p:ph type="title"/>
          </p:nvPr>
        </p:nvSpPr>
        <p:spPr>
          <a:xfrm>
            <a:off x="838200" y="298623"/>
            <a:ext cx="10515600" cy="682279"/>
          </a:xfrm>
        </p:spPr>
        <p:txBody>
          <a:bodyPr>
            <a:normAutofit fontScale="90000"/>
          </a:bodyPr>
          <a:lstStyle/>
          <a:p>
            <a:pPr algn="ctr"/>
            <a:r>
              <a:rPr lang="en-US" sz="4900" dirty="0" smtClean="0">
                <a:solidFill>
                  <a:schemeClr val="bg1"/>
                </a:solidFill>
              </a:rPr>
              <a:t>Public Meeting Notification</a:t>
            </a:r>
            <a:endParaRPr lang="en-US" sz="4900" dirty="0">
              <a:solidFill>
                <a:schemeClr val="bg1"/>
              </a:solidFill>
            </a:endParaRPr>
          </a:p>
        </p:txBody>
      </p:sp>
    </p:spTree>
    <p:extLst>
      <p:ext uri="{BB962C8B-B14F-4D97-AF65-F5344CB8AC3E}">
        <p14:creationId xmlns:p14="http://schemas.microsoft.com/office/powerpoint/2010/main" val="22059606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94263" y="278801"/>
            <a:ext cx="8203474" cy="6332176"/>
          </a:xfrm>
        </p:spPr>
      </p:pic>
    </p:spTree>
    <p:extLst>
      <p:ext uri="{BB962C8B-B14F-4D97-AF65-F5344CB8AC3E}">
        <p14:creationId xmlns:p14="http://schemas.microsoft.com/office/powerpoint/2010/main" val="23090544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4276" y="1122362"/>
            <a:ext cx="9703724" cy="4081405"/>
          </a:xfrm>
        </p:spPr>
        <p:txBody>
          <a:bodyPr>
            <a:normAutofit/>
          </a:bodyPr>
          <a:lstStyle/>
          <a:p>
            <a:r>
              <a:rPr lang="en-US" dirty="0">
                <a:solidFill>
                  <a:schemeClr val="bg1"/>
                </a:solidFill>
              </a:rPr>
              <a:t>Beaufort - Jasper</a:t>
            </a:r>
            <a:br>
              <a:rPr lang="en-US" dirty="0">
                <a:solidFill>
                  <a:schemeClr val="bg1"/>
                </a:solidFill>
              </a:rPr>
            </a:br>
            <a:r>
              <a:rPr lang="en-US" dirty="0">
                <a:solidFill>
                  <a:schemeClr val="bg1"/>
                </a:solidFill>
              </a:rPr>
              <a:t>County Line</a:t>
            </a:r>
            <a:br>
              <a:rPr lang="en-US" dirty="0">
                <a:solidFill>
                  <a:schemeClr val="bg1"/>
                </a:solidFill>
              </a:rPr>
            </a:br>
            <a:r>
              <a:rPr lang="en-US" dirty="0" err="1">
                <a:solidFill>
                  <a:schemeClr val="bg1"/>
                </a:solidFill>
              </a:rPr>
              <a:t>Manigaults</a:t>
            </a:r>
            <a:r>
              <a:rPr lang="en-US" dirty="0">
                <a:solidFill>
                  <a:schemeClr val="bg1"/>
                </a:solidFill>
              </a:rPr>
              <a:t> Neck to New River</a:t>
            </a:r>
            <a:r>
              <a:rPr lang="en-US" dirty="0"/>
              <a:t/>
            </a:r>
            <a:br>
              <a:rPr lang="en-US" dirty="0"/>
            </a:br>
            <a:endParaRPr lang="en-US" dirty="0"/>
          </a:p>
        </p:txBody>
      </p:sp>
    </p:spTree>
    <p:extLst>
      <p:ext uri="{BB962C8B-B14F-4D97-AF65-F5344CB8AC3E}">
        <p14:creationId xmlns:p14="http://schemas.microsoft.com/office/powerpoint/2010/main" val="1278304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64229" y="40822"/>
            <a:ext cx="9089571" cy="6817178"/>
          </a:xfrm>
        </p:spPr>
      </p:pic>
    </p:spTree>
    <p:extLst>
      <p:ext uri="{BB962C8B-B14F-4D97-AF65-F5344CB8AC3E}">
        <p14:creationId xmlns:p14="http://schemas.microsoft.com/office/powerpoint/2010/main" val="1033271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Lines are Established by Legislative Acts</a:t>
            </a:r>
          </a:p>
        </p:txBody>
      </p:sp>
      <p:sp>
        <p:nvSpPr>
          <p:cNvPr id="3" name="Content Placeholder 2"/>
          <p:cNvSpPr>
            <a:spLocks noGrp="1"/>
          </p:cNvSpPr>
          <p:nvPr>
            <p:ph idx="1"/>
          </p:nvPr>
        </p:nvSpPr>
        <p:spPr/>
        <p:txBody>
          <a:bodyPr>
            <a:normAutofit fontScale="92500" lnSpcReduction="20000"/>
          </a:bodyPr>
          <a:lstStyle/>
          <a:p>
            <a:pPr marL="0" marR="0" indent="0">
              <a:lnSpc>
                <a:spcPct val="115000"/>
              </a:lnSpc>
              <a:spcBef>
                <a:spcPts val="0"/>
              </a:spcBef>
              <a:spcAft>
                <a:spcPts val="1000"/>
              </a:spcAft>
              <a:buNone/>
            </a:pPr>
            <a:r>
              <a:rPr lang="en-US" dirty="0">
                <a:solidFill>
                  <a:schemeClr val="bg1"/>
                </a:solidFill>
              </a:rPr>
              <a:t>Acts and Joint Resolutions Regular Session 1912: Created Jasper County and placed the County Line on the Beaufort side of the roads.</a:t>
            </a:r>
          </a:p>
          <a:p>
            <a:pPr marL="0" marR="0" indent="0">
              <a:lnSpc>
                <a:spcPct val="115000"/>
              </a:lnSpc>
              <a:spcBef>
                <a:spcPts val="0"/>
              </a:spcBef>
              <a:spcAft>
                <a:spcPts val="1000"/>
              </a:spcAft>
              <a:buNone/>
            </a:pPr>
            <a:endParaRPr lang="en-US" dirty="0">
              <a:solidFill>
                <a:schemeClr val="bg1"/>
              </a:solidFill>
            </a:endParaRPr>
          </a:p>
          <a:p>
            <a:pPr marL="0" marR="0" indent="0">
              <a:lnSpc>
                <a:spcPct val="115000"/>
              </a:lnSpc>
              <a:spcBef>
                <a:spcPts val="0"/>
              </a:spcBef>
              <a:spcAft>
                <a:spcPts val="1000"/>
              </a:spcAft>
              <a:buNone/>
            </a:pPr>
            <a:r>
              <a:rPr lang="en-US" dirty="0">
                <a:solidFill>
                  <a:schemeClr val="bg1"/>
                </a:solidFill>
              </a:rPr>
              <a:t>Acts and Joint Resolutions Regular Session 1939: Corrected that the roads are in Beaufort County.  Where no right of way existed in 1939 it is assumed to be the Jasper County edge of the unimproved road.</a:t>
            </a:r>
          </a:p>
          <a:p>
            <a:pPr marL="0" marR="0" indent="0">
              <a:lnSpc>
                <a:spcPct val="115000"/>
              </a:lnSpc>
              <a:spcBef>
                <a:spcPts val="0"/>
              </a:spcBef>
              <a:spcAft>
                <a:spcPts val="1000"/>
              </a:spcAft>
              <a:buNone/>
            </a:pPr>
            <a:endParaRPr lang="en-US" dirty="0">
              <a:solidFill>
                <a:schemeClr val="bg1"/>
              </a:solidFill>
            </a:endParaRPr>
          </a:p>
          <a:p>
            <a:pPr marL="0" indent="0">
              <a:lnSpc>
                <a:spcPct val="115000"/>
              </a:lnSpc>
              <a:spcBef>
                <a:spcPts val="0"/>
              </a:spcBef>
              <a:spcAft>
                <a:spcPts val="1000"/>
              </a:spcAft>
              <a:buNone/>
            </a:pPr>
            <a:r>
              <a:rPr lang="en-US" dirty="0">
                <a:solidFill>
                  <a:schemeClr val="bg1"/>
                </a:solidFill>
              </a:rPr>
              <a:t>Acts and Joint Resolutions Regular Session 1992: Clarified the water courses and that the county lines follow the centerlines of the waters.</a:t>
            </a:r>
          </a:p>
          <a:p>
            <a:pPr marL="0" marR="0" indent="0">
              <a:lnSpc>
                <a:spcPct val="115000"/>
              </a:lnSpc>
              <a:spcBef>
                <a:spcPts val="0"/>
              </a:spcBef>
              <a:spcAft>
                <a:spcPts val="1000"/>
              </a:spcAft>
              <a:buNone/>
            </a:pPr>
            <a:endParaRPr lang="en-US" dirty="0">
              <a:solidFill>
                <a:schemeClr val="bg1"/>
              </a:solidFill>
            </a:endParaRPr>
          </a:p>
        </p:txBody>
      </p:sp>
    </p:spTree>
    <p:extLst>
      <p:ext uri="{BB962C8B-B14F-4D97-AF65-F5344CB8AC3E}">
        <p14:creationId xmlns:p14="http://schemas.microsoft.com/office/powerpoint/2010/main" val="1755182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bg1"/>
                </a:solidFill>
              </a:rPr>
              <a:t>Acts &amp; Joint Resolution of 1912</a:t>
            </a:r>
            <a:br>
              <a:rPr lang="en-US" b="1" dirty="0">
                <a:solidFill>
                  <a:schemeClr val="bg1"/>
                </a:solidFill>
              </a:rPr>
            </a:br>
            <a:r>
              <a:rPr lang="en-US" b="1" dirty="0">
                <a:solidFill>
                  <a:schemeClr val="bg1"/>
                </a:solidFill>
              </a:rPr>
              <a:t>Number 459 Established Jasper County</a:t>
            </a:r>
            <a:endParaRPr lang="en-US" dirty="0">
              <a:solidFill>
                <a:schemeClr val="bg1"/>
              </a:solidFill>
            </a:endParaRPr>
          </a:p>
        </p:txBody>
      </p:sp>
      <p:sp>
        <p:nvSpPr>
          <p:cNvPr id="3" name="Content Placeholder 2"/>
          <p:cNvSpPr>
            <a:spLocks noGrp="1"/>
          </p:cNvSpPr>
          <p:nvPr>
            <p:ph idx="1"/>
          </p:nvPr>
        </p:nvSpPr>
        <p:spPr/>
        <p:txBody>
          <a:bodyPr>
            <a:normAutofit fontScale="92500" lnSpcReduction="10000"/>
          </a:bodyPr>
          <a:lstStyle/>
          <a:p>
            <a:pPr marL="0" indent="0" algn="just">
              <a:buNone/>
            </a:pPr>
            <a:r>
              <a:rPr lang="en-US" dirty="0">
                <a:solidFill>
                  <a:schemeClr val="bg1"/>
                </a:solidFill>
              </a:rPr>
              <a:t>…thence down said creek and through the nearest water ways to a point on  </a:t>
            </a:r>
            <a:r>
              <a:rPr lang="en-US" dirty="0" err="1">
                <a:solidFill>
                  <a:schemeClr val="bg1"/>
                </a:solidFill>
              </a:rPr>
              <a:t>Manigault’s</a:t>
            </a:r>
            <a:r>
              <a:rPr lang="en-US" dirty="0">
                <a:solidFill>
                  <a:schemeClr val="bg1"/>
                </a:solidFill>
              </a:rPr>
              <a:t> Neck, where the land line dividing the land of Chelsea Club from the </a:t>
            </a:r>
            <a:r>
              <a:rPr lang="en-US" dirty="0" err="1">
                <a:solidFill>
                  <a:schemeClr val="bg1"/>
                </a:solidFill>
              </a:rPr>
              <a:t>Fripp</a:t>
            </a:r>
            <a:r>
              <a:rPr lang="en-US" dirty="0">
                <a:solidFill>
                  <a:schemeClr val="bg1"/>
                </a:solidFill>
              </a:rPr>
              <a:t> land intersects said creek or water ways; thence the said land line to its intersection with the Fripp public road; thence down the </a:t>
            </a:r>
            <a:r>
              <a:rPr lang="en-US" dirty="0">
                <a:solidFill>
                  <a:srgbClr val="FF0000"/>
                </a:solidFill>
              </a:rPr>
              <a:t>Beaufort county side</a:t>
            </a:r>
            <a:r>
              <a:rPr lang="en-US" dirty="0">
                <a:solidFill>
                  <a:schemeClr val="bg1"/>
                </a:solidFill>
              </a:rPr>
              <a:t> of the said </a:t>
            </a:r>
            <a:r>
              <a:rPr lang="en-US" dirty="0" err="1">
                <a:solidFill>
                  <a:schemeClr val="bg1"/>
                </a:solidFill>
              </a:rPr>
              <a:t>Fripp</a:t>
            </a:r>
            <a:r>
              <a:rPr lang="en-US" dirty="0">
                <a:solidFill>
                  <a:schemeClr val="bg1"/>
                </a:solidFill>
              </a:rPr>
              <a:t> public road to its intersection with the Hazel road; thence westerly along the </a:t>
            </a:r>
            <a:r>
              <a:rPr lang="en-US" dirty="0">
                <a:solidFill>
                  <a:srgbClr val="FF0000"/>
                </a:solidFill>
              </a:rPr>
              <a:t>Beaufort County side </a:t>
            </a:r>
            <a:r>
              <a:rPr lang="en-US" dirty="0">
                <a:solidFill>
                  <a:schemeClr val="bg1"/>
                </a:solidFill>
              </a:rPr>
              <a:t>of said Hazel road to its intersection with a public road at or near Hazel Episcopal Church; thence westerly along the </a:t>
            </a:r>
            <a:r>
              <a:rPr lang="en-US" dirty="0">
                <a:solidFill>
                  <a:srgbClr val="FF0000"/>
                </a:solidFill>
              </a:rPr>
              <a:t>Beaufort county side </a:t>
            </a:r>
            <a:r>
              <a:rPr lang="en-US" dirty="0">
                <a:solidFill>
                  <a:schemeClr val="bg1"/>
                </a:solidFill>
              </a:rPr>
              <a:t>of said public road to its intersection with the Charleston and Savannah Turnpike; thence the </a:t>
            </a:r>
            <a:r>
              <a:rPr lang="en-US" dirty="0">
                <a:solidFill>
                  <a:srgbClr val="FF0000"/>
                </a:solidFill>
              </a:rPr>
              <a:t>Beaufort County side </a:t>
            </a:r>
            <a:r>
              <a:rPr lang="en-US" dirty="0">
                <a:solidFill>
                  <a:schemeClr val="bg1"/>
                </a:solidFill>
              </a:rPr>
              <a:t>of the said Turnpike to a point opposite its intersection with the southern boundary line of the land of </a:t>
            </a:r>
            <a:r>
              <a:rPr lang="en-US" dirty="0" err="1">
                <a:solidFill>
                  <a:schemeClr val="bg1"/>
                </a:solidFill>
              </a:rPr>
              <a:t>Okeetee</a:t>
            </a:r>
            <a:r>
              <a:rPr lang="en-US" dirty="0">
                <a:solidFill>
                  <a:schemeClr val="bg1"/>
                </a:solidFill>
              </a:rPr>
              <a:t> Club; thence across said road to the said boundary line the line in a westerly direction to a corner where said land line turns in a northeasterly direction;….</a:t>
            </a:r>
          </a:p>
        </p:txBody>
      </p:sp>
    </p:spTree>
    <p:extLst>
      <p:ext uri="{BB962C8B-B14F-4D97-AF65-F5344CB8AC3E}">
        <p14:creationId xmlns:p14="http://schemas.microsoft.com/office/powerpoint/2010/main" val="32179642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933</TotalTime>
  <Words>1135</Words>
  <Application>Microsoft Office PowerPoint</Application>
  <PresentationFormat>Widescreen</PresentationFormat>
  <Paragraphs>115</Paragraphs>
  <Slides>33</Slides>
  <Notes>33</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8" baseType="lpstr">
      <vt:lpstr>Arial</vt:lpstr>
      <vt:lpstr>Calibri</vt:lpstr>
      <vt:lpstr>Calibri Light</vt:lpstr>
      <vt:lpstr>Office Theme</vt:lpstr>
      <vt:lpstr>Acrobat Document</vt:lpstr>
      <vt:lpstr>BEAUFORT – JASPER COUNTY LINE  SOUTH CAROLINA GEODETIC SURVEY (SCGS)</vt:lpstr>
      <vt:lpstr>SC Code of Law and Act 262 Of 2014</vt:lpstr>
      <vt:lpstr>PowerPoint Presentation</vt:lpstr>
      <vt:lpstr>Public Meeting Notification</vt:lpstr>
      <vt:lpstr>PowerPoint Presentation</vt:lpstr>
      <vt:lpstr>Beaufort - Jasper County Line Manigaults Neck to New River </vt:lpstr>
      <vt:lpstr>PowerPoint Presentation</vt:lpstr>
      <vt:lpstr>Lines are Established by Legislative Acts</vt:lpstr>
      <vt:lpstr>Acts &amp; Joint Resolution of 1912 Number 459 Established Jasper County</vt:lpstr>
      <vt:lpstr>Acts &amp; Joint Resolution of 1939 Number 325</vt:lpstr>
      <vt:lpstr>Acts &amp; Joint Resolution 1992 Regular Session SECTION 4-3-70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 262 Of 2014 </vt:lpstr>
      <vt:lpstr>Act 262 of 2014 </vt:lpstr>
      <vt:lpstr>ANNEXATION RESOLUTION</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Charleston – Dorchester County Line</dc:title>
  <dc:creator>Robert Branton</dc:creator>
  <cp:lastModifiedBy>David K. Ballard</cp:lastModifiedBy>
  <cp:revision>73</cp:revision>
  <cp:lastPrinted>2016-08-22T14:49:12Z</cp:lastPrinted>
  <dcterms:created xsi:type="dcterms:W3CDTF">2016-02-08T14:04:13Z</dcterms:created>
  <dcterms:modified xsi:type="dcterms:W3CDTF">2016-08-22T14:55:44Z</dcterms:modified>
</cp:coreProperties>
</file>