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2" r:id="rId2"/>
    <p:sldId id="330" r:id="rId3"/>
    <p:sldId id="331" r:id="rId4"/>
    <p:sldId id="332" r:id="rId5"/>
    <p:sldId id="337" r:id="rId6"/>
    <p:sldId id="338" r:id="rId7"/>
    <p:sldId id="265" r:id="rId8"/>
    <p:sldId id="339" r:id="rId9"/>
    <p:sldId id="340" r:id="rId10"/>
    <p:sldId id="341" r:id="rId11"/>
    <p:sldId id="342" r:id="rId12"/>
    <p:sldId id="343" r:id="rId13"/>
    <p:sldId id="344" r:id="rId14"/>
    <p:sldId id="346" r:id="rId15"/>
    <p:sldId id="345" r:id="rId16"/>
    <p:sldId id="347" r:id="rId17"/>
    <p:sldId id="348" r:id="rId18"/>
    <p:sldId id="333" r:id="rId19"/>
    <p:sldId id="334" r:id="rId20"/>
    <p:sldId id="335" r:id="rId21"/>
    <p:sldId id="336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78083" autoAdjust="0"/>
  </p:normalViewPr>
  <p:slideViewPr>
    <p:cSldViewPr>
      <p:cViewPr varScale="1">
        <p:scale>
          <a:sx n="148" d="100"/>
          <a:sy n="148" d="100"/>
        </p:scale>
        <p:origin x="207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lapine\My%20Documents\Five%20Minute%20ObsB.xl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lapine\My%20Documents\Five%20Minute%20ObsB.xl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490489970004994E-2"/>
          <c:y val="4.5066518051747141E-2"/>
          <c:w val="0.78554088959862622"/>
          <c:h val="0.9378977978138186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'Five Minute ObsA'!$AC$2:$AC$47</c:f>
              <c:numCache>
                <c:formatCode>0.000</c:formatCode>
                <c:ptCount val="46"/>
                <c:pt idx="0">
                  <c:v>-1.799999998183922E-2</c:v>
                </c:pt>
                <c:pt idx="1">
                  <c:v>1.0000000009313307E-2</c:v>
                </c:pt>
                <c:pt idx="2">
                  <c:v>1.500000129453855E-3</c:v>
                </c:pt>
                <c:pt idx="3">
                  <c:v>-1.5000000130385254E-3</c:v>
                </c:pt>
                <c:pt idx="4">
                  <c:v>9.999999310821414E-4</c:v>
                </c:pt>
                <c:pt idx="5">
                  <c:v>-1.9999999785795821E-3</c:v>
                </c:pt>
                <c:pt idx="6">
                  <c:v>1.9499999936670065E-2</c:v>
                </c:pt>
                <c:pt idx="7">
                  <c:v>1.0000000474974513E-3</c:v>
                </c:pt>
                <c:pt idx="8">
                  <c:v>9.5000000437721627E-3</c:v>
                </c:pt>
                <c:pt idx="9">
                  <c:v>1.19999999878928E-2</c:v>
                </c:pt>
                <c:pt idx="10">
                  <c:v>-4.0000000735744834E-3</c:v>
                </c:pt>
                <c:pt idx="11">
                  <c:v>3.9999999571591694E-3</c:v>
                </c:pt>
                <c:pt idx="12">
                  <c:v>1.5000000130385254E-3</c:v>
                </c:pt>
                <c:pt idx="13">
                  <c:v>-1.0000000125728549E-2</c:v>
                </c:pt>
                <c:pt idx="14">
                  <c:v>-7.2500000242144303E-3</c:v>
                </c:pt>
                <c:pt idx="15">
                  <c:v>-2.0000000949949052E-3</c:v>
                </c:pt>
                <c:pt idx="16">
                  <c:v>9.9999998928980275E-4</c:v>
                </c:pt>
                <c:pt idx="17">
                  <c:v>3.9999999571591694E-3</c:v>
                </c:pt>
                <c:pt idx="18">
                  <c:v>-1.3999999966472387E-2</c:v>
                </c:pt>
                <c:pt idx="19">
                  <c:v>-9.6666667377577203E-3</c:v>
                </c:pt>
                <c:pt idx="20">
                  <c:v>-1.5999999945051968E-2</c:v>
                </c:pt>
                <c:pt idx="21">
                  <c:v>6.5000001341104828E-3</c:v>
                </c:pt>
                <c:pt idx="22">
                  <c:v>2.4999999441206455E-3</c:v>
                </c:pt>
                <c:pt idx="23">
                  <c:v>1.1666666716337301E-2</c:v>
                </c:pt>
                <c:pt idx="24">
                  <c:v>3.0000000260770533E-3</c:v>
                </c:pt>
                <c:pt idx="25">
                  <c:v>-5.9999999357387909E-3</c:v>
                </c:pt>
                <c:pt idx="26">
                  <c:v>-5.0000008195638949E-4</c:v>
                </c:pt>
                <c:pt idx="27">
                  <c:v>-1.0000000009313307E-2</c:v>
                </c:pt>
                <c:pt idx="28">
                  <c:v>-2.9999999096617159E-3</c:v>
                </c:pt>
                <c:pt idx="29">
                  <c:v>-1.9999999785795821E-3</c:v>
                </c:pt>
                <c:pt idx="30">
                  <c:v>3.9999999571591694E-3</c:v>
                </c:pt>
                <c:pt idx="31">
                  <c:v>5.000000004656651E-3</c:v>
                </c:pt>
                <c:pt idx="32">
                  <c:v>0</c:v>
                </c:pt>
                <c:pt idx="33">
                  <c:v>-8.0000000307336727E-3</c:v>
                </c:pt>
                <c:pt idx="34">
                  <c:v>-8.9999999618157744E-3</c:v>
                </c:pt>
                <c:pt idx="35">
                  <c:v>9.5000000437721627E-3</c:v>
                </c:pt>
                <c:pt idx="36">
                  <c:v>6.4999999012798626E-3</c:v>
                </c:pt>
                <c:pt idx="37">
                  <c:v>-6.9999999832362509E-3</c:v>
                </c:pt>
                <c:pt idx="38">
                  <c:v>1.3000000035390303E-2</c:v>
                </c:pt>
                <c:pt idx="39">
                  <c:v>9.5000000437721627E-3</c:v>
                </c:pt>
                <c:pt idx="40">
                  <c:v>1.9999999785795821E-3</c:v>
                </c:pt>
                <c:pt idx="41">
                  <c:v>-9.4999999273568548E-3</c:v>
                </c:pt>
                <c:pt idx="42">
                  <c:v>4.9999996554107114E-4</c:v>
                </c:pt>
                <c:pt idx="43">
                  <c:v>7.5000000651926253E-3</c:v>
                </c:pt>
                <c:pt idx="44">
                  <c:v>3.4999999916181012E-3</c:v>
                </c:pt>
                <c:pt idx="45">
                  <c:v>-3.9999999571591694E-3</c:v>
                </c:pt>
              </c:numCache>
            </c:numRef>
          </c:xVal>
          <c:yVal>
            <c:numRef>
              <c:f>'Five Minute ObsA'!$AD$2:$AD$47</c:f>
              <c:numCache>
                <c:formatCode>0.0000</c:formatCode>
                <c:ptCount val="46"/>
                <c:pt idx="0">
                  <c:v>9.0000000076834643E-3</c:v>
                </c:pt>
                <c:pt idx="1">
                  <c:v>4.0000000030267994E-3</c:v>
                </c:pt>
                <c:pt idx="2">
                  <c:v>1.2000000004656621E-2</c:v>
                </c:pt>
                <c:pt idx="3">
                  <c:v>-1.4500000002561183E-2</c:v>
                </c:pt>
                <c:pt idx="4">
                  <c:v>-9.9999999925495069E-3</c:v>
                </c:pt>
                <c:pt idx="5">
                  <c:v>1.2000000004656621E-2</c:v>
                </c:pt>
                <c:pt idx="6">
                  <c:v>1.0499999991618101E-2</c:v>
                </c:pt>
                <c:pt idx="7">
                  <c:v>9.5000000605359805E-3</c:v>
                </c:pt>
                <c:pt idx="8">
                  <c:v>-1.4000000007916295E-2</c:v>
                </c:pt>
                <c:pt idx="9">
                  <c:v>-5.9999999771826367E-3</c:v>
                </c:pt>
                <c:pt idx="10">
                  <c:v>6.0000000107102254E-3</c:v>
                </c:pt>
                <c:pt idx="11">
                  <c:v>1.4000000012340023E-2</c:v>
                </c:pt>
                <c:pt idx="12">
                  <c:v>-3.9999999986030212E-3</c:v>
                </c:pt>
                <c:pt idx="13">
                  <c:v>1.6666666655801297E-3</c:v>
                </c:pt>
                <c:pt idx="14">
                  <c:v>1.0499999991618101E-2</c:v>
                </c:pt>
                <c:pt idx="15">
                  <c:v>-6.9999999664724141E-3</c:v>
                </c:pt>
                <c:pt idx="16">
                  <c:v>4.0000000030267994E-3</c:v>
                </c:pt>
                <c:pt idx="17">
                  <c:v>3.5000000083819384E-3</c:v>
                </c:pt>
                <c:pt idx="18">
                  <c:v>-1.0999999981839198E-2</c:v>
                </c:pt>
                <c:pt idx="19">
                  <c:v>1.6666666679549962E-2</c:v>
                </c:pt>
                <c:pt idx="20">
                  <c:v>9.0000000076834643E-3</c:v>
                </c:pt>
                <c:pt idx="21">
                  <c:v>4.0000000030267994E-3</c:v>
                </c:pt>
                <c:pt idx="22">
                  <c:v>-1.0999999981839198E-2</c:v>
                </c:pt>
                <c:pt idx="23">
                  <c:v>7.0000000000000201E-3</c:v>
                </c:pt>
                <c:pt idx="24">
                  <c:v>6.500000034458951E-3</c:v>
                </c:pt>
                <c:pt idx="25">
                  <c:v>-2.4999999855645012E-3</c:v>
                </c:pt>
                <c:pt idx="26">
                  <c:v>9.9999999969732876E-3</c:v>
                </c:pt>
                <c:pt idx="27">
                  <c:v>-9.0000000032596748E-3</c:v>
                </c:pt>
                <c:pt idx="28">
                  <c:v>6.6666667629033992E-4</c:v>
                </c:pt>
                <c:pt idx="29">
                  <c:v>-1.1000000040046904E-2</c:v>
                </c:pt>
                <c:pt idx="30">
                  <c:v>-1.9999999618157886E-3</c:v>
                </c:pt>
                <c:pt idx="31">
                  <c:v>-6.5000000009313606E-3</c:v>
                </c:pt>
                <c:pt idx="32">
                  <c:v>-2.4999999855645012E-3</c:v>
                </c:pt>
                <c:pt idx="33">
                  <c:v>-1.1500000005588054E-2</c:v>
                </c:pt>
                <c:pt idx="34">
                  <c:v>4.0000000030267994E-3</c:v>
                </c:pt>
                <c:pt idx="35">
                  <c:v>2.4999999899882825E-3</c:v>
                </c:pt>
                <c:pt idx="36">
                  <c:v>-3.5000000039581212E-3</c:v>
                </c:pt>
                <c:pt idx="37">
                  <c:v>2.9999999846331781E-3</c:v>
                </c:pt>
                <c:pt idx="38">
                  <c:v>4.0000000030267994E-3</c:v>
                </c:pt>
                <c:pt idx="39">
                  <c:v>-8.4999999795109804E-3</c:v>
                </c:pt>
                <c:pt idx="40">
                  <c:v>-1.9999999909196061E-3</c:v>
                </c:pt>
                <c:pt idx="41">
                  <c:v>-5.0000003608874962E-4</c:v>
                </c:pt>
                <c:pt idx="42">
                  <c:v>-4.499999993247952E-3</c:v>
                </c:pt>
                <c:pt idx="43">
                  <c:v>-1.1500000005588054E-2</c:v>
                </c:pt>
                <c:pt idx="44">
                  <c:v>1.9999999371357363E-3</c:v>
                </c:pt>
                <c:pt idx="45">
                  <c:v>-2.4999999855645012E-3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AD3-46D1-8C00-2FE6DA0044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193136"/>
        <c:axId val="184857936"/>
      </c:scatterChart>
      <c:valAx>
        <c:axId val="226193136"/>
        <c:scaling>
          <c:orientation val="minMax"/>
        </c:scaling>
        <c:delete val="0"/>
        <c:axPos val="b"/>
        <c:numFmt formatCode="0.000" sourceLinked="1"/>
        <c:majorTickMark val="out"/>
        <c:minorTickMark val="none"/>
        <c:tickLblPos val="nextTo"/>
        <c:crossAx val="184857936"/>
        <c:crosses val="autoZero"/>
        <c:crossBetween val="midCat"/>
      </c:valAx>
      <c:valAx>
        <c:axId val="184857936"/>
        <c:scaling>
          <c:orientation val="minMax"/>
        </c:scaling>
        <c:delete val="0"/>
        <c:axPos val="l"/>
        <c:majorGridlines/>
        <c:numFmt formatCode="0.0000" sourceLinked="1"/>
        <c:majorTickMark val="out"/>
        <c:minorTickMark val="none"/>
        <c:tickLblPos val="nextTo"/>
        <c:crossAx val="22619313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490489970004994E-2"/>
          <c:y val="4.5066518051747141E-2"/>
          <c:w val="0.78554088959862622"/>
          <c:h val="0.9378977978138186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'Five Minute ObsA'!$AC$2:$AC$47</c:f>
              <c:numCache>
                <c:formatCode>0.000</c:formatCode>
                <c:ptCount val="46"/>
                <c:pt idx="0">
                  <c:v>-1.799999998183922E-2</c:v>
                </c:pt>
                <c:pt idx="1">
                  <c:v>1.0000000009313307E-2</c:v>
                </c:pt>
                <c:pt idx="2">
                  <c:v>1.500000129453855E-3</c:v>
                </c:pt>
                <c:pt idx="3">
                  <c:v>-1.5000000130385254E-3</c:v>
                </c:pt>
                <c:pt idx="4">
                  <c:v>9.999999310821414E-4</c:v>
                </c:pt>
                <c:pt idx="5">
                  <c:v>-1.9999999785795821E-3</c:v>
                </c:pt>
                <c:pt idx="6">
                  <c:v>1.9499999936670065E-2</c:v>
                </c:pt>
                <c:pt idx="7">
                  <c:v>1.0000000474974513E-3</c:v>
                </c:pt>
                <c:pt idx="8">
                  <c:v>9.5000000437721627E-3</c:v>
                </c:pt>
                <c:pt idx="9">
                  <c:v>1.19999999878928E-2</c:v>
                </c:pt>
                <c:pt idx="10">
                  <c:v>-4.0000000735744834E-3</c:v>
                </c:pt>
                <c:pt idx="11">
                  <c:v>3.9999999571591694E-3</c:v>
                </c:pt>
                <c:pt idx="12">
                  <c:v>1.5000000130385254E-3</c:v>
                </c:pt>
                <c:pt idx="13">
                  <c:v>-1.0000000125728549E-2</c:v>
                </c:pt>
                <c:pt idx="14">
                  <c:v>-7.2500000242144303E-3</c:v>
                </c:pt>
                <c:pt idx="15">
                  <c:v>-2.0000000949949052E-3</c:v>
                </c:pt>
                <c:pt idx="16">
                  <c:v>9.9999998928980275E-4</c:v>
                </c:pt>
                <c:pt idx="17">
                  <c:v>3.9999999571591694E-3</c:v>
                </c:pt>
                <c:pt idx="18">
                  <c:v>-1.3999999966472387E-2</c:v>
                </c:pt>
                <c:pt idx="19">
                  <c:v>-9.6666667377577203E-3</c:v>
                </c:pt>
                <c:pt idx="20">
                  <c:v>-1.5999999945051968E-2</c:v>
                </c:pt>
                <c:pt idx="21">
                  <c:v>6.5000001341104828E-3</c:v>
                </c:pt>
                <c:pt idx="22">
                  <c:v>2.4999999441206455E-3</c:v>
                </c:pt>
                <c:pt idx="23">
                  <c:v>1.1666666716337301E-2</c:v>
                </c:pt>
                <c:pt idx="24">
                  <c:v>3.0000000260770533E-3</c:v>
                </c:pt>
                <c:pt idx="25">
                  <c:v>-5.9999999357387909E-3</c:v>
                </c:pt>
                <c:pt idx="26">
                  <c:v>-5.0000008195638949E-4</c:v>
                </c:pt>
                <c:pt idx="27">
                  <c:v>-1.0000000009313307E-2</c:v>
                </c:pt>
                <c:pt idx="28">
                  <c:v>-2.9999999096617159E-3</c:v>
                </c:pt>
                <c:pt idx="29">
                  <c:v>-1.9999999785795821E-3</c:v>
                </c:pt>
                <c:pt idx="30">
                  <c:v>3.9999999571591694E-3</c:v>
                </c:pt>
                <c:pt idx="31">
                  <c:v>5.000000004656651E-3</c:v>
                </c:pt>
                <c:pt idx="32">
                  <c:v>0</c:v>
                </c:pt>
                <c:pt idx="33">
                  <c:v>-8.0000000307336727E-3</c:v>
                </c:pt>
                <c:pt idx="34">
                  <c:v>-8.9999999618157744E-3</c:v>
                </c:pt>
                <c:pt idx="35">
                  <c:v>9.5000000437721627E-3</c:v>
                </c:pt>
                <c:pt idx="36">
                  <c:v>6.4999999012798626E-3</c:v>
                </c:pt>
                <c:pt idx="37">
                  <c:v>-6.9999999832362509E-3</c:v>
                </c:pt>
                <c:pt idx="38">
                  <c:v>1.3000000035390303E-2</c:v>
                </c:pt>
                <c:pt idx="39">
                  <c:v>9.5000000437721627E-3</c:v>
                </c:pt>
                <c:pt idx="40">
                  <c:v>1.9999999785795821E-3</c:v>
                </c:pt>
                <c:pt idx="41">
                  <c:v>-9.4999999273568548E-3</c:v>
                </c:pt>
                <c:pt idx="42">
                  <c:v>4.9999996554107114E-4</c:v>
                </c:pt>
                <c:pt idx="43">
                  <c:v>7.5000000651926253E-3</c:v>
                </c:pt>
                <c:pt idx="44">
                  <c:v>3.4999999916181012E-3</c:v>
                </c:pt>
                <c:pt idx="45">
                  <c:v>-3.9999999571591694E-3</c:v>
                </c:pt>
              </c:numCache>
            </c:numRef>
          </c:xVal>
          <c:yVal>
            <c:numRef>
              <c:f>'Five Minute ObsA'!$AD$2:$AD$47</c:f>
              <c:numCache>
                <c:formatCode>0.0000</c:formatCode>
                <c:ptCount val="46"/>
                <c:pt idx="0">
                  <c:v>9.0000000076834643E-3</c:v>
                </c:pt>
                <c:pt idx="1">
                  <c:v>4.0000000030267994E-3</c:v>
                </c:pt>
                <c:pt idx="2">
                  <c:v>1.2000000004656621E-2</c:v>
                </c:pt>
                <c:pt idx="3">
                  <c:v>-1.4500000002561183E-2</c:v>
                </c:pt>
                <c:pt idx="4">
                  <c:v>-9.9999999925495069E-3</c:v>
                </c:pt>
                <c:pt idx="5">
                  <c:v>1.2000000004656621E-2</c:v>
                </c:pt>
                <c:pt idx="6">
                  <c:v>1.0499999991618101E-2</c:v>
                </c:pt>
                <c:pt idx="7">
                  <c:v>9.5000000605359805E-3</c:v>
                </c:pt>
                <c:pt idx="8">
                  <c:v>-1.4000000007916295E-2</c:v>
                </c:pt>
                <c:pt idx="9">
                  <c:v>-5.9999999771826367E-3</c:v>
                </c:pt>
                <c:pt idx="10">
                  <c:v>6.0000000107102254E-3</c:v>
                </c:pt>
                <c:pt idx="11">
                  <c:v>1.4000000012340023E-2</c:v>
                </c:pt>
                <c:pt idx="12">
                  <c:v>-3.9999999986030212E-3</c:v>
                </c:pt>
                <c:pt idx="13">
                  <c:v>1.6666666655801297E-3</c:v>
                </c:pt>
                <c:pt idx="14">
                  <c:v>1.0499999991618101E-2</c:v>
                </c:pt>
                <c:pt idx="15">
                  <c:v>-6.9999999664724141E-3</c:v>
                </c:pt>
                <c:pt idx="16">
                  <c:v>4.0000000030267994E-3</c:v>
                </c:pt>
                <c:pt idx="17">
                  <c:v>3.5000000083819384E-3</c:v>
                </c:pt>
                <c:pt idx="18">
                  <c:v>-1.0999999981839198E-2</c:v>
                </c:pt>
                <c:pt idx="19">
                  <c:v>1.6666666679549962E-2</c:v>
                </c:pt>
                <c:pt idx="20">
                  <c:v>9.0000000076834643E-3</c:v>
                </c:pt>
                <c:pt idx="21">
                  <c:v>4.0000000030267994E-3</c:v>
                </c:pt>
                <c:pt idx="22">
                  <c:v>-1.0999999981839198E-2</c:v>
                </c:pt>
                <c:pt idx="23">
                  <c:v>7.0000000000000201E-3</c:v>
                </c:pt>
                <c:pt idx="24">
                  <c:v>6.500000034458951E-3</c:v>
                </c:pt>
                <c:pt idx="25">
                  <c:v>-2.4999999855645012E-3</c:v>
                </c:pt>
                <c:pt idx="26">
                  <c:v>9.9999999969732876E-3</c:v>
                </c:pt>
                <c:pt idx="27">
                  <c:v>-9.0000000032596748E-3</c:v>
                </c:pt>
                <c:pt idx="28">
                  <c:v>6.6666667629033992E-4</c:v>
                </c:pt>
                <c:pt idx="29">
                  <c:v>-1.1000000040046904E-2</c:v>
                </c:pt>
                <c:pt idx="30">
                  <c:v>-1.9999999618157886E-3</c:v>
                </c:pt>
                <c:pt idx="31">
                  <c:v>-6.5000000009313606E-3</c:v>
                </c:pt>
                <c:pt idx="32">
                  <c:v>-2.4999999855645012E-3</c:v>
                </c:pt>
                <c:pt idx="33">
                  <c:v>-1.1500000005588054E-2</c:v>
                </c:pt>
                <c:pt idx="34">
                  <c:v>4.0000000030267994E-3</c:v>
                </c:pt>
                <c:pt idx="35">
                  <c:v>2.4999999899882825E-3</c:v>
                </c:pt>
                <c:pt idx="36">
                  <c:v>-3.5000000039581212E-3</c:v>
                </c:pt>
                <c:pt idx="37">
                  <c:v>2.9999999846331781E-3</c:v>
                </c:pt>
                <c:pt idx="38">
                  <c:v>4.0000000030267994E-3</c:v>
                </c:pt>
                <c:pt idx="39">
                  <c:v>-8.4999999795109804E-3</c:v>
                </c:pt>
                <c:pt idx="40">
                  <c:v>-1.9999999909196061E-3</c:v>
                </c:pt>
                <c:pt idx="41">
                  <c:v>-5.0000003608874962E-4</c:v>
                </c:pt>
                <c:pt idx="42">
                  <c:v>-4.499999993247952E-3</c:v>
                </c:pt>
                <c:pt idx="43">
                  <c:v>-1.1500000005588054E-2</c:v>
                </c:pt>
                <c:pt idx="44">
                  <c:v>1.9999999371357363E-3</c:v>
                </c:pt>
                <c:pt idx="45">
                  <c:v>-2.4999999855645012E-3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C8-440D-AB9A-902D8471C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7134896"/>
        <c:axId val="227133808"/>
      </c:scatterChart>
      <c:valAx>
        <c:axId val="227134896"/>
        <c:scaling>
          <c:orientation val="minMax"/>
        </c:scaling>
        <c:delete val="0"/>
        <c:axPos val="b"/>
        <c:numFmt formatCode="0.000" sourceLinked="1"/>
        <c:majorTickMark val="out"/>
        <c:minorTickMark val="none"/>
        <c:tickLblPos val="nextTo"/>
        <c:crossAx val="227133808"/>
        <c:crosses val="autoZero"/>
        <c:crossBetween val="midCat"/>
      </c:valAx>
      <c:valAx>
        <c:axId val="227133808"/>
        <c:scaling>
          <c:orientation val="minMax"/>
        </c:scaling>
        <c:delete val="0"/>
        <c:axPos val="l"/>
        <c:majorGridlines/>
        <c:numFmt formatCode="0.0000" sourceLinked="1"/>
        <c:majorTickMark val="out"/>
        <c:minorTickMark val="none"/>
        <c:tickLblPos val="nextTo"/>
        <c:crossAx val="2271348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1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r">
              <a:defRPr sz="1200"/>
            </a:lvl1pPr>
          </a:lstStyle>
          <a:p>
            <a:fld id="{6B6D0D8D-FEC3-4E08-AD9D-208726AB95AF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0" tIns="46585" rIns="93170" bIns="465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89"/>
            <a:ext cx="5608320" cy="4183380"/>
          </a:xfrm>
          <a:prstGeom prst="rect">
            <a:avLst/>
          </a:prstGeom>
        </p:spPr>
        <p:txBody>
          <a:bodyPr vert="horz" lIns="93170" tIns="46585" rIns="93170" bIns="4658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7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7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r">
              <a:defRPr sz="1200"/>
            </a:lvl1pPr>
          </a:lstStyle>
          <a:p>
            <a:fld id="{57BB548B-7504-45D1-90E8-7D060A9A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7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04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0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2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5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64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40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22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7354">
              <a:defRPr/>
            </a:pPr>
            <a:fld id="{57BB548B-7504-45D1-90E8-7D060A9A16B2}" type="slidenum">
              <a:rPr lang="en-US">
                <a:solidFill>
                  <a:prstClr val="black"/>
                </a:solidFill>
                <a:latin typeface="Calibri"/>
              </a:rPr>
              <a:pPr defTabSz="96735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838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7354">
              <a:defRPr/>
            </a:pPr>
            <a:fld id="{57BB548B-7504-45D1-90E8-7D060A9A16B2}" type="slidenum">
              <a:rPr lang="en-US">
                <a:solidFill>
                  <a:prstClr val="black"/>
                </a:solidFill>
                <a:latin typeface="Calibri"/>
              </a:rPr>
              <a:pPr defTabSz="96735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301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AEB71-1924-45C2-9588-4C4AC5458F8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83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AEB71-1924-45C2-9588-4C4AC5458F8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AEB71-1924-45C2-9588-4C4AC5458F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00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AEB71-1924-45C2-9588-4C4AC5458F8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95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AEB71-1924-45C2-9588-4C4AC5458F8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00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AEB71-1924-45C2-9588-4C4AC5458F8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7354">
              <a:defRPr/>
            </a:pPr>
            <a:fld id="{57BB548B-7504-45D1-90E8-7D060A9A16B2}" type="slidenum">
              <a:rPr lang="en-US">
                <a:solidFill>
                  <a:prstClr val="black"/>
                </a:solidFill>
                <a:latin typeface="Calibri"/>
              </a:rPr>
              <a:pPr defTabSz="967354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414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AEB71-1924-45C2-9588-4C4AC5458F8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26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AEB71-1924-45C2-9588-4C4AC5458F8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26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B548B-7504-45D1-90E8-7D060A9A16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4CA419A-375B-4FAB-8017-B02787262F3B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418015-25FE-4034-9C5F-DAA303A4C870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50198"/>
            <a:ext cx="6876047" cy="9509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BERKELEY/DORCHESTER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COUNTY LINE RE-ESTABLISHMENT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4045" y="6084801"/>
            <a:ext cx="1670355" cy="46839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1988-2017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2400" y="5038428"/>
            <a:ext cx="2819399" cy="1137503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David Ballard, PLS</a:t>
            </a:r>
          </a:p>
          <a:p>
            <a:pPr marL="0" indent="0">
              <a:buNone/>
            </a:pPr>
            <a:r>
              <a:rPr lang="en-US" sz="1800" dirty="0" smtClean="0"/>
              <a:t>Revenue and Fiscal Affairs</a:t>
            </a:r>
          </a:p>
          <a:p>
            <a:pPr marL="0" indent="0">
              <a:buNone/>
            </a:pPr>
            <a:r>
              <a:rPr lang="en-US" sz="1800" dirty="0" smtClean="0"/>
              <a:t>Geodetic Survey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03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66504" y="868617"/>
            <a:ext cx="4810991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SC CODE of LAW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3962400"/>
            <a:ext cx="7886700" cy="2286000"/>
          </a:xfrm>
          <a:prstGeom prst="rect">
            <a:avLst/>
          </a:prstGeom>
        </p:spPr>
        <p:txBody>
          <a:bodyPr vert="horz" tIns="0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The Revised Statutes of the State of South Carolina:</a:t>
            </a:r>
          </a:p>
          <a:p>
            <a:pPr marL="0" indent="0">
              <a:buNone/>
            </a:pPr>
            <a:r>
              <a:rPr lang="en-US" dirty="0" smtClean="0"/>
              <a:t>-Title V, Chapter XIII, Section 414, p. 140:</a:t>
            </a:r>
          </a:p>
          <a:p>
            <a:pPr marL="0" indent="0">
              <a:buNone/>
            </a:pPr>
            <a:r>
              <a:rPr lang="en-US" dirty="0" smtClean="0"/>
              <a:t>“…then </a:t>
            </a:r>
            <a:r>
              <a:rPr lang="en-US" dirty="0"/>
              <a:t>by a straight line drawn from Windsor Hill (north </a:t>
            </a:r>
            <a:r>
              <a:rPr lang="en-US" dirty="0" smtClean="0"/>
              <a:t>49° </a:t>
            </a:r>
            <a:r>
              <a:rPr lang="en-US" dirty="0"/>
              <a:t>west) to Four Hole Swamp, three-quarters of a mile above Four Hole Bridge, near Harley's</a:t>
            </a:r>
            <a:r>
              <a:rPr lang="en-US" dirty="0" smtClean="0"/>
              <a:t>…”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81049" y="1752601"/>
            <a:ext cx="7886700" cy="2286000"/>
          </a:xfrm>
          <a:prstGeom prst="rect">
            <a:avLst/>
          </a:prstGeom>
        </p:spPr>
        <p:txBody>
          <a:bodyPr vert="horz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-Section 4-3-200. Dorchester County. “…the intersection of the run of said swamp with the old county line between Colleton and Berkeley Counties;…”</a:t>
            </a:r>
          </a:p>
        </p:txBody>
      </p:sp>
    </p:spTree>
    <p:extLst>
      <p:ext uri="{BB962C8B-B14F-4D97-AF65-F5344CB8AC3E}">
        <p14:creationId xmlns:p14="http://schemas.microsoft.com/office/powerpoint/2010/main" val="19597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9" y="3056738"/>
            <a:ext cx="2859449" cy="271471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66504" y="868617"/>
            <a:ext cx="4810991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SC CODE of LAW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0050" y="1394283"/>
            <a:ext cx="7886700" cy="1676400"/>
          </a:xfrm>
          <a:prstGeom prst="rect">
            <a:avLst/>
          </a:prstGeom>
        </p:spPr>
        <p:txBody>
          <a:bodyPr vert="horz" tIns="0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“…then </a:t>
            </a:r>
            <a:r>
              <a:rPr lang="en-US" dirty="0"/>
              <a:t>by a straight line drawn from Windsor Hill (north </a:t>
            </a:r>
            <a:r>
              <a:rPr lang="en-US" dirty="0" smtClean="0"/>
              <a:t>49° </a:t>
            </a:r>
            <a:r>
              <a:rPr lang="en-US" dirty="0"/>
              <a:t>west) to Four Hole Swamp, three-quarters of a mile above Four Hole Bridge, near Harley's</a:t>
            </a:r>
            <a:r>
              <a:rPr lang="en-US" dirty="0" smtClean="0"/>
              <a:t>…”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90800"/>
            <a:ext cx="2943113" cy="2330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45" y="4400496"/>
            <a:ext cx="3311934" cy="221753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143000" y="5502824"/>
            <a:ext cx="1719398" cy="194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 smtClean="0"/>
              <a:t>Mills Atlas (Colleton)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29113" y="6375511"/>
            <a:ext cx="1719398" cy="194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 smtClean="0"/>
              <a:t>Mills Atlas (Colleton)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06640" y="4726968"/>
            <a:ext cx="1827760" cy="194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smtClean="0"/>
              <a:t>Plat Showing Old Road Location</a:t>
            </a:r>
          </a:p>
        </p:txBody>
      </p:sp>
    </p:spTree>
    <p:extLst>
      <p:ext uri="{BB962C8B-B14F-4D97-AF65-F5344CB8AC3E}">
        <p14:creationId xmlns:p14="http://schemas.microsoft.com/office/powerpoint/2010/main" val="20260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886200" cy="368949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8827"/>
            <a:ext cx="4296835" cy="368949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66504" y="868617"/>
            <a:ext cx="4810991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MILL’S ATLAS of 1825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479863" y="4953000"/>
            <a:ext cx="1719398" cy="194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 smtClean="0"/>
              <a:t>Mills Atlas (Colleton)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860718" y="4883385"/>
            <a:ext cx="1719398" cy="194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 smtClean="0"/>
              <a:t>Mills Atlas (Charleston)</a:t>
            </a:r>
          </a:p>
        </p:txBody>
      </p:sp>
    </p:spTree>
    <p:extLst>
      <p:ext uri="{BB962C8B-B14F-4D97-AF65-F5344CB8AC3E}">
        <p14:creationId xmlns:p14="http://schemas.microsoft.com/office/powerpoint/2010/main" val="26057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66504" y="868617"/>
            <a:ext cx="4810991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1982 COUNTY LINE SURVEY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229600" cy="48272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00827"/>
            <a:ext cx="3276599" cy="43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66504" y="868617"/>
            <a:ext cx="4810991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PORTION of BERKELEY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43" y="1524000"/>
            <a:ext cx="4020911" cy="4572000"/>
          </a:xfrm>
        </p:spPr>
      </p:pic>
      <p:cxnSp>
        <p:nvCxnSpPr>
          <p:cNvPr id="6" name="Straight Connector 5"/>
          <p:cNvCxnSpPr/>
          <p:nvPr/>
        </p:nvCxnSpPr>
        <p:spPr>
          <a:xfrm>
            <a:off x="2561543" y="2133600"/>
            <a:ext cx="144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6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33600" y="775816"/>
            <a:ext cx="5148696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1900 Dorchester County Map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65" y="1611399"/>
            <a:ext cx="2828181" cy="4572000"/>
          </a:xfrm>
        </p:spPr>
      </p:pic>
      <p:cxnSp>
        <p:nvCxnSpPr>
          <p:cNvPr id="6" name="Straight Connector 5"/>
          <p:cNvCxnSpPr/>
          <p:nvPr/>
        </p:nvCxnSpPr>
        <p:spPr>
          <a:xfrm>
            <a:off x="2561543" y="2133600"/>
            <a:ext cx="144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1917"/>
            <a:ext cx="3991480" cy="515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081218"/>
            <a:ext cx="7886700" cy="5117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75" dirty="0" smtClean="0">
                <a:solidFill>
                  <a:schemeClr val="tx1"/>
                </a:solidFill>
              </a:rPr>
              <a:t>Monument</a:t>
            </a:r>
            <a:endParaRPr lang="en-US" sz="3675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3886200" cy="291365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00400"/>
            <a:ext cx="3963750" cy="2971800"/>
          </a:xfrm>
        </p:spPr>
      </p:pic>
    </p:spTree>
    <p:extLst>
      <p:ext uri="{BB962C8B-B14F-4D97-AF65-F5344CB8AC3E}">
        <p14:creationId xmlns:p14="http://schemas.microsoft.com/office/powerpoint/2010/main" val="7372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753714"/>
            <a:ext cx="7886700" cy="5117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75" dirty="0" smtClean="0">
                <a:solidFill>
                  <a:schemeClr val="tx1"/>
                </a:solidFill>
              </a:rPr>
              <a:t>Plat of Survey (Draft)</a:t>
            </a:r>
            <a:endParaRPr lang="en-US" sz="3675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62036"/>
            <a:ext cx="8458200" cy="559596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32" y="1752598"/>
            <a:ext cx="8229600" cy="4572000"/>
          </a:xfrm>
        </p:spPr>
        <p:txBody>
          <a:bodyPr>
            <a:noAutofit/>
          </a:bodyPr>
          <a:lstStyle/>
          <a:p>
            <a:r>
              <a:rPr lang="en-US" sz="1050" b="1" dirty="0"/>
              <a:t>SCGS Requirements: </a:t>
            </a:r>
          </a:p>
          <a:p>
            <a:pPr marL="0" indent="0">
              <a:buNone/>
            </a:pPr>
            <a:endParaRPr lang="en-US" sz="1050" b="1" dirty="0"/>
          </a:p>
          <a:p>
            <a:pPr lvl="2"/>
            <a:r>
              <a:rPr lang="en-US" sz="1050" dirty="0"/>
              <a:t>Upon reestablishing county boundary, SCGS shall certify its work and within 30 days of certification: </a:t>
            </a:r>
          </a:p>
          <a:p>
            <a:pPr marL="500634" lvl="2" indent="0">
              <a:buNone/>
            </a:pPr>
            <a:endParaRPr lang="en-US" sz="1050" dirty="0"/>
          </a:p>
          <a:p>
            <a:pPr lvl="4"/>
            <a:r>
              <a:rPr lang="en-US" sz="1050" dirty="0"/>
              <a:t>Provide copies to the administrator of each affected county; </a:t>
            </a:r>
          </a:p>
          <a:p>
            <a:pPr lvl="4"/>
            <a:r>
              <a:rPr lang="en-US" sz="1050" dirty="0"/>
              <a:t>Provide written notification to affected parties</a:t>
            </a:r>
          </a:p>
          <a:p>
            <a:pPr lvl="4"/>
            <a:r>
              <a:rPr lang="en-US" sz="1050" dirty="0"/>
              <a:t>Provide notice and copies to the public through its official website and or other means it considers appropriate; and</a:t>
            </a:r>
          </a:p>
          <a:p>
            <a:pPr lvl="4"/>
            <a:r>
              <a:rPr lang="en-US" sz="1050" dirty="0"/>
              <a:t> Notify as it determines appropriate, other affected state and federal agencies </a:t>
            </a:r>
          </a:p>
          <a:p>
            <a:pPr lvl="4"/>
            <a:endParaRPr lang="en-US" sz="1050" dirty="0"/>
          </a:p>
          <a:p>
            <a:pPr marL="785241" lvl="2" indent="-257175"/>
            <a:r>
              <a:rPr lang="en-US" sz="1050" dirty="0"/>
              <a:t>(Initiates 60 Day Appeal Process)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050" dirty="0"/>
          </a:p>
          <a:p>
            <a:pPr lvl="1"/>
            <a:r>
              <a:rPr lang="en-US" sz="1050" dirty="0"/>
              <a:t>Certified Surveys submitted to Secretary of State, Register of Deeds Offices, and South Carolina Department of Archives with Cover Letter</a:t>
            </a:r>
          </a:p>
          <a:p>
            <a:pPr lvl="1"/>
            <a:r>
              <a:rPr lang="en-US" sz="1050" dirty="0"/>
              <a:t>Date of the cover letter is the date the surveys become effective</a:t>
            </a:r>
          </a:p>
          <a:p>
            <a:pPr lvl="1"/>
            <a:r>
              <a:rPr lang="en-US" sz="1050" dirty="0"/>
              <a:t>Introduce Legislation to update Code of Law to reflect clarified boundary with State Plane Coordinates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BD9442-7015-4E1E-A751-FB3645ED61D5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32" y="1116579"/>
            <a:ext cx="6172200" cy="52918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Act 262 </a:t>
            </a:r>
            <a:r>
              <a:rPr lang="en-US" sz="2400" dirty="0" smtClean="0">
                <a:solidFill>
                  <a:schemeClr val="bg1"/>
                </a:solidFill>
              </a:rPr>
              <a:t>of </a:t>
            </a:r>
            <a:r>
              <a:rPr lang="en-US" sz="2400" dirty="0">
                <a:solidFill>
                  <a:schemeClr val="bg1"/>
                </a:solidFill>
              </a:rPr>
              <a:t>2014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85900" y="440639"/>
            <a:ext cx="6343650" cy="569110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50" dirty="0">
                <a:solidFill>
                  <a:schemeClr val="tx1"/>
                </a:solidFill>
              </a:rPr>
              <a:t>Steps for Clarifying Boundaries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51195"/>
            <a:ext cx="19573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89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25" b="1" dirty="0"/>
              <a:t>Affected Parties Disagreeing with SCGS: </a:t>
            </a:r>
          </a:p>
          <a:p>
            <a:pPr marL="0" indent="0">
              <a:buNone/>
            </a:pPr>
            <a:endParaRPr lang="en-US" sz="2325" b="1" dirty="0"/>
          </a:p>
          <a:p>
            <a:pPr lvl="2"/>
            <a:r>
              <a:rPr lang="en-US" sz="2175" dirty="0"/>
              <a:t>May file request for a contested case hearing with the SC Administrative Law Court</a:t>
            </a:r>
          </a:p>
          <a:p>
            <a:pPr marL="500634" lvl="2" indent="0">
              <a:buNone/>
            </a:pPr>
            <a:endParaRPr lang="en-US" sz="2175" dirty="0"/>
          </a:p>
          <a:p>
            <a:pPr lvl="2"/>
            <a:r>
              <a:rPr lang="en-US" sz="2175" dirty="0"/>
              <a:t>This decision may be appealed </a:t>
            </a:r>
          </a:p>
          <a:p>
            <a:pPr lvl="2"/>
            <a:endParaRPr lang="en-US" sz="1425" dirty="0"/>
          </a:p>
          <a:p>
            <a:pPr lvl="2"/>
            <a:r>
              <a:rPr lang="en-US" sz="2325" b="1" dirty="0"/>
              <a:t>“Affected Party”</a:t>
            </a:r>
          </a:p>
          <a:p>
            <a:pPr lvl="7"/>
            <a:r>
              <a:rPr lang="en-US" sz="2175" dirty="0"/>
              <a:t>Governing body of an affected county </a:t>
            </a:r>
          </a:p>
          <a:p>
            <a:pPr lvl="7"/>
            <a:r>
              <a:rPr lang="en-US" sz="2175" dirty="0"/>
              <a:t>Governing body of a political subdivision of this State</a:t>
            </a:r>
          </a:p>
          <a:p>
            <a:pPr lvl="7"/>
            <a:r>
              <a:rPr lang="en-US" sz="2175" dirty="0"/>
              <a:t>An elected official, other than a statewide elected official</a:t>
            </a:r>
          </a:p>
          <a:p>
            <a:pPr lvl="7"/>
            <a:r>
              <a:rPr lang="en-US" sz="2175" dirty="0"/>
              <a:t>A property owner or an individual residing in the certification zone </a:t>
            </a:r>
          </a:p>
          <a:p>
            <a:pPr lvl="7"/>
            <a:r>
              <a:rPr lang="en-US" sz="2175" dirty="0"/>
              <a:t>A business entity located in the certification zone </a:t>
            </a:r>
          </a:p>
          <a:p>
            <a:pPr lvl="7"/>
            <a:r>
              <a:rPr lang="en-US" sz="2175" dirty="0"/>
              <a:t>A nonresident individual who owns or leases real property situated in the certification zone</a:t>
            </a:r>
          </a:p>
          <a:p>
            <a:pPr lvl="4"/>
            <a:endParaRPr lang="en-US" dirty="0" smtClean="0"/>
          </a:p>
          <a:p>
            <a:pPr marL="733806" lvl="3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BD9442-7015-4E1E-A751-FB3645ED61D5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69106"/>
            <a:ext cx="6172200" cy="85725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Act 262 of 2014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9573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6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8005572" cy="3263504"/>
          </a:xfrm>
        </p:spPr>
        <p:txBody>
          <a:bodyPr>
            <a:normAutofit fontScale="70000" lnSpcReduction="20000"/>
          </a:bodyPr>
          <a:lstStyle/>
          <a:p>
            <a:r>
              <a:rPr lang="en-US" sz="2625" b="1" dirty="0"/>
              <a:t>Role of South Carolina Geodetic Survey </a:t>
            </a:r>
          </a:p>
          <a:p>
            <a:pPr marL="733806" lvl="3" indent="0">
              <a:buNone/>
            </a:pPr>
            <a:endParaRPr lang="en-US" sz="1800" b="1" dirty="0"/>
          </a:p>
          <a:p>
            <a:pPr lvl="3"/>
            <a:r>
              <a:rPr lang="en-US" sz="2175" dirty="0"/>
              <a:t>(1994) Dispute between two or more counties- SCGS will act as mediator to resolve the dispute </a:t>
            </a:r>
          </a:p>
          <a:p>
            <a:pPr marL="0" indent="0">
              <a:buNone/>
            </a:pPr>
            <a:endParaRPr lang="en-US" b="1" dirty="0" smtClean="0"/>
          </a:p>
          <a:p>
            <a:pPr lvl="3"/>
            <a:r>
              <a:rPr lang="en-US" sz="2175" dirty="0"/>
              <a:t>(1994/2014) SCGS to assist counties in defining and monumenting the locations of county boundaries and positioning the monuments using geodetic surveys where counties are ill-defined, unmarked, or poorly marked</a:t>
            </a:r>
          </a:p>
          <a:p>
            <a:pPr marL="733806" lvl="3" indent="0">
              <a:buNone/>
            </a:pPr>
            <a:endParaRPr lang="en-US" sz="2175" dirty="0"/>
          </a:p>
          <a:p>
            <a:pPr lvl="3"/>
            <a:r>
              <a:rPr lang="en-US" sz="2175" dirty="0"/>
              <a:t>(2014) SCGS will clarify county boundaries as defined in Chapter 3, Title 4</a:t>
            </a:r>
          </a:p>
          <a:p>
            <a:pPr marL="733806" lvl="3" indent="0">
              <a:buNone/>
            </a:pPr>
            <a:endParaRPr lang="en-US" sz="2175" dirty="0"/>
          </a:p>
          <a:p>
            <a:pPr lvl="3"/>
            <a:r>
              <a:rPr lang="en-US" sz="2175" dirty="0"/>
              <a:t>(2014) SCGS will analyze archival and other evidence and perform field surveys to position geographically all county boundaries in accordance with statutory descriptions</a:t>
            </a:r>
          </a:p>
          <a:p>
            <a:pPr marL="733806" lvl="3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733806" lvl="3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BD9442-7015-4E1E-A751-FB3645ED61D5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7300"/>
            <a:ext cx="6172200" cy="83462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SC Code of Law and Act </a:t>
            </a:r>
            <a:r>
              <a:rPr lang="en-US" dirty="0">
                <a:solidFill>
                  <a:schemeClr val="tx1"/>
                </a:solidFill>
              </a:rPr>
              <a:t>262 Of </a:t>
            </a:r>
            <a:r>
              <a:rPr lang="en-US" dirty="0" smtClean="0">
                <a:solidFill>
                  <a:schemeClr val="tx1"/>
                </a:solidFill>
              </a:rPr>
              <a:t>2014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1" y="5660231"/>
            <a:ext cx="19573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8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42" y="1409700"/>
            <a:ext cx="8909516" cy="943514"/>
          </a:xfrm>
        </p:spPr>
        <p:txBody>
          <a:bodyPr>
            <a:noAutofit/>
          </a:bodyPr>
          <a:lstStyle/>
          <a:p>
            <a:pPr algn="ctr"/>
            <a:r>
              <a:rPr lang="en-US" sz="4050" dirty="0" smtClean="0">
                <a:solidFill>
                  <a:schemeClr val="tx1"/>
                </a:solidFill>
              </a:rPr>
              <a:t>SIGNIFICANT IMPACTS</a:t>
            </a:r>
            <a:r>
              <a:rPr lang="en-US" sz="405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BD9442-7015-4E1E-A751-FB3645ED61D5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3" y="6324600"/>
            <a:ext cx="19573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80347" y="2438400"/>
            <a:ext cx="6909661" cy="94351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solidFill>
                  <a:schemeClr val="tx1"/>
                </a:solidFill>
                <a:effectLst/>
              </a:rPr>
              <a:t>A significant impact for this section of boundary has been defined as a residence, place of business, or a the majority of a parcel being found in a different county based on the re-established boundary.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4038600"/>
            <a:ext cx="8077200" cy="140071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solidFill>
                  <a:schemeClr val="tx1"/>
                </a:solidFill>
                <a:effectLst/>
              </a:rPr>
              <a:t>Reviewed Over 500 Properties Along the nearly 10.5 Mile Section of Re-established Boundary:</a:t>
            </a:r>
          </a:p>
          <a:p>
            <a:pPr algn="ctr"/>
            <a:endParaRPr lang="en-US" sz="1800" dirty="0" smtClean="0">
              <a:solidFill>
                <a:schemeClr val="tx1"/>
              </a:solidFill>
              <a:effectLst/>
            </a:endParaRPr>
          </a:p>
          <a:p>
            <a:pPr algn="ctr"/>
            <a:endParaRPr lang="en-US" sz="1800" dirty="0">
              <a:solidFill>
                <a:schemeClr val="tx1"/>
              </a:solidFill>
              <a:effectLst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effectLst/>
              </a:rPr>
              <a:t>Determined around 330 Significant Impacts</a:t>
            </a:r>
          </a:p>
        </p:txBody>
      </p:sp>
    </p:spTree>
    <p:extLst>
      <p:ext uri="{BB962C8B-B14F-4D97-AF65-F5344CB8AC3E}">
        <p14:creationId xmlns:p14="http://schemas.microsoft.com/office/powerpoint/2010/main" val="41680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5" y="2514600"/>
            <a:ext cx="8909516" cy="943514"/>
          </a:xfrm>
        </p:spPr>
        <p:txBody>
          <a:bodyPr>
            <a:noAutofit/>
          </a:bodyPr>
          <a:lstStyle/>
          <a:p>
            <a:pPr algn="ctr"/>
            <a:r>
              <a:rPr lang="en-US" sz="405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BD9442-7015-4E1E-A751-FB3645ED61D5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3" y="6324600"/>
            <a:ext cx="19573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7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16919"/>
            <a:ext cx="7886700" cy="323453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1800" dirty="0"/>
              <a:t>Notify County Administrators in advance of planned work</a:t>
            </a:r>
          </a:p>
          <a:p>
            <a:r>
              <a:rPr lang="en-US" sz="1800" dirty="0"/>
              <a:t>Conduct historical research for documentary evidence of boundaries  </a:t>
            </a:r>
          </a:p>
          <a:p>
            <a:r>
              <a:rPr lang="en-US" sz="1800" dirty="0"/>
              <a:t>Perform field work to locate monuments and corroborating evidence and position on State Plane Coordinates</a:t>
            </a:r>
          </a:p>
          <a:p>
            <a:r>
              <a:rPr lang="en-US" sz="1800" dirty="0"/>
              <a:t>Share preliminary findings with county officials for impact analysis and to plan public meetings</a:t>
            </a:r>
          </a:p>
          <a:p>
            <a:r>
              <a:rPr lang="en-US" sz="1800" dirty="0"/>
              <a:t>Receive feedback and input from local officials and public</a:t>
            </a:r>
          </a:p>
          <a:p>
            <a:r>
              <a:rPr lang="en-US" sz="1800" dirty="0"/>
              <a:t>Review and update findings, as appropriate</a:t>
            </a:r>
          </a:p>
          <a:p>
            <a:r>
              <a:rPr lang="en-US" sz="1800" dirty="0"/>
              <a:t>Work to build cooperation with affected parties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1BD9442-7015-4E1E-A751-FB3645ED61D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85900" y="1039255"/>
            <a:ext cx="6343650" cy="569110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50" dirty="0">
                <a:solidFill>
                  <a:schemeClr val="tx1"/>
                </a:solidFill>
              </a:rPr>
              <a:t>Steps for Clarifying Boundaries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19849"/>
            <a:ext cx="1957388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3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84" y="1687143"/>
            <a:ext cx="3146432" cy="4073081"/>
          </a:xfr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081218"/>
            <a:ext cx="7886700" cy="5117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75" dirty="0">
                <a:solidFill>
                  <a:schemeClr val="tx1"/>
                </a:solidFill>
              </a:rPr>
              <a:t>Public Meeting Notification</a:t>
            </a:r>
          </a:p>
        </p:txBody>
      </p:sp>
    </p:spTree>
    <p:extLst>
      <p:ext uri="{BB962C8B-B14F-4D97-AF65-F5344CB8AC3E}">
        <p14:creationId xmlns:p14="http://schemas.microsoft.com/office/powerpoint/2010/main" val="18538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93689"/>
            <a:ext cx="8229600" cy="11398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Scatter Gram of Differences</a:t>
            </a:r>
            <a:br>
              <a:rPr lang="en-US" sz="3600" dirty="0" smtClean="0">
                <a:solidFill>
                  <a:schemeClr val="tx1"/>
                </a:solidFill>
                <a:effectLst/>
              </a:rPr>
            </a:br>
            <a:r>
              <a:rPr lang="en-US" sz="3600" dirty="0" smtClean="0">
                <a:solidFill>
                  <a:schemeClr val="tx1"/>
                </a:solidFill>
                <a:effectLst/>
              </a:rPr>
              <a:t>Between Observations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  <a:effectLst/>
              </a:rPr>
              <a:t>2 – Five Minute Sessions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28057" y="1875974"/>
          <a:ext cx="6930571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2286000" y="2590800"/>
            <a:ext cx="3657600" cy="32004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 type="diamond" w="med" len="med"/>
            <a:tailEnd type="triangle" w="med" len="med"/>
          </a:ln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759075" y="160337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</a:rPr>
              <a:t>RMSE(2-D) = 0.020m @95%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940051" y="6304756"/>
            <a:ext cx="2668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</a:rPr>
              <a:t>Axis Units in Meters</a:t>
            </a:r>
          </a:p>
        </p:txBody>
      </p:sp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5210175" y="2147889"/>
            <a:ext cx="2194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0.015m = ~0.05’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07CF-6503-4887-A1B1-2E2BCEE34CB9}" type="slidenum">
              <a:rPr lang="en-US" sz="1200" smtClean="0">
                <a:solidFill>
                  <a:srgbClr val="1F497D">
                    <a:shade val="90000"/>
                  </a:srgbClr>
                </a:solidFill>
              </a:rPr>
              <a:pPr/>
              <a:t>5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93689"/>
            <a:ext cx="8229600" cy="11398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Scatter Gram of Differences</a:t>
            </a:r>
            <a:br>
              <a:rPr lang="en-US" sz="3600" dirty="0" smtClean="0">
                <a:solidFill>
                  <a:schemeClr val="tx1"/>
                </a:solidFill>
                <a:effectLst/>
              </a:rPr>
            </a:br>
            <a:r>
              <a:rPr lang="en-US" sz="3600" dirty="0" smtClean="0">
                <a:solidFill>
                  <a:schemeClr val="tx1"/>
                </a:solidFill>
                <a:effectLst/>
              </a:rPr>
              <a:t>Between Observations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  <a:effectLst/>
              </a:rPr>
              <a:t>2 – Five Minute Sessions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28057" y="1875974"/>
          <a:ext cx="6930571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2286000" y="2590800"/>
            <a:ext cx="3657600" cy="32004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 type="diamond" w="med" len="med"/>
            <a:tailEnd type="triangle" w="med" len="med"/>
          </a:ln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759075" y="160337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</a:rPr>
              <a:t>RMSE(2-D) = 0.020m @95%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940051" y="6304756"/>
            <a:ext cx="2668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</a:rPr>
              <a:t>Axis Units in Meters</a:t>
            </a:r>
          </a:p>
        </p:txBody>
      </p:sp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5210175" y="2147889"/>
            <a:ext cx="2194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0.015m = ~0.05’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578596"/>
            <a:ext cx="3352800" cy="33012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F07CF-6503-4887-A1B1-2E2BCEE34CB9}" type="slidenum">
              <a:rPr lang="en-US" sz="1200" smtClean="0">
                <a:solidFill>
                  <a:srgbClr val="1F497D">
                    <a:shade val="90000"/>
                  </a:srgbClr>
                </a:solidFill>
              </a:rPr>
              <a:pPr/>
              <a:t>6</a:t>
            </a:fld>
            <a:endParaRPr lang="en-US" sz="1200" dirty="0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7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66504" y="868617"/>
            <a:ext cx="4810991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INQUIRIES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2016919"/>
            <a:ext cx="7886700" cy="4002881"/>
          </a:xfrm>
          <a:prstGeom prst="rect">
            <a:avLst/>
          </a:prstGeom>
        </p:spPr>
        <p:txBody>
          <a:bodyPr vert="horz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sz="1800" dirty="0" smtClean="0"/>
              <a:t>1988: Drug bust</a:t>
            </a:r>
          </a:p>
          <a:p>
            <a:r>
              <a:rPr lang="en-US" sz="1800" dirty="0" smtClean="0"/>
              <a:t>1998: Tom Dion – Professor of Engineering at the Citadel – Detmold Baseline Committee (Town of Summerville) – Committee requests SCGS look at the Berkeley-Dorchester line from Sawmill Branch/Canal to Four Holes Swamp after finding major discrepancies on the County Line</a:t>
            </a:r>
          </a:p>
          <a:p>
            <a:r>
              <a:rPr lang="en-US" sz="1800" dirty="0" smtClean="0"/>
              <a:t> 2000: Wes </a:t>
            </a:r>
            <a:r>
              <a:rPr lang="en-US" sz="1800" dirty="0" err="1" smtClean="0"/>
              <a:t>Birt</a:t>
            </a:r>
            <a:r>
              <a:rPr lang="en-US" sz="1800" dirty="0" smtClean="0"/>
              <a:t> – Dorchester County Public Works – Inquiry about the County Line, met with Berkeley and Dorchester County representatives.</a:t>
            </a:r>
          </a:p>
          <a:p>
            <a:r>
              <a:rPr lang="en-US" sz="1800" dirty="0" smtClean="0"/>
              <a:t>2007: Mark Stokes – Berkeley County Attorney – Inquiry, </a:t>
            </a:r>
            <a:r>
              <a:rPr lang="en-US" sz="1800" dirty="0"/>
              <a:t>met with Berkeley and Dorchester County </a:t>
            </a:r>
            <a:r>
              <a:rPr lang="en-US" sz="1800" dirty="0" smtClean="0"/>
              <a:t>representatives.</a:t>
            </a:r>
          </a:p>
          <a:p>
            <a:r>
              <a:rPr lang="en-US" sz="1800" dirty="0" smtClean="0"/>
              <a:t>2015: </a:t>
            </a:r>
            <a:r>
              <a:rPr lang="en-US" sz="1800" dirty="0"/>
              <a:t>Mark Stokes – Berkeley County Attorney – Inquiry, met with Berkeley and Dorchester County representatives.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9299" y="1286138"/>
            <a:ext cx="5105400" cy="457202"/>
          </a:xfrm>
        </p:spPr>
        <p:txBody>
          <a:bodyPr/>
          <a:lstStyle/>
          <a:p>
            <a:pPr algn="ctr"/>
            <a:r>
              <a:rPr lang="en-US" dirty="0" smtClean="0"/>
              <a:t>Berkeley – Dorchester County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66504" y="868617"/>
            <a:ext cx="4810991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SC CODE of LAW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49" y="1752600"/>
            <a:ext cx="7886700" cy="4038600"/>
          </a:xfrm>
          <a:prstGeom prst="rect">
            <a:avLst/>
          </a:prstGeom>
        </p:spPr>
        <p:txBody>
          <a:bodyPr vert="horz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-Section 4-3-80. Berkeley County. “…Berkeley County is bounded southwesterly by Dorchester County.”</a:t>
            </a:r>
          </a:p>
          <a:p>
            <a:pPr marL="0" indent="0">
              <a:buNone/>
            </a:pPr>
            <a:r>
              <a:rPr lang="en-US" dirty="0" smtClean="0"/>
              <a:t>-Section 4-3-200. Dorchester County. “…the intersection of the run of said swamp with the old county line between Colleton and Berkeley Counties; and by a straight line running thence to a point upon Saw Mill Branch one mile northeast of the South Carolina and Georgia Railroad…”</a:t>
            </a:r>
          </a:p>
        </p:txBody>
      </p:sp>
    </p:spTree>
    <p:extLst>
      <p:ext uri="{BB962C8B-B14F-4D97-AF65-F5344CB8AC3E}">
        <p14:creationId xmlns:p14="http://schemas.microsoft.com/office/powerpoint/2010/main" val="637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3810"/>
            <a:ext cx="3352800" cy="222232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2882"/>
            <a:ext cx="2609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66504" y="868617"/>
            <a:ext cx="4810991" cy="45720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SC CODE of LAW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49" y="1743999"/>
            <a:ext cx="7886700" cy="1945481"/>
          </a:xfrm>
          <a:prstGeom prst="rect">
            <a:avLst/>
          </a:prstGeom>
        </p:spPr>
        <p:txBody>
          <a:bodyPr vert="horz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-Section 4-3-200. Dorchester County. “…a point upon Saw Mill Branch one mile northeast of the South Carolina and Georgia Railroad…”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84" y="3810000"/>
            <a:ext cx="2599831" cy="222232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257299" y="5766790"/>
            <a:ext cx="2362200" cy="1947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tIns="0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Railroad Crossing Saw Mill Branch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72100" y="5776597"/>
            <a:ext cx="2514600" cy="2204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tIns="0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Saw Mill Branch Near County Line</a:t>
            </a:r>
          </a:p>
        </p:txBody>
      </p:sp>
    </p:spTree>
    <p:extLst>
      <p:ext uri="{BB962C8B-B14F-4D97-AF65-F5344CB8AC3E}">
        <p14:creationId xmlns:p14="http://schemas.microsoft.com/office/powerpoint/2010/main" val="25462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3244</TotalTime>
  <Words>951</Words>
  <Application>Microsoft Office PowerPoint</Application>
  <PresentationFormat>On-screen Show (4:3)</PresentationFormat>
  <Paragraphs>132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Constantia</vt:lpstr>
      <vt:lpstr>Wingdings 2</vt:lpstr>
      <vt:lpstr>Flow</vt:lpstr>
      <vt:lpstr>BERKELEY/DORCHESTER  COUNTY LINE RE-ESTABLISHMENT</vt:lpstr>
      <vt:lpstr>SC Code of Law and Act 262 Of 2014</vt:lpstr>
      <vt:lpstr>PowerPoint Presentation</vt:lpstr>
      <vt:lpstr>Public Meeting Notification</vt:lpstr>
      <vt:lpstr>Scatter Gram of Differences Between Observations 2 – Five Minute Sessions</vt:lpstr>
      <vt:lpstr>Scatter Gram of Differences Between Observations 2 – Five Minute Sessions</vt:lpstr>
      <vt:lpstr>Berkeley – Dorchester County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Monument</vt:lpstr>
      <vt:lpstr>Plat of Survey (Draft)</vt:lpstr>
      <vt:lpstr>Act 262 of 2014 </vt:lpstr>
      <vt:lpstr>Act 262 of 2014 </vt:lpstr>
      <vt:lpstr>SIGNIFICANT IMPACTS?</vt:lpstr>
      <vt:lpstr>QUESTIONS?</vt:lpstr>
    </vt:vector>
  </TitlesOfParts>
  <Company>SC Budget and Control  Board - ORS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K. Ballard</dc:creator>
  <cp:lastModifiedBy>David K. Ballard</cp:lastModifiedBy>
  <cp:revision>177</cp:revision>
  <cp:lastPrinted>2017-08-22T17:38:56Z</cp:lastPrinted>
  <dcterms:created xsi:type="dcterms:W3CDTF">2014-10-03T14:20:08Z</dcterms:created>
  <dcterms:modified xsi:type="dcterms:W3CDTF">2017-09-28T19:12:21Z</dcterms:modified>
</cp:coreProperties>
</file>