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8"/>
  </p:notesMasterIdLst>
  <p:sldIdLst>
    <p:sldId id="257" r:id="rId3"/>
    <p:sldId id="633" r:id="rId4"/>
    <p:sldId id="628" r:id="rId5"/>
    <p:sldId id="630" r:id="rId6"/>
    <p:sldId id="629" r:id="rId7"/>
    <p:sldId id="397" r:id="rId8"/>
    <p:sldId id="371" r:id="rId9"/>
    <p:sldId id="372" r:id="rId10"/>
    <p:sldId id="373" r:id="rId11"/>
    <p:sldId id="368" r:id="rId12"/>
    <p:sldId id="374" r:id="rId13"/>
    <p:sldId id="375" r:id="rId14"/>
    <p:sldId id="369" r:id="rId15"/>
    <p:sldId id="370" r:id="rId16"/>
    <p:sldId id="339" r:id="rId17"/>
    <p:sldId id="392" r:id="rId18"/>
    <p:sldId id="638" r:id="rId19"/>
    <p:sldId id="641" r:id="rId20"/>
    <p:sldId id="393" r:id="rId21"/>
    <p:sldId id="634" r:id="rId22"/>
    <p:sldId id="637" r:id="rId23"/>
    <p:sldId id="635" r:id="rId24"/>
    <p:sldId id="636" r:id="rId25"/>
    <p:sldId id="344" r:id="rId26"/>
    <p:sldId id="3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48566A"/>
    <a:srgbClr val="959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111" autoAdjust="0"/>
  </p:normalViewPr>
  <p:slideViewPr>
    <p:cSldViewPr snapToGrid="0">
      <p:cViewPr varScale="1">
        <p:scale>
          <a:sx n="104" d="100"/>
          <a:sy n="104"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07F13-5D39-4C49-B497-6300C566BABA}"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DD954-EF74-4CDD-A1BC-92364CEC0B5A}" type="slidenum">
              <a:rPr lang="en-US" smtClean="0"/>
              <a:t>‹#›</a:t>
            </a:fld>
            <a:endParaRPr lang="en-US"/>
          </a:p>
        </p:txBody>
      </p:sp>
    </p:spTree>
    <p:extLst>
      <p:ext uri="{BB962C8B-B14F-4D97-AF65-F5344CB8AC3E}">
        <p14:creationId xmlns:p14="http://schemas.microsoft.com/office/powerpoint/2010/main" val="87797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3</a:t>
            </a:fld>
            <a:endParaRPr lang="en-US"/>
          </a:p>
        </p:txBody>
      </p:sp>
    </p:spTree>
    <p:extLst>
      <p:ext uri="{BB962C8B-B14F-4D97-AF65-F5344CB8AC3E}">
        <p14:creationId xmlns:p14="http://schemas.microsoft.com/office/powerpoint/2010/main" val="131150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33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25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277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526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782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22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18</a:t>
            </a:fld>
            <a:endParaRPr lang="en-US"/>
          </a:p>
        </p:txBody>
      </p:sp>
    </p:spTree>
    <p:extLst>
      <p:ext uri="{BB962C8B-B14F-4D97-AF65-F5344CB8AC3E}">
        <p14:creationId xmlns:p14="http://schemas.microsoft.com/office/powerpoint/2010/main" val="179059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861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20</a:t>
            </a:fld>
            <a:endParaRPr lang="en-US"/>
          </a:p>
        </p:txBody>
      </p:sp>
    </p:spTree>
    <p:extLst>
      <p:ext uri="{BB962C8B-B14F-4D97-AF65-F5344CB8AC3E}">
        <p14:creationId xmlns:p14="http://schemas.microsoft.com/office/powerpoint/2010/main" val="4033282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21</a:t>
            </a:fld>
            <a:endParaRPr lang="en-US"/>
          </a:p>
        </p:txBody>
      </p:sp>
    </p:spTree>
    <p:extLst>
      <p:ext uri="{BB962C8B-B14F-4D97-AF65-F5344CB8AC3E}">
        <p14:creationId xmlns:p14="http://schemas.microsoft.com/office/powerpoint/2010/main" val="82734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4</a:t>
            </a:fld>
            <a:endParaRPr lang="en-US"/>
          </a:p>
        </p:txBody>
      </p:sp>
    </p:spTree>
    <p:extLst>
      <p:ext uri="{BB962C8B-B14F-4D97-AF65-F5344CB8AC3E}">
        <p14:creationId xmlns:p14="http://schemas.microsoft.com/office/powerpoint/2010/main" val="1118665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22</a:t>
            </a:fld>
            <a:endParaRPr lang="en-US"/>
          </a:p>
        </p:txBody>
      </p:sp>
    </p:spTree>
    <p:extLst>
      <p:ext uri="{BB962C8B-B14F-4D97-AF65-F5344CB8AC3E}">
        <p14:creationId xmlns:p14="http://schemas.microsoft.com/office/powerpoint/2010/main" val="2092850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b="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464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70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DD954-EF74-4CDD-A1BC-92364CEC0B5A}" type="slidenum">
              <a:rPr lang="en-US" smtClean="0"/>
              <a:t>5</a:t>
            </a:fld>
            <a:endParaRPr lang="en-US"/>
          </a:p>
        </p:txBody>
      </p:sp>
    </p:spTree>
    <p:extLst>
      <p:ext uri="{BB962C8B-B14F-4D97-AF65-F5344CB8AC3E}">
        <p14:creationId xmlns:p14="http://schemas.microsoft.com/office/powerpoint/2010/main" val="188781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347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8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6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17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92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484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073921"/>
            <a:ext cx="9144000" cy="2387600"/>
          </a:xfrm>
        </p:spPr>
        <p:txBody>
          <a:bodyPr anchor="t">
            <a:normAutofit/>
          </a:bodyPr>
          <a:lstStyle>
            <a:lvl1pPr algn="ctr">
              <a:lnSpc>
                <a:spcPct val="100000"/>
              </a:lnSpc>
              <a:defRPr sz="3600" b="0"/>
            </a:lvl1pPr>
          </a:lstStyle>
          <a:p>
            <a:r>
              <a:rPr lang="en-US" dirty="0"/>
              <a:t>CLICK TO EDIT MASTER TITLE STYLE</a:t>
            </a:r>
          </a:p>
        </p:txBody>
      </p:sp>
      <p:sp>
        <p:nvSpPr>
          <p:cNvPr id="3" name="Subtitle 2"/>
          <p:cNvSpPr>
            <a:spLocks noGrp="1"/>
          </p:cNvSpPr>
          <p:nvPr>
            <p:ph type="subTitle" idx="1"/>
          </p:nvPr>
        </p:nvSpPr>
        <p:spPr>
          <a:xfrm>
            <a:off x="1948832" y="4619876"/>
            <a:ext cx="8294336" cy="1655762"/>
          </a:xfrm>
        </p:spPr>
        <p:txBody>
          <a:bodyPr/>
          <a:lstStyle>
            <a:lvl1pPr marL="0" indent="0" algn="ctr">
              <a:lnSpc>
                <a:spcPct val="100000"/>
              </a:lnSpc>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115" y="4339598"/>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146305"/>
            <a:ext cx="11887200" cy="658368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98120" y="195843"/>
            <a:ext cx="11795760" cy="6492697"/>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9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Header with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599" y="695557"/>
            <a:ext cx="10515600" cy="2852737"/>
          </a:xfrm>
        </p:spPr>
        <p:txBody>
          <a:bodyPr anchor="t">
            <a:normAutofit/>
          </a:bodyPr>
          <a:lstStyle>
            <a:lvl1pPr algn="ctr">
              <a:defRPr sz="3600"/>
            </a:lvl1pPr>
          </a:lstStyle>
          <a:p>
            <a:r>
              <a:rPr lang="en-US" dirty="0"/>
              <a:t>CLICK TO EDIT MASTER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00206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7"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F33B4832-1AD2-4BAA-9E6C-5A3890496FA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76322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E876DB9-C9FC-4039-811B-9014184DC9A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3801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0CC85D0-8941-485E-ABE4-00AA9DE89F6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63127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509"/>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61757"/>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2442235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958"/>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59784"/>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151342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073921"/>
            <a:ext cx="9144000" cy="2387600"/>
          </a:xfrm>
        </p:spPr>
        <p:txBody>
          <a:bodyPr anchor="t">
            <a:normAutofit/>
          </a:bodyPr>
          <a:lstStyle>
            <a:lvl1pPr algn="ctr">
              <a:lnSpc>
                <a:spcPct val="100000"/>
              </a:lnSpc>
              <a:defRPr sz="2700" b="0"/>
            </a:lvl1pPr>
          </a:lstStyle>
          <a:p>
            <a:r>
              <a:rPr lang="en-US" dirty="0"/>
              <a:t>CLICK TO EDIT MASTER TITLE STYLE</a:t>
            </a:r>
          </a:p>
        </p:txBody>
      </p:sp>
      <p:sp>
        <p:nvSpPr>
          <p:cNvPr id="3" name="Subtitle 2"/>
          <p:cNvSpPr>
            <a:spLocks noGrp="1"/>
          </p:cNvSpPr>
          <p:nvPr>
            <p:ph type="subTitle" idx="1"/>
          </p:nvPr>
        </p:nvSpPr>
        <p:spPr>
          <a:xfrm>
            <a:off x="1948832" y="4619876"/>
            <a:ext cx="8294336" cy="1655762"/>
          </a:xfrm>
        </p:spPr>
        <p:txBody>
          <a:bodyPr/>
          <a:lstStyle>
            <a:lvl1pPr marL="0" indent="0" algn="ctr">
              <a:lnSpc>
                <a:spcPct val="100000"/>
              </a:lnSpc>
              <a:spcBef>
                <a:spcPts val="0"/>
              </a:spcBef>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115" y="4339598"/>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146305"/>
            <a:ext cx="11887200" cy="658368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98120" y="195845"/>
            <a:ext cx="11795760" cy="6492697"/>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732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9"/>
            <a:ext cx="10515600" cy="100647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838200" y="1544704"/>
            <a:ext cx="10515600" cy="4632261"/>
          </a:xfrm>
        </p:spPr>
        <p:txBody>
          <a:bodyPr/>
          <a:lstStyle>
            <a:lvl1pPr>
              <a:lnSpc>
                <a:spcPct val="100000"/>
              </a:lnSpc>
              <a:defRPr sz="2100">
                <a:latin typeface="Franklin Gothic Book" panose="020B0503020102020204" pitchFamily="34" charset="0"/>
              </a:defRPr>
            </a:lvl1pPr>
            <a:lvl2pPr>
              <a:lnSpc>
                <a:spcPct val="100000"/>
              </a:lnSpc>
              <a:defRPr sz="1800"/>
            </a:lvl2pPr>
            <a:lvl3pPr>
              <a:lnSpc>
                <a:spcPct val="100000"/>
              </a:lnSpc>
              <a:defRPr sz="1350"/>
            </a:lvl3pPr>
            <a:lvl4pPr>
              <a:lnSpc>
                <a:spcPct val="100000"/>
              </a:lnSpc>
              <a:defRPr sz="1200"/>
            </a:lvl4pPr>
            <a:lvl5pPr>
              <a:lnSpc>
                <a:spcPct val="10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20200" y="639737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8DC22141-647B-4A84-B400-AC4DCD517C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761097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Z:\A-Revenue and Fiscal Affairs\RFA logo banner final.jpg">
            <a:extLst>
              <a:ext uri="{FF2B5EF4-FFF2-40B4-BE49-F238E27FC236}">
                <a16:creationId xmlns:a16="http://schemas.microsoft.com/office/drawing/2014/main" id="{EC6F5EB5-8B31-41B5-8208-5AC4011FAAB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640762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9"/>
            <a:ext cx="10515600" cy="1325563"/>
          </a:xfrm>
        </p:spPr>
        <p:txBody>
          <a:bodyPr/>
          <a:lstStyle>
            <a:lvl1pPr>
              <a:defRPr>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8" name="Footer Placeholder 7"/>
          <p:cNvSpPr>
            <a:spLocks noGrp="1"/>
          </p:cNvSpPr>
          <p:nvPr>
            <p:ph type="ftr" sz="quarter" idx="11"/>
          </p:nvPr>
        </p:nvSpPr>
        <p:spPr>
          <a:xfrm>
            <a:off x="4038600" y="6400802"/>
            <a:ext cx="4114800" cy="365125"/>
          </a:xfrm>
        </p:spPr>
        <p:txBody>
          <a:bodyPr/>
          <a:lstStyle/>
          <a:p>
            <a:endParaRPr lang="en-US" dirty="0"/>
          </a:p>
        </p:txBody>
      </p:sp>
      <p:sp>
        <p:nvSpPr>
          <p:cNvPr id="9" name="Slide Number Placeholder 8"/>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11" name="Rectangle 10"/>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Z:\A-Revenue and Fiscal Affairs\RFA logo banner final.jpg">
            <a:extLst>
              <a:ext uri="{FF2B5EF4-FFF2-40B4-BE49-F238E27FC236}">
                <a16:creationId xmlns:a16="http://schemas.microsoft.com/office/drawing/2014/main" id="{E89F6753-BAB8-4F5C-A4FE-D7BAD6771F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348230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5"/>
            <a:ext cx="10515600" cy="2852737"/>
          </a:xfrm>
        </p:spPr>
        <p:txBody>
          <a:bodyPr anchor="ctr">
            <a:normAutofit/>
          </a:bodyPr>
          <a:lstStyle>
            <a:lvl1pPr algn="ctr">
              <a:defRPr sz="2700" b="0">
                <a:solidFill>
                  <a:srgbClr val="1C3961"/>
                </a:solidFill>
                <a:latin typeface="Franklin Gothic Medium" panose="020B0603020102020204" pitchFamily="34" charset="0"/>
              </a:defRPr>
            </a:lvl1pPr>
          </a:lstStyle>
          <a:p>
            <a:r>
              <a:rPr lang="en-US" dirty="0"/>
              <a:t>CLICK TO EDIT MASTER TITLE STYLE</a:t>
            </a:r>
          </a:p>
        </p:txBody>
      </p:sp>
      <p:sp>
        <p:nvSpPr>
          <p:cNvPr id="4" name="Date Placeholder 3"/>
          <p:cNvSpPr>
            <a:spLocks noGrp="1"/>
          </p:cNvSpPr>
          <p:nvPr>
            <p:ph type="dt" sz="half" idx="10"/>
          </p:nvPr>
        </p:nvSpPr>
        <p:spPr>
          <a:xfrm>
            <a:off x="228600" y="6400802"/>
            <a:ext cx="2744752" cy="365125"/>
          </a:xfrm>
        </p:spPr>
        <p:txBody>
          <a:bodyPr/>
          <a:lstStyle>
            <a:lvl1pPr>
              <a:defRPr sz="750" b="1">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11"/>
          </p:nvPr>
        </p:nvSpPr>
        <p:spPr>
          <a:xfrm>
            <a:off x="4041648"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lvl1pPr>
              <a:defRPr sz="750"/>
            </a:lvl1pPr>
          </a:lstStyle>
          <a:p>
            <a:fld id="{784DC4BC-AE01-4C6D-870D-ADD2363A0B6C}" type="slidenum">
              <a:rPr lang="en-US" smtClean="0"/>
              <a:pPr/>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a:extLst>
              <a:ext uri="{FF2B5EF4-FFF2-40B4-BE49-F238E27FC236}">
                <a16:creationId xmlns:a16="http://schemas.microsoft.com/office/drawing/2014/main" id="{CA2B73CC-8670-4040-964C-8007A306F7E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1301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100647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838200" y="1544702"/>
            <a:ext cx="10515600" cy="4632261"/>
          </a:xfrm>
        </p:spPr>
        <p:txBody>
          <a:bodyPr/>
          <a:lstStyle>
            <a:lvl1pPr>
              <a:lnSpc>
                <a:spcPct val="100000"/>
              </a:lnSpc>
              <a:defRPr sz="2800">
                <a:latin typeface="Franklin Gothic Book" panose="020B0503020102020204" pitchFamily="34" charset="0"/>
              </a:defRPr>
            </a:lvl1pPr>
            <a:lvl2pPr>
              <a:lnSpc>
                <a:spcPct val="100000"/>
              </a:lnSpc>
              <a:defRPr sz="2400"/>
            </a:lvl2pPr>
            <a:lvl3pPr>
              <a:lnSpc>
                <a:spcPct val="100000"/>
              </a:lnSpc>
              <a:defRPr sz="1800"/>
            </a:lvl3pPr>
            <a:lvl4pPr>
              <a:lnSpc>
                <a:spcPct val="100000"/>
              </a:lnSpc>
              <a:defRPr sz="1600"/>
            </a:lvl4pPr>
            <a:lvl5pPr>
              <a:lnSpc>
                <a:spcPct val="10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20200" y="639737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8DC22141-647B-4A84-B400-AC4DCD517C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3276740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order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4" name="Footer Placeholder 3"/>
          <p:cNvSpPr>
            <a:spLocks noGrp="1"/>
          </p:cNvSpPr>
          <p:nvPr>
            <p:ph type="ftr" sz="quarter" idx="11"/>
          </p:nvPr>
        </p:nvSpPr>
        <p:spPr>
          <a:xfrm>
            <a:off x="4038600" y="6400802"/>
            <a:ext cx="4114800" cy="365125"/>
          </a:xfrm>
        </p:spPr>
        <p:txBody>
          <a:bodyPr/>
          <a:lstStyle/>
          <a:p>
            <a:endParaRPr lang="en-US" dirty="0"/>
          </a:p>
        </p:txBody>
      </p:sp>
      <p:sp>
        <p:nvSpPr>
          <p:cNvPr id="5" name="Slide Number Placeholder 4"/>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89D906B3-AD75-484D-91F4-E25E0944C21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399065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3" name="Footer Placeholder 2"/>
          <p:cNvSpPr>
            <a:spLocks noGrp="1"/>
          </p:cNvSpPr>
          <p:nvPr>
            <p:ph type="ftr" sz="quarter" idx="11"/>
          </p:nvPr>
        </p:nvSpPr>
        <p:spPr>
          <a:xfrm>
            <a:off x="4038600" y="6400802"/>
            <a:ext cx="4114800" cy="365125"/>
          </a:xfrm>
        </p:spPr>
        <p:txBody>
          <a:bodyPr/>
          <a:lstStyle/>
          <a:p>
            <a:endParaRPr lang="en-US" dirty="0"/>
          </a:p>
        </p:txBody>
      </p:sp>
      <p:sp>
        <p:nvSpPr>
          <p:cNvPr id="4" name="Slide Number Placeholder 3"/>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pic>
        <p:nvPicPr>
          <p:cNvPr id="6" name="Picture 5" descr="Z:\A-Revenue and Fiscal Affairs\RFA logo banner final.jpg">
            <a:extLst>
              <a:ext uri="{FF2B5EF4-FFF2-40B4-BE49-F238E27FC236}">
                <a16:creationId xmlns:a16="http://schemas.microsoft.com/office/drawing/2014/main" id="{FD09090D-74CB-4E40-A5AB-DB419ED6268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126648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1800"/>
            </a:lvl1pPr>
          </a:lstStyle>
          <a:p>
            <a:r>
              <a:rPr lang="en-US" dirty="0"/>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228600" y="6356353"/>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177783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1800">
                <a:solidFill>
                  <a:srgbClr val="002060"/>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2DADB3AE-8083-4F21-95B9-8A3C43D30F4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307289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Header with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599" y="695559"/>
            <a:ext cx="10515600" cy="2852737"/>
          </a:xfrm>
        </p:spPr>
        <p:txBody>
          <a:bodyPr anchor="t">
            <a:normAutofit/>
          </a:bodyPr>
          <a:lstStyle>
            <a:lvl1pPr algn="ctr">
              <a:defRPr sz="2700"/>
            </a:lvl1pPr>
          </a:lstStyle>
          <a:p>
            <a:r>
              <a:rPr lang="en-US" dirty="0"/>
              <a:t>CLICK TO EDIT MASTER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7" name="Rectangle 6"/>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7"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F33B4832-1AD2-4BAA-9E6C-5A3890496FA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852473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E876DB9-C9FC-4039-811B-9014184DC9A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43833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0CC85D0-8941-485E-ABE4-00AA9DE89F6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887448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3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511"/>
            <a:ext cx="2743200" cy="365125"/>
          </a:xfrm>
        </p:spPr>
        <p:txBody>
          <a:bodyPr/>
          <a:lstStyle>
            <a:lvl1pPr>
              <a:defRPr sz="75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30"/>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61759"/>
            <a:ext cx="2743200" cy="365125"/>
          </a:xfrm>
        </p:spPr>
        <p:txBody>
          <a:bodyPr/>
          <a:lstStyle>
            <a:lvl1pPr>
              <a:defRPr sz="75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2" y="6452319"/>
            <a:ext cx="3325977" cy="303743"/>
          </a:xfrm>
          <a:prstGeom prst="rect">
            <a:avLst/>
          </a:prstGeom>
          <a:noFill/>
          <a:ln>
            <a:noFill/>
          </a:ln>
        </p:spPr>
      </p:pic>
    </p:spTree>
    <p:extLst>
      <p:ext uri="{BB962C8B-B14F-4D97-AF65-F5344CB8AC3E}">
        <p14:creationId xmlns:p14="http://schemas.microsoft.com/office/powerpoint/2010/main" val="9406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3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960"/>
            <a:ext cx="2743200" cy="365125"/>
          </a:xfrm>
        </p:spPr>
        <p:txBody>
          <a:bodyPr/>
          <a:lstStyle>
            <a:lvl1pPr>
              <a:defRPr sz="75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30"/>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59786"/>
            <a:ext cx="2743200" cy="365125"/>
          </a:xfrm>
        </p:spPr>
        <p:txBody>
          <a:bodyPr/>
          <a:lstStyle>
            <a:lvl1pPr>
              <a:defRPr sz="75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2" y="6452319"/>
            <a:ext cx="3325977" cy="303743"/>
          </a:xfrm>
          <a:prstGeom prst="rect">
            <a:avLst/>
          </a:prstGeom>
          <a:noFill/>
          <a:ln>
            <a:noFill/>
          </a:ln>
        </p:spPr>
      </p:pic>
    </p:spTree>
    <p:extLst>
      <p:ext uri="{BB962C8B-B14F-4D97-AF65-F5344CB8AC3E}">
        <p14:creationId xmlns:p14="http://schemas.microsoft.com/office/powerpoint/2010/main" val="174493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Z:\A-Revenue and Fiscal Affairs\RFA logo banner final.jpg">
            <a:extLst>
              <a:ext uri="{FF2B5EF4-FFF2-40B4-BE49-F238E27FC236}">
                <a16:creationId xmlns:a16="http://schemas.microsoft.com/office/drawing/2014/main" id="{EC6F5EB5-8B31-41B5-8208-5AC4011FAAB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02880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7"/>
            <a:ext cx="10515600" cy="1325563"/>
          </a:xfrm>
        </p:spPr>
        <p:txBody>
          <a:bodyPr/>
          <a:lstStyle>
            <a:lvl1pPr>
              <a:defRPr>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8" name="Footer Placeholder 7"/>
          <p:cNvSpPr>
            <a:spLocks noGrp="1"/>
          </p:cNvSpPr>
          <p:nvPr>
            <p:ph type="ftr" sz="quarter" idx="11"/>
          </p:nvPr>
        </p:nvSpPr>
        <p:spPr>
          <a:xfrm>
            <a:off x="4038600" y="6400800"/>
            <a:ext cx="4114800" cy="365125"/>
          </a:xfrm>
        </p:spPr>
        <p:txBody>
          <a:bodyPr/>
          <a:lstStyle/>
          <a:p>
            <a:endParaRPr lang="en-US" dirty="0"/>
          </a:p>
        </p:txBody>
      </p:sp>
      <p:sp>
        <p:nvSpPr>
          <p:cNvPr id="9" name="Slide Number Placeholder 8"/>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11" name="Rectangle 10"/>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Z:\A-Revenue and Fiscal Affairs\RFA logo banner final.jpg">
            <a:extLst>
              <a:ext uri="{FF2B5EF4-FFF2-40B4-BE49-F238E27FC236}">
                <a16:creationId xmlns:a16="http://schemas.microsoft.com/office/drawing/2014/main" id="{E89F6753-BAB8-4F5C-A4FE-D7BAD6771F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103486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600" b="0">
                <a:solidFill>
                  <a:srgbClr val="002060"/>
                </a:solidFill>
                <a:latin typeface="Franklin Gothic Medium" panose="020B0603020102020204" pitchFamily="34" charset="0"/>
              </a:defRPr>
            </a:lvl1pPr>
          </a:lstStyle>
          <a:p>
            <a:r>
              <a:rPr lang="en-US" dirty="0"/>
              <a:t>CLICK TO EDIT MASTER TITLE STYLE</a:t>
            </a:r>
          </a:p>
        </p:txBody>
      </p:sp>
      <p:sp>
        <p:nvSpPr>
          <p:cNvPr id="4" name="Date Placeholder 3"/>
          <p:cNvSpPr>
            <a:spLocks noGrp="1"/>
          </p:cNvSpPr>
          <p:nvPr>
            <p:ph type="dt" sz="half" idx="10"/>
          </p:nvPr>
        </p:nvSpPr>
        <p:spPr>
          <a:xfrm>
            <a:off x="228600" y="6400800"/>
            <a:ext cx="2744752" cy="365125"/>
          </a:xfrm>
        </p:spPr>
        <p:txBody>
          <a:bodyPr/>
          <a:lstStyle>
            <a:lvl1pPr>
              <a:defRPr sz="1000" b="1">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11"/>
          </p:nvPr>
        </p:nvSpPr>
        <p:spPr>
          <a:xfrm>
            <a:off x="4041648"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lvl1pPr>
              <a:defRPr sz="1000"/>
            </a:lvl1pPr>
          </a:lstStyle>
          <a:p>
            <a:fld id="{784DC4BC-AE01-4C6D-870D-ADD2363A0B6C}" type="slidenum">
              <a:rPr lang="en-US" smtClean="0"/>
              <a:pPr/>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a:extLst>
              <a:ext uri="{FF2B5EF4-FFF2-40B4-BE49-F238E27FC236}">
                <a16:creationId xmlns:a16="http://schemas.microsoft.com/office/drawing/2014/main" id="{CA2B73CC-8670-4040-964C-8007A306F7E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16697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rder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4" name="Footer Placeholder 3"/>
          <p:cNvSpPr>
            <a:spLocks noGrp="1"/>
          </p:cNvSpPr>
          <p:nvPr>
            <p:ph type="ftr" sz="quarter" idx="11"/>
          </p:nvPr>
        </p:nvSpPr>
        <p:spPr>
          <a:xfrm>
            <a:off x="4038600" y="6400800"/>
            <a:ext cx="4114800" cy="365125"/>
          </a:xfrm>
        </p:spPr>
        <p:txBody>
          <a:bodyPr/>
          <a:lstStyle/>
          <a:p>
            <a:endParaRPr lang="en-US" dirty="0"/>
          </a:p>
        </p:txBody>
      </p:sp>
      <p:sp>
        <p:nvSpPr>
          <p:cNvPr id="5" name="Slide Number Placeholder 4"/>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89D906B3-AD75-484D-91F4-E25E0944C21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349900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3" name="Footer Placeholder 2"/>
          <p:cNvSpPr>
            <a:spLocks noGrp="1"/>
          </p:cNvSpPr>
          <p:nvPr>
            <p:ph type="ftr" sz="quarter" idx="11"/>
          </p:nvPr>
        </p:nvSpPr>
        <p:spPr>
          <a:xfrm>
            <a:off x="4038600" y="6400800"/>
            <a:ext cx="4114800" cy="365125"/>
          </a:xfrm>
        </p:spPr>
        <p:txBody>
          <a:bodyPr/>
          <a:lstStyle/>
          <a:p>
            <a:endParaRPr lang="en-US" dirty="0"/>
          </a:p>
        </p:txBody>
      </p:sp>
      <p:sp>
        <p:nvSpPr>
          <p:cNvPr id="4" name="Slide Number Placeholder 3"/>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pic>
        <p:nvPicPr>
          <p:cNvPr id="6" name="Picture 5" descr="Z:\A-Revenue and Fiscal Affairs\RFA logo banner final.jpg">
            <a:extLst>
              <a:ext uri="{FF2B5EF4-FFF2-40B4-BE49-F238E27FC236}">
                <a16:creationId xmlns:a16="http://schemas.microsoft.com/office/drawing/2014/main" id="{FD09090D-74CB-4E40-A5AB-DB419ED6268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82971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356351"/>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8832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solidFill>
                  <a:srgbClr val="002060"/>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2DADB3AE-8083-4F21-95B9-8A3C43D30F4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59824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122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4356"/>
            <a:ext cx="10515600" cy="45726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4251" y="6356352"/>
            <a:ext cx="2743200" cy="365125"/>
          </a:xfrm>
          <a:prstGeom prst="rect">
            <a:avLst/>
          </a:prstGeom>
        </p:spPr>
        <p:txBody>
          <a:bodyPr vert="horz" lIns="91440" tIns="45720" rIns="91440" bIns="45720" rtlCol="0" anchor="ctr"/>
          <a:lstStyle>
            <a:lvl1pPr algn="l">
              <a:defRPr sz="1000" b="1" i="1">
                <a:solidFill>
                  <a:srgbClr val="002060"/>
                </a:solidFill>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b="0">
                <a:solidFill>
                  <a:srgbClr val="002060"/>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9034549" y="6356352"/>
            <a:ext cx="2743200" cy="365125"/>
          </a:xfrm>
          <a:prstGeom prst="rect">
            <a:avLst/>
          </a:prstGeom>
        </p:spPr>
        <p:txBody>
          <a:bodyPr vert="horz" lIns="91440" tIns="45720" rIns="91440" bIns="45720" rtlCol="0" anchor="ctr"/>
          <a:lstStyle>
            <a:lvl1pPr algn="r">
              <a:defRPr sz="1000" b="1">
                <a:solidFill>
                  <a:srgbClr val="002060"/>
                </a:solidFill>
                <a:latin typeface="Book Antiqua" panose="02040602050305030304" pitchFamily="18" charset="0"/>
              </a:defRPr>
            </a:lvl1pPr>
          </a:lstStyle>
          <a:p>
            <a:fld id="{784DC4BC-AE01-4C6D-870D-ADD2363A0B6C}" type="slidenum">
              <a:rPr lang="en-US" smtClean="0"/>
              <a:pPr/>
              <a:t>‹#›</a:t>
            </a:fld>
            <a:endParaRPr lang="en-US" dirty="0"/>
          </a:p>
        </p:txBody>
      </p:sp>
    </p:spTree>
    <p:extLst>
      <p:ext uri="{BB962C8B-B14F-4D97-AF65-F5344CB8AC3E}">
        <p14:creationId xmlns:p14="http://schemas.microsoft.com/office/powerpoint/2010/main" val="1308021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685800" rtl="0" eaLnBrk="1" latinLnBrk="0" hangingPunct="1">
        <a:lnSpc>
          <a:spcPct val="90000"/>
        </a:lnSpc>
        <a:spcBef>
          <a:spcPct val="0"/>
        </a:spcBef>
        <a:buNone/>
        <a:defRPr sz="3000" b="0" kern="1200">
          <a:solidFill>
            <a:srgbClr val="002060"/>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kern="1200">
          <a:solidFill>
            <a:srgbClr val="002060"/>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b="0" kern="1200">
          <a:solidFill>
            <a:srgbClr val="002060"/>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b="0" kern="1200">
          <a:solidFill>
            <a:srgbClr val="002060"/>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122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4356"/>
            <a:ext cx="10515600" cy="45726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4251" y="6356354"/>
            <a:ext cx="2743200" cy="365125"/>
          </a:xfrm>
          <a:prstGeom prst="rect">
            <a:avLst/>
          </a:prstGeom>
        </p:spPr>
        <p:txBody>
          <a:bodyPr vert="horz" lIns="91440" tIns="45720" rIns="91440" bIns="45720" rtlCol="0" anchor="ctr"/>
          <a:lstStyle>
            <a:lvl1pPr algn="l">
              <a:defRPr sz="750" b="1" i="1">
                <a:solidFill>
                  <a:srgbClr val="002060"/>
                </a:solidFill>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750" b="0">
                <a:solidFill>
                  <a:srgbClr val="002060"/>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9034549" y="6356354"/>
            <a:ext cx="2743200" cy="365125"/>
          </a:xfrm>
          <a:prstGeom prst="rect">
            <a:avLst/>
          </a:prstGeom>
        </p:spPr>
        <p:txBody>
          <a:bodyPr vert="horz" lIns="91440" tIns="45720" rIns="91440" bIns="45720" rtlCol="0" anchor="ctr"/>
          <a:lstStyle>
            <a:lvl1pPr algn="r">
              <a:defRPr sz="750" b="1">
                <a:solidFill>
                  <a:srgbClr val="002060"/>
                </a:solidFill>
                <a:latin typeface="Book Antiqua" panose="02040602050305030304" pitchFamily="18" charset="0"/>
              </a:defRPr>
            </a:lvl1pPr>
          </a:lstStyle>
          <a:p>
            <a:fld id="{784DC4BC-AE01-4C6D-870D-ADD2363A0B6C}" type="slidenum">
              <a:rPr lang="en-US" smtClean="0"/>
              <a:pPr/>
              <a:t>‹#›</a:t>
            </a:fld>
            <a:endParaRPr lang="en-US" dirty="0"/>
          </a:p>
        </p:txBody>
      </p:sp>
    </p:spTree>
    <p:extLst>
      <p:ext uri="{BB962C8B-B14F-4D97-AF65-F5344CB8AC3E}">
        <p14:creationId xmlns:p14="http://schemas.microsoft.com/office/powerpoint/2010/main" val="11603061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lvl1pPr algn="l" defTabSz="514350" rtl="0" eaLnBrk="1" latinLnBrk="0" hangingPunct="1">
        <a:lnSpc>
          <a:spcPct val="90000"/>
        </a:lnSpc>
        <a:spcBef>
          <a:spcPct val="0"/>
        </a:spcBef>
        <a:buNone/>
        <a:defRPr sz="2250" b="0" kern="1200">
          <a:solidFill>
            <a:srgbClr val="002060"/>
          </a:solidFill>
          <a:latin typeface="Franklin Gothic Medium" panose="020B0603020102020204"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100" b="0" kern="1200">
          <a:solidFill>
            <a:srgbClr val="002060"/>
          </a:solidFill>
          <a:latin typeface="Franklin Gothic Book" panose="020B0503020102020204" pitchFamily="34"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800" b="0" kern="1200">
          <a:solidFill>
            <a:srgbClr val="002060"/>
          </a:solidFill>
          <a:latin typeface="Franklin Gothic Book" panose="020B0503020102020204" pitchFamily="34"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500" b="0" kern="1200">
          <a:solidFill>
            <a:srgbClr val="002060"/>
          </a:solidFill>
          <a:latin typeface="Franklin Gothic Book" panose="020B0503020102020204" pitchFamily="34"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200" b="0" kern="1200">
          <a:solidFill>
            <a:srgbClr val="002060"/>
          </a:solidFill>
          <a:latin typeface="Franklin Gothic Book" panose="020B05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200" b="0" kern="1200">
          <a:solidFill>
            <a:srgbClr val="002060"/>
          </a:solidFill>
          <a:latin typeface="Franklin Gothic Book" panose="020B05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eg"/><Relationship Id="rId9" Type="http://schemas.openxmlformats.org/officeDocument/2006/relationships/image" Target="../media/image29.jpg"/></Relationships>
</file>

<file path=ppt/slides/_rels/slide21.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G"/><Relationship Id="rId3" Type="http://schemas.openxmlformats.org/officeDocument/2006/relationships/image" Target="../media/image23.jp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5" Type="http://schemas.openxmlformats.org/officeDocument/2006/relationships/image" Target="../media/image4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G"/><Relationship Id="rId1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6.xml"/><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81991"/>
            <a:ext cx="9144000" cy="1460972"/>
          </a:xfrm>
        </p:spPr>
        <p:txBody>
          <a:bodyPr>
            <a:normAutofit/>
          </a:bodyPr>
          <a:lstStyle/>
          <a:p>
            <a:r>
              <a:rPr lang="en-US" b="1" dirty="0"/>
              <a:t>DILLON/ MARION </a:t>
            </a:r>
            <a:br>
              <a:rPr lang="en-US" b="1" dirty="0"/>
            </a:br>
            <a:r>
              <a:rPr lang="en-US" b="1" dirty="0"/>
              <a:t>COUNTY BOUNDARY RE-ESTABLISHMENT</a:t>
            </a:r>
            <a:endParaRPr lang="en-US" sz="2200" dirty="0"/>
          </a:p>
        </p:txBody>
      </p:sp>
      <p:sp>
        <p:nvSpPr>
          <p:cNvPr id="6" name="TextBox 5"/>
          <p:cNvSpPr txBox="1"/>
          <p:nvPr/>
        </p:nvSpPr>
        <p:spPr>
          <a:xfrm>
            <a:off x="5638801" y="2973978"/>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902352C6-2709-4D55-B49C-2B98CA66F284}"/>
              </a:ext>
            </a:extLst>
          </p:cNvPr>
          <p:cNvSpPr txBox="1">
            <a:spLocks/>
          </p:cNvSpPr>
          <p:nvPr/>
        </p:nvSpPr>
        <p:spPr>
          <a:xfrm>
            <a:off x="8363823" y="5360566"/>
            <a:ext cx="3427781" cy="1249960"/>
          </a:xfrm>
          <a:prstGeom prst="rect">
            <a:avLst/>
          </a:prstGeom>
        </p:spPr>
        <p:txBody>
          <a:bodyPr vert="horz" lIns="91440" tIns="45720" rIns="91440" bIns="45720" rtlCol="0" anchor="t">
            <a:normAutofit/>
          </a:bodyPr>
          <a:lstStyle>
            <a:lvl1pPr algn="ctr" defTabSz="685800" rtl="0" eaLnBrk="1" latinLnBrk="0" hangingPunct="1">
              <a:lnSpc>
                <a:spcPct val="100000"/>
              </a:lnSpc>
              <a:spcBef>
                <a:spcPct val="0"/>
              </a:spcBef>
              <a:buNone/>
              <a:defRPr sz="3600" b="0" kern="1200">
                <a:solidFill>
                  <a:srgbClr val="002060"/>
                </a:solidFill>
                <a:latin typeface="Franklin Gothic Medium" panose="020B0603020102020204" pitchFamily="34" charset="0"/>
                <a:ea typeface="+mj-ea"/>
                <a:cs typeface="+mj-cs"/>
              </a:defRPr>
            </a:lvl1pPr>
          </a:lstStyle>
          <a:p>
            <a:r>
              <a:rPr lang="en-US" sz="2800" b="1" dirty="0"/>
              <a:t>David Ballard, PLS</a:t>
            </a:r>
          </a:p>
          <a:p>
            <a:r>
              <a:rPr lang="en-US" sz="2200" b="1" dirty="0"/>
              <a:t>Revenue and Fiscal Affairs</a:t>
            </a:r>
          </a:p>
          <a:p>
            <a:r>
              <a:rPr lang="en-US" sz="2200" b="1" dirty="0"/>
              <a:t>SC Geodetic Survey</a:t>
            </a:r>
            <a:endParaRPr lang="en-US" sz="2200" dirty="0"/>
          </a:p>
        </p:txBody>
      </p:sp>
      <p:pic>
        <p:nvPicPr>
          <p:cNvPr id="11" name="Picture 10">
            <a:extLst>
              <a:ext uri="{FF2B5EF4-FFF2-40B4-BE49-F238E27FC236}">
                <a16:creationId xmlns:a16="http://schemas.microsoft.com/office/drawing/2014/main" id="{55AC83E7-30A6-4C7E-A927-78AF4A98B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970" y="368190"/>
            <a:ext cx="1705177" cy="1705177"/>
          </a:xfrm>
          <a:prstGeom prst="rect">
            <a:avLst/>
          </a:prstGeom>
        </p:spPr>
      </p:pic>
      <p:pic>
        <p:nvPicPr>
          <p:cNvPr id="17" name="Picture 16">
            <a:extLst>
              <a:ext uri="{FF2B5EF4-FFF2-40B4-BE49-F238E27FC236}">
                <a16:creationId xmlns:a16="http://schemas.microsoft.com/office/drawing/2014/main" id="{AC8B0CEA-977B-4C66-B17B-4AC3C8C10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53" y="346628"/>
            <a:ext cx="1726739" cy="1726739"/>
          </a:xfrm>
          <a:prstGeom prst="rect">
            <a:avLst/>
          </a:prstGeom>
        </p:spPr>
      </p:pic>
    </p:spTree>
    <p:extLst>
      <p:ext uri="{BB962C8B-B14F-4D97-AF65-F5344CB8AC3E}">
        <p14:creationId xmlns:p14="http://schemas.microsoft.com/office/powerpoint/2010/main" val="211731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05" y="312234"/>
            <a:ext cx="10515600" cy="457202"/>
          </a:xfrm>
        </p:spPr>
        <p:txBody>
          <a:bodyPr vert="horz" lIns="0" rIns="0" bIns="0" anchor="b">
            <a:normAutofit fontScale="90000"/>
          </a:bodyPr>
          <a:lstStyle/>
          <a:p>
            <a:r>
              <a:rPr lang="en-US" sz="3200" dirty="0"/>
              <a:t>SCGS Steps for Clarifying Boundaries </a:t>
            </a:r>
          </a:p>
        </p:txBody>
      </p:sp>
      <p:sp>
        <p:nvSpPr>
          <p:cNvPr id="3" name="Content Placeholder 2"/>
          <p:cNvSpPr>
            <a:spLocks noGrp="1"/>
          </p:cNvSpPr>
          <p:nvPr>
            <p:ph idx="1"/>
          </p:nvPr>
        </p:nvSpPr>
        <p:spPr>
          <a:xfrm>
            <a:off x="425605" y="903248"/>
            <a:ext cx="10515600" cy="5296830"/>
          </a:xfrm>
        </p:spPr>
        <p:txBody>
          <a:bodyPr>
            <a:normAutofit fontScale="70000" lnSpcReduction="20000"/>
          </a:bodyPr>
          <a:lstStyle/>
          <a:p>
            <a:r>
              <a:rPr lang="en-US" sz="2400" dirty="0"/>
              <a:t>Notify County Administrators in advance of planned work</a:t>
            </a:r>
          </a:p>
          <a:p>
            <a:pPr>
              <a:lnSpc>
                <a:spcPct val="70000"/>
              </a:lnSpc>
            </a:pPr>
            <a:endParaRPr lang="en-US" sz="2400" dirty="0"/>
          </a:p>
          <a:p>
            <a:r>
              <a:rPr lang="en-US" sz="2400" dirty="0"/>
              <a:t>Conduct historical research for documentary evidence of boundaries </a:t>
            </a:r>
          </a:p>
          <a:p>
            <a:pPr>
              <a:lnSpc>
                <a:spcPct val="70000"/>
              </a:lnSpc>
            </a:pPr>
            <a:endParaRPr lang="en-US" sz="2400" dirty="0"/>
          </a:p>
          <a:p>
            <a:r>
              <a:rPr lang="en-US" sz="2400" dirty="0"/>
              <a:t>Perform field work to locate monuments and corroborating evidence and position on State Plane Coordinates</a:t>
            </a:r>
          </a:p>
          <a:p>
            <a:pPr>
              <a:lnSpc>
                <a:spcPct val="70000"/>
              </a:lnSpc>
            </a:pPr>
            <a:endParaRPr lang="en-US" sz="2400" dirty="0"/>
          </a:p>
          <a:p>
            <a:r>
              <a:rPr lang="en-US" sz="2400" dirty="0"/>
              <a:t>Share findings with county officials for impact analysis and to plan public meetings*</a:t>
            </a:r>
          </a:p>
          <a:p>
            <a:pPr>
              <a:lnSpc>
                <a:spcPct val="70000"/>
              </a:lnSpc>
            </a:pPr>
            <a:endParaRPr lang="en-US" sz="2400" dirty="0"/>
          </a:p>
          <a:p>
            <a:pPr>
              <a:lnSpc>
                <a:spcPct val="70000"/>
              </a:lnSpc>
            </a:pPr>
            <a:r>
              <a:rPr lang="en-US" sz="2400" dirty="0"/>
              <a:t>Hold public meeting</a:t>
            </a:r>
          </a:p>
          <a:p>
            <a:pPr>
              <a:lnSpc>
                <a:spcPct val="70000"/>
              </a:lnSpc>
            </a:pPr>
            <a:endParaRPr lang="en-US" sz="2400" dirty="0"/>
          </a:p>
          <a:p>
            <a:r>
              <a:rPr lang="en-US" sz="2400" dirty="0"/>
              <a:t>Receive feedback and input from local officials and public</a:t>
            </a:r>
          </a:p>
          <a:p>
            <a:pPr>
              <a:lnSpc>
                <a:spcPct val="70000"/>
              </a:lnSpc>
            </a:pPr>
            <a:endParaRPr lang="en-US" sz="2400" dirty="0"/>
          </a:p>
          <a:p>
            <a:r>
              <a:rPr lang="en-US" sz="2400" dirty="0"/>
              <a:t>Review and update findings, as appropriate</a:t>
            </a:r>
          </a:p>
          <a:p>
            <a:pPr>
              <a:lnSpc>
                <a:spcPct val="70000"/>
              </a:lnSpc>
            </a:pPr>
            <a:endParaRPr lang="en-US" sz="2400" dirty="0"/>
          </a:p>
          <a:p>
            <a:r>
              <a:rPr lang="en-US" sz="2400" dirty="0"/>
              <a:t>Certify plats*</a:t>
            </a:r>
          </a:p>
          <a:p>
            <a:pPr>
              <a:lnSpc>
                <a:spcPct val="70000"/>
              </a:lnSpc>
            </a:pPr>
            <a:endParaRPr lang="en-US" sz="2400" dirty="0"/>
          </a:p>
          <a:p>
            <a:r>
              <a:rPr lang="en-US" sz="2400" dirty="0"/>
              <a:t>Send out mailings to affected parties along boundary*</a:t>
            </a:r>
          </a:p>
          <a:p>
            <a:pPr>
              <a:lnSpc>
                <a:spcPct val="70000"/>
              </a:lnSpc>
            </a:pPr>
            <a:endParaRPr lang="en-US" sz="2400" dirty="0"/>
          </a:p>
          <a:p>
            <a:r>
              <a:rPr lang="en-US" sz="2400" dirty="0"/>
              <a:t>60day appeals window*</a:t>
            </a:r>
          </a:p>
          <a:p>
            <a:pPr>
              <a:lnSpc>
                <a:spcPct val="70000"/>
              </a:lnSpc>
            </a:pPr>
            <a:endParaRPr lang="en-US" sz="2400" dirty="0"/>
          </a:p>
          <a:p>
            <a:r>
              <a:rPr lang="en-US" sz="2400" dirty="0"/>
              <a:t>Record/File plats*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50" b="1"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199906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SC Code of Law SECTION 27-2-105</a:t>
            </a:r>
          </a:p>
        </p:txBody>
      </p:sp>
      <p:sp>
        <p:nvSpPr>
          <p:cNvPr id="3" name="Content Placeholder 2"/>
          <p:cNvSpPr>
            <a:spLocks noGrp="1"/>
          </p:cNvSpPr>
          <p:nvPr>
            <p:ph idx="1"/>
          </p:nvPr>
        </p:nvSpPr>
        <p:spPr/>
        <p:txBody>
          <a:bodyPr>
            <a:normAutofit fontScale="92500" lnSpcReduction="1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200" dirty="0">
                <a:solidFill>
                  <a:srgbClr val="002060"/>
                </a:solidFill>
                <a:latin typeface="Franklin Gothic Book" panose="020B0503020102020204" pitchFamily="34" charset="0"/>
              </a:rPr>
              <a:t>Governing body of an affected county </a:t>
            </a:r>
          </a:p>
          <a:p>
            <a:pPr lvl="7"/>
            <a:r>
              <a:rPr lang="en-US" sz="2200" dirty="0">
                <a:solidFill>
                  <a:srgbClr val="002060"/>
                </a:solidFill>
                <a:latin typeface="Franklin Gothic Book" panose="020B0503020102020204" pitchFamily="34" charset="0"/>
              </a:rPr>
              <a:t>Governing body of a political subdivision of this State</a:t>
            </a:r>
          </a:p>
          <a:p>
            <a:pPr lvl="7"/>
            <a:r>
              <a:rPr lang="en-US" sz="2200" dirty="0">
                <a:solidFill>
                  <a:srgbClr val="002060"/>
                </a:solidFill>
                <a:latin typeface="Franklin Gothic Book" panose="020B0503020102020204" pitchFamily="34" charset="0"/>
              </a:rPr>
              <a:t>An elected official, other than a statewide elected official</a:t>
            </a:r>
          </a:p>
          <a:p>
            <a:pPr lvl="7"/>
            <a:r>
              <a:rPr lang="en-US" sz="2200" dirty="0">
                <a:solidFill>
                  <a:srgbClr val="002060"/>
                </a:solidFill>
                <a:latin typeface="Franklin Gothic Book" panose="020B0503020102020204" pitchFamily="34" charset="0"/>
              </a:rPr>
              <a:t>A property owner or an individual residing in the certification zone </a:t>
            </a:r>
          </a:p>
          <a:p>
            <a:pPr lvl="7"/>
            <a:r>
              <a:rPr lang="en-US" sz="2200" dirty="0">
                <a:solidFill>
                  <a:srgbClr val="002060"/>
                </a:solidFill>
                <a:latin typeface="Franklin Gothic Book" panose="020B0503020102020204" pitchFamily="34" charset="0"/>
              </a:rPr>
              <a:t>A business entity located in the certification zone </a:t>
            </a:r>
          </a:p>
          <a:p>
            <a:pPr lvl="7"/>
            <a:r>
              <a:rPr lang="en-US" sz="2200" dirty="0">
                <a:solidFill>
                  <a:srgbClr val="002060"/>
                </a:solidFill>
                <a:latin typeface="Franklin Gothic Book" panose="020B0503020102020204" pitchFamily="34" charset="0"/>
              </a:rPr>
              <a:t>A nonresident individual who owns or leases real property situated in the certification zone</a:t>
            </a:r>
          </a:p>
          <a:p>
            <a:pPr lvl="4"/>
            <a:endParaRPr lang="en-US" dirty="0"/>
          </a:p>
          <a:p>
            <a:pPr marL="733806" lvl="3"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147557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4, Chapter 5 	</a:t>
            </a:r>
          </a:p>
        </p:txBody>
      </p:sp>
      <p:sp>
        <p:nvSpPr>
          <p:cNvPr id="3" name="Content Placeholder 2"/>
          <p:cNvSpPr>
            <a:spLocks noGrp="1"/>
          </p:cNvSpPr>
          <p:nvPr>
            <p:ph idx="1"/>
          </p:nvPr>
        </p:nvSpPr>
        <p:spPr/>
        <p:txBody>
          <a:bodyPr>
            <a:normAutofit fontScale="92500" lnSpcReduction="10000"/>
          </a:bodyPr>
          <a:lstStyle/>
          <a:p>
            <a:r>
              <a:rPr lang="en-US" sz="2400" b="1" dirty="0"/>
              <a:t>Change of Boundaries</a:t>
            </a:r>
          </a:p>
          <a:p>
            <a:pPr marL="0" indent="0">
              <a:buNone/>
            </a:pPr>
            <a:endParaRPr lang="en-US" sz="2400" b="1" dirty="0"/>
          </a:p>
          <a:p>
            <a:pPr lvl="1"/>
            <a:r>
              <a:rPr lang="en-US" sz="1600" b="1" dirty="0"/>
              <a:t>S.C. Code § 4-5-120: Procedure </a:t>
            </a:r>
            <a:r>
              <a:rPr lang="en-US" sz="1700" b="1" dirty="0"/>
              <a:t>for annexing part of county- </a:t>
            </a:r>
            <a:r>
              <a:rPr lang="en-US" sz="1700" dirty="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a:p>
          <a:p>
            <a:pPr lvl="1"/>
            <a:r>
              <a:rPr lang="en-US" sz="1800" b="1" dirty="0"/>
              <a:t>S.C. Code § 4-5-130: </a:t>
            </a:r>
            <a:r>
              <a:rPr lang="en-US" sz="1700" b="1" dirty="0"/>
              <a:t>Appointment of Commission for annexation- </a:t>
            </a:r>
            <a:r>
              <a:rPr lang="en-US" sz="1700" dirty="0"/>
              <a:t>once presented to the governor then within 30 days the governor shall appoint a commission of four persons</a:t>
            </a:r>
          </a:p>
          <a:p>
            <a:pPr marL="393192" lvl="1" indent="0">
              <a:buNone/>
            </a:pPr>
            <a:r>
              <a:rPr lang="en-US" sz="1500" dirty="0"/>
              <a:t> </a:t>
            </a:r>
            <a:endParaRPr lang="en-US" sz="1600" dirty="0"/>
          </a:p>
          <a:p>
            <a:pPr lvl="1"/>
            <a:r>
              <a:rPr lang="en-US" sz="1800" b="1" dirty="0"/>
              <a:t>S.C. Code § 4-5-140: </a:t>
            </a:r>
            <a:r>
              <a:rPr lang="en-US" sz="1700" b="1" dirty="0"/>
              <a:t>Employment of Surveyors- </a:t>
            </a:r>
            <a:r>
              <a:rPr lang="en-US" sz="1700" dirty="0"/>
              <a:t>commission may contract for survey and location of the proposed change of line and for such purpose may employ 3 surveyors </a:t>
            </a:r>
          </a:p>
          <a:p>
            <a:pPr marL="393192" lvl="1" indent="0">
              <a:buNone/>
            </a:pPr>
            <a:endParaRPr lang="en-US" sz="1500" dirty="0"/>
          </a:p>
          <a:p>
            <a:pPr lvl="1"/>
            <a:r>
              <a:rPr lang="en-US" sz="1800" b="1" dirty="0"/>
              <a:t>S.C. Code § 4-5-170: </a:t>
            </a:r>
            <a:r>
              <a:rPr lang="en-US" sz="1700" b="1" dirty="0"/>
              <a:t>Governor shall order election; voting place; eligible electors- </a:t>
            </a:r>
            <a:r>
              <a:rPr lang="en-US" sz="1700" dirty="0"/>
              <a:t>to be held in an area sought to be transferred and an election to be held in the county to which the area is proposed to be transferred </a:t>
            </a:r>
          </a:p>
          <a:p>
            <a:pPr marL="393192" lvl="1" indent="0">
              <a:buNone/>
            </a:pPr>
            <a:endParaRPr lang="en-US" sz="1500" dirty="0"/>
          </a:p>
          <a:p>
            <a:pPr lvl="1"/>
            <a:r>
              <a:rPr lang="en-US" sz="1700" b="1" dirty="0"/>
              <a:t>Propose and adopt Legislation </a:t>
            </a:r>
          </a:p>
          <a:p>
            <a:pPr lvl="1"/>
            <a:endParaRPr lang="en-US" sz="1500" dirty="0"/>
          </a:p>
          <a:p>
            <a:pPr lvl="8"/>
            <a:endParaRPr lang="en-US" dirty="0"/>
          </a:p>
          <a:p>
            <a:pPr marL="978408" lvl="3"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14207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89161" y="701682"/>
            <a:ext cx="4213675" cy="5454636"/>
          </a:xfrm>
          <a:ln>
            <a:solidFill>
              <a:schemeClr val="tx1"/>
            </a:solidFill>
          </a:ln>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6" name="Title 4"/>
          <p:cNvSpPr txBox="1">
            <a:spLocks/>
          </p:cNvSpPr>
          <p:nvPr/>
        </p:nvSpPr>
        <p:spPr>
          <a:xfrm>
            <a:off x="2152649" y="169328"/>
            <a:ext cx="7886700" cy="511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Franklin Gothic Medium" panose="020B0603020102020204" pitchFamily="34" charset="0"/>
              </a:rPr>
              <a:t>Public Meeting Notification (Example)</a:t>
            </a:r>
          </a:p>
        </p:txBody>
      </p:sp>
    </p:spTree>
    <p:extLst>
      <p:ext uri="{BB962C8B-B14F-4D97-AF65-F5344CB8AC3E}">
        <p14:creationId xmlns:p14="http://schemas.microsoft.com/office/powerpoint/2010/main" val="4097195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45327"/>
            <a:ext cx="10515600" cy="761146"/>
          </a:xfrm>
        </p:spPr>
        <p:txBody>
          <a:bodyPr>
            <a:normAutofit/>
          </a:bodyPr>
          <a:lstStyle/>
          <a:p>
            <a:pPr algn="ctr"/>
            <a:r>
              <a:rPr lang="en-US" sz="3200" dirty="0"/>
              <a:t>Public Meeting Notification (Example)</a:t>
            </a:r>
          </a:p>
        </p:txBody>
      </p:sp>
      <p:sp>
        <p:nvSpPr>
          <p:cNvPr id="6"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pic>
        <p:nvPicPr>
          <p:cNvPr id="12" name="Picture 11" descr="Diagram&#10;&#10;Description automatically generated">
            <a:extLst>
              <a:ext uri="{FF2B5EF4-FFF2-40B4-BE49-F238E27FC236}">
                <a16:creationId xmlns:a16="http://schemas.microsoft.com/office/drawing/2014/main" id="{87EE0BF5-38F0-92EC-FF98-7AB856DD2A2A}"/>
              </a:ext>
            </a:extLst>
          </p:cNvPr>
          <p:cNvPicPr>
            <a:picLocks noChangeAspect="1"/>
          </p:cNvPicPr>
          <p:nvPr/>
        </p:nvPicPr>
        <p:blipFill rotWithShape="1">
          <a:blip r:embed="rId3">
            <a:extLst>
              <a:ext uri="{28A0092B-C50C-407E-A947-70E740481C1C}">
                <a14:useLocalDpi xmlns:a14="http://schemas.microsoft.com/office/drawing/2010/main" val="0"/>
              </a:ext>
            </a:extLst>
          </a:blip>
          <a:srcRect t="5129" b="4546"/>
          <a:stretch/>
        </p:blipFill>
        <p:spPr>
          <a:xfrm>
            <a:off x="2493247" y="1006473"/>
            <a:ext cx="7205506"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8735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90505" y="868618"/>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Franklin Gothic Medium" panose="020B0603020102020204" pitchFamily="34" charset="0"/>
              </a:rPr>
              <a:t>SC CODE of LAW</a:t>
            </a:r>
          </a:p>
        </p:txBody>
      </p:sp>
      <p:sp>
        <p:nvSpPr>
          <p:cNvPr id="6" name="Content Placeholder 2"/>
          <p:cNvSpPr txBox="1">
            <a:spLocks/>
          </p:cNvSpPr>
          <p:nvPr/>
        </p:nvSpPr>
        <p:spPr>
          <a:xfrm>
            <a:off x="791736" y="1752600"/>
            <a:ext cx="10983951" cy="4038600"/>
          </a:xfrm>
          <a:prstGeom prst="rect">
            <a:avLst/>
          </a:prstGeom>
        </p:spPr>
        <p:txBody>
          <a:bodyPr vert="horz" tIns="0">
            <a:no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A5A5A5"/>
              </a:buClr>
              <a:buSzPct val="95000"/>
              <a:buFont typeface="Wingdings 2"/>
              <a:buNone/>
              <a:tabLst/>
              <a:defRPr/>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rPr>
              <a:t>-Section 4-3-180. Dillon County: </a:t>
            </a:r>
          </a:p>
          <a:p>
            <a:pPr marL="0" lvl="0" indent="0">
              <a:buClr>
                <a:srgbClr val="A5A5A5"/>
              </a:buClr>
              <a:buNone/>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rPr>
              <a:t>	</a:t>
            </a:r>
            <a:r>
              <a:rPr lang="en-US" sz="1600" dirty="0">
                <a:solidFill>
                  <a:srgbClr val="002060"/>
                </a:solidFill>
                <a:latin typeface="Franklin Gothic Medium" panose="020B0603020102020204" pitchFamily="34" charset="0"/>
              </a:rPr>
              <a:t>“Dillon County is bounded as follows: beginning at the mouth of Mill Creek where it empties into Big Pee Dee River and in middle of said river at said point; thence up the run of said creek to </a:t>
            </a: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rPr>
              <a:t>the bridge on the river road to a stake X 111 N.; thence N. 75° 56’ E. 4,395 feet to a stake X 111 N., at the intersection of Gum Swamp and Cud Swamp; thence up the run of Cud Swamp to the public road leading from L. D. Haselden’s to Sellers, to a stake near bridge; thence N. 82° 47’ E. 3,061 feet along said road to the town limits of Seller’s to a stake; thence N. 10° 26’ W. 3,496.5 feet to a stake X; thence N. 87° 43’ E. 2,100 feet to a stake X; thence N. 53° 22’ E. 1,335 feet to a stake X; thence S. 56° 32’ E. 1,107 feet to a stake X; thence N. 82° 30’ E. 11,801 feet to a stake; thence N. 69° 40’ E. 5,678 feet to an iron stake west side of the Marion and </a:t>
            </a:r>
            <a:r>
              <a:rPr kumimoji="0" lang="en-US" sz="1600" b="0" i="0" u="none" strike="noStrike" kern="1200" cap="none" spc="0" normalizeH="0" baseline="0" noProof="0" dirty="0" err="1">
                <a:ln>
                  <a:noFill/>
                </a:ln>
                <a:solidFill>
                  <a:srgbClr val="002060"/>
                </a:solidFill>
                <a:effectLst/>
                <a:uLnTx/>
                <a:uFillTx/>
                <a:latin typeface="Franklin Gothic Medium" panose="020B0603020102020204" pitchFamily="34" charset="0"/>
              </a:rPr>
              <a:t>Latta</a:t>
            </a: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rPr>
              <a:t> public road near the property now or formerly owned by David Watson; thence N. 88° 30’ E. 2,305 feet to an iron stake of the public highway leading from </a:t>
            </a:r>
            <a:r>
              <a:rPr kumimoji="0" lang="en-US" sz="1600" b="0" i="0" u="none" strike="noStrike" kern="1200" cap="none" spc="0" normalizeH="0" baseline="0" noProof="0" dirty="0" err="1">
                <a:ln>
                  <a:noFill/>
                </a:ln>
                <a:solidFill>
                  <a:srgbClr val="002060"/>
                </a:solidFill>
                <a:effectLst/>
                <a:uLnTx/>
                <a:uFillTx/>
                <a:latin typeface="Franklin Gothic Medium" panose="020B0603020102020204" pitchFamily="34" charset="0"/>
              </a:rPr>
              <a:t>Latta</a:t>
            </a: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rPr>
              <a:t> towards Marion, South Carolina, on the old Bryant place, the said roads being the ones heretofore referred to in the original petition setting forth the boundary lines of the proposed new county; thence S. 89° 10’ E. 6,940 feet to a stake X; thence S. 68° 72’ E. 4,920 feet to a stake X; thence S. 60° 10’ E. 20,545 feet to a stake X at east side of railroad; thence N. 51° 37’ E. 4,242 feet to its intersection with Buck Swamp; thence down the run of Buck Swamp with its various courses and distances to its junction with Little Pee Dee River; thence a straight line N. 48° 40’ E. 17,300 feet to a stake X 111 N.; thence a straight line S. 44° 48’ E. 18,924 feet to a cypress tree X 3 N. at the junction of Ash Pole Swamp and Lumber River…”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63737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90505" y="868618"/>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Franklin Gothic Medium" panose="020B0603020102020204" pitchFamily="34" charset="0"/>
              </a:rPr>
              <a:t>SC CODE of LAW</a:t>
            </a:r>
          </a:p>
        </p:txBody>
      </p:sp>
      <p:sp>
        <p:nvSpPr>
          <p:cNvPr id="6" name="Content Placeholder 2"/>
          <p:cNvSpPr txBox="1">
            <a:spLocks/>
          </p:cNvSpPr>
          <p:nvPr/>
        </p:nvSpPr>
        <p:spPr>
          <a:xfrm>
            <a:off x="2152649" y="1752600"/>
            <a:ext cx="7886700" cy="40386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A5A5A5"/>
              </a:buClr>
              <a:buSzPct val="95000"/>
              <a:buFont typeface="Wingdings 2"/>
              <a:buNone/>
              <a:tabLst/>
              <a:defRPr/>
            </a:pPr>
            <a:r>
              <a:rPr kumimoji="0" lang="en-US" sz="2000" b="0" i="0" u="none" strike="noStrike" kern="1200" cap="none" spc="0" normalizeH="0" baseline="0" noProof="0" dirty="0">
                <a:ln>
                  <a:noFill/>
                </a:ln>
                <a:solidFill>
                  <a:srgbClr val="002060"/>
                </a:solidFill>
                <a:effectLst/>
                <a:uLnTx/>
                <a:uFillTx/>
                <a:latin typeface="Franklin Gothic Medium" panose="020B0603020102020204" pitchFamily="34" charset="0"/>
              </a:rPr>
              <a:t>-Section 4-3-380: Marion County: </a:t>
            </a:r>
          </a:p>
          <a:p>
            <a:pPr marL="0" marR="0" lvl="0" indent="0" algn="l" defTabSz="914400" rtl="0" eaLnBrk="1" fontAlgn="auto" latinLnBrk="0" hangingPunct="1">
              <a:lnSpc>
                <a:spcPct val="100000"/>
              </a:lnSpc>
              <a:spcBef>
                <a:spcPct val="20000"/>
              </a:spcBef>
              <a:spcAft>
                <a:spcPts val="0"/>
              </a:spcAft>
              <a:buClr>
                <a:srgbClr val="A5A5A5"/>
              </a:buClr>
              <a:buSzPct val="95000"/>
              <a:buFont typeface="Wingdings 2"/>
              <a:buNone/>
              <a:tabLst/>
              <a:defRPr/>
            </a:pPr>
            <a:r>
              <a:rPr kumimoji="0" lang="en-US" sz="2000" b="0" i="0" u="none" strike="noStrike" kern="1200" cap="none" spc="0" normalizeH="0" baseline="0" noProof="0" dirty="0">
                <a:ln>
                  <a:noFill/>
                </a:ln>
                <a:solidFill>
                  <a:srgbClr val="002060"/>
                </a:solidFill>
                <a:effectLst/>
                <a:uLnTx/>
                <a:uFillTx/>
                <a:latin typeface="Franklin Gothic Medium" panose="020B0603020102020204" pitchFamily="34" charset="0"/>
              </a:rPr>
              <a:t>	“…on the north by Dillon County…”</a:t>
            </a:r>
          </a:p>
          <a:p>
            <a:pPr marL="0" marR="0" lvl="0" indent="0" algn="l" defTabSz="914400" rtl="0" eaLnBrk="1" fontAlgn="auto" latinLnBrk="0" hangingPunct="1">
              <a:lnSpc>
                <a:spcPct val="100000"/>
              </a:lnSpc>
              <a:spcBef>
                <a:spcPct val="20000"/>
              </a:spcBef>
              <a:spcAft>
                <a:spcPts val="0"/>
              </a:spcAft>
              <a:buClr>
                <a:srgbClr val="A5A5A5"/>
              </a:buClr>
              <a:buSzPct val="95000"/>
              <a:buFont typeface="Wingdings 2"/>
              <a:buNone/>
              <a:tabLst/>
              <a:defRPr/>
            </a:pPr>
            <a:endParaRPr kumimoji="0" lang="en-US" sz="2000" b="0" i="0" u="none" strike="noStrike" kern="1200" cap="none" spc="0" normalizeH="0" baseline="0" noProof="0" dirty="0">
              <a:ln>
                <a:noFill/>
              </a:ln>
              <a:solidFill>
                <a:srgbClr val="002060"/>
              </a:solidFill>
              <a:effectLst/>
              <a:uLnTx/>
              <a:uFillTx/>
              <a:latin typeface="Franklin Gothic Medium" panose="020B06030201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4217742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90504" y="2487291"/>
            <a:ext cx="4810991" cy="941709"/>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Franklin Gothic Medium" panose="020B0603020102020204" pitchFamily="34" charset="0"/>
              </a:rPr>
              <a:t>Research</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59602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D4A6CB-5F12-E889-B500-D8A9A359F4A4}"/>
              </a:ext>
            </a:extLst>
          </p:cNvPr>
          <p:cNvSpPr>
            <a:spLocks noGrp="1"/>
          </p:cNvSpPr>
          <p:nvPr>
            <p:ph type="sldNum" sz="quarter" idx="12"/>
          </p:nvPr>
        </p:nvSpPr>
        <p:spPr/>
        <p:txBody>
          <a:bodyPr/>
          <a:lstStyle/>
          <a:p>
            <a:fld id="{784DC4BC-AE01-4C6D-870D-ADD2363A0B6C}" type="slidenum">
              <a:rPr lang="en-US" smtClean="0"/>
              <a:t>18</a:t>
            </a:fld>
            <a:endParaRPr lang="en-US" dirty="0"/>
          </a:p>
        </p:txBody>
      </p:sp>
      <p:pic>
        <p:nvPicPr>
          <p:cNvPr id="6" name="Picture 5" descr="Map&#10;&#10;Description automatically generated with medium confidence">
            <a:extLst>
              <a:ext uri="{FF2B5EF4-FFF2-40B4-BE49-F238E27FC236}">
                <a16:creationId xmlns:a16="http://schemas.microsoft.com/office/drawing/2014/main" id="{60F0A330-CDAA-F54C-C911-E73BEC123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824" y="235761"/>
            <a:ext cx="3148924" cy="6077383"/>
          </a:xfrm>
          <a:prstGeom prst="rect">
            <a:avLst/>
          </a:prstGeom>
        </p:spPr>
      </p:pic>
      <p:pic>
        <p:nvPicPr>
          <p:cNvPr id="8" name="Picture 7" descr="A picture containing text, map, document, envelope&#10;&#10;Description automatically generated">
            <a:extLst>
              <a:ext uri="{FF2B5EF4-FFF2-40B4-BE49-F238E27FC236}">
                <a16:creationId xmlns:a16="http://schemas.microsoft.com/office/drawing/2014/main" id="{8FF54DB1-C580-FFDE-C048-F2CD566C7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82" y="235761"/>
            <a:ext cx="11591636" cy="4112965"/>
          </a:xfrm>
          <a:prstGeom prst="rect">
            <a:avLst/>
          </a:prstGeom>
        </p:spPr>
      </p:pic>
      <p:pic>
        <p:nvPicPr>
          <p:cNvPr id="10" name="Picture 9" descr="Text, letter&#10;&#10;Description automatically generated">
            <a:extLst>
              <a:ext uri="{FF2B5EF4-FFF2-40B4-BE49-F238E27FC236}">
                <a16:creationId xmlns:a16="http://schemas.microsoft.com/office/drawing/2014/main" id="{8911B942-EDBB-F911-8EBA-C2DB5A26D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4824" y="3792849"/>
            <a:ext cx="3234811" cy="2520295"/>
          </a:xfrm>
          <a:prstGeom prst="rect">
            <a:avLst/>
          </a:prstGeom>
        </p:spPr>
      </p:pic>
    </p:spTree>
    <p:extLst>
      <p:ext uri="{BB962C8B-B14F-4D97-AF65-F5344CB8AC3E}">
        <p14:creationId xmlns:p14="http://schemas.microsoft.com/office/powerpoint/2010/main" val="7797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r="-42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7D17A38-24AD-4837-9A94-6953F486C337}"/>
              </a:ext>
            </a:extLst>
          </p:cNvPr>
          <p:cNvSpPr/>
          <p:nvPr/>
        </p:nvSpPr>
        <p:spPr>
          <a:xfrm>
            <a:off x="2289995" y="3342065"/>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4D787D6-62BB-4EDA-9360-E615294E9026}"/>
              </a:ext>
            </a:extLst>
          </p:cNvPr>
          <p:cNvSpPr/>
          <p:nvPr/>
        </p:nvSpPr>
        <p:spPr>
          <a:xfrm>
            <a:off x="3268082" y="3269274"/>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9458A74-49C9-4D74-B163-94E6019D934D}"/>
              </a:ext>
            </a:extLst>
          </p:cNvPr>
          <p:cNvSpPr/>
          <p:nvPr/>
        </p:nvSpPr>
        <p:spPr>
          <a:xfrm>
            <a:off x="3759404" y="3030441"/>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CD872B0-6F57-483C-8111-A71424A1DF3E}"/>
              </a:ext>
            </a:extLst>
          </p:cNvPr>
          <p:cNvSpPr/>
          <p:nvPr/>
        </p:nvSpPr>
        <p:spPr>
          <a:xfrm>
            <a:off x="9707034" y="24892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8C921E2-FEFA-4813-93D7-808C91DEF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579" y="2392974"/>
            <a:ext cx="5581650" cy="1752600"/>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36544B96-424D-4667-90C4-31C509EA4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471" y="1851025"/>
            <a:ext cx="3409950" cy="1885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73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33D80-AC37-407A-85CB-D367A8CC59FB}"/>
              </a:ext>
            </a:extLst>
          </p:cNvPr>
          <p:cNvSpPr>
            <a:spLocks noGrp="1"/>
          </p:cNvSpPr>
          <p:nvPr>
            <p:ph type="title"/>
          </p:nvPr>
        </p:nvSpPr>
        <p:spPr/>
        <p:txBody>
          <a:bodyPr>
            <a:normAutofit/>
          </a:bodyPr>
          <a:lstStyle/>
          <a:p>
            <a:r>
              <a:rPr lang="en-US" sz="3600" u="sng" dirty="0"/>
              <a:t>Overview</a:t>
            </a:r>
          </a:p>
        </p:txBody>
      </p:sp>
      <p:sp>
        <p:nvSpPr>
          <p:cNvPr id="3" name="Content Placeholder 2">
            <a:extLst>
              <a:ext uri="{FF2B5EF4-FFF2-40B4-BE49-F238E27FC236}">
                <a16:creationId xmlns:a16="http://schemas.microsoft.com/office/drawing/2014/main" id="{5E13F86A-EE8F-48A2-ABA7-E601324B6C80}"/>
              </a:ext>
            </a:extLst>
          </p:cNvPr>
          <p:cNvSpPr>
            <a:spLocks noGrp="1"/>
          </p:cNvSpPr>
          <p:nvPr>
            <p:ph idx="1"/>
          </p:nvPr>
        </p:nvSpPr>
        <p:spPr>
          <a:xfrm>
            <a:off x="838200" y="1137424"/>
            <a:ext cx="10515600" cy="5039539"/>
          </a:xfrm>
        </p:spPr>
        <p:txBody>
          <a:bodyPr>
            <a:normAutofit/>
          </a:bodyPr>
          <a:lstStyle/>
          <a:p>
            <a:pPr>
              <a:lnSpc>
                <a:spcPct val="125000"/>
              </a:lnSpc>
            </a:pPr>
            <a:r>
              <a:rPr lang="en-US" sz="2000" dirty="0">
                <a:latin typeface="Franklin Gothic Medium" panose="020B0603020102020204" pitchFamily="34" charset="0"/>
              </a:rPr>
              <a:t>Reason for boundary clarification</a:t>
            </a:r>
          </a:p>
          <a:p>
            <a:pPr>
              <a:lnSpc>
                <a:spcPct val="125000"/>
              </a:lnSpc>
            </a:pPr>
            <a:r>
              <a:rPr lang="en-US" sz="2000" dirty="0">
                <a:latin typeface="Franklin Gothic Medium" panose="020B0603020102020204" pitchFamily="34" charset="0"/>
              </a:rPr>
              <a:t>Why is the SC Geodetic Survey the chosen agency </a:t>
            </a:r>
          </a:p>
          <a:p>
            <a:pPr>
              <a:lnSpc>
                <a:spcPct val="125000"/>
              </a:lnSpc>
            </a:pPr>
            <a:r>
              <a:rPr lang="en-US" sz="2000" dirty="0">
                <a:latin typeface="Franklin Gothic Medium" panose="020B0603020102020204" pitchFamily="34" charset="0"/>
              </a:rPr>
              <a:t>The requirements and duties of the SC Geodetic Survey</a:t>
            </a:r>
          </a:p>
          <a:p>
            <a:pPr>
              <a:lnSpc>
                <a:spcPct val="125000"/>
              </a:lnSpc>
            </a:pPr>
            <a:r>
              <a:rPr lang="en-US" sz="2000" dirty="0">
                <a:latin typeface="Franklin Gothic Medium" panose="020B0603020102020204" pitchFamily="34" charset="0"/>
              </a:rPr>
              <a:t>Explanation of our methods</a:t>
            </a:r>
          </a:p>
          <a:p>
            <a:pPr>
              <a:lnSpc>
                <a:spcPct val="125000"/>
              </a:lnSpc>
            </a:pPr>
            <a:r>
              <a:rPr lang="en-US" sz="2000" dirty="0">
                <a:latin typeface="Franklin Gothic Medium" panose="020B0603020102020204" pitchFamily="34" charset="0"/>
              </a:rPr>
              <a:t>Boundary clarification procedure</a:t>
            </a:r>
          </a:p>
          <a:p>
            <a:pPr>
              <a:lnSpc>
                <a:spcPct val="125000"/>
              </a:lnSpc>
            </a:pPr>
            <a:r>
              <a:rPr lang="en-US" sz="2000" dirty="0">
                <a:latin typeface="Franklin Gothic Medium" panose="020B0603020102020204" pitchFamily="34" charset="0"/>
              </a:rPr>
              <a:t>Legal process for individuals disagreeing with SCGS findings</a:t>
            </a:r>
          </a:p>
          <a:p>
            <a:pPr>
              <a:lnSpc>
                <a:spcPct val="125000"/>
              </a:lnSpc>
            </a:pPr>
            <a:r>
              <a:rPr lang="en-US" sz="2000" dirty="0">
                <a:latin typeface="Franklin Gothic Medium" panose="020B0603020102020204" pitchFamily="34" charset="0"/>
              </a:rPr>
              <a:t>Statutory description of county boundary</a:t>
            </a:r>
          </a:p>
          <a:p>
            <a:pPr>
              <a:lnSpc>
                <a:spcPct val="125000"/>
              </a:lnSpc>
            </a:pPr>
            <a:r>
              <a:rPr lang="en-US" sz="2000" dirty="0">
                <a:latin typeface="Franklin Gothic Medium" panose="020B0603020102020204" pitchFamily="34" charset="0"/>
              </a:rPr>
              <a:t>Research and findings</a:t>
            </a:r>
          </a:p>
          <a:p>
            <a:pPr>
              <a:lnSpc>
                <a:spcPct val="125000"/>
              </a:lnSpc>
            </a:pPr>
            <a:r>
              <a:rPr lang="en-US" sz="2000" dirty="0">
                <a:latin typeface="Franklin Gothic Medium" panose="020B0603020102020204" pitchFamily="34" charset="0"/>
              </a:rPr>
              <a:t>Monumentation and Survey</a:t>
            </a:r>
          </a:p>
          <a:p>
            <a:pPr>
              <a:lnSpc>
                <a:spcPct val="125000"/>
              </a:lnSpc>
            </a:pPr>
            <a:r>
              <a:rPr lang="en-US" sz="2000" dirty="0">
                <a:latin typeface="Franklin Gothic Medium" panose="020B0603020102020204" pitchFamily="34" charset="0"/>
              </a:rPr>
              <a:t>Conclusion</a:t>
            </a:r>
          </a:p>
        </p:txBody>
      </p:sp>
      <p:sp>
        <p:nvSpPr>
          <p:cNvPr id="4" name="Slide Number Placeholder 3">
            <a:extLst>
              <a:ext uri="{FF2B5EF4-FFF2-40B4-BE49-F238E27FC236}">
                <a16:creationId xmlns:a16="http://schemas.microsoft.com/office/drawing/2014/main" id="{1AB0725D-B431-4650-9C09-F9D0CDF7E693}"/>
              </a:ext>
            </a:extLst>
          </p:cNvPr>
          <p:cNvSpPr>
            <a:spLocks noGrp="1"/>
          </p:cNvSpPr>
          <p:nvPr>
            <p:ph type="sldNum" sz="quarter" idx="12"/>
          </p:nvPr>
        </p:nvSpPr>
        <p:spPr/>
        <p:txBody>
          <a:bodyPr/>
          <a:lstStyle/>
          <a:p>
            <a:fld id="{784DC4BC-AE01-4C6D-870D-ADD2363A0B6C}" type="slidenum">
              <a:rPr lang="en-US" smtClean="0"/>
              <a:t>2</a:t>
            </a:fld>
            <a:endParaRPr lang="en-US" dirty="0"/>
          </a:p>
        </p:txBody>
      </p:sp>
    </p:spTree>
    <p:extLst>
      <p:ext uri="{BB962C8B-B14F-4D97-AF65-F5344CB8AC3E}">
        <p14:creationId xmlns:p14="http://schemas.microsoft.com/office/powerpoint/2010/main" val="75209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8DC4164-EF47-4208-8966-336EB05D7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41" y="910442"/>
            <a:ext cx="11721959" cy="2964565"/>
          </a:xfrm>
          <a:prstGeom prst="rect">
            <a:avLst/>
          </a:prstGeom>
        </p:spPr>
      </p:pic>
      <p:sp>
        <p:nvSpPr>
          <p:cNvPr id="29" name="Oval 28">
            <a:extLst>
              <a:ext uri="{FF2B5EF4-FFF2-40B4-BE49-F238E27FC236}">
                <a16:creationId xmlns:a16="http://schemas.microsoft.com/office/drawing/2014/main" id="{48FF63A1-2142-41E6-8DDD-CCBE7739429B}"/>
              </a:ext>
            </a:extLst>
          </p:cNvPr>
          <p:cNvSpPr/>
          <p:nvPr/>
        </p:nvSpPr>
        <p:spPr>
          <a:xfrm rot="4850964">
            <a:off x="968595" y="2371428"/>
            <a:ext cx="304800" cy="880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FD4CDBC-E709-412F-9D23-73DAEDE08BFA}"/>
              </a:ext>
            </a:extLst>
          </p:cNvPr>
          <p:cNvSpPr/>
          <p:nvPr/>
        </p:nvSpPr>
        <p:spPr>
          <a:xfrm rot="4850964">
            <a:off x="2184348" y="1842281"/>
            <a:ext cx="304800" cy="3050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847B501-2B8D-4ADC-83BA-964E070CAEA3}"/>
              </a:ext>
            </a:extLst>
          </p:cNvPr>
          <p:cNvSpPr/>
          <p:nvPr/>
        </p:nvSpPr>
        <p:spPr>
          <a:xfrm rot="4762182">
            <a:off x="2557884" y="1378307"/>
            <a:ext cx="304800" cy="5637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EDC5B9F-C3C4-400D-A6B0-600709FD85F0}"/>
              </a:ext>
            </a:extLst>
          </p:cNvPr>
          <p:cNvSpPr/>
          <p:nvPr/>
        </p:nvSpPr>
        <p:spPr>
          <a:xfrm rot="4850964">
            <a:off x="3651572" y="1305897"/>
            <a:ext cx="304800" cy="3050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C64D725E-89AA-47EC-9DAA-BFACB6808864}"/>
              </a:ext>
            </a:extLst>
          </p:cNvPr>
          <p:cNvSpPr/>
          <p:nvPr/>
        </p:nvSpPr>
        <p:spPr>
          <a:xfrm rot="4850964">
            <a:off x="4299223" y="1133348"/>
            <a:ext cx="304800" cy="293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2BC17BF-D0BF-43F2-95CE-55F601979E55}"/>
              </a:ext>
            </a:extLst>
          </p:cNvPr>
          <p:cNvSpPr/>
          <p:nvPr/>
        </p:nvSpPr>
        <p:spPr>
          <a:xfrm rot="4850964">
            <a:off x="9007969" y="2444360"/>
            <a:ext cx="304800" cy="293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7296C84F-516B-41B1-8028-6040A2700073}"/>
              </a:ext>
            </a:extLst>
          </p:cNvPr>
          <p:cNvSpPr/>
          <p:nvPr/>
        </p:nvSpPr>
        <p:spPr>
          <a:xfrm rot="4850964">
            <a:off x="11097495" y="2552007"/>
            <a:ext cx="304800" cy="293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1857F1-FA42-443B-95E2-D170C253117B}"/>
              </a:ext>
            </a:extLst>
          </p:cNvPr>
          <p:cNvSpPr>
            <a:spLocks noGrp="1"/>
          </p:cNvSpPr>
          <p:nvPr>
            <p:ph type="title"/>
          </p:nvPr>
        </p:nvSpPr>
        <p:spPr>
          <a:xfrm>
            <a:off x="228600" y="180402"/>
            <a:ext cx="10515600" cy="1006473"/>
          </a:xfrm>
        </p:spPr>
        <p:txBody>
          <a:bodyPr>
            <a:normAutofit/>
          </a:bodyPr>
          <a:lstStyle/>
          <a:p>
            <a:r>
              <a:rPr lang="en-US" sz="3200" dirty="0"/>
              <a:t>Corroborating Evidence </a:t>
            </a:r>
          </a:p>
        </p:txBody>
      </p:sp>
      <p:sp>
        <p:nvSpPr>
          <p:cNvPr id="4" name="Slide Number Placeholder 3">
            <a:extLst>
              <a:ext uri="{FF2B5EF4-FFF2-40B4-BE49-F238E27FC236}">
                <a16:creationId xmlns:a16="http://schemas.microsoft.com/office/drawing/2014/main" id="{5E837F75-8B88-48F9-B2FE-E849D31AF0D8}"/>
              </a:ext>
            </a:extLst>
          </p:cNvPr>
          <p:cNvSpPr>
            <a:spLocks noGrp="1"/>
          </p:cNvSpPr>
          <p:nvPr>
            <p:ph type="sldNum" sz="quarter" idx="12"/>
          </p:nvPr>
        </p:nvSpPr>
        <p:spPr/>
        <p:txBody>
          <a:bodyPr/>
          <a:lstStyle/>
          <a:p>
            <a:fld id="{784DC4BC-AE01-4C6D-870D-ADD2363A0B6C}" type="slidenum">
              <a:rPr lang="en-US" smtClean="0"/>
              <a:t>20</a:t>
            </a:fld>
            <a:endParaRPr lang="en-US" dirty="0"/>
          </a:p>
        </p:txBody>
      </p:sp>
      <p:grpSp>
        <p:nvGrpSpPr>
          <p:cNvPr id="14" name="Group 13">
            <a:extLst>
              <a:ext uri="{FF2B5EF4-FFF2-40B4-BE49-F238E27FC236}">
                <a16:creationId xmlns:a16="http://schemas.microsoft.com/office/drawing/2014/main" id="{7CBF3630-A891-408A-86CF-5CEA98DE9F94}"/>
              </a:ext>
            </a:extLst>
          </p:cNvPr>
          <p:cNvGrpSpPr/>
          <p:nvPr/>
        </p:nvGrpSpPr>
        <p:grpSpPr>
          <a:xfrm>
            <a:off x="1524000" y="989133"/>
            <a:ext cx="9144000" cy="4798290"/>
            <a:chOff x="461817" y="1029855"/>
            <a:chExt cx="9144000" cy="4798290"/>
          </a:xfrm>
        </p:grpSpPr>
        <p:pic>
          <p:nvPicPr>
            <p:cNvPr id="6" name="Picture 5">
              <a:extLst>
                <a:ext uri="{FF2B5EF4-FFF2-40B4-BE49-F238E27FC236}">
                  <a16:creationId xmlns:a16="http://schemas.microsoft.com/office/drawing/2014/main" id="{90C11364-4969-4831-9BF9-1B3DF8276D5F}"/>
                </a:ext>
              </a:extLst>
            </p:cNvPr>
            <p:cNvPicPr>
              <a:picLocks noChangeAspect="1"/>
            </p:cNvPicPr>
            <p:nvPr/>
          </p:nvPicPr>
          <p:blipFill rotWithShape="1">
            <a:blip r:embed="rId4">
              <a:extLst>
                <a:ext uri="{28A0092B-C50C-407E-A947-70E740481C1C}">
                  <a14:useLocalDpi xmlns:a14="http://schemas.microsoft.com/office/drawing/2010/main" val="0"/>
                </a:ext>
              </a:extLst>
            </a:blip>
            <a:srcRect t="17306" b="12727"/>
            <a:stretch/>
          </p:blipFill>
          <p:spPr>
            <a:xfrm>
              <a:off x="461817" y="1029855"/>
              <a:ext cx="9144000" cy="4798290"/>
            </a:xfrm>
            <a:prstGeom prst="rect">
              <a:avLst/>
            </a:prstGeom>
          </p:spPr>
        </p:pic>
        <p:sp>
          <p:nvSpPr>
            <p:cNvPr id="7" name="Oval 6">
              <a:extLst>
                <a:ext uri="{FF2B5EF4-FFF2-40B4-BE49-F238E27FC236}">
                  <a16:creationId xmlns:a16="http://schemas.microsoft.com/office/drawing/2014/main" id="{BB90CA64-DA4E-4AFF-8B65-A36C969CAC99}"/>
                </a:ext>
              </a:extLst>
            </p:cNvPr>
            <p:cNvSpPr/>
            <p:nvPr/>
          </p:nvSpPr>
          <p:spPr>
            <a:xfrm rot="1704226">
              <a:off x="2363257" y="3119033"/>
              <a:ext cx="304800" cy="880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A3BFAAA8-DDE4-49EC-90F5-41ACBAD6CC17}"/>
                </a:ext>
              </a:extLst>
            </p:cNvPr>
            <p:cNvSpPr/>
            <p:nvPr/>
          </p:nvSpPr>
          <p:spPr>
            <a:xfrm rot="3995722">
              <a:off x="8445403" y="1317216"/>
              <a:ext cx="304800" cy="880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24D7DA56-5C6A-48EF-9C59-5A9863A08777}"/>
              </a:ext>
            </a:extLst>
          </p:cNvPr>
          <p:cNvGrpSpPr/>
          <p:nvPr/>
        </p:nvGrpSpPr>
        <p:grpSpPr>
          <a:xfrm>
            <a:off x="2038103" y="949894"/>
            <a:ext cx="8112151" cy="5274069"/>
            <a:chOff x="1622936" y="849128"/>
            <a:chExt cx="8112151" cy="5274069"/>
          </a:xfrm>
        </p:grpSpPr>
        <p:pic>
          <p:nvPicPr>
            <p:cNvPr id="10" name="Picture 9">
              <a:extLst>
                <a:ext uri="{FF2B5EF4-FFF2-40B4-BE49-F238E27FC236}">
                  <a16:creationId xmlns:a16="http://schemas.microsoft.com/office/drawing/2014/main" id="{F3F79517-A435-4A32-B466-D0779EE39551}"/>
                </a:ext>
              </a:extLst>
            </p:cNvPr>
            <p:cNvPicPr>
              <a:picLocks noChangeAspect="1"/>
            </p:cNvPicPr>
            <p:nvPr/>
          </p:nvPicPr>
          <p:blipFill rotWithShape="1">
            <a:blip r:embed="rId5">
              <a:extLst>
                <a:ext uri="{28A0092B-C50C-407E-A947-70E740481C1C}">
                  <a14:useLocalDpi xmlns:a14="http://schemas.microsoft.com/office/drawing/2010/main" val="0"/>
                </a:ext>
              </a:extLst>
            </a:blip>
            <a:srcRect l="14704" t="2323" r="7889" b="10224"/>
            <a:stretch/>
          </p:blipFill>
          <p:spPr>
            <a:xfrm>
              <a:off x="1622936" y="849128"/>
              <a:ext cx="8112151" cy="5274069"/>
            </a:xfrm>
            <a:prstGeom prst="rect">
              <a:avLst/>
            </a:prstGeom>
          </p:spPr>
        </p:pic>
        <p:sp>
          <p:nvSpPr>
            <p:cNvPr id="11" name="Oval 10">
              <a:extLst>
                <a:ext uri="{FF2B5EF4-FFF2-40B4-BE49-F238E27FC236}">
                  <a16:creationId xmlns:a16="http://schemas.microsoft.com/office/drawing/2014/main" id="{E3ABD050-0A68-495E-932B-42CA920639AC}"/>
                </a:ext>
              </a:extLst>
            </p:cNvPr>
            <p:cNvSpPr/>
            <p:nvPr/>
          </p:nvSpPr>
          <p:spPr>
            <a:xfrm rot="6856850">
              <a:off x="5487948" y="2703088"/>
              <a:ext cx="819217" cy="23457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2C18D6B3-9DF4-4982-9A03-0013F8D3D5B7}"/>
              </a:ext>
            </a:extLst>
          </p:cNvPr>
          <p:cNvGrpSpPr/>
          <p:nvPr/>
        </p:nvGrpSpPr>
        <p:grpSpPr>
          <a:xfrm>
            <a:off x="1422674" y="874603"/>
            <a:ext cx="9780097" cy="5027350"/>
            <a:chOff x="4565436" y="3048275"/>
            <a:chExt cx="9780097" cy="5027350"/>
          </a:xfrm>
        </p:grpSpPr>
        <p:pic>
          <p:nvPicPr>
            <p:cNvPr id="15" name="Picture 14">
              <a:extLst>
                <a:ext uri="{FF2B5EF4-FFF2-40B4-BE49-F238E27FC236}">
                  <a16:creationId xmlns:a16="http://schemas.microsoft.com/office/drawing/2014/main" id="{E68D37AB-9F24-45B6-B0A8-C79B1FF7DADA}"/>
                </a:ext>
              </a:extLst>
            </p:cNvPr>
            <p:cNvPicPr>
              <a:picLocks noChangeAspect="1"/>
            </p:cNvPicPr>
            <p:nvPr/>
          </p:nvPicPr>
          <p:blipFill rotWithShape="1">
            <a:blip r:embed="rId6">
              <a:extLst>
                <a:ext uri="{28A0092B-C50C-407E-A947-70E740481C1C}">
                  <a14:useLocalDpi xmlns:a14="http://schemas.microsoft.com/office/drawing/2010/main" val="0"/>
                </a:ext>
              </a:extLst>
            </a:blip>
            <a:srcRect l="23451" r="5151"/>
            <a:stretch/>
          </p:blipFill>
          <p:spPr>
            <a:xfrm>
              <a:off x="4565436" y="3048275"/>
              <a:ext cx="9780097" cy="5027350"/>
            </a:xfrm>
            <a:prstGeom prst="rect">
              <a:avLst/>
            </a:prstGeom>
          </p:spPr>
        </p:pic>
        <p:sp>
          <p:nvSpPr>
            <p:cNvPr id="16" name="Oval 15">
              <a:extLst>
                <a:ext uri="{FF2B5EF4-FFF2-40B4-BE49-F238E27FC236}">
                  <a16:creationId xmlns:a16="http://schemas.microsoft.com/office/drawing/2014/main" id="{2A979B9F-A9E8-4550-8961-6F2716102B69}"/>
                </a:ext>
              </a:extLst>
            </p:cNvPr>
            <p:cNvSpPr/>
            <p:nvPr/>
          </p:nvSpPr>
          <p:spPr>
            <a:xfrm rot="11994227">
              <a:off x="9599674" y="3492221"/>
              <a:ext cx="433854" cy="11875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1CEE971-9C8A-4AEF-A58D-B03C71D0AC99}"/>
                </a:ext>
              </a:extLst>
            </p:cNvPr>
            <p:cNvSpPr/>
            <p:nvPr/>
          </p:nvSpPr>
          <p:spPr>
            <a:xfrm rot="4170850">
              <a:off x="12709429" y="4353460"/>
              <a:ext cx="404380" cy="10599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D791A50A-DCCA-4863-B9AF-AC2BD2508652}"/>
              </a:ext>
            </a:extLst>
          </p:cNvPr>
          <p:cNvGrpSpPr/>
          <p:nvPr/>
        </p:nvGrpSpPr>
        <p:grpSpPr>
          <a:xfrm>
            <a:off x="4522155" y="363206"/>
            <a:ext cx="5741007" cy="5947461"/>
            <a:chOff x="-2282030" y="-5412464"/>
            <a:chExt cx="5741007" cy="5947461"/>
          </a:xfrm>
        </p:grpSpPr>
        <p:pic>
          <p:nvPicPr>
            <p:cNvPr id="19" name="Picture 18">
              <a:extLst>
                <a:ext uri="{FF2B5EF4-FFF2-40B4-BE49-F238E27FC236}">
                  <a16:creationId xmlns:a16="http://schemas.microsoft.com/office/drawing/2014/main" id="{E5C0DF35-F32C-42F3-92E0-D27FDE83B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2030" y="-5412464"/>
              <a:ext cx="5741007" cy="5947461"/>
            </a:xfrm>
            <a:prstGeom prst="rect">
              <a:avLst/>
            </a:prstGeom>
          </p:spPr>
        </p:pic>
        <p:sp>
          <p:nvSpPr>
            <p:cNvPr id="20" name="Oval 19">
              <a:extLst>
                <a:ext uri="{FF2B5EF4-FFF2-40B4-BE49-F238E27FC236}">
                  <a16:creationId xmlns:a16="http://schemas.microsoft.com/office/drawing/2014/main" id="{D8B0BE90-76CD-468E-A32D-01ED81F3824F}"/>
                </a:ext>
              </a:extLst>
            </p:cNvPr>
            <p:cNvSpPr/>
            <p:nvPr/>
          </p:nvSpPr>
          <p:spPr>
            <a:xfrm rot="4170850">
              <a:off x="2605851" y="-1846164"/>
              <a:ext cx="404380" cy="10599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2D8E5F4-58F7-4F3A-A188-B8F4FCD48EE8}"/>
              </a:ext>
            </a:extLst>
          </p:cNvPr>
          <p:cNvGrpSpPr/>
          <p:nvPr/>
        </p:nvGrpSpPr>
        <p:grpSpPr>
          <a:xfrm>
            <a:off x="1140934" y="1124346"/>
            <a:ext cx="10343576" cy="4788244"/>
            <a:chOff x="662203" y="1290295"/>
            <a:chExt cx="10343576" cy="4788244"/>
          </a:xfrm>
        </p:grpSpPr>
        <p:pic>
          <p:nvPicPr>
            <p:cNvPr id="34" name="Picture 33">
              <a:extLst>
                <a:ext uri="{FF2B5EF4-FFF2-40B4-BE49-F238E27FC236}">
                  <a16:creationId xmlns:a16="http://schemas.microsoft.com/office/drawing/2014/main" id="{1AE8E460-1059-4524-BD04-777449491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203" y="1290295"/>
              <a:ext cx="10343576" cy="4788244"/>
            </a:xfrm>
            <a:prstGeom prst="rect">
              <a:avLst/>
            </a:prstGeom>
          </p:spPr>
        </p:pic>
        <p:sp>
          <p:nvSpPr>
            <p:cNvPr id="35" name="Oval 34">
              <a:extLst>
                <a:ext uri="{FF2B5EF4-FFF2-40B4-BE49-F238E27FC236}">
                  <a16:creationId xmlns:a16="http://schemas.microsoft.com/office/drawing/2014/main" id="{A6ED59A6-826E-484F-9E10-05F1146BF25A}"/>
                </a:ext>
              </a:extLst>
            </p:cNvPr>
            <p:cNvSpPr/>
            <p:nvPr/>
          </p:nvSpPr>
          <p:spPr>
            <a:xfrm rot="16900822">
              <a:off x="7656212" y="3412178"/>
              <a:ext cx="931458" cy="24355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FEBE4726-E2F4-4300-A4F5-CDED921B6F09}"/>
              </a:ext>
            </a:extLst>
          </p:cNvPr>
          <p:cNvGrpSpPr/>
          <p:nvPr/>
        </p:nvGrpSpPr>
        <p:grpSpPr>
          <a:xfrm>
            <a:off x="4400000" y="276501"/>
            <a:ext cx="5587738" cy="5784595"/>
            <a:chOff x="5283145" y="245905"/>
            <a:chExt cx="5587738" cy="5784595"/>
          </a:xfrm>
        </p:grpSpPr>
        <p:pic>
          <p:nvPicPr>
            <p:cNvPr id="22" name="Picture 21">
              <a:extLst>
                <a:ext uri="{FF2B5EF4-FFF2-40B4-BE49-F238E27FC236}">
                  <a16:creationId xmlns:a16="http://schemas.microsoft.com/office/drawing/2014/main" id="{3FE4EDBE-0B9C-470F-934E-623BDBBF6C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1215" y="245905"/>
              <a:ext cx="5489668" cy="5784595"/>
            </a:xfrm>
            <a:prstGeom prst="rect">
              <a:avLst/>
            </a:prstGeom>
          </p:spPr>
        </p:pic>
        <p:sp>
          <p:nvSpPr>
            <p:cNvPr id="23" name="Oval 22">
              <a:extLst>
                <a:ext uri="{FF2B5EF4-FFF2-40B4-BE49-F238E27FC236}">
                  <a16:creationId xmlns:a16="http://schemas.microsoft.com/office/drawing/2014/main" id="{C4EAB9E8-AD4E-46F2-8354-F64620431943}"/>
                </a:ext>
              </a:extLst>
            </p:cNvPr>
            <p:cNvSpPr/>
            <p:nvPr/>
          </p:nvSpPr>
          <p:spPr>
            <a:xfrm rot="5201963">
              <a:off x="5654349" y="2234417"/>
              <a:ext cx="1137984" cy="1880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416370F7-5594-4A53-A7CC-BF8F73EED420}"/>
              </a:ext>
            </a:extLst>
          </p:cNvPr>
          <p:cNvGrpSpPr/>
          <p:nvPr/>
        </p:nvGrpSpPr>
        <p:grpSpPr>
          <a:xfrm>
            <a:off x="2305968" y="1026895"/>
            <a:ext cx="8787825" cy="5083317"/>
            <a:chOff x="1800936" y="1043703"/>
            <a:chExt cx="8787825" cy="5083317"/>
          </a:xfrm>
        </p:grpSpPr>
        <p:pic>
          <p:nvPicPr>
            <p:cNvPr id="25" name="Picture 24">
              <a:extLst>
                <a:ext uri="{FF2B5EF4-FFF2-40B4-BE49-F238E27FC236}">
                  <a16:creationId xmlns:a16="http://schemas.microsoft.com/office/drawing/2014/main" id="{96DD81A3-BC96-48BB-9651-7089665CC5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3653190" y="-808551"/>
              <a:ext cx="5083317" cy="8787825"/>
            </a:xfrm>
            <a:prstGeom prst="rect">
              <a:avLst/>
            </a:prstGeom>
          </p:spPr>
        </p:pic>
        <p:sp>
          <p:nvSpPr>
            <p:cNvPr id="26" name="Oval 25">
              <a:extLst>
                <a:ext uri="{FF2B5EF4-FFF2-40B4-BE49-F238E27FC236}">
                  <a16:creationId xmlns:a16="http://schemas.microsoft.com/office/drawing/2014/main" id="{61A7A134-6617-4BC7-AE23-58E715DD1B7F}"/>
                </a:ext>
              </a:extLst>
            </p:cNvPr>
            <p:cNvSpPr/>
            <p:nvPr/>
          </p:nvSpPr>
          <p:spPr>
            <a:xfrm rot="5201963">
              <a:off x="2294396" y="2935763"/>
              <a:ext cx="1137984" cy="1880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grpSp>
      <p:pic>
        <p:nvPicPr>
          <p:cNvPr id="28" name="Picture 27">
            <a:extLst>
              <a:ext uri="{FF2B5EF4-FFF2-40B4-BE49-F238E27FC236}">
                <a16:creationId xmlns:a16="http://schemas.microsoft.com/office/drawing/2014/main" id="{9C3D9F97-A098-4632-BC04-5E455A179C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118" y="399274"/>
            <a:ext cx="5071920" cy="5731114"/>
          </a:xfrm>
          <a:prstGeom prst="rect">
            <a:avLst/>
          </a:prstGeom>
        </p:spPr>
      </p:pic>
      <p:pic>
        <p:nvPicPr>
          <p:cNvPr id="30" name="Picture 29">
            <a:extLst>
              <a:ext uri="{FF2B5EF4-FFF2-40B4-BE49-F238E27FC236}">
                <a16:creationId xmlns:a16="http://schemas.microsoft.com/office/drawing/2014/main" id="{88AB32BA-25B8-4844-B0F1-7817C1767F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1268" y="1350627"/>
            <a:ext cx="6266850" cy="4290678"/>
          </a:xfrm>
          <a:prstGeom prst="rect">
            <a:avLst/>
          </a:prstGeom>
        </p:spPr>
      </p:pic>
    </p:spTree>
    <p:extLst>
      <p:ext uri="{BB962C8B-B14F-4D97-AF65-F5344CB8AC3E}">
        <p14:creationId xmlns:p14="http://schemas.microsoft.com/office/powerpoint/2010/main" val="24163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1" grpId="0" animBg="1"/>
      <p:bldP spid="31" grpId="1" animBg="1"/>
      <p:bldP spid="32" grpId="0" animBg="1"/>
      <p:bldP spid="32" grpId="1" animBg="1"/>
      <p:bldP spid="33" grpId="0" animBg="1"/>
      <p:bldP spid="33" grpId="1" animBg="1"/>
      <p:bldP spid="37" grpId="0" animBg="1"/>
      <p:bldP spid="37" grpId="1" animBg="1"/>
      <p:bldP spid="38" grpId="0" animBg="1"/>
      <p:bldP spid="38" grpId="1"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8DC4164-EF47-4208-8966-336EB05D753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41441" y="910442"/>
            <a:ext cx="11721959" cy="2964565"/>
          </a:xfrm>
          <a:prstGeom prst="rect">
            <a:avLst/>
          </a:prstGeom>
        </p:spPr>
      </p:pic>
      <p:sp>
        <p:nvSpPr>
          <p:cNvPr id="29" name="Oval 28">
            <a:extLst>
              <a:ext uri="{FF2B5EF4-FFF2-40B4-BE49-F238E27FC236}">
                <a16:creationId xmlns:a16="http://schemas.microsoft.com/office/drawing/2014/main" id="{48FF63A1-2142-41E6-8DDD-CCBE7739429B}"/>
              </a:ext>
            </a:extLst>
          </p:cNvPr>
          <p:cNvSpPr/>
          <p:nvPr/>
        </p:nvSpPr>
        <p:spPr>
          <a:xfrm rot="4850964">
            <a:off x="968595" y="2371428"/>
            <a:ext cx="304800" cy="880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FD4CDBC-E709-412F-9D23-73DAEDE08BFA}"/>
              </a:ext>
            </a:extLst>
          </p:cNvPr>
          <p:cNvSpPr/>
          <p:nvPr/>
        </p:nvSpPr>
        <p:spPr>
          <a:xfrm rot="4850964">
            <a:off x="2184348" y="1842281"/>
            <a:ext cx="304800" cy="3050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847B501-2B8D-4ADC-83BA-964E070CAEA3}"/>
              </a:ext>
            </a:extLst>
          </p:cNvPr>
          <p:cNvSpPr/>
          <p:nvPr/>
        </p:nvSpPr>
        <p:spPr>
          <a:xfrm rot="4762182">
            <a:off x="2466355" y="1488613"/>
            <a:ext cx="529265" cy="56379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EDC5B9F-C3C4-400D-A6B0-600709FD85F0}"/>
              </a:ext>
            </a:extLst>
          </p:cNvPr>
          <p:cNvSpPr/>
          <p:nvPr/>
        </p:nvSpPr>
        <p:spPr>
          <a:xfrm rot="4850964">
            <a:off x="3651572" y="1305897"/>
            <a:ext cx="304800" cy="3050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C64D725E-89AA-47EC-9DAA-BFACB6808864}"/>
              </a:ext>
            </a:extLst>
          </p:cNvPr>
          <p:cNvSpPr/>
          <p:nvPr/>
        </p:nvSpPr>
        <p:spPr>
          <a:xfrm rot="4850964">
            <a:off x="4299223" y="1133348"/>
            <a:ext cx="304800" cy="293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2BC17BF-D0BF-43F2-95CE-55F601979E55}"/>
              </a:ext>
            </a:extLst>
          </p:cNvPr>
          <p:cNvSpPr/>
          <p:nvPr/>
        </p:nvSpPr>
        <p:spPr>
          <a:xfrm rot="4850964">
            <a:off x="9007969" y="2444360"/>
            <a:ext cx="304800" cy="293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7296C84F-516B-41B1-8028-6040A2700073}"/>
              </a:ext>
            </a:extLst>
          </p:cNvPr>
          <p:cNvSpPr/>
          <p:nvPr/>
        </p:nvSpPr>
        <p:spPr>
          <a:xfrm rot="4850964">
            <a:off x="11097495" y="2552007"/>
            <a:ext cx="304800" cy="293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1857F1-FA42-443B-95E2-D170C253117B}"/>
              </a:ext>
            </a:extLst>
          </p:cNvPr>
          <p:cNvSpPr>
            <a:spLocks noGrp="1"/>
          </p:cNvSpPr>
          <p:nvPr>
            <p:ph type="title"/>
          </p:nvPr>
        </p:nvSpPr>
        <p:spPr>
          <a:xfrm>
            <a:off x="228600" y="180402"/>
            <a:ext cx="10515600" cy="1006473"/>
          </a:xfrm>
        </p:spPr>
        <p:txBody>
          <a:bodyPr>
            <a:normAutofit/>
          </a:bodyPr>
          <a:lstStyle/>
          <a:p>
            <a:r>
              <a:rPr lang="en-US" sz="3200" dirty="0"/>
              <a:t>Found Monuments</a:t>
            </a:r>
          </a:p>
        </p:txBody>
      </p:sp>
      <p:sp>
        <p:nvSpPr>
          <p:cNvPr id="4" name="Slide Number Placeholder 3">
            <a:extLst>
              <a:ext uri="{FF2B5EF4-FFF2-40B4-BE49-F238E27FC236}">
                <a16:creationId xmlns:a16="http://schemas.microsoft.com/office/drawing/2014/main" id="{5E837F75-8B88-48F9-B2FE-E849D31AF0D8}"/>
              </a:ext>
            </a:extLst>
          </p:cNvPr>
          <p:cNvSpPr>
            <a:spLocks noGrp="1"/>
          </p:cNvSpPr>
          <p:nvPr>
            <p:ph type="sldNum" sz="quarter" idx="12"/>
          </p:nvPr>
        </p:nvSpPr>
        <p:spPr/>
        <p:txBody>
          <a:bodyPr/>
          <a:lstStyle/>
          <a:p>
            <a:fld id="{784DC4BC-AE01-4C6D-870D-ADD2363A0B6C}" type="slidenum">
              <a:rPr lang="en-US" smtClean="0"/>
              <a:t>21</a:t>
            </a:fld>
            <a:endParaRPr lang="en-US" dirty="0"/>
          </a:p>
        </p:txBody>
      </p:sp>
      <p:pic>
        <p:nvPicPr>
          <p:cNvPr id="18" name="Picture 17" descr="A picture containing outdoor, tree, plant, forest&#10;&#10;Description automatically generated">
            <a:extLst>
              <a:ext uri="{FF2B5EF4-FFF2-40B4-BE49-F238E27FC236}">
                <a16:creationId xmlns:a16="http://schemas.microsoft.com/office/drawing/2014/main" id="{7C0644E4-F373-40F8-16CB-630C290A0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131" y="4498028"/>
            <a:ext cx="2371492" cy="1778918"/>
          </a:xfrm>
          <a:prstGeom prst="rect">
            <a:avLst/>
          </a:prstGeom>
        </p:spPr>
      </p:pic>
      <p:pic>
        <p:nvPicPr>
          <p:cNvPr id="40" name="Picture 39" descr="A picture containing tree, outdoor, forest, plant&#10;&#10;Description automatically generated">
            <a:extLst>
              <a:ext uri="{FF2B5EF4-FFF2-40B4-BE49-F238E27FC236}">
                <a16:creationId xmlns:a16="http://schemas.microsoft.com/office/drawing/2014/main" id="{EF723498-4909-5F56-1F65-85351D506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41" y="3187382"/>
            <a:ext cx="1737647" cy="3089564"/>
          </a:xfrm>
          <a:prstGeom prst="rect">
            <a:avLst/>
          </a:prstGeom>
        </p:spPr>
      </p:pic>
      <p:pic>
        <p:nvPicPr>
          <p:cNvPr id="42" name="Picture 41" descr="A picture containing tree, plant&#10;&#10;Description automatically generated">
            <a:extLst>
              <a:ext uri="{FF2B5EF4-FFF2-40B4-BE49-F238E27FC236}">
                <a16:creationId xmlns:a16="http://schemas.microsoft.com/office/drawing/2014/main" id="{F6DFD481-54E7-82F3-D833-F322DA4CE4E6}"/>
              </a:ext>
            </a:extLst>
          </p:cNvPr>
          <p:cNvPicPr>
            <a:picLocks noChangeAspect="1"/>
          </p:cNvPicPr>
          <p:nvPr/>
        </p:nvPicPr>
        <p:blipFill rotWithShape="1">
          <a:blip r:embed="rId6">
            <a:extLst>
              <a:ext uri="{28A0092B-C50C-407E-A947-70E740481C1C}">
                <a14:useLocalDpi xmlns:a14="http://schemas.microsoft.com/office/drawing/2010/main" val="0"/>
              </a:ext>
            </a:extLst>
          </a:blip>
          <a:srcRect l="39192"/>
          <a:stretch/>
        </p:blipFill>
        <p:spPr>
          <a:xfrm rot="5400000">
            <a:off x="1984829" y="2463127"/>
            <a:ext cx="1878452" cy="1737647"/>
          </a:xfrm>
          <a:prstGeom prst="rect">
            <a:avLst/>
          </a:prstGeom>
        </p:spPr>
      </p:pic>
      <p:pic>
        <p:nvPicPr>
          <p:cNvPr id="44" name="Picture 43" descr="A picture containing tree&#10;&#10;Description automatically generated">
            <a:extLst>
              <a:ext uri="{FF2B5EF4-FFF2-40B4-BE49-F238E27FC236}">
                <a16:creationId xmlns:a16="http://schemas.microsoft.com/office/drawing/2014/main" id="{F6610DE0-E931-0F97-36A2-058C2494DCE5}"/>
              </a:ext>
            </a:extLst>
          </p:cNvPr>
          <p:cNvPicPr>
            <a:picLocks noChangeAspect="1"/>
          </p:cNvPicPr>
          <p:nvPr/>
        </p:nvPicPr>
        <p:blipFill rotWithShape="1">
          <a:blip r:embed="rId7">
            <a:extLst>
              <a:ext uri="{28A0092B-C50C-407E-A947-70E740481C1C}">
                <a14:useLocalDpi xmlns:a14="http://schemas.microsoft.com/office/drawing/2010/main" val="0"/>
              </a:ext>
            </a:extLst>
          </a:blip>
          <a:srcRect l="25320" r="19596"/>
          <a:stretch/>
        </p:blipFill>
        <p:spPr>
          <a:xfrm rot="5400000">
            <a:off x="3218828" y="1933511"/>
            <a:ext cx="1878453" cy="1918210"/>
          </a:xfrm>
          <a:prstGeom prst="rect">
            <a:avLst/>
          </a:prstGeom>
        </p:spPr>
      </p:pic>
      <p:pic>
        <p:nvPicPr>
          <p:cNvPr id="46" name="Picture 45" descr="A picture containing tree, plant&#10;&#10;Description automatically generated">
            <a:extLst>
              <a:ext uri="{FF2B5EF4-FFF2-40B4-BE49-F238E27FC236}">
                <a16:creationId xmlns:a16="http://schemas.microsoft.com/office/drawing/2014/main" id="{1E78417E-2802-2B0F-B8CF-02081F953C1D}"/>
              </a:ext>
            </a:extLst>
          </p:cNvPr>
          <p:cNvPicPr>
            <a:picLocks noChangeAspect="1"/>
          </p:cNvPicPr>
          <p:nvPr/>
        </p:nvPicPr>
        <p:blipFill rotWithShape="1">
          <a:blip r:embed="rId8">
            <a:extLst>
              <a:ext uri="{28A0092B-C50C-407E-A947-70E740481C1C}">
                <a14:useLocalDpi xmlns:a14="http://schemas.microsoft.com/office/drawing/2010/main" val="0"/>
              </a:ext>
            </a:extLst>
          </a:blip>
          <a:srcRect l="40316" t="11930" r="11381"/>
          <a:stretch/>
        </p:blipFill>
        <p:spPr>
          <a:xfrm rot="5400000">
            <a:off x="3742984" y="1973265"/>
            <a:ext cx="1847189" cy="1894472"/>
          </a:xfrm>
          <a:prstGeom prst="rect">
            <a:avLst/>
          </a:prstGeom>
        </p:spPr>
      </p:pic>
      <p:sp>
        <p:nvSpPr>
          <p:cNvPr id="47" name="Oval 46">
            <a:extLst>
              <a:ext uri="{FF2B5EF4-FFF2-40B4-BE49-F238E27FC236}">
                <a16:creationId xmlns:a16="http://schemas.microsoft.com/office/drawing/2014/main" id="{4012EAE0-88A5-A36D-37DE-4BC2CC65C70F}"/>
              </a:ext>
            </a:extLst>
          </p:cNvPr>
          <p:cNvSpPr/>
          <p:nvPr/>
        </p:nvSpPr>
        <p:spPr>
          <a:xfrm rot="4850964">
            <a:off x="4908822" y="1188677"/>
            <a:ext cx="304800" cy="293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pic>
        <p:nvPicPr>
          <p:cNvPr id="49" name="Picture 48" descr="A picture containing tree, outdoor, plant, forest&#10;&#10;Description automatically generated">
            <a:extLst>
              <a:ext uri="{FF2B5EF4-FFF2-40B4-BE49-F238E27FC236}">
                <a16:creationId xmlns:a16="http://schemas.microsoft.com/office/drawing/2014/main" id="{10113847-133C-1E80-05C3-FFCA163BAEEC}"/>
              </a:ext>
            </a:extLst>
          </p:cNvPr>
          <p:cNvPicPr>
            <a:picLocks noChangeAspect="1"/>
          </p:cNvPicPr>
          <p:nvPr/>
        </p:nvPicPr>
        <p:blipFill rotWithShape="1">
          <a:blip r:embed="rId9">
            <a:extLst>
              <a:ext uri="{28A0092B-C50C-407E-A947-70E740481C1C}">
                <a14:useLocalDpi xmlns:a14="http://schemas.microsoft.com/office/drawing/2010/main" val="0"/>
              </a:ext>
            </a:extLst>
          </a:blip>
          <a:srcRect l="5225" t="37782" r="22704" b="13276"/>
          <a:stretch/>
        </p:blipFill>
        <p:spPr>
          <a:xfrm>
            <a:off x="4129331" y="2192494"/>
            <a:ext cx="1819292" cy="2196407"/>
          </a:xfrm>
          <a:prstGeom prst="rect">
            <a:avLst/>
          </a:prstGeom>
        </p:spPr>
      </p:pic>
      <p:pic>
        <p:nvPicPr>
          <p:cNvPr id="50" name="Picture 49">
            <a:extLst>
              <a:ext uri="{FF2B5EF4-FFF2-40B4-BE49-F238E27FC236}">
                <a16:creationId xmlns:a16="http://schemas.microsoft.com/office/drawing/2014/main" id="{92FACC39-082A-27B4-2AE0-37E53239CCBE}"/>
              </a:ext>
            </a:extLst>
          </p:cNvPr>
          <p:cNvPicPr>
            <a:picLocks noChangeAspect="1"/>
          </p:cNvPicPr>
          <p:nvPr/>
        </p:nvPicPr>
        <p:blipFill>
          <a:blip r:embed="rId10"/>
          <a:stretch>
            <a:fillRect/>
          </a:stretch>
        </p:blipFill>
        <p:spPr>
          <a:xfrm>
            <a:off x="6032803" y="1718297"/>
            <a:ext cx="329213" cy="341406"/>
          </a:xfrm>
          <a:prstGeom prst="rect">
            <a:avLst/>
          </a:prstGeom>
        </p:spPr>
      </p:pic>
      <p:pic>
        <p:nvPicPr>
          <p:cNvPr id="52" name="Picture 51" descr="A picture containing tree, outdoor, grass, plant&#10;&#10;Description automatically generated">
            <a:extLst>
              <a:ext uri="{FF2B5EF4-FFF2-40B4-BE49-F238E27FC236}">
                <a16:creationId xmlns:a16="http://schemas.microsoft.com/office/drawing/2014/main" id="{8A5E42F8-51EA-0603-CF13-B5C756ACEAB5}"/>
              </a:ext>
            </a:extLst>
          </p:cNvPr>
          <p:cNvPicPr>
            <a:picLocks noChangeAspect="1"/>
          </p:cNvPicPr>
          <p:nvPr/>
        </p:nvPicPr>
        <p:blipFill rotWithShape="1">
          <a:blip r:embed="rId11">
            <a:extLst>
              <a:ext uri="{28A0092B-C50C-407E-A947-70E740481C1C}">
                <a14:useLocalDpi xmlns:a14="http://schemas.microsoft.com/office/drawing/2010/main" val="0"/>
              </a:ext>
            </a:extLst>
          </a:blip>
          <a:srcRect l="24215" t="20628" r="38724"/>
          <a:stretch/>
        </p:blipFill>
        <p:spPr>
          <a:xfrm>
            <a:off x="5001386" y="2605587"/>
            <a:ext cx="1894473" cy="2282242"/>
          </a:xfrm>
          <a:prstGeom prst="rect">
            <a:avLst/>
          </a:prstGeom>
        </p:spPr>
      </p:pic>
      <p:pic>
        <p:nvPicPr>
          <p:cNvPr id="55" name="Picture 54" descr="A rock on the ground&#10;&#10;Description automatically generated with low confidence">
            <a:extLst>
              <a:ext uri="{FF2B5EF4-FFF2-40B4-BE49-F238E27FC236}">
                <a16:creationId xmlns:a16="http://schemas.microsoft.com/office/drawing/2014/main" id="{F463566E-EFD1-F50F-D23E-2D6A8571C71C}"/>
              </a:ext>
            </a:extLst>
          </p:cNvPr>
          <p:cNvPicPr>
            <a:picLocks noChangeAspect="1"/>
          </p:cNvPicPr>
          <p:nvPr/>
        </p:nvPicPr>
        <p:blipFill rotWithShape="1">
          <a:blip r:embed="rId12">
            <a:extLst>
              <a:ext uri="{28A0092B-C50C-407E-A947-70E740481C1C}">
                <a14:useLocalDpi xmlns:a14="http://schemas.microsoft.com/office/drawing/2010/main" val="0"/>
              </a:ext>
            </a:extLst>
          </a:blip>
          <a:srcRect l="26058" r="13924"/>
          <a:stretch/>
        </p:blipFill>
        <p:spPr>
          <a:xfrm>
            <a:off x="5859085" y="3306668"/>
            <a:ext cx="2235028" cy="2094720"/>
          </a:xfrm>
          <a:prstGeom prst="rect">
            <a:avLst/>
          </a:prstGeom>
        </p:spPr>
      </p:pic>
      <p:pic>
        <p:nvPicPr>
          <p:cNvPr id="57" name="Picture 56" descr="A picture containing outdoor, grass, tree, red&#10;&#10;Description automatically generated">
            <a:extLst>
              <a:ext uri="{FF2B5EF4-FFF2-40B4-BE49-F238E27FC236}">
                <a16:creationId xmlns:a16="http://schemas.microsoft.com/office/drawing/2014/main" id="{B67C4BCD-0D24-F461-B224-8FDD2B262203}"/>
              </a:ext>
            </a:extLst>
          </p:cNvPr>
          <p:cNvPicPr>
            <a:picLocks noChangeAspect="1"/>
          </p:cNvPicPr>
          <p:nvPr/>
        </p:nvPicPr>
        <p:blipFill rotWithShape="1">
          <a:blip r:embed="rId13">
            <a:extLst>
              <a:ext uri="{28A0092B-C50C-407E-A947-70E740481C1C}">
                <a14:useLocalDpi xmlns:a14="http://schemas.microsoft.com/office/drawing/2010/main" val="0"/>
              </a:ext>
            </a:extLst>
          </a:blip>
          <a:srcRect t="27151"/>
          <a:stretch/>
        </p:blipFill>
        <p:spPr>
          <a:xfrm>
            <a:off x="8571411" y="2940362"/>
            <a:ext cx="1425844" cy="1847191"/>
          </a:xfrm>
          <a:prstGeom prst="rect">
            <a:avLst/>
          </a:prstGeom>
        </p:spPr>
      </p:pic>
      <p:pic>
        <p:nvPicPr>
          <p:cNvPr id="59" name="Picture 58" descr="A picture containing grass, outdoor, tree, green&#10;&#10;Description automatically generated">
            <a:extLst>
              <a:ext uri="{FF2B5EF4-FFF2-40B4-BE49-F238E27FC236}">
                <a16:creationId xmlns:a16="http://schemas.microsoft.com/office/drawing/2014/main" id="{7B915AF1-C89D-3A6A-F9FA-4F2074F53952}"/>
              </a:ext>
            </a:extLst>
          </p:cNvPr>
          <p:cNvPicPr>
            <a:picLocks noChangeAspect="1"/>
          </p:cNvPicPr>
          <p:nvPr/>
        </p:nvPicPr>
        <p:blipFill rotWithShape="1">
          <a:blip r:embed="rId14">
            <a:extLst>
              <a:ext uri="{28A0092B-C50C-407E-A947-70E740481C1C}">
                <a14:useLocalDpi xmlns:a14="http://schemas.microsoft.com/office/drawing/2010/main" val="0"/>
              </a:ext>
            </a:extLst>
          </a:blip>
          <a:srcRect l="31241" r="32152"/>
          <a:stretch/>
        </p:blipFill>
        <p:spPr>
          <a:xfrm>
            <a:off x="10588236" y="2948449"/>
            <a:ext cx="1311118" cy="2013879"/>
          </a:xfrm>
          <a:prstGeom prst="rect">
            <a:avLst/>
          </a:prstGeom>
        </p:spPr>
      </p:pic>
      <p:cxnSp>
        <p:nvCxnSpPr>
          <p:cNvPr id="61" name="Straight Arrow Connector 60">
            <a:extLst>
              <a:ext uri="{FF2B5EF4-FFF2-40B4-BE49-F238E27FC236}">
                <a16:creationId xmlns:a16="http://schemas.microsoft.com/office/drawing/2014/main" id="{16DD7F58-1785-8207-B7EE-B08855C9802C}"/>
              </a:ext>
            </a:extLst>
          </p:cNvPr>
          <p:cNvCxnSpPr/>
          <p:nvPr/>
        </p:nvCxnSpPr>
        <p:spPr>
          <a:xfrm>
            <a:off x="923132" y="2872573"/>
            <a:ext cx="60017" cy="16254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A3E7FC7-B8B4-5B79-E45B-4DB0CDDBEFDB}"/>
              </a:ext>
            </a:extLst>
          </p:cNvPr>
          <p:cNvCxnSpPr>
            <a:cxnSpLocks/>
          </p:cNvCxnSpPr>
          <p:nvPr/>
        </p:nvCxnSpPr>
        <p:spPr>
          <a:xfrm>
            <a:off x="1428584" y="2764926"/>
            <a:ext cx="1433913" cy="25112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CC8B253-A816-EE75-CCF2-B5151DA8101F}"/>
              </a:ext>
            </a:extLst>
          </p:cNvPr>
          <p:cNvCxnSpPr>
            <a:cxnSpLocks/>
          </p:cNvCxnSpPr>
          <p:nvPr/>
        </p:nvCxnSpPr>
        <p:spPr>
          <a:xfrm>
            <a:off x="2325982" y="1998857"/>
            <a:ext cx="557287" cy="1188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8D5FA4F-3F54-F2FC-3D1B-B1BCA56FBE37}"/>
              </a:ext>
            </a:extLst>
          </p:cNvPr>
          <p:cNvCxnSpPr>
            <a:cxnSpLocks/>
          </p:cNvCxnSpPr>
          <p:nvPr/>
        </p:nvCxnSpPr>
        <p:spPr>
          <a:xfrm>
            <a:off x="3829915" y="1507130"/>
            <a:ext cx="161714" cy="8560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848C9F6-870A-8E7F-0D39-673984CC812F}"/>
              </a:ext>
            </a:extLst>
          </p:cNvPr>
          <p:cNvCxnSpPr>
            <a:cxnSpLocks/>
          </p:cNvCxnSpPr>
          <p:nvPr/>
        </p:nvCxnSpPr>
        <p:spPr>
          <a:xfrm flipH="1">
            <a:off x="4410617" y="1312447"/>
            <a:ext cx="61068" cy="8570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1715358-EBCA-D789-0F9E-774E93F425FE}"/>
              </a:ext>
            </a:extLst>
          </p:cNvPr>
          <p:cNvCxnSpPr>
            <a:cxnSpLocks/>
          </p:cNvCxnSpPr>
          <p:nvPr/>
        </p:nvCxnSpPr>
        <p:spPr>
          <a:xfrm flipH="1">
            <a:off x="4890673" y="1312446"/>
            <a:ext cx="148408" cy="121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14DC500-E823-A8A6-195D-B7AF48F291D9}"/>
              </a:ext>
            </a:extLst>
          </p:cNvPr>
          <p:cNvCxnSpPr>
            <a:cxnSpLocks/>
          </p:cNvCxnSpPr>
          <p:nvPr/>
        </p:nvCxnSpPr>
        <p:spPr>
          <a:xfrm flipH="1">
            <a:off x="6050614" y="1896084"/>
            <a:ext cx="148408" cy="121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F73243B-8714-233A-CE49-A05E37C3FD7D}"/>
              </a:ext>
            </a:extLst>
          </p:cNvPr>
          <p:cNvCxnSpPr>
            <a:cxnSpLocks/>
          </p:cNvCxnSpPr>
          <p:nvPr/>
        </p:nvCxnSpPr>
        <p:spPr>
          <a:xfrm flipH="1">
            <a:off x="6783842" y="2266310"/>
            <a:ext cx="64923" cy="13139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53F9829-E5E0-0E3A-544F-6625509B4BE6}"/>
              </a:ext>
            </a:extLst>
          </p:cNvPr>
          <p:cNvCxnSpPr>
            <a:cxnSpLocks/>
          </p:cNvCxnSpPr>
          <p:nvPr/>
        </p:nvCxnSpPr>
        <p:spPr>
          <a:xfrm>
            <a:off x="11229169" y="2719017"/>
            <a:ext cx="0" cy="6129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0632984-B896-53FB-D2FC-F877556B75FD}"/>
              </a:ext>
            </a:extLst>
          </p:cNvPr>
          <p:cNvCxnSpPr>
            <a:cxnSpLocks/>
          </p:cNvCxnSpPr>
          <p:nvPr/>
        </p:nvCxnSpPr>
        <p:spPr>
          <a:xfrm>
            <a:off x="9108952" y="2662482"/>
            <a:ext cx="193110" cy="524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CE89013-C8C0-97CF-7EBF-548DE68998EA}"/>
              </a:ext>
            </a:extLst>
          </p:cNvPr>
          <p:cNvSpPr/>
          <p:nvPr/>
        </p:nvSpPr>
        <p:spPr>
          <a:xfrm>
            <a:off x="9997255" y="1542675"/>
            <a:ext cx="329213" cy="36377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FAD79CD8-425D-D896-7DB0-4B13563B59A2}"/>
              </a:ext>
            </a:extLst>
          </p:cNvPr>
          <p:cNvSpPr/>
          <p:nvPr/>
        </p:nvSpPr>
        <p:spPr>
          <a:xfrm>
            <a:off x="6943163" y="1812915"/>
            <a:ext cx="329213" cy="36377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642F9BBD-BC2E-8FAC-26B7-946FF241AA2D}"/>
              </a:ext>
            </a:extLst>
          </p:cNvPr>
          <p:cNvSpPr/>
          <p:nvPr/>
        </p:nvSpPr>
        <p:spPr>
          <a:xfrm>
            <a:off x="6699659" y="2090485"/>
            <a:ext cx="329213" cy="36377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Picture 85" descr="A picture containing ground, nature, soil&#10;&#10;Description automatically generated">
            <a:extLst>
              <a:ext uri="{FF2B5EF4-FFF2-40B4-BE49-F238E27FC236}">
                <a16:creationId xmlns:a16="http://schemas.microsoft.com/office/drawing/2014/main" id="{8F8BAEDB-3A8F-8AFA-46CA-EB60F72558A7}"/>
              </a:ext>
            </a:extLst>
          </p:cNvPr>
          <p:cNvPicPr>
            <a:picLocks noChangeAspect="1"/>
          </p:cNvPicPr>
          <p:nvPr/>
        </p:nvPicPr>
        <p:blipFill rotWithShape="1">
          <a:blip r:embed="rId15">
            <a:extLst>
              <a:ext uri="{28A0092B-C50C-407E-A947-70E740481C1C}">
                <a14:useLocalDpi xmlns:a14="http://schemas.microsoft.com/office/drawing/2010/main" val="0"/>
              </a:ext>
            </a:extLst>
          </a:blip>
          <a:srcRect l="20776" t="11690" r="19506" b="8472"/>
          <a:stretch/>
        </p:blipFill>
        <p:spPr>
          <a:xfrm>
            <a:off x="3537377" y="2524971"/>
            <a:ext cx="3579751" cy="3589390"/>
          </a:xfrm>
          <a:prstGeom prst="rect">
            <a:avLst/>
          </a:prstGeom>
        </p:spPr>
      </p:pic>
    </p:spTree>
    <p:extLst>
      <p:ext uri="{BB962C8B-B14F-4D97-AF65-F5344CB8AC3E}">
        <p14:creationId xmlns:p14="http://schemas.microsoft.com/office/powerpoint/2010/main" val="303387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9"/>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7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72"/>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5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5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7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57"/>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7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9"/>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7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82" grpId="0" animBg="1"/>
      <p:bldP spid="83" grpId="0" animBg="1"/>
      <p:bldP spid="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F3754-91F9-47B2-B81A-FB2BED1EB704}"/>
              </a:ext>
            </a:extLst>
          </p:cNvPr>
          <p:cNvSpPr>
            <a:spLocks noGrp="1"/>
          </p:cNvSpPr>
          <p:nvPr>
            <p:ph type="title"/>
          </p:nvPr>
        </p:nvSpPr>
        <p:spPr/>
        <p:txBody>
          <a:bodyPr>
            <a:normAutofit/>
          </a:bodyPr>
          <a:lstStyle/>
          <a:p>
            <a:r>
              <a:rPr lang="en-US" sz="3200" dirty="0"/>
              <a:t>Findings</a:t>
            </a:r>
          </a:p>
        </p:txBody>
      </p:sp>
      <p:sp>
        <p:nvSpPr>
          <p:cNvPr id="3" name="Content Placeholder 2">
            <a:extLst>
              <a:ext uri="{FF2B5EF4-FFF2-40B4-BE49-F238E27FC236}">
                <a16:creationId xmlns:a16="http://schemas.microsoft.com/office/drawing/2014/main" id="{0DA73B77-B7AE-42E6-9D66-8DA60ED076CB}"/>
              </a:ext>
            </a:extLst>
          </p:cNvPr>
          <p:cNvSpPr>
            <a:spLocks noGrp="1"/>
          </p:cNvSpPr>
          <p:nvPr>
            <p:ph idx="1"/>
          </p:nvPr>
        </p:nvSpPr>
        <p:spPr>
          <a:xfrm>
            <a:off x="496455" y="1371602"/>
            <a:ext cx="10515600" cy="4632261"/>
          </a:xfrm>
        </p:spPr>
        <p:txBody>
          <a:bodyPr/>
          <a:lstStyle/>
          <a:p>
            <a:r>
              <a:rPr lang="en-US" dirty="0"/>
              <a:t>10 Out of 15 monuments noted on USGS quad maps and plat research were found</a:t>
            </a:r>
          </a:p>
          <a:p>
            <a:pPr marL="0" indent="0">
              <a:buNone/>
            </a:pPr>
            <a:endParaRPr lang="en-US" dirty="0"/>
          </a:p>
          <a:p>
            <a:r>
              <a:rPr lang="en-US" dirty="0"/>
              <a:t>8 of the 10 monuments were positioned while 2 of the 10 found were destroyed/ not in original position. </a:t>
            </a:r>
          </a:p>
          <a:p>
            <a:pPr marL="0" indent="0">
              <a:buNone/>
            </a:pPr>
            <a:endParaRPr lang="en-US" dirty="0"/>
          </a:p>
          <a:p>
            <a:r>
              <a:rPr lang="en-US" dirty="0"/>
              <a:t>1 other monument that did not show up in our research was found buried in the shoulder of the road very close to where we were setting a reference monument</a:t>
            </a:r>
          </a:p>
          <a:p>
            <a:pPr marL="0" indent="0">
              <a:buNone/>
            </a:pPr>
            <a:endParaRPr lang="en-US" dirty="0"/>
          </a:p>
          <a:p>
            <a:r>
              <a:rPr lang="en-US" dirty="0"/>
              <a:t>8 monuments (3ft section of 1in rebar with cap) set at original boundary calls that were missing monuments</a:t>
            </a:r>
          </a:p>
          <a:p>
            <a:pPr marL="0" indent="0">
              <a:buNone/>
            </a:pPr>
            <a:endParaRPr lang="en-US" dirty="0"/>
          </a:p>
          <a:p>
            <a:r>
              <a:rPr lang="en-US" dirty="0"/>
              <a:t>Additional 16 reference monuments were set along the county boundary </a:t>
            </a:r>
          </a:p>
        </p:txBody>
      </p:sp>
      <p:sp>
        <p:nvSpPr>
          <p:cNvPr id="4" name="Slide Number Placeholder 3">
            <a:extLst>
              <a:ext uri="{FF2B5EF4-FFF2-40B4-BE49-F238E27FC236}">
                <a16:creationId xmlns:a16="http://schemas.microsoft.com/office/drawing/2014/main" id="{7EE2AFA6-5BBB-4EB7-B420-D3300EB0F082}"/>
              </a:ext>
            </a:extLst>
          </p:cNvPr>
          <p:cNvSpPr>
            <a:spLocks noGrp="1"/>
          </p:cNvSpPr>
          <p:nvPr>
            <p:ph type="sldNum" sz="quarter" idx="12"/>
          </p:nvPr>
        </p:nvSpPr>
        <p:spPr/>
        <p:txBody>
          <a:bodyPr/>
          <a:lstStyle/>
          <a:p>
            <a:fld id="{784DC4BC-AE01-4C6D-870D-ADD2363A0B6C}" type="slidenum">
              <a:rPr lang="en-US" smtClean="0"/>
              <a:t>22</a:t>
            </a:fld>
            <a:endParaRPr lang="en-US" dirty="0"/>
          </a:p>
        </p:txBody>
      </p:sp>
    </p:spTree>
    <p:extLst>
      <p:ext uri="{BB962C8B-B14F-4D97-AF65-F5344CB8AC3E}">
        <p14:creationId xmlns:p14="http://schemas.microsoft.com/office/powerpoint/2010/main" val="1741386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6D443-8CDF-4AF9-B107-37BC53F96F45}"/>
              </a:ext>
            </a:extLst>
          </p:cNvPr>
          <p:cNvSpPr>
            <a:spLocks noGrp="1"/>
          </p:cNvSpPr>
          <p:nvPr>
            <p:ph type="sldNum" sz="quarter" idx="12"/>
          </p:nvPr>
        </p:nvSpPr>
        <p:spPr/>
        <p:txBody>
          <a:bodyPr/>
          <a:lstStyle/>
          <a:p>
            <a:fld id="{784DC4BC-AE01-4C6D-870D-ADD2363A0B6C}" type="slidenum">
              <a:rPr lang="en-US" smtClean="0"/>
              <a:t>23</a:t>
            </a:fld>
            <a:endParaRPr lang="en-US" dirty="0"/>
          </a:p>
        </p:txBody>
      </p:sp>
      <p:pic>
        <p:nvPicPr>
          <p:cNvPr id="8" name="Picture 7">
            <a:extLst>
              <a:ext uri="{FF2B5EF4-FFF2-40B4-BE49-F238E27FC236}">
                <a16:creationId xmlns:a16="http://schemas.microsoft.com/office/drawing/2014/main" id="{74755129-1FE6-413D-9C6F-D65BF6D56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36" y="341871"/>
            <a:ext cx="11210727" cy="2614623"/>
          </a:xfrm>
          <a:prstGeom prst="rect">
            <a:avLst/>
          </a:prstGeom>
        </p:spPr>
      </p:pic>
      <p:pic>
        <p:nvPicPr>
          <p:cNvPr id="12" name="Picture 11">
            <a:extLst>
              <a:ext uri="{FF2B5EF4-FFF2-40B4-BE49-F238E27FC236}">
                <a16:creationId xmlns:a16="http://schemas.microsoft.com/office/drawing/2014/main" id="{E230CF56-386D-4B0E-8834-AF90FBA27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79" y="3000962"/>
            <a:ext cx="3614714" cy="1801089"/>
          </a:xfrm>
          <a:prstGeom prst="rect">
            <a:avLst/>
          </a:prstGeom>
        </p:spPr>
      </p:pic>
      <p:pic>
        <p:nvPicPr>
          <p:cNvPr id="6" name="Picture 5">
            <a:extLst>
              <a:ext uri="{FF2B5EF4-FFF2-40B4-BE49-F238E27FC236}">
                <a16:creationId xmlns:a16="http://schemas.microsoft.com/office/drawing/2014/main" id="{FA29B4FD-50B8-468E-975A-8BC498C4C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981" y="3026293"/>
            <a:ext cx="6373256" cy="3189831"/>
          </a:xfrm>
          <a:prstGeom prst="rect">
            <a:avLst/>
          </a:prstGeom>
        </p:spPr>
      </p:pic>
      <p:pic>
        <p:nvPicPr>
          <p:cNvPr id="10" name="Picture 9">
            <a:extLst>
              <a:ext uri="{FF2B5EF4-FFF2-40B4-BE49-F238E27FC236}">
                <a16:creationId xmlns:a16="http://schemas.microsoft.com/office/drawing/2014/main" id="{B27058C7-E16A-46B6-8550-2BE22B4C8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187" y="3817108"/>
            <a:ext cx="9477375" cy="2510465"/>
          </a:xfrm>
          <a:prstGeom prst="rect">
            <a:avLst/>
          </a:prstGeom>
        </p:spPr>
      </p:pic>
    </p:spTree>
    <p:extLst>
      <p:ext uri="{BB962C8B-B14F-4D97-AF65-F5344CB8AC3E}">
        <p14:creationId xmlns:p14="http://schemas.microsoft.com/office/powerpoint/2010/main" val="34339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691D59-071E-4C59-99EB-884BE2B29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536" y="215514"/>
            <a:ext cx="8896928" cy="5931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3293CA9F-CDB9-47AA-B315-45FB1169E4DA}"/>
              </a:ext>
            </a:extLst>
          </p:cNvPr>
          <p:cNvSpPr txBox="1"/>
          <p:nvPr/>
        </p:nvSpPr>
        <p:spPr>
          <a:xfrm>
            <a:off x="891309" y="2844225"/>
            <a:ext cx="10409382" cy="584775"/>
          </a:xfrm>
          <a:prstGeom prst="rect">
            <a:avLst/>
          </a:prstGeom>
          <a:solidFill>
            <a:schemeClr val="bg1">
              <a:lumMod val="85000"/>
            </a:schemeClr>
          </a:solidFill>
          <a:ln w="12700">
            <a:solidFill>
              <a:srgbClr val="002060"/>
            </a:solidFill>
          </a:ln>
        </p:spPr>
        <p:txBody>
          <a:bodyPr wrap="square" rtlCol="0">
            <a:spAutoFit/>
          </a:bodyPr>
          <a:lstStyle/>
          <a:p>
            <a:pPr algn="ctr"/>
            <a:r>
              <a:rPr lang="en-US" sz="3200" dirty="0">
                <a:solidFill>
                  <a:srgbClr val="002060"/>
                </a:solidFill>
              </a:rPr>
              <a:t>rfa.sc.gov/programs-services/geodetic/county/</a:t>
            </a:r>
            <a:r>
              <a:rPr lang="en-US" sz="3200" dirty="0" err="1">
                <a:solidFill>
                  <a:srgbClr val="002060"/>
                </a:solidFill>
              </a:rPr>
              <a:t>dillon-marion</a:t>
            </a:r>
            <a:endParaRPr lang="en-US" sz="3200" dirty="0">
              <a:solidFill>
                <a:srgbClr val="002060"/>
              </a:solidFill>
              <a:latin typeface="Calibri Light" panose="020F0302020204030204"/>
            </a:endParaRPr>
          </a:p>
        </p:txBody>
      </p:sp>
    </p:spTree>
    <p:extLst>
      <p:ext uri="{BB962C8B-B14F-4D97-AF65-F5344CB8AC3E}">
        <p14:creationId xmlns:p14="http://schemas.microsoft.com/office/powerpoint/2010/main" val="23562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50" dirty="0">
                <a:solidFill>
                  <a:schemeClr val="tx1"/>
                </a:solidFill>
              </a:rPr>
              <a:t>QUESTIONS?</a:t>
            </a:r>
            <a:br>
              <a:rPr lang="en-US" sz="4050" dirty="0">
                <a:solidFill>
                  <a:schemeClr val="tx1"/>
                </a:solidFill>
              </a:rPr>
            </a:br>
            <a:r>
              <a:rPr lang="en-US" sz="2000" dirty="0">
                <a:solidFill>
                  <a:schemeClr val="tx1"/>
                </a:solidFill>
              </a:rPr>
              <a:t>Or Information You Would Like to Provide?</a:t>
            </a:r>
            <a:endParaRPr lang="en-US" sz="4050" dirty="0">
              <a:solidFill>
                <a:schemeClr val="tx1"/>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7" name="Title 1"/>
          <p:cNvSpPr txBox="1">
            <a:spLocks/>
          </p:cNvSpPr>
          <p:nvPr/>
        </p:nvSpPr>
        <p:spPr>
          <a:xfrm>
            <a:off x="1981200" y="3581400"/>
            <a:ext cx="8077200" cy="94351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PLEASE CALL: </a:t>
            </a:r>
            <a:r>
              <a:rPr kumimoji="0" lang="en-US" sz="2400" b="0" i="0" u="sng" strike="noStrike" kern="1200" cap="none" spc="0" normalizeH="0" baseline="0" noProof="0" dirty="0">
                <a:ln>
                  <a:noFill/>
                </a:ln>
                <a:solidFill>
                  <a:srgbClr val="5B9BD5"/>
                </a:solidFill>
                <a:effectLst/>
                <a:uLnTx/>
                <a:uFillTx/>
                <a:latin typeface="Calibri Light" panose="020F0302020204030204"/>
                <a:ea typeface="+mj-ea"/>
                <a:cs typeface="+mj-cs"/>
              </a:rPr>
              <a:t>803-734-0959</a:t>
            </a: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or EMAIL:  </a:t>
            </a:r>
            <a:r>
              <a:rPr kumimoji="0" lang="en-US" sz="2400" b="0" i="0" u="sng" strike="noStrike" kern="1200" cap="none" spc="0" normalizeH="0" baseline="0" noProof="0" dirty="0">
                <a:ln>
                  <a:noFill/>
                </a:ln>
                <a:solidFill>
                  <a:srgbClr val="5B9BD5"/>
                </a:solidFill>
                <a:effectLst/>
                <a:uLnTx/>
                <a:uFillTx/>
                <a:latin typeface="Calibri Light" panose="020F0302020204030204"/>
                <a:ea typeface="+mj-ea"/>
                <a:cs typeface="+mj-cs"/>
              </a:rPr>
              <a:t>boundary@rfa.sc.gov</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We Will Work to Address Questions Promptly or Direct Questions to the Appropriate Agency or Jurisdictional Entity</a:t>
            </a:r>
          </a:p>
        </p:txBody>
      </p:sp>
    </p:spTree>
    <p:extLst>
      <p:ext uri="{BB962C8B-B14F-4D97-AF65-F5344CB8AC3E}">
        <p14:creationId xmlns:p14="http://schemas.microsoft.com/office/powerpoint/2010/main" val="3024756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06CC-F42E-435F-BB3F-DD2C83CA34FD}"/>
              </a:ext>
            </a:extLst>
          </p:cNvPr>
          <p:cNvSpPr>
            <a:spLocks noGrp="1"/>
          </p:cNvSpPr>
          <p:nvPr>
            <p:ph type="title"/>
          </p:nvPr>
        </p:nvSpPr>
        <p:spPr>
          <a:xfrm>
            <a:off x="228600" y="175867"/>
            <a:ext cx="2959223" cy="1160119"/>
          </a:xfrm>
        </p:spPr>
        <p:txBody>
          <a:bodyPr/>
          <a:lstStyle/>
          <a:p>
            <a:r>
              <a:rPr lang="en-US" u="sng" dirty="0"/>
              <a:t>The Reason…</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C4BC-AE01-4C6D-870D-ADD2363A0B6C}" type="slidenum">
              <a:rPr kumimoji="0" lang="en-US" sz="100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id="{21701BE4-BF5B-4D06-9257-D26B1E52B7F4}"/>
              </a:ext>
            </a:extLst>
          </p:cNvPr>
          <p:cNvSpPr txBox="1"/>
          <p:nvPr/>
        </p:nvSpPr>
        <p:spPr>
          <a:xfrm>
            <a:off x="461639" y="1784930"/>
            <a:ext cx="10857390"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Passage of time and growth has led to confusion over statutory county descriptions and the locations of county boundary lines </a:t>
            </a:r>
          </a:p>
          <a:p>
            <a:endParaRPr lang="en-US"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Exact and precise locations and boundaries of state’s political subdivisions are critical for services, enforcement of property rights and election of public officials. </a:t>
            </a:r>
          </a:p>
          <a:p>
            <a:endParaRPr lang="en-US"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Necessary for state government and political subdivisions </a:t>
            </a:r>
          </a:p>
          <a:p>
            <a:endParaRPr lang="en-US"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Technology exists now to cost-effectively provide definite and permanent markers of boundary lines </a:t>
            </a:r>
          </a:p>
          <a:p>
            <a:endParaRPr lang="en-US" dirty="0">
              <a:solidFill>
                <a:srgbClr val="002060"/>
              </a:solidFill>
              <a:latin typeface="Franklin Gothic Medium" panose="020B0603020102020204" pitchFamily="34" charset="0"/>
            </a:endParaRPr>
          </a:p>
          <a:p>
            <a:endParaRPr lang="en-US" dirty="0">
              <a:solidFill>
                <a:srgbClr val="002060"/>
              </a:solidFill>
              <a:latin typeface="Franklin Gothic Medium" panose="020B0603020102020204" pitchFamily="34" charset="0"/>
            </a:endParaRPr>
          </a:p>
          <a:p>
            <a:endParaRPr lang="en-US" dirty="0">
              <a:solidFill>
                <a:srgbClr val="002060"/>
              </a:solidFill>
            </a:endParaRPr>
          </a:p>
        </p:txBody>
      </p:sp>
    </p:spTree>
    <p:extLst>
      <p:ext uri="{BB962C8B-B14F-4D97-AF65-F5344CB8AC3E}">
        <p14:creationId xmlns:p14="http://schemas.microsoft.com/office/powerpoint/2010/main" val="327777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5D07-3C60-49E7-99C4-FE92BFD300DC}"/>
              </a:ext>
            </a:extLst>
          </p:cNvPr>
          <p:cNvSpPr>
            <a:spLocks noGrp="1"/>
          </p:cNvSpPr>
          <p:nvPr>
            <p:ph type="title"/>
          </p:nvPr>
        </p:nvSpPr>
        <p:spPr>
          <a:xfrm>
            <a:off x="272558" y="248855"/>
            <a:ext cx="5959566" cy="851975"/>
          </a:xfrm>
        </p:spPr>
        <p:txBody>
          <a:bodyPr/>
          <a:lstStyle/>
          <a:p>
            <a:r>
              <a:rPr lang="en-US" u="sng" dirty="0"/>
              <a:t>Why the SC Geodetic Survey?</a:t>
            </a:r>
          </a:p>
        </p:txBody>
      </p:sp>
      <p:sp>
        <p:nvSpPr>
          <p:cNvPr id="3" name="Slide Number Placeholder 2">
            <a:extLst>
              <a:ext uri="{FF2B5EF4-FFF2-40B4-BE49-F238E27FC236}">
                <a16:creationId xmlns:a16="http://schemas.microsoft.com/office/drawing/2014/main" id="{ADA0A134-E32C-453E-8536-191D68BDE559}"/>
              </a:ext>
            </a:extLst>
          </p:cNvPr>
          <p:cNvSpPr>
            <a:spLocks noGrp="1"/>
          </p:cNvSpPr>
          <p:nvPr>
            <p:ph type="sldNum" sz="quarter" idx="12"/>
          </p:nvPr>
        </p:nvSpPr>
        <p:spPr/>
        <p:txBody>
          <a:bodyPr/>
          <a:lstStyle/>
          <a:p>
            <a:fld id="{784DC4BC-AE01-4C6D-870D-ADD2363A0B6C}" type="slidenum">
              <a:rPr lang="en-US" smtClean="0"/>
              <a:pPr/>
              <a:t>4</a:t>
            </a:fld>
            <a:endParaRPr lang="en-US" dirty="0"/>
          </a:p>
        </p:txBody>
      </p:sp>
      <p:sp>
        <p:nvSpPr>
          <p:cNvPr id="4" name="TextBox 3">
            <a:extLst>
              <a:ext uri="{FF2B5EF4-FFF2-40B4-BE49-F238E27FC236}">
                <a16:creationId xmlns:a16="http://schemas.microsoft.com/office/drawing/2014/main" id="{7EC95385-C3D7-44AE-8908-9D2CD3E6FE3B}"/>
              </a:ext>
            </a:extLst>
          </p:cNvPr>
          <p:cNvSpPr txBox="1"/>
          <p:nvPr/>
        </p:nvSpPr>
        <p:spPr>
          <a:xfrm>
            <a:off x="532660" y="1180730"/>
            <a:ext cx="10147177"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Over the last 30+ years, the South Carolina Geodetic Survey has worked with South</a:t>
            </a:r>
            <a:r>
              <a:rPr lang="en-US" baseline="0" dirty="0">
                <a:solidFill>
                  <a:srgbClr val="002060"/>
                </a:solidFill>
                <a:latin typeface="Franklin Gothic Medium" panose="020B0603020102020204" pitchFamily="34" charset="0"/>
              </a:rPr>
              <a:t> Carolina counties to help resolve some of the ambiguities present in the current Code of Law</a:t>
            </a:r>
          </a:p>
          <a:p>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SC Geodetic Survey was also used in the clarification of the NC/SC boundary</a:t>
            </a:r>
          </a:p>
          <a:p>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In the early 90’s Greenville and Spartanburg counties asked the Geodetic Survey to help them work out the location of their Statutory Boundary. Their boundary was clarified and placed into law.</a:t>
            </a:r>
          </a:p>
          <a:p>
            <a:pPr marL="285750" indent="-285750">
              <a:buFont typeface="Arial" panose="020B0604020202020204" pitchFamily="34" charset="0"/>
              <a:buChar char="•"/>
            </a:pPr>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After it’s completion the General Assembly decided to enact legislation assigning the SC Geodetic Survey as the mediator to resolve disputes between counties.</a:t>
            </a:r>
            <a:endParaRPr lang="en-US" baseline="0" dirty="0">
              <a:solidFill>
                <a:srgbClr val="002060"/>
              </a:solidFill>
              <a:latin typeface="Franklin Gothic Medium" panose="020B06030201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42921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156B-62DD-43BB-A630-5D48579273B7}"/>
              </a:ext>
            </a:extLst>
          </p:cNvPr>
          <p:cNvSpPr>
            <a:spLocks noGrp="1"/>
          </p:cNvSpPr>
          <p:nvPr>
            <p:ph type="title"/>
          </p:nvPr>
        </p:nvSpPr>
        <p:spPr>
          <a:xfrm>
            <a:off x="838200" y="266329"/>
            <a:ext cx="10515600" cy="887767"/>
          </a:xfrm>
        </p:spPr>
        <p:txBody>
          <a:bodyPr>
            <a:normAutofit/>
          </a:bodyPr>
          <a:lstStyle/>
          <a:p>
            <a:r>
              <a:rPr lang="en-US" sz="2800" dirty="0"/>
              <a:t>The duties of the SC Geodetic Survey (SCGS) </a:t>
            </a:r>
            <a:br>
              <a:rPr lang="en-US" sz="2800" dirty="0"/>
            </a:br>
            <a:r>
              <a:rPr lang="en-US" sz="2800" dirty="0"/>
              <a:t>with respect to determining county boundaries</a:t>
            </a:r>
          </a:p>
        </p:txBody>
      </p:sp>
      <p:sp>
        <p:nvSpPr>
          <p:cNvPr id="3" name="Slide Number Placeholder 2">
            <a:extLst>
              <a:ext uri="{FF2B5EF4-FFF2-40B4-BE49-F238E27FC236}">
                <a16:creationId xmlns:a16="http://schemas.microsoft.com/office/drawing/2014/main" id="{1767E62F-DDB7-4DCB-A419-9BD4396AA0A8}"/>
              </a:ext>
            </a:extLst>
          </p:cNvPr>
          <p:cNvSpPr>
            <a:spLocks noGrp="1"/>
          </p:cNvSpPr>
          <p:nvPr>
            <p:ph type="sldNum" sz="quarter" idx="12"/>
          </p:nvPr>
        </p:nvSpPr>
        <p:spPr/>
        <p:txBody>
          <a:bodyPr/>
          <a:lstStyle/>
          <a:p>
            <a:fld id="{784DC4BC-AE01-4C6D-870D-ADD2363A0B6C}" type="slidenum">
              <a:rPr lang="en-US" smtClean="0"/>
              <a:pPr/>
              <a:t>5</a:t>
            </a:fld>
            <a:endParaRPr lang="en-US" dirty="0"/>
          </a:p>
        </p:txBody>
      </p:sp>
      <p:sp>
        <p:nvSpPr>
          <p:cNvPr id="7" name="TextBox 6">
            <a:extLst>
              <a:ext uri="{FF2B5EF4-FFF2-40B4-BE49-F238E27FC236}">
                <a16:creationId xmlns:a16="http://schemas.microsoft.com/office/drawing/2014/main" id="{1D223C5D-81A2-4933-9755-5CADA6EE93CE}"/>
              </a:ext>
            </a:extLst>
          </p:cNvPr>
          <p:cNvSpPr txBox="1"/>
          <p:nvPr/>
        </p:nvSpPr>
        <p:spPr>
          <a:xfrm>
            <a:off x="334537" y="1082471"/>
            <a:ext cx="11496907" cy="5509200"/>
          </a:xfrm>
          <a:prstGeom prst="rect">
            <a:avLst/>
          </a:prstGeom>
          <a:noFill/>
        </p:spPr>
        <p:txBody>
          <a:bodyPr wrap="square" rtlCol="0">
            <a:spAutoFit/>
          </a:bodyPr>
          <a:lstStyle/>
          <a:p>
            <a:r>
              <a:rPr lang="en-US" u="sng" dirty="0">
                <a:solidFill>
                  <a:srgbClr val="002060"/>
                </a:solidFill>
                <a:latin typeface="Franklin Gothic Medium" panose="020B0603020102020204" pitchFamily="34" charset="0"/>
              </a:rPr>
              <a:t>SC Code of Laws §27-2-105</a:t>
            </a:r>
            <a:r>
              <a:rPr lang="en-US" dirty="0">
                <a:solidFill>
                  <a:srgbClr val="002060"/>
                </a:solidFill>
                <a:latin typeface="Franklin Gothic Medium" panose="020B0603020102020204" pitchFamily="34" charset="0"/>
              </a:rPr>
              <a:t>          </a:t>
            </a:r>
          </a:p>
          <a:p>
            <a:r>
              <a:rPr lang="en-US" u="sng" dirty="0">
                <a:solidFill>
                  <a:srgbClr val="002060"/>
                </a:solidFill>
                <a:latin typeface="Franklin Gothic Medium" panose="020B0603020102020204" pitchFamily="34" charset="0"/>
              </a:rPr>
              <a:t>Act No. 262 of 2014</a:t>
            </a:r>
          </a:p>
          <a:p>
            <a:endParaRPr lang="en-US" u="sng"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(1994) Dispute between two or more counties- SCGS will act as mediator to resolve the dispute</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(1994/2014) SCGS to assist counties in defining and </a:t>
            </a:r>
            <a:r>
              <a:rPr lang="en-US" sz="1600" dirty="0" err="1">
                <a:solidFill>
                  <a:srgbClr val="002060"/>
                </a:solidFill>
                <a:latin typeface="Franklin Gothic Medium" panose="020B0603020102020204" pitchFamily="34" charset="0"/>
              </a:rPr>
              <a:t>monumenting</a:t>
            </a:r>
            <a:r>
              <a:rPr lang="en-US" sz="1600" dirty="0">
                <a:solidFill>
                  <a:srgbClr val="002060"/>
                </a:solidFill>
                <a:latin typeface="Franklin Gothic Medium" panose="020B0603020102020204" pitchFamily="34" charset="0"/>
              </a:rPr>
              <a:t> the locations of county boundaries and positioning the monuments using geodetic surveys where counties are ill-defined, unmarked, or poorly marked</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(2014) SCGS will clarify county boundaries as defined in Chapter 3, Title 4</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(2014) SCGS will analyze archival and other evidence and perform field surveys to position geographically all county boundaries in accordance with statutory descriptions</a:t>
            </a:r>
          </a:p>
          <a:p>
            <a:pPr>
              <a:lnSpc>
                <a:spcPct val="50000"/>
              </a:lnSpc>
            </a:pPr>
            <a:endParaRPr lang="en-US" sz="1600" dirty="0">
              <a:solidFill>
                <a:srgbClr val="002060"/>
              </a:solidFill>
              <a:latin typeface="Franklin Gothic Medium" panose="020B0603020102020204" pitchFamily="34" charset="0"/>
            </a:endParaRPr>
          </a:p>
          <a:p>
            <a:pPr marL="285750" indent="-285750">
              <a:buFont typeface="Arial" panose="020B0604020202020204" pitchFamily="34" charset="0"/>
              <a:buChar char="•"/>
            </a:pPr>
            <a:r>
              <a:rPr lang="en-US" sz="1600" dirty="0">
                <a:solidFill>
                  <a:srgbClr val="002060"/>
                </a:solidFill>
                <a:latin typeface="Franklin Gothic Medium" panose="020B0603020102020204" pitchFamily="34" charset="0"/>
              </a:rPr>
              <a:t>(2014) 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p>
          <a:p>
            <a:endParaRPr lang="en-US" u="sng"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1661987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889" y="1323459"/>
            <a:ext cx="3429000" cy="22860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1" y="3690449"/>
            <a:ext cx="1943589" cy="259145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7385" y="1319435"/>
            <a:ext cx="1452134" cy="2582385"/>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705589" y="623876"/>
            <a:ext cx="2133600"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MONUMENTS</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0670" r="13333"/>
          <a:stretch/>
        </p:blipFill>
        <p:spPr>
          <a:xfrm>
            <a:off x="3886200" y="3690448"/>
            <a:ext cx="1920240" cy="2571750"/>
          </a:xfrm>
          <a:prstGeom prst="rect">
            <a:avLst/>
          </a:prstGeom>
          <a:ln>
            <a:noFill/>
          </a:ln>
          <a:effectLst>
            <a:outerShdw blurRad="190500" algn="tl" rotWithShape="0">
              <a:srgbClr val="000000">
                <a:alpha val="70000"/>
              </a:srgbClr>
            </a:outerShdw>
          </a:effectLst>
        </p:spPr>
      </p:pic>
      <p:sp>
        <p:nvSpPr>
          <p:cNvPr id="11"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13" name="Title 1">
            <a:extLst>
              <a:ext uri="{FF2B5EF4-FFF2-40B4-BE49-F238E27FC236}">
                <a16:creationId xmlns:a16="http://schemas.microsoft.com/office/drawing/2014/main" id="{0088433B-BBE1-4196-9FA9-447BD2E361B3}"/>
              </a:ext>
            </a:extLst>
          </p:cNvPr>
          <p:cNvSpPr txBox="1">
            <a:spLocks/>
          </p:cNvSpPr>
          <p:nvPr/>
        </p:nvSpPr>
        <p:spPr>
          <a:xfrm>
            <a:off x="5122689" y="619865"/>
            <a:ext cx="2133600" cy="446678"/>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VS</a:t>
            </a:r>
          </a:p>
        </p:txBody>
      </p:sp>
      <p:pic>
        <p:nvPicPr>
          <p:cNvPr id="14" name="Picture 13">
            <a:extLst>
              <a:ext uri="{FF2B5EF4-FFF2-40B4-BE49-F238E27FC236}">
                <a16:creationId xmlns:a16="http://schemas.microsoft.com/office/drawing/2014/main" id="{FB387A69-F5A9-48B1-9442-959E164FB6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150983" y="4322029"/>
            <a:ext cx="2324939" cy="174370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3B03F716-A045-4FFB-B450-040746618B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58666" y="1269054"/>
            <a:ext cx="1552676" cy="217334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BBBC7A77-70DC-4C2F-AFF4-DEE488D31D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026544" y="4261847"/>
            <a:ext cx="2939560" cy="142895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080E0563-313A-416D-B31E-E11E27BB1D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8520" y="3108292"/>
            <a:ext cx="2560321" cy="1920241"/>
          </a:xfrm>
          <a:prstGeom prst="rect">
            <a:avLst/>
          </a:prstGeom>
          <a:ln>
            <a:noFill/>
          </a:ln>
          <a:effectLst>
            <a:outerShdw blurRad="190500" algn="tl" rotWithShape="0">
              <a:srgbClr val="000000">
                <a:alpha val="70000"/>
              </a:srgbClr>
            </a:outerShdw>
          </a:effectLst>
        </p:spPr>
      </p:pic>
      <p:sp>
        <p:nvSpPr>
          <p:cNvPr id="18" name="Title 1">
            <a:extLst>
              <a:ext uri="{FF2B5EF4-FFF2-40B4-BE49-F238E27FC236}">
                <a16:creationId xmlns:a16="http://schemas.microsoft.com/office/drawing/2014/main" id="{BD0DA505-F937-4E3E-8F3A-4A3D97B235F1}"/>
              </a:ext>
            </a:extLst>
          </p:cNvPr>
          <p:cNvSpPr txBox="1">
            <a:spLocks/>
          </p:cNvSpPr>
          <p:nvPr/>
        </p:nvSpPr>
        <p:spPr>
          <a:xfrm>
            <a:off x="7362724" y="619865"/>
            <a:ext cx="2133600"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MONUMENTS</a:t>
            </a:r>
          </a:p>
        </p:txBody>
      </p:sp>
    </p:spTree>
    <p:extLst>
      <p:ext uri="{BB962C8B-B14F-4D97-AF65-F5344CB8AC3E}">
        <p14:creationId xmlns:p14="http://schemas.microsoft.com/office/powerpoint/2010/main" val="38861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a:defRPr/>
            </a:pPr>
            <a:r>
              <a:rPr lang="en-US" sz="3600" dirty="0">
                <a:solidFill>
                  <a:schemeClr val="tx1"/>
                </a:solidFill>
              </a:rPr>
              <a:t>Scatter Gram of Differences</a:t>
            </a:r>
            <a:br>
              <a:rPr lang="en-US" sz="3600" dirty="0">
                <a:solidFill>
                  <a:schemeClr val="tx1"/>
                </a:solidFill>
              </a:rPr>
            </a:br>
            <a:r>
              <a:rPr lang="en-US" sz="3600" dirty="0">
                <a:solidFill>
                  <a:schemeClr val="tx1"/>
                </a:solidFill>
              </a:rPr>
              <a:t>Between Observations</a:t>
            </a:r>
            <a:br>
              <a:rPr lang="en-US" dirty="0"/>
            </a:br>
            <a:r>
              <a:rPr lang="en-US" sz="1800" dirty="0">
                <a:solidFill>
                  <a:schemeClr val="tx1"/>
                </a:solidFill>
              </a:rPr>
              <a:t>2 – Five Minute Sessions</a:t>
            </a:r>
          </a:p>
        </p:txBody>
      </p:sp>
      <p:graphicFrame>
        <p:nvGraphicFramePr>
          <p:cNvPr id="4" name="Content Placeholder 3"/>
          <p:cNvGraphicFramePr>
            <a:graphicFrameLocks noGrp="1"/>
          </p:cNvGraphicFramePr>
          <p:nvPr>
            <p:ph idx="1"/>
          </p:nvPr>
        </p:nvGraphicFramePr>
        <p:xfrm>
          <a:off x="838200" y="1544638"/>
          <a:ext cx="10515600" cy="463232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a:defRPr/>
            </a:pPr>
            <a:fld id="{753F07CF-6503-4887-A1B1-2E2BCEE34CB9}" type="slidenum">
              <a:rPr lang="en-US">
                <a:solidFill>
                  <a:srgbClr val="1F497D">
                    <a:shade val="90000"/>
                  </a:srgbClr>
                </a:solidFill>
                <a:latin typeface="Georgia"/>
              </a:rPr>
              <a:pPr>
                <a:defRPr/>
              </a:pPr>
              <a:t>7</a:t>
            </a:fld>
            <a:endParaRPr lang="en-US" dirty="0">
              <a:solidFill>
                <a:srgbClr val="1F497D">
                  <a:shade val="90000"/>
                </a:srgbClr>
              </a:solidFill>
              <a:latin typeface="Georgia"/>
            </a:endParaRPr>
          </a:p>
        </p:txBody>
      </p:sp>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defRPr/>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4283075" y="1603376"/>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9852192" y="5838409"/>
            <a:ext cx="1840184" cy="33855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6734175" y="2147890"/>
            <a:ext cx="2194832"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FF0000"/>
                </a:solidFill>
                <a:latin typeface="Calibri" pitchFamily="34" charset="0"/>
              </a:rPr>
              <a:t>0.015m = ~0.05’</a:t>
            </a:r>
          </a:p>
        </p:txBody>
      </p:sp>
    </p:spTree>
    <p:extLst>
      <p:ext uri="{BB962C8B-B14F-4D97-AF65-F5344CB8AC3E}">
        <p14:creationId xmlns:p14="http://schemas.microsoft.com/office/powerpoint/2010/main" val="382194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a:defRPr/>
            </a:pPr>
            <a:r>
              <a:rPr lang="en-US" sz="3600" dirty="0">
                <a:solidFill>
                  <a:schemeClr val="tx1"/>
                </a:solidFill>
              </a:rPr>
              <a:t>Scatter Gram of Differences</a:t>
            </a:r>
            <a:br>
              <a:rPr lang="en-US" sz="3600" dirty="0">
                <a:solidFill>
                  <a:schemeClr val="tx1"/>
                </a:solidFill>
              </a:rPr>
            </a:br>
            <a:r>
              <a:rPr lang="en-US" sz="3600" dirty="0">
                <a:solidFill>
                  <a:schemeClr val="tx1"/>
                </a:solidFill>
              </a:rPr>
              <a:t>Between Observations</a:t>
            </a:r>
            <a:br>
              <a:rPr lang="en-US" dirty="0"/>
            </a:br>
            <a:r>
              <a:rPr lang="en-US" sz="1800" dirty="0">
                <a:solidFill>
                  <a:schemeClr val="tx1"/>
                </a:solidFill>
              </a:rPr>
              <a:t>2 – Five Minute Sessions</a:t>
            </a:r>
          </a:p>
        </p:txBody>
      </p:sp>
      <p:graphicFrame>
        <p:nvGraphicFramePr>
          <p:cNvPr id="4" name="Content Placeholder 3"/>
          <p:cNvGraphicFramePr>
            <a:graphicFrameLocks noGrp="1"/>
          </p:cNvGraphicFramePr>
          <p:nvPr>
            <p:ph idx="1"/>
          </p:nvPr>
        </p:nvGraphicFramePr>
        <p:xfrm>
          <a:off x="838200" y="1544638"/>
          <a:ext cx="10515600" cy="4632325"/>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a:defRPr/>
            </a:pPr>
            <a:fld id="{753F07CF-6503-4887-A1B1-2E2BCEE34CB9}" type="slidenum">
              <a:rPr lang="en-US">
                <a:solidFill>
                  <a:srgbClr val="1F497D">
                    <a:shade val="90000"/>
                  </a:srgbClr>
                </a:solidFill>
                <a:latin typeface="Georgia"/>
              </a:rPr>
              <a:pPr>
                <a:defRPr/>
              </a:pPr>
              <a:t>8</a:t>
            </a:fld>
            <a:endParaRPr lang="en-US" dirty="0">
              <a:solidFill>
                <a:srgbClr val="1F497D">
                  <a:shade val="90000"/>
                </a:srgbClr>
              </a:solidFill>
              <a:latin typeface="Georgia"/>
            </a:endParaRPr>
          </a:p>
        </p:txBody>
      </p:sp>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defRPr/>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4283075" y="1603376"/>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30727" name="TextBox 6"/>
          <p:cNvSpPr txBox="1">
            <a:spLocks noChangeArrowheads="1"/>
          </p:cNvSpPr>
          <p:nvPr/>
        </p:nvSpPr>
        <p:spPr bwMode="auto">
          <a:xfrm>
            <a:off x="6734175" y="2147890"/>
            <a:ext cx="2194832"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578596"/>
            <a:ext cx="3352800" cy="3301266"/>
          </a:xfrm>
          <a:prstGeom prst="rect">
            <a:avLst/>
          </a:prstGeom>
        </p:spPr>
      </p:pic>
      <p:sp>
        <p:nvSpPr>
          <p:cNvPr id="10" name="Rectangle 6">
            <a:extLst>
              <a:ext uri="{FF2B5EF4-FFF2-40B4-BE49-F238E27FC236}">
                <a16:creationId xmlns:a16="http://schemas.microsoft.com/office/drawing/2014/main" id="{C34641BB-FED7-4860-9C9F-E1EBE94DC49D}"/>
              </a:ext>
            </a:extLst>
          </p:cNvPr>
          <p:cNvSpPr>
            <a:spLocks noChangeArrowheads="1"/>
          </p:cNvSpPr>
          <p:nvPr/>
        </p:nvSpPr>
        <p:spPr bwMode="auto">
          <a:xfrm>
            <a:off x="9852192" y="5838409"/>
            <a:ext cx="1840184" cy="33855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dirty="0">
                <a:solidFill>
                  <a:prstClr val="black">
                    <a:lumMod val="85000"/>
                    <a:lumOff val="15000"/>
                  </a:prstClr>
                </a:solidFill>
                <a:latin typeface="Calibri" pitchFamily="34" charset="0"/>
              </a:rPr>
              <a:t>Axis Units in Meters</a:t>
            </a:r>
          </a:p>
        </p:txBody>
      </p:sp>
    </p:spTree>
    <p:extLst>
      <p:ext uri="{BB962C8B-B14F-4D97-AF65-F5344CB8AC3E}">
        <p14:creationId xmlns:p14="http://schemas.microsoft.com/office/powerpoint/2010/main" val="118613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chemeClr val="bg1"/>
                </a:solidFill>
              </a:rPr>
              <a:t>Act 262 of 2014</a:t>
            </a:r>
            <a:r>
              <a:rPr lang="en-US" dirty="0">
                <a:solidFill>
                  <a:schemeClr val="bg1"/>
                </a:solidFill>
              </a:rPr>
              <a:t>	</a:t>
            </a:r>
          </a:p>
        </p:txBody>
      </p:sp>
      <p:sp>
        <p:nvSpPr>
          <p:cNvPr id="3" name="Content Placeholder 2"/>
          <p:cNvSpPr>
            <a:spLocks noGrp="1"/>
          </p:cNvSpPr>
          <p:nvPr>
            <p:ph idx="1"/>
          </p:nvPr>
        </p:nvSpPr>
        <p:spPr/>
        <p:txBody>
          <a:bodyPr>
            <a:noAutofit/>
          </a:bodyPr>
          <a:lstStyle/>
          <a:p>
            <a:pPr marL="0" indent="0">
              <a:buNone/>
            </a:pPr>
            <a:r>
              <a:rPr lang="en-US" sz="1800" b="1" u="sng" dirty="0"/>
              <a:t>Requirements of SCGS: </a:t>
            </a:r>
          </a:p>
          <a:p>
            <a:pPr marL="0" indent="0">
              <a:buNone/>
            </a:pPr>
            <a:endParaRPr lang="en-US" sz="1050" b="1" dirty="0"/>
          </a:p>
          <a:p>
            <a:pPr lvl="2"/>
            <a:r>
              <a:rPr lang="en-US" sz="1600" dirty="0"/>
              <a:t>Upon reestablishing county boundary, SCGS shall certify its work and within 30 days of certification: </a:t>
            </a:r>
          </a:p>
          <a:p>
            <a:pPr marL="500634" lvl="2" indent="0">
              <a:buNone/>
            </a:pPr>
            <a:endParaRPr lang="en-US" sz="1600" dirty="0"/>
          </a:p>
          <a:p>
            <a:pPr lvl="4"/>
            <a:r>
              <a:rPr lang="en-US" sz="1600" dirty="0"/>
              <a:t>Provide copies to the administrator of each affected county; </a:t>
            </a:r>
          </a:p>
          <a:p>
            <a:pPr lvl="4"/>
            <a:r>
              <a:rPr lang="en-US" sz="1600" dirty="0"/>
              <a:t>Provide written notification to affected parties</a:t>
            </a:r>
          </a:p>
          <a:p>
            <a:pPr lvl="4"/>
            <a:r>
              <a:rPr lang="en-US" sz="1600" dirty="0"/>
              <a:t>Provide notice and copies to the public through its official website and or other means it considers appropriate; and</a:t>
            </a:r>
          </a:p>
          <a:p>
            <a:pPr lvl="4"/>
            <a:r>
              <a:rPr lang="en-US" sz="1600" dirty="0"/>
              <a:t> Notify as it determines appropriate, other affected state and federal agencies </a:t>
            </a:r>
          </a:p>
          <a:p>
            <a:pPr lvl="4"/>
            <a:endParaRPr lang="en-US" sz="1600" dirty="0"/>
          </a:p>
          <a:p>
            <a:pPr marL="785241" lvl="2" indent="-257175"/>
            <a:r>
              <a:rPr lang="en-US" sz="1600" dirty="0"/>
              <a:t>(Initiates 60 Day Appeal Process)</a:t>
            </a:r>
          </a:p>
          <a:p>
            <a:pPr lvl="2">
              <a:buFont typeface="Arial" panose="020B0604020202020204" pitchFamily="34" charset="0"/>
              <a:buChar char="•"/>
            </a:pPr>
            <a:endParaRPr lang="en-US" sz="1600" dirty="0"/>
          </a:p>
          <a:p>
            <a:pPr lvl="1"/>
            <a:r>
              <a:rPr lang="en-US" sz="1600" dirty="0"/>
              <a:t>Certified Surveys submitted to Secretary of State, Register of Deeds Offices, and South Carolina Department of Archives with Cover Letter</a:t>
            </a:r>
          </a:p>
          <a:p>
            <a:pPr lvl="1"/>
            <a:r>
              <a:rPr lang="en-US" sz="1600" dirty="0"/>
              <a:t>Date of the cover letter is the date the surveys become effective</a:t>
            </a:r>
          </a:p>
          <a:p>
            <a:pPr lvl="1"/>
            <a:r>
              <a:rPr lang="en-US" sz="1600" dirty="0"/>
              <a:t>Introduce Legislation to update Code of Law to reflect clarified boundary with State Plane Coordinates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Title 1"/>
          <p:cNvSpPr txBox="1">
            <a:spLocks/>
          </p:cNvSpPr>
          <p:nvPr/>
        </p:nvSpPr>
        <p:spPr>
          <a:xfrm>
            <a:off x="2429107" y="567406"/>
            <a:ext cx="6343650" cy="609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Steps for Clarifying 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rPr>
              <a:t>SC Code of Law SECTION 27-2-105 </a:t>
            </a:r>
          </a:p>
        </p:txBody>
      </p:sp>
    </p:spTree>
    <p:extLst>
      <p:ext uri="{BB962C8B-B14F-4D97-AF65-F5344CB8AC3E}">
        <p14:creationId xmlns:p14="http://schemas.microsoft.com/office/powerpoint/2010/main" val="2240859513"/>
      </p:ext>
    </p:extLst>
  </p:cSld>
  <p:clrMapOvr>
    <a:masterClrMapping/>
  </p:clrMapOvr>
</p:sld>
</file>

<file path=ppt/theme/theme1.xml><?xml version="1.0" encoding="utf-8"?>
<a:theme xmlns:a="http://schemas.openxmlformats.org/drawingml/2006/main" name="1_RFA widescreen PowerPoin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A widescreen PowerPoint Theme" id="{B99C1916-097F-450E-A27C-6FB5AF3B078F}" vid="{0F182D99-7C5B-4F14-A3E1-DBE999373D2F}"/>
    </a:ext>
  </a:extLst>
</a:theme>
</file>

<file path=ppt/theme/theme2.xml><?xml version="1.0" encoding="utf-8"?>
<a:theme xmlns:a="http://schemas.openxmlformats.org/drawingml/2006/main" name="2_RFA widescreen PowerPoin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A widescreen PowerPoint Theme" id="{B99C1916-097F-450E-A27C-6FB5AF3B078F}" vid="{0F182D99-7C5B-4F14-A3E1-DBE999373D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7221</TotalTime>
  <Words>1816</Words>
  <Application>Microsoft Office PowerPoint</Application>
  <PresentationFormat>Widescreen</PresentationFormat>
  <Paragraphs>193</Paragraphs>
  <Slides>25</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Book Antiqua</vt:lpstr>
      <vt:lpstr>Calibri</vt:lpstr>
      <vt:lpstr>Calibri Light</vt:lpstr>
      <vt:lpstr>Constantia</vt:lpstr>
      <vt:lpstr>Franklin Gothic Book</vt:lpstr>
      <vt:lpstr>Franklin Gothic Medium</vt:lpstr>
      <vt:lpstr>Georgia</vt:lpstr>
      <vt:lpstr>Wingdings 2</vt:lpstr>
      <vt:lpstr>1_RFA widescreen PowerPoint Theme</vt:lpstr>
      <vt:lpstr>2_RFA widescreen PowerPoint Theme</vt:lpstr>
      <vt:lpstr>DILLON/ MARION  COUNTY BOUNDARY RE-ESTABLISHMENT</vt:lpstr>
      <vt:lpstr>Overview</vt:lpstr>
      <vt:lpstr>The Reason…</vt:lpstr>
      <vt:lpstr>Why the SC Geodetic Survey?</vt:lpstr>
      <vt:lpstr>The duties of the SC Geodetic Survey (SCGS)  with respect to determining county boundaries</vt:lpstr>
      <vt:lpstr>PowerPoint Presentation</vt:lpstr>
      <vt:lpstr>Scatter Gram of Differences Between Observations 2 – Five Minute Sessions</vt:lpstr>
      <vt:lpstr>Scatter Gram of Differences Between Observations 2 – Five Minute Sessions</vt:lpstr>
      <vt:lpstr>Act 262 of 2014 </vt:lpstr>
      <vt:lpstr>SCGS Steps for Clarifying Boundaries </vt:lpstr>
      <vt:lpstr>SC Code of Law SECTION 27-2-105</vt:lpstr>
      <vt:lpstr>Title 4, Chapter 5  </vt:lpstr>
      <vt:lpstr>PowerPoint Presentation</vt:lpstr>
      <vt:lpstr>Public Meeting Notification (Example)</vt:lpstr>
      <vt:lpstr>PowerPoint Presentation</vt:lpstr>
      <vt:lpstr>PowerPoint Presentation</vt:lpstr>
      <vt:lpstr>PowerPoint Presentation</vt:lpstr>
      <vt:lpstr>PowerPoint Presentation</vt:lpstr>
      <vt:lpstr>PowerPoint Presentation</vt:lpstr>
      <vt:lpstr>Corroborating Evidence </vt:lpstr>
      <vt:lpstr>Found Monuments</vt:lpstr>
      <vt:lpstr>Findings</vt:lpstr>
      <vt:lpstr>PowerPoint Presentation</vt:lpstr>
      <vt:lpstr>PowerPoint Presentation</vt:lpstr>
      <vt:lpstr>QUESTIONS? Or Information You Would Like to Provide?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DILLON/ MARION  COUNTY BOUDARY RE-ESTABLISHMENT</dc:title>
  <dc:creator>Jacob Braxton</dc:creator>
  <cp:lastModifiedBy>Jacob Braxton</cp:lastModifiedBy>
  <cp:revision>71</cp:revision>
  <dcterms:created xsi:type="dcterms:W3CDTF">2022-02-07T17:45:16Z</dcterms:created>
  <dcterms:modified xsi:type="dcterms:W3CDTF">2022-08-10T17:26:11Z</dcterms:modified>
</cp:coreProperties>
</file>