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56" r:id="rId2"/>
    <p:sldId id="668" r:id="rId3"/>
    <p:sldId id="674" r:id="rId4"/>
    <p:sldId id="676" r:id="rId5"/>
    <p:sldId id="677" r:id="rId6"/>
    <p:sldId id="673" r:id="rId7"/>
    <p:sldId id="679" r:id="rId8"/>
    <p:sldId id="344" r:id="rId9"/>
    <p:sldId id="346" r:id="rId10"/>
    <p:sldId id="678" r:id="rId11"/>
    <p:sldId id="661" r:id="rId12"/>
    <p:sldId id="660" r:id="rId13"/>
    <p:sldId id="680" r:id="rId14"/>
    <p:sldId id="670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5" autoAdjust="0"/>
    <p:restoredTop sz="84592" autoAdjust="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1970 POPULATION PYRAMID</a:t>
            </a:r>
          </a:p>
        </c:rich>
      </c:tx>
      <c:layout>
        <c:manualLayout>
          <c:xMode val="edge"/>
          <c:yMode val="edge"/>
          <c:x val="0.20385672379187897"/>
          <c:y val="2.7413407094553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180098811178014E-2"/>
          <c:y val="0.12958290070778231"/>
          <c:w val="0.91387864304144573"/>
          <c:h val="0.72260744560749623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'1970 DATA'!$I$4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'1970 DATA'!$A$5:$A$22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'1970 DATA'!$I$5:$I$22</c:f>
              <c:numCache>
                <c:formatCode>0.0%</c:formatCode>
                <c:ptCount val="18"/>
                <c:pt idx="0">
                  <c:v>-4.5697582984656683E-2</c:v>
                </c:pt>
                <c:pt idx="1">
                  <c:v>-5.3236255886391436E-2</c:v>
                </c:pt>
                <c:pt idx="2">
                  <c:v>-5.5635012269789452E-2</c:v>
                </c:pt>
                <c:pt idx="3">
                  <c:v>-5.7681328264059299E-2</c:v>
                </c:pt>
                <c:pt idx="4">
                  <c:v>-4.6608600857978105E-2</c:v>
                </c:pt>
                <c:pt idx="5">
                  <c:v>-3.3723488318318909E-2</c:v>
                </c:pt>
                <c:pt idx="6">
                  <c:v>-2.7242908633013822E-2</c:v>
                </c:pt>
                <c:pt idx="7">
                  <c:v>-2.6497109255362555E-2</c:v>
                </c:pt>
                <c:pt idx="8">
                  <c:v>-2.663685013254152E-2</c:v>
                </c:pt>
                <c:pt idx="9">
                  <c:v>-2.7170336022766181E-2</c:v>
                </c:pt>
                <c:pt idx="10">
                  <c:v>-2.4051257880208097E-2</c:v>
                </c:pt>
                <c:pt idx="11">
                  <c:v>-2.0771593536250983E-2</c:v>
                </c:pt>
                <c:pt idx="12">
                  <c:v>-1.6518375346312252E-2</c:v>
                </c:pt>
                <c:pt idx="13">
                  <c:v>-1.2165948854066903E-2</c:v>
                </c:pt>
                <c:pt idx="14">
                  <c:v>-7.9744945877431809E-3</c:v>
                </c:pt>
                <c:pt idx="15">
                  <c:v>-4.9692936793502744E-3</c:v>
                </c:pt>
                <c:pt idx="16">
                  <c:v>-2.5798018844945146E-3</c:v>
                </c:pt>
                <c:pt idx="17">
                  <c:v>-1.7081585124776636E-3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0-4005-8BA4-B821AF9CB064}"/>
            </c:ext>
          </c:extLst>
        </c:ser>
        <c:ser>
          <c:idx val="0"/>
          <c:order val="1"/>
          <c:tx>
            <c:strRef>
              <c:f>'1970 DATA'!$J$4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'1970 DATA'!$A$5:$A$22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'1970 DATA'!$J$5:$J$22</c:f>
              <c:numCache>
                <c:formatCode>0.0%</c:formatCode>
                <c:ptCount val="18"/>
                <c:pt idx="0">
                  <c:v>4.4448407629543073E-2</c:v>
                </c:pt>
                <c:pt idx="1">
                  <c:v>5.1800630686865017E-2</c:v>
                </c:pt>
                <c:pt idx="2">
                  <c:v>5.4208651658805278E-2</c:v>
                </c:pt>
                <c:pt idx="3">
                  <c:v>5.2027613106150179E-2</c:v>
                </c:pt>
                <c:pt idx="4">
                  <c:v>4.2898133146806287E-2</c:v>
                </c:pt>
                <c:pt idx="5">
                  <c:v>3.3496119874511149E-2</c:v>
                </c:pt>
                <c:pt idx="6">
                  <c:v>2.8681236004198404E-2</c:v>
                </c:pt>
                <c:pt idx="7">
                  <c:v>2.8619858105105984E-2</c:v>
                </c:pt>
                <c:pt idx="8">
                  <c:v>2.9156432191511397E-2</c:v>
                </c:pt>
                <c:pt idx="9">
                  <c:v>2.9130954573020205E-2</c:v>
                </c:pt>
                <c:pt idx="10">
                  <c:v>2.5710391278316345E-2</c:v>
                </c:pt>
                <c:pt idx="11">
                  <c:v>2.3835470172078151E-2</c:v>
                </c:pt>
                <c:pt idx="12">
                  <c:v>2.0455825476769236E-2</c:v>
                </c:pt>
                <c:pt idx="13">
                  <c:v>1.6396005572650009E-2</c:v>
                </c:pt>
                <c:pt idx="14">
                  <c:v>1.2006520726235655E-2</c:v>
                </c:pt>
                <c:pt idx="15">
                  <c:v>8.1767714375823447E-3</c:v>
                </c:pt>
                <c:pt idx="16">
                  <c:v>4.817586041970902E-3</c:v>
                </c:pt>
                <c:pt idx="17">
                  <c:v>3.264995412098549E-3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50-4005-8BA4-B821AF9CB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2240240"/>
        <c:axId val="502243848"/>
        <c:extLst/>
      </c:barChart>
      <c:catAx>
        <c:axId val="50224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43848"/>
        <c:crosses val="autoZero"/>
        <c:auto val="1"/>
        <c:lblAlgn val="ctr"/>
        <c:lblOffset val="100"/>
        <c:noMultiLvlLbl val="0"/>
      </c:catAx>
      <c:valAx>
        <c:axId val="502243848"/>
        <c:scaling>
          <c:orientation val="minMax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40240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72537440172919"/>
          <c:y val="0.90816451176829105"/>
          <c:w val="0.22646672842365292"/>
          <c:h val="3.4024630127373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 WAGE AND SALARY GROWTH</a:t>
            </a:r>
            <a:endParaRPr lang="en-US" sz="1800" baseline="0" dirty="0"/>
          </a:p>
        </c:rich>
      </c:tx>
      <c:layout>
        <c:manualLayout>
          <c:xMode val="edge"/>
          <c:yMode val="edge"/>
          <c:x val="0.35803703856389679"/>
          <c:y val="1.2835239323665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901945825812794E-2"/>
          <c:y val="0.11789911113749575"/>
          <c:w val="0.90148735770740118"/>
          <c:h val="0.72146362787585072"/>
        </c:manualLayout>
      </c:layout>
      <c:lineChart>
        <c:grouping val="standard"/>
        <c:varyColors val="0"/>
        <c:ser>
          <c:idx val="2"/>
          <c:order val="0"/>
          <c:tx>
            <c:strRef>
              <c:f>Sheet1!$G$6</c:f>
              <c:strCache>
                <c:ptCount val="1"/>
                <c:pt idx="0">
                  <c:v>Private</c:v>
                </c:pt>
              </c:strCache>
            </c:strRef>
          </c:tx>
          <c:spPr>
            <a:ln w="28575" cap="rnd">
              <a:solidFill>
                <a:srgbClr val="4472C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Sheet1!$E$12:$E$61</c:f>
              <c:numCache>
                <c:formatCode>General</c:formatCode>
                <c:ptCount val="50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2022</c:v>
                </c:pt>
                <c:pt idx="49">
                  <c:v>2022</c:v>
                </c:pt>
              </c:numCache>
            </c:numRef>
          </c:cat>
          <c:val>
            <c:numRef>
              <c:f>Sheet1!$G$12:$G$61</c:f>
              <c:numCache>
                <c:formatCode>0.0%</c:formatCode>
                <c:ptCount val="50"/>
                <c:pt idx="0">
                  <c:v>1.4571948998178597E-2</c:v>
                </c:pt>
                <c:pt idx="1">
                  <c:v>1.6348773841961872E-2</c:v>
                </c:pt>
                <c:pt idx="2">
                  <c:v>1.6289592760180938E-2</c:v>
                </c:pt>
                <c:pt idx="3">
                  <c:v>1.7117117117117164E-2</c:v>
                </c:pt>
                <c:pt idx="4">
                  <c:v>1.6157989228007263E-2</c:v>
                </c:pt>
                <c:pt idx="5">
                  <c:v>1.6085790884718509E-2</c:v>
                </c:pt>
                <c:pt idx="6">
                  <c:v>1.6918967052537814E-2</c:v>
                </c:pt>
                <c:pt idx="7">
                  <c:v>1.5943312666076181E-2</c:v>
                </c:pt>
                <c:pt idx="8">
                  <c:v>1.8551236749116518E-2</c:v>
                </c:pt>
                <c:pt idx="9">
                  <c:v>1.846965699208436E-2</c:v>
                </c:pt>
                <c:pt idx="10">
                  <c:v>1.8388791593695331E-2</c:v>
                </c:pt>
                <c:pt idx="11">
                  <c:v>1.7436791630339954E-2</c:v>
                </c:pt>
                <c:pt idx="12">
                  <c:v>1.8213356461405095E-2</c:v>
                </c:pt>
                <c:pt idx="13">
                  <c:v>1.899827288428324E-2</c:v>
                </c:pt>
                <c:pt idx="14">
                  <c:v>1.8056749785038795E-2</c:v>
                </c:pt>
                <c:pt idx="15">
                  <c:v>2.0565552699228773E-2</c:v>
                </c:pt>
                <c:pt idx="16">
                  <c:v>1.7035775127768327E-2</c:v>
                </c:pt>
                <c:pt idx="17">
                  <c:v>1.8644067796610209E-2</c:v>
                </c:pt>
                <c:pt idx="18">
                  <c:v>2.2804054054053946E-2</c:v>
                </c:pt>
                <c:pt idx="19">
                  <c:v>2.267002518891692E-2</c:v>
                </c:pt>
                <c:pt idx="20">
                  <c:v>2.6800670016750239E-2</c:v>
                </c:pt>
                <c:pt idx="21">
                  <c:v>2.1630615640598982E-2</c:v>
                </c:pt>
                <c:pt idx="22">
                  <c:v>2.0644095788604488E-2</c:v>
                </c:pt>
                <c:pt idx="23">
                  <c:v>2.0525451559934238E-2</c:v>
                </c:pt>
                <c:pt idx="24">
                  <c:v>2.0391517128874437E-2</c:v>
                </c:pt>
                <c:pt idx="25">
                  <c:v>2.6058631921824116E-2</c:v>
                </c:pt>
                <c:pt idx="26">
                  <c:v>2.4271844660194164E-2</c:v>
                </c:pt>
                <c:pt idx="27">
                  <c:v>2.4135156878519748E-2</c:v>
                </c:pt>
                <c:pt idx="28">
                  <c:v>2.478017585931247E-2</c:v>
                </c:pt>
                <c:pt idx="29">
                  <c:v>2.3809523809523725E-2</c:v>
                </c:pt>
                <c:pt idx="30">
                  <c:v>2.6066350710900466E-2</c:v>
                </c:pt>
                <c:pt idx="31">
                  <c:v>2.7494108405341722E-2</c:v>
                </c:pt>
                <c:pt idx="32">
                  <c:v>2.8861154446177872E-2</c:v>
                </c:pt>
                <c:pt idx="33">
                  <c:v>2.9457364341085368E-2</c:v>
                </c:pt>
                <c:pt idx="34">
                  <c:v>3.1562740569669012E-2</c:v>
                </c:pt>
                <c:pt idx="35">
                  <c:v>3.1345565749235416E-2</c:v>
                </c:pt>
                <c:pt idx="36">
                  <c:v>2.9567854435178287E-2</c:v>
                </c:pt>
                <c:pt idx="37">
                  <c:v>3.0120481927710774E-2</c:v>
                </c:pt>
                <c:pt idx="38">
                  <c:v>2.9850746268656803E-2</c:v>
                </c:pt>
                <c:pt idx="39">
                  <c:v>2.9651593773165397E-2</c:v>
                </c:pt>
                <c:pt idx="40">
                  <c:v>3.3136966126656953E-2</c:v>
                </c:pt>
                <c:pt idx="41">
                  <c:v>2.9239766081871288E-2</c:v>
                </c:pt>
                <c:pt idx="42">
                  <c:v>2.608695652173898E-2</c:v>
                </c:pt>
                <c:pt idx="43">
                  <c:v>2.8077753779697678E-2</c:v>
                </c:pt>
                <c:pt idx="44">
                  <c:v>2.9935851746258013E-2</c:v>
                </c:pt>
                <c:pt idx="45">
                  <c:v>3.5511363636363535E-2</c:v>
                </c:pt>
                <c:pt idx="46">
                  <c:v>4.590395480225995E-2</c:v>
                </c:pt>
                <c:pt idx="47">
                  <c:v>4.9019607843137303E-2</c:v>
                </c:pt>
                <c:pt idx="48">
                  <c:v>4.9826989619377038E-2</c:v>
                </c:pt>
                <c:pt idx="49">
                  <c:v>5.692729766803839E-2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E2-4E64-8BC2-EF998FA10452}"/>
            </c:ext>
          </c:extLst>
        </c:ser>
        <c:ser>
          <c:idx val="1"/>
          <c:order val="1"/>
          <c:tx>
            <c:strRef>
              <c:f>Sheet1!$F$6</c:f>
              <c:strCache>
                <c:ptCount val="1"/>
                <c:pt idx="0">
                  <c:v>State and Local Government</c:v>
                </c:pt>
              </c:strCache>
            </c:strRef>
          </c:tx>
          <c:spPr>
            <a:ln w="28575" cap="rnd">
              <a:solidFill>
                <a:srgbClr val="4472C4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Sheet1!$E$12:$E$61</c:f>
              <c:numCache>
                <c:formatCode>General</c:formatCode>
                <c:ptCount val="50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2022</c:v>
                </c:pt>
                <c:pt idx="49">
                  <c:v>2022</c:v>
                </c:pt>
              </c:numCache>
            </c:numRef>
          </c:cat>
          <c:val>
            <c:numRef>
              <c:f>Sheet1!$F$12:$F$61</c:f>
              <c:numCache>
                <c:formatCode>0.0%</c:formatCode>
                <c:ptCount val="50"/>
                <c:pt idx="0">
                  <c:v>1.6216216216216273E-2</c:v>
                </c:pt>
                <c:pt idx="1">
                  <c:v>1.3428827215756556E-2</c:v>
                </c:pt>
                <c:pt idx="2">
                  <c:v>1.2511170688114248E-2</c:v>
                </c:pt>
                <c:pt idx="3">
                  <c:v>1.245551601423478E-2</c:v>
                </c:pt>
                <c:pt idx="4">
                  <c:v>1.1524822695035519E-2</c:v>
                </c:pt>
                <c:pt idx="5">
                  <c:v>1.0600706713780994E-2</c:v>
                </c:pt>
                <c:pt idx="6">
                  <c:v>1.0591350397175736E-2</c:v>
                </c:pt>
                <c:pt idx="7">
                  <c:v>8.7873462214411724E-3</c:v>
                </c:pt>
                <c:pt idx="8">
                  <c:v>9.6406660823840085E-3</c:v>
                </c:pt>
                <c:pt idx="9">
                  <c:v>1.0489510489510412E-2</c:v>
                </c:pt>
                <c:pt idx="10">
                  <c:v>1.1353711790393017E-2</c:v>
                </c:pt>
                <c:pt idx="11">
                  <c:v>1.1324041811846763E-2</c:v>
                </c:pt>
                <c:pt idx="12">
                  <c:v>1.0416666666666741E-2</c:v>
                </c:pt>
                <c:pt idx="13">
                  <c:v>9.5155709342560346E-3</c:v>
                </c:pt>
                <c:pt idx="14">
                  <c:v>9.4991364421417313E-3</c:v>
                </c:pt>
                <c:pt idx="15">
                  <c:v>1.1197243755383335E-2</c:v>
                </c:pt>
                <c:pt idx="16">
                  <c:v>1.2027491408934665E-2</c:v>
                </c:pt>
                <c:pt idx="17">
                  <c:v>1.2853470437018011E-2</c:v>
                </c:pt>
                <c:pt idx="18">
                  <c:v>1.6253207869974196E-2</c:v>
                </c:pt>
                <c:pt idx="19">
                  <c:v>1.7035775127768327E-2</c:v>
                </c:pt>
                <c:pt idx="20">
                  <c:v>1.8675721561969505E-2</c:v>
                </c:pt>
                <c:pt idx="21">
                  <c:v>2.0304568527918621E-2</c:v>
                </c:pt>
                <c:pt idx="22">
                  <c:v>1.8518518518518601E-2</c:v>
                </c:pt>
                <c:pt idx="23">
                  <c:v>1.7587939698492372E-2</c:v>
                </c:pt>
                <c:pt idx="24">
                  <c:v>1.7499999999999849E-2</c:v>
                </c:pt>
                <c:pt idx="25">
                  <c:v>1.7412935323383172E-2</c:v>
                </c:pt>
                <c:pt idx="26">
                  <c:v>1.983471074380172E-2</c:v>
                </c:pt>
                <c:pt idx="27">
                  <c:v>2.0576131687242816E-2</c:v>
                </c:pt>
                <c:pt idx="28">
                  <c:v>2.2113022113022129E-2</c:v>
                </c:pt>
                <c:pt idx="29">
                  <c:v>2.1189894050529734E-2</c:v>
                </c:pt>
                <c:pt idx="30">
                  <c:v>2.0259319286871857E-2</c:v>
                </c:pt>
                <c:pt idx="31">
                  <c:v>2.0161290322580738E-2</c:v>
                </c:pt>
                <c:pt idx="32">
                  <c:v>1.8429487179487225E-2</c:v>
                </c:pt>
                <c:pt idx="33">
                  <c:v>1.9952114924181918E-2</c:v>
                </c:pt>
                <c:pt idx="34">
                  <c:v>2.2239872915011727E-2</c:v>
                </c:pt>
                <c:pt idx="35">
                  <c:v>2.3715415019762931E-2</c:v>
                </c:pt>
                <c:pt idx="36">
                  <c:v>2.5177025963808219E-2</c:v>
                </c:pt>
                <c:pt idx="37">
                  <c:v>2.5039123630672844E-2</c:v>
                </c:pt>
                <c:pt idx="38">
                  <c:v>2.7195027195027199E-2</c:v>
                </c:pt>
                <c:pt idx="39">
                  <c:v>2.6254826254826336E-2</c:v>
                </c:pt>
                <c:pt idx="40">
                  <c:v>2.6093630084420338E-2</c:v>
                </c:pt>
                <c:pt idx="41">
                  <c:v>2.6717557251908497E-2</c:v>
                </c:pt>
                <c:pt idx="42">
                  <c:v>1.8154311649016597E-2</c:v>
                </c:pt>
                <c:pt idx="43">
                  <c:v>1.8058690744920947E-2</c:v>
                </c:pt>
                <c:pt idx="44">
                  <c:v>1.6454749439042793E-2</c:v>
                </c:pt>
                <c:pt idx="45">
                  <c:v>1.6356877323419949E-2</c:v>
                </c:pt>
                <c:pt idx="46">
                  <c:v>2.4517087667162096E-2</c:v>
                </c:pt>
                <c:pt idx="47">
                  <c:v>2.5868440502586854E-2</c:v>
                </c:pt>
                <c:pt idx="48">
                  <c:v>3.0905077262693093E-2</c:v>
                </c:pt>
                <c:pt idx="49">
                  <c:v>3.2187271397220218E-2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E2-4E64-8BC2-EF998FA10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5765903"/>
        <c:axId val="1565778799"/>
      </c:lineChart>
      <c:catAx>
        <c:axId val="15657659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778799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565778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dirty="0"/>
                  <a:t>Qtr. over</a:t>
                </a:r>
                <a:r>
                  <a:rPr lang="en-US" sz="900" baseline="0" dirty="0"/>
                  <a:t> Same Qtr. Prior Yr. Percent Change</a:t>
                </a:r>
                <a:endParaRPr lang="en-US" sz="900" dirty="0"/>
              </a:p>
            </c:rich>
          </c:tx>
          <c:layout>
            <c:manualLayout>
              <c:xMode val="edge"/>
              <c:yMode val="edge"/>
              <c:x val="1.7741224755282555E-2"/>
              <c:y val="0.28216651465516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765903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606815901938959"/>
          <c:y val="0.90732925690662891"/>
          <c:w val="0.29465676394264662"/>
          <c:h val="4.1390953486897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POPULATION PYRAMID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435000771962326E-2"/>
          <c:y val="0.12251013366463373"/>
          <c:w val="0.84313300910915545"/>
          <c:h val="0.77001318347970382"/>
        </c:manualLayout>
      </c:layout>
      <c:barChart>
        <c:barDir val="bar"/>
        <c:grouping val="stacked"/>
        <c:varyColors val="0"/>
        <c:ser>
          <c:idx val="0"/>
          <c:order val="0"/>
          <c:tx>
            <c:v>Male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Carolina'!$DA$3:$DA$20</c:f>
              <c:numCache>
                <c:formatCode>0.00%</c:formatCode>
                <c:ptCount val="18"/>
                <c:pt idx="0">
                  <c:v>-2.8372381390636692E-2</c:v>
                </c:pt>
                <c:pt idx="1">
                  <c:v>-3.0176608431277504E-2</c:v>
                </c:pt>
                <c:pt idx="2">
                  <c:v>-3.3079119945723115E-2</c:v>
                </c:pt>
                <c:pt idx="3">
                  <c:v>-3.2567301839563148E-2</c:v>
                </c:pt>
                <c:pt idx="4">
                  <c:v>-3.2435936491675942E-2</c:v>
                </c:pt>
                <c:pt idx="5">
                  <c:v>-3.2210432474605463E-2</c:v>
                </c:pt>
                <c:pt idx="6">
                  <c:v>-3.1768974740236718E-2</c:v>
                </c:pt>
                <c:pt idx="7">
                  <c:v>-3.0651784570964478E-2</c:v>
                </c:pt>
                <c:pt idx="8">
                  <c:v>-2.9097034748863174E-2</c:v>
                </c:pt>
                <c:pt idx="9">
                  <c:v>-2.9643350876649304E-2</c:v>
                </c:pt>
                <c:pt idx="10">
                  <c:v>-3.0641064846730359E-2</c:v>
                </c:pt>
                <c:pt idx="11">
                  <c:v>-3.2655008674205947E-2</c:v>
                </c:pt>
                <c:pt idx="12">
                  <c:v>-3.1454984272215505E-2</c:v>
                </c:pt>
                <c:pt idx="13">
                  <c:v>-2.8142784387949548E-2</c:v>
                </c:pt>
                <c:pt idx="14">
                  <c:v>-2.4240414958576061E-2</c:v>
                </c:pt>
                <c:pt idx="15">
                  <c:v>-1.5348501158412381E-2</c:v>
                </c:pt>
                <c:pt idx="16">
                  <c:v>-8.3814600225426052E-3</c:v>
                </c:pt>
                <c:pt idx="17">
                  <c:v>-5.8030739881213761E-3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F-4AEC-88AE-75E7A358E716}"/>
            </c:ext>
          </c:extLst>
        </c:ser>
        <c:ser>
          <c:idx val="1"/>
          <c:order val="1"/>
          <c:tx>
            <c:v>Female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Carolina'!$DD$3:$DD$20</c:f>
              <c:numCache>
                <c:formatCode>0.00%</c:formatCode>
                <c:ptCount val="18"/>
                <c:pt idx="0">
                  <c:v>2.7117978751167719E-2</c:v>
                </c:pt>
                <c:pt idx="1">
                  <c:v>2.8984575096443411E-2</c:v>
                </c:pt>
                <c:pt idx="2">
                  <c:v>3.1972649500684992E-2</c:v>
                </c:pt>
                <c:pt idx="3">
                  <c:v>3.1136121202269697E-2</c:v>
                </c:pt>
                <c:pt idx="4">
                  <c:v>3.0802250518396117E-2</c:v>
                </c:pt>
                <c:pt idx="5">
                  <c:v>3.2904290988668469E-2</c:v>
                </c:pt>
                <c:pt idx="6">
                  <c:v>3.3442421145221272E-2</c:v>
                </c:pt>
                <c:pt idx="7">
                  <c:v>3.2027417546317494E-2</c:v>
                </c:pt>
                <c:pt idx="8">
                  <c:v>3.0539519822621698E-2</c:v>
                </c:pt>
                <c:pt idx="9">
                  <c:v>3.1085835950407828E-2</c:v>
                </c:pt>
                <c:pt idx="10">
                  <c:v>3.2276504956703034E-2</c:v>
                </c:pt>
                <c:pt idx="11">
                  <c:v>3.5521073126255548E-2</c:v>
                </c:pt>
                <c:pt idx="12">
                  <c:v>3.515348403706374E-2</c:v>
                </c:pt>
                <c:pt idx="13">
                  <c:v>3.288908847066372E-2</c:v>
                </c:pt>
                <c:pt idx="14">
                  <c:v>2.7840488164547376E-2</c:v>
                </c:pt>
                <c:pt idx="15">
                  <c:v>1.8215735034923887E-2</c:v>
                </c:pt>
                <c:pt idx="16">
                  <c:v>1.1008766980286817E-2</c:v>
                </c:pt>
                <c:pt idx="17">
                  <c:v>1.0411580888407865E-2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F-4AEC-88AE-75E7A358E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593119"/>
        <c:axId val="298594783"/>
      </c:barChart>
      <c:catAx>
        <c:axId val="298593119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94783"/>
        <c:crosses val="autoZero"/>
        <c:auto val="1"/>
        <c:lblAlgn val="ctr"/>
        <c:lblOffset val="100"/>
        <c:noMultiLvlLbl val="0"/>
      </c:catAx>
      <c:valAx>
        <c:axId val="298594783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9311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12274201018991"/>
          <c:y val="0.93814296182312762"/>
          <c:w val="0.19112706499922805"/>
          <c:h val="4.7718362932891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SC POPULATION CHANGE BY</a:t>
            </a:r>
            <a:r>
              <a:rPr lang="en-US" sz="1800" baseline="0" dirty="0"/>
              <a:t> COMPONENT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859077165572586E-2"/>
          <c:y val="8.6074309510239269E-2"/>
          <c:w val="0.92890225068042021"/>
          <c:h val="0.70932528310993059"/>
        </c:manualLayout>
      </c:layout>
      <c:areaChart>
        <c:grouping val="stacked"/>
        <c:varyColors val="0"/>
        <c:ser>
          <c:idx val="0"/>
          <c:order val="0"/>
          <c:tx>
            <c:v>Natural Increase</c:v>
          </c:tx>
          <c:spPr>
            <a:solidFill>
              <a:srgbClr val="4472C4">
                <a:lumMod val="75000"/>
              </a:srgbClr>
            </a:solidFill>
            <a:ln>
              <a:noFill/>
            </a:ln>
            <a:effectLst/>
          </c:spPr>
          <c:cat>
            <c:numRef>
              <c:f>COMP_POP_CHG_00_20_wide!$G$2:$G$23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COMP_POP_CHG_00_20_wide!$H$2:$H$23</c:f>
              <c:numCache>
                <c:formatCode>General</c:formatCode>
                <c:ptCount val="22"/>
                <c:pt idx="0">
                  <c:v>4667</c:v>
                </c:pt>
                <c:pt idx="1">
                  <c:v>19139</c:v>
                </c:pt>
                <c:pt idx="2">
                  <c:v>18103</c:v>
                </c:pt>
                <c:pt idx="3">
                  <c:v>17159</c:v>
                </c:pt>
                <c:pt idx="4">
                  <c:v>18306</c:v>
                </c:pt>
                <c:pt idx="5">
                  <c:v>18676</c:v>
                </c:pt>
                <c:pt idx="6">
                  <c:v>20858</c:v>
                </c:pt>
                <c:pt idx="7">
                  <c:v>23690</c:v>
                </c:pt>
                <c:pt idx="8">
                  <c:v>24232</c:v>
                </c:pt>
                <c:pt idx="9">
                  <c:v>21031</c:v>
                </c:pt>
                <c:pt idx="10">
                  <c:v>21936</c:v>
                </c:pt>
                <c:pt idx="11">
                  <c:v>15447</c:v>
                </c:pt>
                <c:pt idx="12">
                  <c:v>15477</c:v>
                </c:pt>
                <c:pt idx="13">
                  <c:v>11917</c:v>
                </c:pt>
                <c:pt idx="14">
                  <c:v>12779</c:v>
                </c:pt>
                <c:pt idx="15">
                  <c:v>11415</c:v>
                </c:pt>
                <c:pt idx="16">
                  <c:v>10595</c:v>
                </c:pt>
                <c:pt idx="17">
                  <c:v>7995</c:v>
                </c:pt>
                <c:pt idx="18">
                  <c:v>6564</c:v>
                </c:pt>
                <c:pt idx="19">
                  <c:v>5319</c:v>
                </c:pt>
                <c:pt idx="20">
                  <c:v>803</c:v>
                </c:pt>
                <c:pt idx="21">
                  <c:v>-7807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E7-4655-A289-772B370E5151}"/>
            </c:ext>
          </c:extLst>
        </c:ser>
        <c:ser>
          <c:idx val="1"/>
          <c:order val="1"/>
          <c:tx>
            <c:v>Net Migration</c:v>
          </c:tx>
          <c:spPr>
            <a:solidFill>
              <a:srgbClr val="5B9BD5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COMP_POP_CHG_00_20_wide!$G$2:$G$23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COMP_POP_CHG_00_20_wide!$I$2:$I$23</c:f>
              <c:numCache>
                <c:formatCode>General</c:formatCode>
                <c:ptCount val="22"/>
                <c:pt idx="0">
                  <c:v>7355</c:v>
                </c:pt>
                <c:pt idx="1">
                  <c:v>20696</c:v>
                </c:pt>
                <c:pt idx="2">
                  <c:v>23270</c:v>
                </c:pt>
                <c:pt idx="3">
                  <c:v>23413</c:v>
                </c:pt>
                <c:pt idx="4">
                  <c:v>39658</c:v>
                </c:pt>
                <c:pt idx="5">
                  <c:v>37784</c:v>
                </c:pt>
                <c:pt idx="6">
                  <c:v>63292</c:v>
                </c:pt>
                <c:pt idx="7">
                  <c:v>59140</c:v>
                </c:pt>
                <c:pt idx="8">
                  <c:v>56085</c:v>
                </c:pt>
                <c:pt idx="9">
                  <c:v>35301</c:v>
                </c:pt>
                <c:pt idx="10">
                  <c:v>31171</c:v>
                </c:pt>
                <c:pt idx="11">
                  <c:v>21291</c:v>
                </c:pt>
                <c:pt idx="12">
                  <c:v>30410</c:v>
                </c:pt>
                <c:pt idx="13">
                  <c:v>35044</c:v>
                </c:pt>
                <c:pt idx="14">
                  <c:v>46836</c:v>
                </c:pt>
                <c:pt idx="15">
                  <c:v>57183</c:v>
                </c:pt>
                <c:pt idx="16">
                  <c:v>56257</c:v>
                </c:pt>
                <c:pt idx="17">
                  <c:v>55923</c:v>
                </c:pt>
                <c:pt idx="18">
                  <c:v>57942</c:v>
                </c:pt>
                <c:pt idx="19">
                  <c:v>60743</c:v>
                </c:pt>
                <c:pt idx="20">
                  <c:v>59694</c:v>
                </c:pt>
                <c:pt idx="21">
                  <c:v>67971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E7-4655-A289-772B370E5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3175" cap="flat" cmpd="sng" algn="ctr">
              <a:solidFill>
                <a:schemeClr val="accent3"/>
              </a:solidFill>
              <a:round/>
            </a:ln>
            <a:effectLst/>
          </c:spPr>
        </c:dropLines>
        <c:axId val="2096166767"/>
        <c:axId val="2096164271"/>
      </c:areaChart>
      <c:catAx>
        <c:axId val="2096166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5875" cap="flat" cmpd="sng" algn="ctr">
            <a:solidFill>
              <a:srgbClr val="A5A5A5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64271"/>
        <c:crosses val="autoZero"/>
        <c:auto val="1"/>
        <c:lblAlgn val="ctr"/>
        <c:lblOffset val="100"/>
        <c:noMultiLvlLbl val="0"/>
      </c:catAx>
      <c:valAx>
        <c:axId val="209616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66767"/>
        <c:crosses val="autoZero"/>
        <c:crossBetween val="midCat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9778167674692844"/>
          <c:y val="0.92133561440529321"/>
          <c:w val="0.2044367245318445"/>
          <c:h val="3.7687397103253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SC POPULATION BY AGE RANGE</a:t>
            </a:r>
          </a:p>
          <a:p>
            <a:pPr>
              <a:defRPr sz="1800"/>
            </a:pPr>
            <a:r>
              <a:rPr lang="en-US" sz="1800" dirty="0"/>
              <a:t>Estimates</a:t>
            </a:r>
            <a:r>
              <a:rPr lang="en-US" sz="1800" baseline="0" dirty="0"/>
              <a:t> and Projections</a:t>
            </a:r>
            <a:endParaRPr lang="en-US" sz="1800" dirty="0"/>
          </a:p>
        </c:rich>
      </c:tx>
      <c:layout>
        <c:manualLayout>
          <c:xMode val="edge"/>
          <c:yMode val="edge"/>
          <c:x val="0.357436570428696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439708623378604E-2"/>
          <c:y val="0.13239780973806081"/>
          <c:w val="0.86926699379968786"/>
          <c:h val="0.710420328301132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0 to 17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Sheet1!$A$12:$A$22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Sheet1!$C$12:$C$22</c:f>
              <c:numCache>
                <c:formatCode>General</c:formatCode>
                <c:ptCount val="11"/>
                <c:pt idx="0">
                  <c:v>1118116</c:v>
                </c:pt>
                <c:pt idx="1">
                  <c:v>1119977.4136000001</c:v>
                </c:pt>
                <c:pt idx="2">
                  <c:v>1121838.8271000001</c:v>
                </c:pt>
                <c:pt idx="3">
                  <c:v>1123700.2407</c:v>
                </c:pt>
                <c:pt idx="4">
                  <c:v>1125561.6543000001</c:v>
                </c:pt>
                <c:pt idx="5">
                  <c:v>1127423.0678000001</c:v>
                </c:pt>
                <c:pt idx="6">
                  <c:v>1127635.6321</c:v>
                </c:pt>
                <c:pt idx="7">
                  <c:v>1127848.1964</c:v>
                </c:pt>
                <c:pt idx="8">
                  <c:v>1128060.7607</c:v>
                </c:pt>
                <c:pt idx="9">
                  <c:v>1128273.3251</c:v>
                </c:pt>
                <c:pt idx="10">
                  <c:v>1128485.8894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D2-431D-BFAC-2D8AFAB802E7}"/>
            </c:ext>
          </c:extLst>
        </c:ser>
        <c:ser>
          <c:idx val="1"/>
          <c:order val="1"/>
          <c:tx>
            <c:strRef>
              <c:f>Sheet1!$B$23</c:f>
              <c:strCache>
                <c:ptCount val="1"/>
                <c:pt idx="0">
                  <c:v>18 to 64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Sheet1!$A$12:$A$22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Sheet1!$C$33:$C$43</c:f>
              <c:numCache>
                <c:formatCode>General</c:formatCode>
                <c:ptCount val="11"/>
                <c:pt idx="0">
                  <c:v>3077374</c:v>
                </c:pt>
                <c:pt idx="1">
                  <c:v>3092426.7560999999</c:v>
                </c:pt>
                <c:pt idx="2">
                  <c:v>3107479.5122000002</c:v>
                </c:pt>
                <c:pt idx="3">
                  <c:v>3122532.2683999999</c:v>
                </c:pt>
                <c:pt idx="4">
                  <c:v>3137585.0244999998</c:v>
                </c:pt>
                <c:pt idx="5">
                  <c:v>3152637.7806000002</c:v>
                </c:pt>
                <c:pt idx="6">
                  <c:v>3171050.5430000001</c:v>
                </c:pt>
                <c:pt idx="7">
                  <c:v>3189463.3054999998</c:v>
                </c:pt>
                <c:pt idx="8">
                  <c:v>3207876.068</c:v>
                </c:pt>
                <c:pt idx="9">
                  <c:v>3226288.8303999999</c:v>
                </c:pt>
                <c:pt idx="10">
                  <c:v>3244701.5929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D2-431D-BFAC-2D8AFAB802E7}"/>
            </c:ext>
          </c:extLst>
        </c:ser>
        <c:ser>
          <c:idx val="2"/>
          <c:order val="2"/>
          <c:tx>
            <c:strRef>
              <c:f>Sheet1!$B$54</c:f>
              <c:strCache>
                <c:ptCount val="1"/>
                <c:pt idx="0">
                  <c:v>65+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Sheet1!$A$12:$A$22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Sheet1!$C$54:$C$64</c:f>
              <c:numCache>
                <c:formatCode>General</c:formatCode>
                <c:ptCount val="11"/>
                <c:pt idx="0">
                  <c:v>935239</c:v>
                </c:pt>
                <c:pt idx="1">
                  <c:v>965469.38492999994</c:v>
                </c:pt>
                <c:pt idx="2">
                  <c:v>995699.76986</c:v>
                </c:pt>
                <c:pt idx="3">
                  <c:v>1025930.1548</c:v>
                </c:pt>
                <c:pt idx="4">
                  <c:v>1056160.5397000001</c:v>
                </c:pt>
                <c:pt idx="5">
                  <c:v>1086390.9247000001</c:v>
                </c:pt>
                <c:pt idx="6">
                  <c:v>1114823.5645999999</c:v>
                </c:pt>
                <c:pt idx="7">
                  <c:v>1143256.2046000001</c:v>
                </c:pt>
                <c:pt idx="8">
                  <c:v>1171688.8446</c:v>
                </c:pt>
                <c:pt idx="9">
                  <c:v>1200121.4845</c:v>
                </c:pt>
                <c:pt idx="10">
                  <c:v>1228554.1244999999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D2-431D-BFAC-2D8AFAB80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79135"/>
        <c:axId val="2108784959"/>
      </c:lineChart>
      <c:catAx>
        <c:axId val="21087791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784959"/>
        <c:crosses val="autoZero"/>
        <c:auto val="1"/>
        <c:lblAlgn val="ctr"/>
        <c:lblOffset val="100"/>
        <c:noMultiLvlLbl val="0"/>
      </c:catAx>
      <c:valAx>
        <c:axId val="2108784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779135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8116236829092015"/>
          <c:y val="0.90718418936495171"/>
          <c:w val="0.21930167380706017"/>
          <c:h val="4.134047967943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SC</a:t>
            </a:r>
            <a:r>
              <a:rPr lang="en-US" sz="1800" baseline="0" dirty="0"/>
              <a:t> </a:t>
            </a:r>
            <a:r>
              <a:rPr lang="en-US" sz="1800" dirty="0"/>
              <a:t>WORKING</a:t>
            </a:r>
            <a:r>
              <a:rPr lang="en-US" sz="1800" baseline="0" dirty="0"/>
              <a:t> AGE POPULATION (18-64)</a:t>
            </a:r>
          </a:p>
          <a:p>
            <a:pPr>
              <a:defRPr sz="1800"/>
            </a:pPr>
            <a:r>
              <a:rPr lang="en-US" sz="1400" baseline="0" dirty="0"/>
              <a:t>as a Percentage of Total Population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80691543991784E-2"/>
          <c:y val="0.14760169029590972"/>
          <c:w val="0.92508444596599337"/>
          <c:h val="0.6967463853467849"/>
        </c:manualLayout>
      </c:layout>
      <c:lineChart>
        <c:grouping val="standard"/>
        <c:varyColors val="0"/>
        <c:ser>
          <c:idx val="0"/>
          <c:order val="0"/>
          <c:tx>
            <c:v>Estimates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8B-4A95-876B-EA2AA194ABBF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8B-4A95-876B-EA2AA194ABBF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8B-4A95-876B-EA2AA194ABBF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8B-4A95-876B-EA2AA194ABBF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48B-4A95-876B-EA2AA194ABBF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48B-4A95-876B-EA2AA194ABBF}"/>
              </c:ext>
            </c:extLst>
          </c:dPt>
          <c:cat>
            <c:numRef>
              <c:f>Sheet1!$A$86:$A$106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  <c:extLst/>
            </c:numRef>
          </c:cat>
          <c:val>
            <c:numRef>
              <c:f>(Sheet1!$C$86:$C$97,Sheet1!$D$98:$D$106)</c:f>
              <c:numCache>
                <c:formatCode>General</c:formatCode>
                <c:ptCount val="11"/>
                <c:pt idx="0">
                  <c:v>0.59979273899999996</c:v>
                </c:pt>
                <c:pt idx="1">
                  <c:v>0.59723875520000003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C-148B-4A95-876B-EA2AA194ABBF}"/>
            </c:ext>
          </c:extLst>
        </c:ser>
        <c:ser>
          <c:idx val="1"/>
          <c:order val="1"/>
          <c:tx>
            <c:v>Projections</c:v>
          </c:tx>
          <c:spPr>
            <a:ln w="28575" cap="rnd">
              <a:solidFill>
                <a:srgbClr val="4472C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Lit>
              <c:ptCount val="11"/>
              <c:pt idx="0">
                <c:v>2020</c:v>
              </c:pt>
              <c:pt idx="1">
                <c:v>2021</c:v>
              </c:pt>
              <c:pt idx="2">
                <c:v>2022</c:v>
              </c:pt>
              <c:pt idx="3">
                <c:v>2023</c:v>
              </c:pt>
              <c:pt idx="4">
                <c:v>2024</c:v>
              </c:pt>
              <c:pt idx="5">
                <c:v>2025</c:v>
              </c:pt>
              <c:pt idx="6">
                <c:v>2026</c:v>
              </c:pt>
              <c:pt idx="7">
                <c:v>2027</c:v>
              </c:pt>
              <c:pt idx="8">
                <c:v>2028</c:v>
              </c:pt>
              <c:pt idx="9">
                <c:v>2029</c:v>
              </c:pt>
              <c:pt idx="10">
                <c:v>2030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(Sheet1!$D$86:$D$96,Sheet1!$C$97:$C$106)</c:f>
              <c:numCache>
                <c:formatCode>General</c:formatCode>
                <c:ptCount val="11"/>
                <c:pt idx="1">
                  <c:v>0.59723875520000003</c:v>
                </c:pt>
                <c:pt idx="2">
                  <c:v>0.59473085969999995</c:v>
                </c:pt>
                <c:pt idx="3">
                  <c:v>0.59226781630000003</c:v>
                </c:pt>
                <c:pt idx="4">
                  <c:v>0.58984843239999996</c:v>
                </c:pt>
                <c:pt idx="5">
                  <c:v>0.58747155740000001</c:v>
                </c:pt>
                <c:pt idx="6">
                  <c:v>0.58576611020000002</c:v>
                </c:pt>
                <c:pt idx="7">
                  <c:v>0.58409005749999998</c:v>
                </c:pt>
                <c:pt idx="8">
                  <c:v>0.58244264560000003</c:v>
                </c:pt>
                <c:pt idx="9">
                  <c:v>0.58082314660000001</c:v>
                </c:pt>
                <c:pt idx="10">
                  <c:v>0.5792308572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D-148B-4A95-876B-EA2AA194A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5671823"/>
        <c:axId val="2025675983"/>
      </c:lineChart>
      <c:catAx>
        <c:axId val="20256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675983"/>
        <c:crosses val="autoZero"/>
        <c:auto val="1"/>
        <c:lblAlgn val="ctr"/>
        <c:lblOffset val="100"/>
        <c:noMultiLvlLbl val="0"/>
      </c:catAx>
      <c:valAx>
        <c:axId val="2025675983"/>
        <c:scaling>
          <c:orientation val="minMax"/>
          <c:max val="0.6100000000000001"/>
          <c:min val="0.5700000000000000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671823"/>
        <c:crosses val="autoZero"/>
        <c:crossBetween val="between"/>
        <c:majorUnit val="1.0000000000000002E-2"/>
        <c:minorUnit val="5.000000000000001E-3"/>
      </c:valAx>
      <c:spPr>
        <a:noFill/>
        <a:ln>
          <a:solidFill>
            <a:schemeClr val="accent3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 MEDIAN</a:t>
            </a:r>
            <a:r>
              <a:rPr lang="en-US" sz="1800" baseline="0" dirty="0"/>
              <a:t> AGE OF THE LABOR FORCE BY SEX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424247494553988E-2"/>
          <c:y val="8.4845722204386756E-2"/>
          <c:w val="0.93533771934396781"/>
          <c:h val="0.76162975845871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Sheet1!$B$2:$E$2</c:f>
              <c:numCache>
                <c:formatCode>General</c:formatCode>
                <c:ptCount val="4"/>
                <c:pt idx="0">
                  <c:v>2001</c:v>
                </c:pt>
                <c:pt idx="1">
                  <c:v>2011</c:v>
                </c:pt>
                <c:pt idx="2">
                  <c:v>2021</c:v>
                </c:pt>
                <c:pt idx="3">
                  <c:v>2031</c:v>
                </c:pt>
              </c:numCache>
            </c:numRef>
          </c:cat>
          <c:val>
            <c:numRef>
              <c:f>Sheet1!$B$4:$E$4</c:f>
              <c:numCache>
                <c:formatCode>#,##0.0</c:formatCode>
                <c:ptCount val="4"/>
                <c:pt idx="0">
                  <c:v>39.6</c:v>
                </c:pt>
                <c:pt idx="1">
                  <c:v>41.6</c:v>
                </c:pt>
                <c:pt idx="2">
                  <c:v>41.7</c:v>
                </c:pt>
                <c:pt idx="3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3-41B9-8414-1E166639B77D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Sheet1!$B$2:$E$2</c:f>
              <c:numCache>
                <c:formatCode>General</c:formatCode>
                <c:ptCount val="4"/>
                <c:pt idx="0">
                  <c:v>2001</c:v>
                </c:pt>
                <c:pt idx="1">
                  <c:v>2011</c:v>
                </c:pt>
                <c:pt idx="2">
                  <c:v>2021</c:v>
                </c:pt>
                <c:pt idx="3">
                  <c:v>2031</c:v>
                </c:pt>
              </c:numCache>
            </c:numRef>
          </c:cat>
          <c:val>
            <c:numRef>
              <c:f>Sheet1!$B$5:$E$5</c:f>
              <c:numCache>
                <c:formatCode>#,##0.0</c:formatCode>
                <c:ptCount val="4"/>
                <c:pt idx="0">
                  <c:v>39.700000000000003</c:v>
                </c:pt>
                <c:pt idx="1">
                  <c:v>42.2</c:v>
                </c:pt>
                <c:pt idx="2">
                  <c:v>41.7</c:v>
                </c:pt>
                <c:pt idx="3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3-41B9-8414-1E166639B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5636639"/>
        <c:axId val="1815625823"/>
      </c:barChart>
      <c:catAx>
        <c:axId val="1815636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rgbClr val="A5A5A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625823"/>
        <c:crosses val="autoZero"/>
        <c:auto val="1"/>
        <c:lblAlgn val="ctr"/>
        <c:lblOffset val="100"/>
        <c:noMultiLvlLbl val="0"/>
      </c:catAx>
      <c:valAx>
        <c:axId val="1815625823"/>
        <c:scaling>
          <c:orientation val="minMax"/>
          <c:max val="45"/>
          <c:min val="35"/>
        </c:scaling>
        <c:delete val="0"/>
        <c:axPos val="l"/>
        <c:majorGridlines>
          <c:spPr>
            <a:ln w="9525" cap="flat" cmpd="sng" algn="ctr">
              <a:solidFill>
                <a:srgbClr val="A5A5A5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(Median Age)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in"/>
        <c:tickLblPos val="nextTo"/>
        <c:spPr>
          <a:noFill/>
          <a:ln>
            <a:solidFill>
              <a:srgbClr val="A5A5A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636639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84984213929782"/>
          <c:y val="0.91215340029035097"/>
          <c:w val="0.2872686294647952"/>
          <c:h val="3.6462615233219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TOTAL NONFARM EMPLOYMENT IN SOUTH CAROLINA</a:t>
            </a:r>
          </a:p>
        </c:rich>
      </c:tx>
      <c:layout>
        <c:manualLayout>
          <c:xMode val="edge"/>
          <c:yMode val="edge"/>
          <c:x val="0.32175378887353606"/>
          <c:y val="3.1971552870280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871598843744337E-2"/>
          <c:y val="0.12078560021398284"/>
          <c:w val="0.90410912182636582"/>
          <c:h val="0.61837846006055275"/>
        </c:manualLayout>
      </c:layout>
      <c:barChart>
        <c:barDir val="col"/>
        <c:grouping val="clustered"/>
        <c:varyColors val="0"/>
        <c:ser>
          <c:idx val="4"/>
          <c:order val="2"/>
          <c:tx>
            <c:strRef>
              <c:f>'Employment Dashboard'!$F$2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('Employment Dashboard'!$B$8:$B$14,'Employment Dashboard'!$B$16:$B$80)</c:f>
              <c:strCache>
                <c:ptCount val="60"/>
                <c:pt idx="0">
                  <c:v>Jun 2018</c:v>
                </c:pt>
                <c:pt idx="1">
                  <c:v>Jul 2018</c:v>
                </c:pt>
                <c:pt idx="2">
                  <c:v>Aug 2018</c:v>
                </c:pt>
                <c:pt idx="3">
                  <c:v>Sep 2018</c:v>
                </c:pt>
                <c:pt idx="4">
                  <c:v>Oct 2018</c:v>
                </c:pt>
                <c:pt idx="5">
                  <c:v>Nov 2018</c:v>
                </c:pt>
                <c:pt idx="6">
                  <c:v>Dec 2018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  <c:pt idx="56">
                  <c:v>Mar 2023</c:v>
                </c:pt>
                <c:pt idx="57">
                  <c:v>Apr 2023</c:v>
                </c:pt>
                <c:pt idx="58">
                  <c:v>May 2023</c:v>
                </c:pt>
                <c:pt idx="59">
                  <c:v>Jun 2023</c:v>
                </c:pt>
              </c:strCache>
              <c:extLst/>
            </c:strRef>
          </c:cat>
          <c:val>
            <c:numRef>
              <c:f>('Employment Dashboard'!$F$8:$F$14,'Employment Dashboard'!$F$16:$F$80)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C5A-42B8-820E-0465A9E20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54489008"/>
        <c:axId val="854490672"/>
      </c:barChart>
      <c:lineChart>
        <c:grouping val="standard"/>
        <c:varyColors val="0"/>
        <c:ser>
          <c:idx val="0"/>
          <c:order val="0"/>
          <c:tx>
            <c:strRef>
              <c:f>'Employment Dashboard'!$C$2</c:f>
              <c:strCache>
                <c:ptCount val="1"/>
                <c:pt idx="0">
                  <c:v>Actual</c:v>
                </c:pt>
              </c:strCache>
            </c:strRef>
          </c:tx>
          <c:spPr>
            <a:ln w="3175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('Employment Dashboard'!$B$8:$B$14,'Employment Dashboard'!$B$16:$B$80)</c:f>
              <c:strCache>
                <c:ptCount val="60"/>
                <c:pt idx="0">
                  <c:v>Jun 2018</c:v>
                </c:pt>
                <c:pt idx="1">
                  <c:v>Jul 2018</c:v>
                </c:pt>
                <c:pt idx="2">
                  <c:v>Aug 2018</c:v>
                </c:pt>
                <c:pt idx="3">
                  <c:v>Sep 2018</c:v>
                </c:pt>
                <c:pt idx="4">
                  <c:v>Oct 2018</c:v>
                </c:pt>
                <c:pt idx="5">
                  <c:v>Nov 2018</c:v>
                </c:pt>
                <c:pt idx="6">
                  <c:v>Dec 2018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  <c:pt idx="56">
                  <c:v>Mar 2023</c:v>
                </c:pt>
                <c:pt idx="57">
                  <c:v>Apr 2023</c:v>
                </c:pt>
                <c:pt idx="58">
                  <c:v>May 2023</c:v>
                </c:pt>
                <c:pt idx="59">
                  <c:v>Jun 2023</c:v>
                </c:pt>
              </c:strCache>
              <c:extLst/>
            </c:strRef>
          </c:cat>
          <c:val>
            <c:numRef>
              <c:f>('Employment Dashboard'!$C$8:$C$14,'Employment Dashboard'!$C$16:$C$80)</c:f>
              <c:numCache>
                <c:formatCode>General</c:formatCode>
                <c:ptCount val="60"/>
                <c:pt idx="0">
                  <c:v>2176.5</c:v>
                </c:pt>
                <c:pt idx="1">
                  <c:v>2154.9</c:v>
                </c:pt>
                <c:pt idx="2">
                  <c:v>2160.1999999999998</c:v>
                </c:pt>
                <c:pt idx="3">
                  <c:v>2147.6</c:v>
                </c:pt>
                <c:pt idx="4">
                  <c:v>2164.5</c:v>
                </c:pt>
                <c:pt idx="5">
                  <c:v>2181.6999999999998</c:v>
                </c:pt>
                <c:pt idx="6">
                  <c:v>2178.8000000000002</c:v>
                </c:pt>
                <c:pt idx="7">
                  <c:v>2154.8000000000002</c:v>
                </c:pt>
                <c:pt idx="8">
                  <c:v>2168</c:v>
                </c:pt>
                <c:pt idx="9">
                  <c:v>2190.1999999999998</c:v>
                </c:pt>
                <c:pt idx="10">
                  <c:v>2202.9</c:v>
                </c:pt>
                <c:pt idx="11">
                  <c:v>2205</c:v>
                </c:pt>
                <c:pt idx="12">
                  <c:v>2191.6999999999998</c:v>
                </c:pt>
                <c:pt idx="13">
                  <c:v>2198.4</c:v>
                </c:pt>
                <c:pt idx="14">
                  <c:v>2194.6</c:v>
                </c:pt>
                <c:pt idx="15">
                  <c:v>2200.1</c:v>
                </c:pt>
                <c:pt idx="16">
                  <c:v>2214.3000000000002</c:v>
                </c:pt>
                <c:pt idx="17">
                  <c:v>2212.1</c:v>
                </c:pt>
                <c:pt idx="18">
                  <c:v>2167</c:v>
                </c:pt>
                <c:pt idx="19">
                  <c:v>2175.1</c:v>
                </c:pt>
                <c:pt idx="20">
                  <c:v>2173.3000000000002</c:v>
                </c:pt>
                <c:pt idx="21">
                  <c:v>1896</c:v>
                </c:pt>
                <c:pt idx="22">
                  <c:v>1969.8</c:v>
                </c:pt>
                <c:pt idx="23">
                  <c:v>2039.5</c:v>
                </c:pt>
                <c:pt idx="24">
                  <c:v>2036.1</c:v>
                </c:pt>
                <c:pt idx="25">
                  <c:v>2072.9</c:v>
                </c:pt>
                <c:pt idx="26">
                  <c:v>2079.9</c:v>
                </c:pt>
                <c:pt idx="27">
                  <c:v>2109.5</c:v>
                </c:pt>
                <c:pt idx="28">
                  <c:v>2125.6999999999998</c:v>
                </c:pt>
                <c:pt idx="29">
                  <c:v>2134.6</c:v>
                </c:pt>
                <c:pt idx="30">
                  <c:v>2092.6999999999998</c:v>
                </c:pt>
                <c:pt idx="31">
                  <c:v>2108.1999999999998</c:v>
                </c:pt>
                <c:pt idx="32">
                  <c:v>2120.6</c:v>
                </c:pt>
                <c:pt idx="33">
                  <c:v>2135.1999999999998</c:v>
                </c:pt>
                <c:pt idx="34">
                  <c:v>2149.1999999999998</c:v>
                </c:pt>
                <c:pt idx="35">
                  <c:v>2148.6999999999998</c:v>
                </c:pt>
                <c:pt idx="36">
                  <c:v>2157.9</c:v>
                </c:pt>
                <c:pt idx="37">
                  <c:v>2162.9</c:v>
                </c:pt>
                <c:pt idx="38">
                  <c:v>2146.1999999999998</c:v>
                </c:pt>
                <c:pt idx="39">
                  <c:v>2164.5</c:v>
                </c:pt>
                <c:pt idx="40">
                  <c:v>2182.1999999999998</c:v>
                </c:pt>
                <c:pt idx="41">
                  <c:v>2186.6999999999998</c:v>
                </c:pt>
                <c:pt idx="42">
                  <c:v>2148.1</c:v>
                </c:pt>
                <c:pt idx="43">
                  <c:v>2183.4</c:v>
                </c:pt>
                <c:pt idx="44">
                  <c:v>2185.5</c:v>
                </c:pt>
                <c:pt idx="45">
                  <c:v>2199.1</c:v>
                </c:pt>
                <c:pt idx="46">
                  <c:v>2217.3000000000002</c:v>
                </c:pt>
                <c:pt idx="47">
                  <c:v>2229.6</c:v>
                </c:pt>
                <c:pt idx="48">
                  <c:v>2233.4</c:v>
                </c:pt>
                <c:pt idx="49">
                  <c:v>2243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FC5A-42B8-820E-0465A9E20FBD}"/>
            </c:ext>
          </c:extLst>
        </c:ser>
        <c:ser>
          <c:idx val="3"/>
          <c:order val="1"/>
          <c:tx>
            <c:strRef>
              <c:f>'Employment Dashboard'!$D$2</c:f>
              <c:strCache>
                <c:ptCount val="1"/>
                <c:pt idx="0">
                  <c:v>February Estimate</c:v>
                </c:pt>
              </c:strCache>
            </c:strRef>
          </c:tx>
          <c:spPr>
            <a:ln w="50800" cap="rnd">
              <a:solidFill>
                <a:schemeClr val="accent5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('Employment Dashboard'!$B$8:$B$14,'Employment Dashboard'!$B$16:$B$80)</c:f>
              <c:strCache>
                <c:ptCount val="60"/>
                <c:pt idx="0">
                  <c:v>Jun 2018</c:v>
                </c:pt>
                <c:pt idx="1">
                  <c:v>Jul 2018</c:v>
                </c:pt>
                <c:pt idx="2">
                  <c:v>Aug 2018</c:v>
                </c:pt>
                <c:pt idx="3">
                  <c:v>Sep 2018</c:v>
                </c:pt>
                <c:pt idx="4">
                  <c:v>Oct 2018</c:v>
                </c:pt>
                <c:pt idx="5">
                  <c:v>Nov 2018</c:v>
                </c:pt>
                <c:pt idx="6">
                  <c:v>Dec 2018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  <c:pt idx="56">
                  <c:v>Mar 2023</c:v>
                </c:pt>
                <c:pt idx="57">
                  <c:v>Apr 2023</c:v>
                </c:pt>
                <c:pt idx="58">
                  <c:v>May 2023</c:v>
                </c:pt>
                <c:pt idx="59">
                  <c:v>Jun 2023</c:v>
                </c:pt>
              </c:strCache>
              <c:extLst/>
            </c:strRef>
          </c:cat>
          <c:val>
            <c:numRef>
              <c:f>('Employment Dashboard'!$D$8:$D$14,'Employment Dashboard'!$D$16:$D$80)</c:f>
              <c:numCache>
                <c:formatCode>General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2178.1999999999998</c:v>
                </c:pt>
                <c:pt idx="41">
                  <c:v>2178.5951235606935</c:v>
                </c:pt>
                <c:pt idx="42">
                  <c:v>2135.5203120830911</c:v>
                </c:pt>
                <c:pt idx="43">
                  <c:v>2152.0312539653792</c:v>
                </c:pt>
                <c:pt idx="44">
                  <c:v>2168.6707263796757</c:v>
                </c:pt>
                <c:pt idx="45">
                  <c:v>2189.1474683954916</c:v>
                </c:pt>
                <c:pt idx="46">
                  <c:v>2202.0224675522995</c:v>
                </c:pt>
                <c:pt idx="47">
                  <c:v>2205.3000000000002</c:v>
                </c:pt>
                <c:pt idx="48">
                  <c:v>2193.0197938516831</c:v>
                </c:pt>
                <c:pt idx="49">
                  <c:v>2198.5659961413512</c:v>
                </c:pt>
                <c:pt idx="50">
                  <c:v>2196.8827096896594</c:v>
                </c:pt>
                <c:pt idx="51">
                  <c:v>2205.9044512239475</c:v>
                </c:pt>
                <c:pt idx="52">
                  <c:v>2223.6352717675391</c:v>
                </c:pt>
                <c:pt idx="53">
                  <c:v>2224.3456211554681</c:v>
                </c:pt>
                <c:pt idx="54">
                  <c:v>2180.366238636836</c:v>
                </c:pt>
                <c:pt idx="55">
                  <c:v>2197.2239102986518</c:v>
                </c:pt>
                <c:pt idx="56">
                  <c:v>2214.2128116336489</c:v>
                </c:pt>
                <c:pt idx="57">
                  <c:v>2235.119565231797</c:v>
                </c:pt>
                <c:pt idx="58">
                  <c:v>2248.2649393708975</c:v>
                </c:pt>
                <c:pt idx="59">
                  <c:v>2251.6113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FC5A-42B8-820E-0465A9E20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632831"/>
        <c:axId val="931498639"/>
        <c:extLst/>
      </c:lineChart>
      <c:catAx>
        <c:axId val="1035632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;@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498639"/>
        <c:crosses val="autoZero"/>
        <c:auto val="1"/>
        <c:lblAlgn val="ctr"/>
        <c:lblOffset val="100"/>
        <c:tickLblSkip val="3"/>
        <c:tickMarkSkip val="12"/>
        <c:noMultiLvlLbl val="0"/>
      </c:catAx>
      <c:valAx>
        <c:axId val="931498639"/>
        <c:scaling>
          <c:orientation val="minMax"/>
          <c:max val="2350"/>
          <c:min val="185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(All Employees, in Thousands)</a:t>
                </a:r>
              </a:p>
            </c:rich>
          </c:tx>
          <c:layout>
            <c:manualLayout>
              <c:xMode val="edge"/>
              <c:yMode val="edge"/>
              <c:x val="1.0386473429951689E-2"/>
              <c:y val="0.31223154679345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632831"/>
        <c:crosses val="autoZero"/>
        <c:crossBetween val="between"/>
      </c:valAx>
      <c:valAx>
        <c:axId val="854490672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489008"/>
        <c:crosses val="max"/>
        <c:crossBetween val="between"/>
      </c:valAx>
      <c:catAx>
        <c:axId val="854489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449067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181825097949714"/>
          <c:y val="0.89992174555973525"/>
          <c:w val="0.43636349804100577"/>
          <c:h val="5.6212593028338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SOUTH CAROLINA EMPLOYMENT BY INDUSTRY</a:t>
            </a:r>
            <a:r>
              <a:rPr lang="en-US" sz="1800" baseline="0" dirty="0"/>
              <a:t> </a:t>
            </a:r>
            <a:r>
              <a:rPr lang="en-US" sz="1800" dirty="0"/>
              <a:t>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201260570240821E-2"/>
          <c:y val="8.8996562201486301E-2"/>
          <c:w val="0.76306153780750607"/>
          <c:h val="0.78255423315457362"/>
        </c:manualLayout>
      </c:layout>
      <c:lineChart>
        <c:grouping val="standard"/>
        <c:varyColors val="0"/>
        <c:ser>
          <c:idx val="5"/>
          <c:order val="0"/>
          <c:tx>
            <c:v>Trade, Transportation, and Utilities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Sheet1!$F$8:$F$52</c:f>
              <c:numCache>
                <c:formatCode>0.0</c:formatCode>
                <c:ptCount val="45"/>
                <c:pt idx="0">
                  <c:v>405.9</c:v>
                </c:pt>
                <c:pt idx="1">
                  <c:v>405.9</c:v>
                </c:pt>
                <c:pt idx="2">
                  <c:v>406.6</c:v>
                </c:pt>
                <c:pt idx="3">
                  <c:v>407.8</c:v>
                </c:pt>
                <c:pt idx="4">
                  <c:v>408.2</c:v>
                </c:pt>
                <c:pt idx="5">
                  <c:v>408.6</c:v>
                </c:pt>
                <c:pt idx="6">
                  <c:v>409.8</c:v>
                </c:pt>
                <c:pt idx="7">
                  <c:v>409.9</c:v>
                </c:pt>
                <c:pt idx="8">
                  <c:v>410.6</c:v>
                </c:pt>
                <c:pt idx="9">
                  <c:v>410</c:v>
                </c:pt>
                <c:pt idx="10">
                  <c:v>409.9</c:v>
                </c:pt>
                <c:pt idx="11">
                  <c:v>409.8</c:v>
                </c:pt>
                <c:pt idx="12">
                  <c:v>412.1</c:v>
                </c:pt>
                <c:pt idx="13">
                  <c:v>410.4</c:v>
                </c:pt>
                <c:pt idx="14">
                  <c:v>409.6</c:v>
                </c:pt>
                <c:pt idx="15">
                  <c:v>372.7</c:v>
                </c:pt>
                <c:pt idx="16">
                  <c:v>383.2</c:v>
                </c:pt>
                <c:pt idx="17">
                  <c:v>396.3</c:v>
                </c:pt>
                <c:pt idx="18">
                  <c:v>397.5</c:v>
                </c:pt>
                <c:pt idx="19">
                  <c:v>402.7</c:v>
                </c:pt>
                <c:pt idx="20">
                  <c:v>405.5</c:v>
                </c:pt>
                <c:pt idx="21">
                  <c:v>409.4</c:v>
                </c:pt>
                <c:pt idx="22">
                  <c:v>410.7</c:v>
                </c:pt>
                <c:pt idx="23">
                  <c:v>412.7</c:v>
                </c:pt>
                <c:pt idx="24">
                  <c:v>411.5</c:v>
                </c:pt>
                <c:pt idx="25">
                  <c:v>411.8</c:v>
                </c:pt>
                <c:pt idx="26">
                  <c:v>412.5</c:v>
                </c:pt>
                <c:pt idx="27">
                  <c:v>412.6</c:v>
                </c:pt>
                <c:pt idx="28">
                  <c:v>413.3</c:v>
                </c:pt>
                <c:pt idx="29">
                  <c:v>412.6</c:v>
                </c:pt>
                <c:pt idx="30">
                  <c:v>413.9</c:v>
                </c:pt>
                <c:pt idx="31">
                  <c:v>413.3</c:v>
                </c:pt>
                <c:pt idx="32">
                  <c:v>412.5</c:v>
                </c:pt>
                <c:pt idx="33">
                  <c:v>415.7</c:v>
                </c:pt>
                <c:pt idx="34">
                  <c:v>417.8</c:v>
                </c:pt>
                <c:pt idx="35">
                  <c:v>420.9</c:v>
                </c:pt>
                <c:pt idx="36">
                  <c:v>425.9</c:v>
                </c:pt>
                <c:pt idx="37">
                  <c:v>429.8</c:v>
                </c:pt>
                <c:pt idx="38">
                  <c:v>429.2</c:v>
                </c:pt>
                <c:pt idx="39">
                  <c:v>431.3</c:v>
                </c:pt>
                <c:pt idx="40">
                  <c:v>432.4</c:v>
                </c:pt>
                <c:pt idx="41">
                  <c:v>434.3</c:v>
                </c:pt>
                <c:pt idx="42">
                  <c:v>436.6</c:v>
                </c:pt>
                <c:pt idx="43">
                  <c:v>439</c:v>
                </c:pt>
                <c:pt idx="44">
                  <c:v>435.6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CE-4B9E-98EA-42A4E109C567}"/>
            </c:ext>
          </c:extLst>
        </c:ser>
        <c:ser>
          <c:idx val="0"/>
          <c:order val="1"/>
          <c:tx>
            <c:v>Government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Sheet1!$A$8:$A$52</c:f>
              <c:numCache>
                <c:formatCode>mm/dd/yyyy</c:formatCode>
                <c:ptCount val="45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</c:numCache>
            </c:numRef>
          </c:cat>
          <c:val>
            <c:numRef>
              <c:f>Sheet1!$R$8:$R$52</c:f>
              <c:numCache>
                <c:formatCode>0.0</c:formatCode>
                <c:ptCount val="45"/>
                <c:pt idx="0">
                  <c:v>369.2</c:v>
                </c:pt>
                <c:pt idx="1">
                  <c:v>370.4</c:v>
                </c:pt>
                <c:pt idx="2">
                  <c:v>370.9</c:v>
                </c:pt>
                <c:pt idx="3">
                  <c:v>373.6</c:v>
                </c:pt>
                <c:pt idx="4">
                  <c:v>374.1</c:v>
                </c:pt>
                <c:pt idx="5">
                  <c:v>373.9</c:v>
                </c:pt>
                <c:pt idx="6">
                  <c:v>373</c:v>
                </c:pt>
                <c:pt idx="7">
                  <c:v>374.7</c:v>
                </c:pt>
                <c:pt idx="8">
                  <c:v>374.3</c:v>
                </c:pt>
                <c:pt idx="9">
                  <c:v>377.1</c:v>
                </c:pt>
                <c:pt idx="10">
                  <c:v>376.7</c:v>
                </c:pt>
                <c:pt idx="11">
                  <c:v>376.8</c:v>
                </c:pt>
                <c:pt idx="12">
                  <c:v>377.5</c:v>
                </c:pt>
                <c:pt idx="13">
                  <c:v>378.4</c:v>
                </c:pt>
                <c:pt idx="14">
                  <c:v>378.8</c:v>
                </c:pt>
                <c:pt idx="15">
                  <c:v>363.8</c:v>
                </c:pt>
                <c:pt idx="16">
                  <c:v>359.3</c:v>
                </c:pt>
                <c:pt idx="17">
                  <c:v>355.1</c:v>
                </c:pt>
                <c:pt idx="18">
                  <c:v>352.5</c:v>
                </c:pt>
                <c:pt idx="19">
                  <c:v>365.8</c:v>
                </c:pt>
                <c:pt idx="20">
                  <c:v>364.2</c:v>
                </c:pt>
                <c:pt idx="21">
                  <c:v>364.2</c:v>
                </c:pt>
                <c:pt idx="22">
                  <c:v>363.5</c:v>
                </c:pt>
                <c:pt idx="23">
                  <c:v>364.2</c:v>
                </c:pt>
                <c:pt idx="24">
                  <c:v>365.7</c:v>
                </c:pt>
                <c:pt idx="25">
                  <c:v>365.4</c:v>
                </c:pt>
                <c:pt idx="26">
                  <c:v>365.5</c:v>
                </c:pt>
                <c:pt idx="27">
                  <c:v>365.4</c:v>
                </c:pt>
                <c:pt idx="28">
                  <c:v>365.6</c:v>
                </c:pt>
                <c:pt idx="29">
                  <c:v>366</c:v>
                </c:pt>
                <c:pt idx="30">
                  <c:v>365.6</c:v>
                </c:pt>
                <c:pt idx="31">
                  <c:v>368</c:v>
                </c:pt>
                <c:pt idx="32">
                  <c:v>367.6</c:v>
                </c:pt>
                <c:pt idx="33">
                  <c:v>368</c:v>
                </c:pt>
                <c:pt idx="34">
                  <c:v>367.6</c:v>
                </c:pt>
                <c:pt idx="35">
                  <c:v>367.8</c:v>
                </c:pt>
                <c:pt idx="36">
                  <c:v>362.2</c:v>
                </c:pt>
                <c:pt idx="37">
                  <c:v>365.4</c:v>
                </c:pt>
                <c:pt idx="38">
                  <c:v>365.6</c:v>
                </c:pt>
                <c:pt idx="39">
                  <c:v>366.4</c:v>
                </c:pt>
                <c:pt idx="40">
                  <c:v>368.1</c:v>
                </c:pt>
                <c:pt idx="41">
                  <c:v>371.3</c:v>
                </c:pt>
                <c:pt idx="42">
                  <c:v>373.4</c:v>
                </c:pt>
                <c:pt idx="43">
                  <c:v>371.2</c:v>
                </c:pt>
                <c:pt idx="44">
                  <c:v>370.8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CE-4B9E-98EA-42A4E109C567}"/>
            </c:ext>
          </c:extLst>
        </c:ser>
        <c:ser>
          <c:idx val="2"/>
          <c:order val="2"/>
          <c:tx>
            <c:v>Professional and Business Services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Sheet1!$P$8:$P$52</c:f>
              <c:numCache>
                <c:formatCode>0.0</c:formatCode>
                <c:ptCount val="45"/>
                <c:pt idx="0">
                  <c:v>295.10000000000002</c:v>
                </c:pt>
                <c:pt idx="1">
                  <c:v>294.8</c:v>
                </c:pt>
                <c:pt idx="2">
                  <c:v>295.8</c:v>
                </c:pt>
                <c:pt idx="3">
                  <c:v>296.3</c:v>
                </c:pt>
                <c:pt idx="4">
                  <c:v>297.10000000000002</c:v>
                </c:pt>
                <c:pt idx="5">
                  <c:v>297.60000000000002</c:v>
                </c:pt>
                <c:pt idx="6">
                  <c:v>296.2</c:v>
                </c:pt>
                <c:pt idx="7">
                  <c:v>296.39999999999998</c:v>
                </c:pt>
                <c:pt idx="8">
                  <c:v>297.60000000000002</c:v>
                </c:pt>
                <c:pt idx="9">
                  <c:v>295.8</c:v>
                </c:pt>
                <c:pt idx="10">
                  <c:v>296.10000000000002</c:v>
                </c:pt>
                <c:pt idx="11">
                  <c:v>294.39999999999998</c:v>
                </c:pt>
                <c:pt idx="12">
                  <c:v>292.3</c:v>
                </c:pt>
                <c:pt idx="13">
                  <c:v>290.8</c:v>
                </c:pt>
                <c:pt idx="14">
                  <c:v>288.8</c:v>
                </c:pt>
                <c:pt idx="15">
                  <c:v>254.7</c:v>
                </c:pt>
                <c:pt idx="16">
                  <c:v>261.39999999999998</c:v>
                </c:pt>
                <c:pt idx="17">
                  <c:v>269.89999999999998</c:v>
                </c:pt>
                <c:pt idx="18">
                  <c:v>274.39999999999998</c:v>
                </c:pt>
                <c:pt idx="19">
                  <c:v>280.39999999999998</c:v>
                </c:pt>
                <c:pt idx="20">
                  <c:v>283.2</c:v>
                </c:pt>
                <c:pt idx="21">
                  <c:v>286.7</c:v>
                </c:pt>
                <c:pt idx="22">
                  <c:v>286.39999999999998</c:v>
                </c:pt>
                <c:pt idx="23">
                  <c:v>289.2</c:v>
                </c:pt>
                <c:pt idx="24">
                  <c:v>291.10000000000002</c:v>
                </c:pt>
                <c:pt idx="25">
                  <c:v>293.7</c:v>
                </c:pt>
                <c:pt idx="26">
                  <c:v>293.2</c:v>
                </c:pt>
                <c:pt idx="27">
                  <c:v>292.60000000000002</c:v>
                </c:pt>
                <c:pt idx="28">
                  <c:v>294.89999999999998</c:v>
                </c:pt>
                <c:pt idx="29">
                  <c:v>294.5</c:v>
                </c:pt>
                <c:pt idx="30">
                  <c:v>297.2</c:v>
                </c:pt>
                <c:pt idx="31">
                  <c:v>297</c:v>
                </c:pt>
                <c:pt idx="32">
                  <c:v>294.10000000000002</c:v>
                </c:pt>
                <c:pt idx="33">
                  <c:v>295.7</c:v>
                </c:pt>
                <c:pt idx="34">
                  <c:v>297.7</c:v>
                </c:pt>
                <c:pt idx="35">
                  <c:v>292.89999999999998</c:v>
                </c:pt>
                <c:pt idx="36">
                  <c:v>294.89999999999998</c:v>
                </c:pt>
                <c:pt idx="37">
                  <c:v>303.8</c:v>
                </c:pt>
                <c:pt idx="38">
                  <c:v>300.60000000000002</c:v>
                </c:pt>
                <c:pt idx="39">
                  <c:v>298.39999999999998</c:v>
                </c:pt>
                <c:pt idx="40">
                  <c:v>298.5</c:v>
                </c:pt>
                <c:pt idx="41">
                  <c:v>298.39999999999998</c:v>
                </c:pt>
                <c:pt idx="42">
                  <c:v>300.2</c:v>
                </c:pt>
                <c:pt idx="43">
                  <c:v>305.8</c:v>
                </c:pt>
                <c:pt idx="44">
                  <c:v>307.39999999999998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CE-4B9E-98EA-42A4E109C567}"/>
            </c:ext>
          </c:extLst>
        </c:ser>
        <c:ser>
          <c:idx val="4"/>
          <c:order val="3"/>
          <c:tx>
            <c:v>Education and Health Services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Sheet1!$D$8:$D$52</c:f>
              <c:numCache>
                <c:formatCode>0.0</c:formatCode>
                <c:ptCount val="45"/>
                <c:pt idx="0">
                  <c:v>255.7</c:v>
                </c:pt>
                <c:pt idx="1">
                  <c:v>256.2</c:v>
                </c:pt>
                <c:pt idx="2">
                  <c:v>256.8</c:v>
                </c:pt>
                <c:pt idx="3">
                  <c:v>255.1</c:v>
                </c:pt>
                <c:pt idx="4">
                  <c:v>255.8</c:v>
                </c:pt>
                <c:pt idx="5">
                  <c:v>257.39999999999998</c:v>
                </c:pt>
                <c:pt idx="6">
                  <c:v>257.60000000000002</c:v>
                </c:pt>
                <c:pt idx="7">
                  <c:v>258.39999999999998</c:v>
                </c:pt>
                <c:pt idx="8">
                  <c:v>259.10000000000002</c:v>
                </c:pt>
                <c:pt idx="9">
                  <c:v>260</c:v>
                </c:pt>
                <c:pt idx="10">
                  <c:v>260.7</c:v>
                </c:pt>
                <c:pt idx="11">
                  <c:v>260.8</c:v>
                </c:pt>
                <c:pt idx="12">
                  <c:v>261.5</c:v>
                </c:pt>
                <c:pt idx="13">
                  <c:v>261.39999999999998</c:v>
                </c:pt>
                <c:pt idx="14">
                  <c:v>260.7</c:v>
                </c:pt>
                <c:pt idx="15">
                  <c:v>228.6</c:v>
                </c:pt>
                <c:pt idx="16">
                  <c:v>236.1</c:v>
                </c:pt>
                <c:pt idx="17">
                  <c:v>241.5</c:v>
                </c:pt>
                <c:pt idx="18">
                  <c:v>243.6</c:v>
                </c:pt>
                <c:pt idx="19">
                  <c:v>244.7</c:v>
                </c:pt>
                <c:pt idx="20">
                  <c:v>246.6</c:v>
                </c:pt>
                <c:pt idx="21">
                  <c:v>250.2</c:v>
                </c:pt>
                <c:pt idx="22">
                  <c:v>251.3</c:v>
                </c:pt>
                <c:pt idx="23">
                  <c:v>252.2</c:v>
                </c:pt>
                <c:pt idx="24">
                  <c:v>252.4</c:v>
                </c:pt>
                <c:pt idx="25">
                  <c:v>253.9</c:v>
                </c:pt>
                <c:pt idx="26">
                  <c:v>254.7</c:v>
                </c:pt>
                <c:pt idx="27">
                  <c:v>255.5</c:v>
                </c:pt>
                <c:pt idx="28">
                  <c:v>255.5</c:v>
                </c:pt>
                <c:pt idx="29">
                  <c:v>254.7</c:v>
                </c:pt>
                <c:pt idx="30">
                  <c:v>257.3</c:v>
                </c:pt>
                <c:pt idx="31">
                  <c:v>256.2</c:v>
                </c:pt>
                <c:pt idx="32">
                  <c:v>252.8</c:v>
                </c:pt>
                <c:pt idx="33">
                  <c:v>252.4</c:v>
                </c:pt>
                <c:pt idx="34">
                  <c:v>252.8</c:v>
                </c:pt>
                <c:pt idx="35">
                  <c:v>254.3</c:v>
                </c:pt>
                <c:pt idx="36">
                  <c:v>254.9</c:v>
                </c:pt>
                <c:pt idx="37">
                  <c:v>254.8</c:v>
                </c:pt>
                <c:pt idx="38">
                  <c:v>253.5</c:v>
                </c:pt>
                <c:pt idx="39">
                  <c:v>252.8</c:v>
                </c:pt>
                <c:pt idx="40">
                  <c:v>255.1</c:v>
                </c:pt>
                <c:pt idx="41">
                  <c:v>256.39999999999998</c:v>
                </c:pt>
                <c:pt idx="42">
                  <c:v>260.8</c:v>
                </c:pt>
                <c:pt idx="43">
                  <c:v>260.3</c:v>
                </c:pt>
                <c:pt idx="44">
                  <c:v>260.89999999999998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CE-4B9E-98EA-42A4E109C567}"/>
            </c:ext>
          </c:extLst>
        </c:ser>
        <c:ser>
          <c:idx val="6"/>
          <c:order val="4"/>
          <c:tx>
            <c:v>Leisure and Hospitality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Sheet1!$H$8:$H$52</c:f>
              <c:numCache>
                <c:formatCode>0.0</c:formatCode>
                <c:ptCount val="45"/>
                <c:pt idx="0">
                  <c:v>267.7</c:v>
                </c:pt>
                <c:pt idx="1">
                  <c:v>267.7</c:v>
                </c:pt>
                <c:pt idx="2">
                  <c:v>269.2</c:v>
                </c:pt>
                <c:pt idx="3">
                  <c:v>269.8</c:v>
                </c:pt>
                <c:pt idx="4">
                  <c:v>270.2</c:v>
                </c:pt>
                <c:pt idx="5">
                  <c:v>270.39999999999998</c:v>
                </c:pt>
                <c:pt idx="6">
                  <c:v>272.10000000000002</c:v>
                </c:pt>
                <c:pt idx="7">
                  <c:v>271.89999999999998</c:v>
                </c:pt>
                <c:pt idx="8">
                  <c:v>271.8</c:v>
                </c:pt>
                <c:pt idx="9">
                  <c:v>272.60000000000002</c:v>
                </c:pt>
                <c:pt idx="10">
                  <c:v>272.10000000000002</c:v>
                </c:pt>
                <c:pt idx="11">
                  <c:v>273.2</c:v>
                </c:pt>
                <c:pt idx="12">
                  <c:v>273</c:v>
                </c:pt>
                <c:pt idx="13">
                  <c:v>274.10000000000002</c:v>
                </c:pt>
                <c:pt idx="14">
                  <c:v>266.5</c:v>
                </c:pt>
                <c:pt idx="15">
                  <c:v>150.30000000000001</c:v>
                </c:pt>
                <c:pt idx="16">
                  <c:v>183.6</c:v>
                </c:pt>
                <c:pt idx="17">
                  <c:v>212.8</c:v>
                </c:pt>
                <c:pt idx="18">
                  <c:v>214.2</c:v>
                </c:pt>
                <c:pt idx="19">
                  <c:v>219.2</c:v>
                </c:pt>
                <c:pt idx="20">
                  <c:v>226.2</c:v>
                </c:pt>
                <c:pt idx="21">
                  <c:v>230.7</c:v>
                </c:pt>
                <c:pt idx="22">
                  <c:v>235.2</c:v>
                </c:pt>
                <c:pt idx="23">
                  <c:v>236.8</c:v>
                </c:pt>
                <c:pt idx="24">
                  <c:v>238.2</c:v>
                </c:pt>
                <c:pt idx="25">
                  <c:v>239.2</c:v>
                </c:pt>
                <c:pt idx="26">
                  <c:v>239.3</c:v>
                </c:pt>
                <c:pt idx="27">
                  <c:v>238.9</c:v>
                </c:pt>
                <c:pt idx="28">
                  <c:v>241.9</c:v>
                </c:pt>
                <c:pt idx="29">
                  <c:v>242.5</c:v>
                </c:pt>
                <c:pt idx="30">
                  <c:v>246.1</c:v>
                </c:pt>
                <c:pt idx="31">
                  <c:v>248.5</c:v>
                </c:pt>
                <c:pt idx="32">
                  <c:v>250.4</c:v>
                </c:pt>
                <c:pt idx="33">
                  <c:v>248.4</c:v>
                </c:pt>
                <c:pt idx="34">
                  <c:v>250.1</c:v>
                </c:pt>
                <c:pt idx="35">
                  <c:v>252.3</c:v>
                </c:pt>
                <c:pt idx="36">
                  <c:v>255.8</c:v>
                </c:pt>
                <c:pt idx="37">
                  <c:v>258.60000000000002</c:v>
                </c:pt>
                <c:pt idx="38">
                  <c:v>256.5</c:v>
                </c:pt>
                <c:pt idx="39">
                  <c:v>260.5</c:v>
                </c:pt>
                <c:pt idx="40">
                  <c:v>262.60000000000002</c:v>
                </c:pt>
                <c:pt idx="41">
                  <c:v>263.89999999999998</c:v>
                </c:pt>
                <c:pt idx="42">
                  <c:v>266.2</c:v>
                </c:pt>
                <c:pt idx="43">
                  <c:v>268.3</c:v>
                </c:pt>
                <c:pt idx="44">
                  <c:v>268.3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4CE-4B9E-98EA-42A4E109C567}"/>
            </c:ext>
          </c:extLst>
        </c:ser>
        <c:ser>
          <c:idx val="1"/>
          <c:order val="5"/>
          <c:tx>
            <c:v>Manufacturing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Sheet1!$B$8:$B$52</c:f>
              <c:numCache>
                <c:formatCode>0.0</c:formatCode>
                <c:ptCount val="45"/>
                <c:pt idx="0">
                  <c:v>255.8</c:v>
                </c:pt>
                <c:pt idx="1">
                  <c:v>256</c:v>
                </c:pt>
                <c:pt idx="2">
                  <c:v>257.2</c:v>
                </c:pt>
                <c:pt idx="3">
                  <c:v>258.2</c:v>
                </c:pt>
                <c:pt idx="4">
                  <c:v>258.39999999999998</c:v>
                </c:pt>
                <c:pt idx="5">
                  <c:v>258.89999999999998</c:v>
                </c:pt>
                <c:pt idx="6">
                  <c:v>258.8</c:v>
                </c:pt>
                <c:pt idx="7">
                  <c:v>258.8</c:v>
                </c:pt>
                <c:pt idx="8">
                  <c:v>258.5</c:v>
                </c:pt>
                <c:pt idx="9">
                  <c:v>258.10000000000002</c:v>
                </c:pt>
                <c:pt idx="10">
                  <c:v>257.8</c:v>
                </c:pt>
                <c:pt idx="11">
                  <c:v>257.60000000000002</c:v>
                </c:pt>
                <c:pt idx="12">
                  <c:v>256.8</c:v>
                </c:pt>
                <c:pt idx="13">
                  <c:v>256.10000000000002</c:v>
                </c:pt>
                <c:pt idx="14">
                  <c:v>255.6</c:v>
                </c:pt>
                <c:pt idx="15">
                  <c:v>225.5</c:v>
                </c:pt>
                <c:pt idx="16">
                  <c:v>230.3</c:v>
                </c:pt>
                <c:pt idx="17">
                  <c:v>241.6</c:v>
                </c:pt>
                <c:pt idx="18">
                  <c:v>239.9</c:v>
                </c:pt>
                <c:pt idx="19">
                  <c:v>243.3</c:v>
                </c:pt>
                <c:pt idx="20">
                  <c:v>244.7</c:v>
                </c:pt>
                <c:pt idx="21">
                  <c:v>245.7</c:v>
                </c:pt>
                <c:pt idx="22">
                  <c:v>246.4</c:v>
                </c:pt>
                <c:pt idx="23">
                  <c:v>246.9</c:v>
                </c:pt>
                <c:pt idx="24">
                  <c:v>247.2</c:v>
                </c:pt>
                <c:pt idx="25">
                  <c:v>248.2</c:v>
                </c:pt>
                <c:pt idx="26">
                  <c:v>248.4</c:v>
                </c:pt>
                <c:pt idx="27">
                  <c:v>248</c:v>
                </c:pt>
                <c:pt idx="28">
                  <c:v>247</c:v>
                </c:pt>
                <c:pt idx="29">
                  <c:v>247.8</c:v>
                </c:pt>
                <c:pt idx="30">
                  <c:v>249.4</c:v>
                </c:pt>
                <c:pt idx="31">
                  <c:v>249.1</c:v>
                </c:pt>
                <c:pt idx="32">
                  <c:v>248.4</c:v>
                </c:pt>
                <c:pt idx="33">
                  <c:v>252.2</c:v>
                </c:pt>
                <c:pt idx="34">
                  <c:v>252.2</c:v>
                </c:pt>
                <c:pt idx="35">
                  <c:v>254</c:v>
                </c:pt>
                <c:pt idx="36">
                  <c:v>254.3</c:v>
                </c:pt>
                <c:pt idx="37">
                  <c:v>255</c:v>
                </c:pt>
                <c:pt idx="38">
                  <c:v>255.3</c:v>
                </c:pt>
                <c:pt idx="39">
                  <c:v>256.3</c:v>
                </c:pt>
                <c:pt idx="40">
                  <c:v>258.39999999999998</c:v>
                </c:pt>
                <c:pt idx="41">
                  <c:v>259.10000000000002</c:v>
                </c:pt>
                <c:pt idx="42">
                  <c:v>258.7</c:v>
                </c:pt>
                <c:pt idx="43">
                  <c:v>260.7</c:v>
                </c:pt>
                <c:pt idx="44">
                  <c:v>260.8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4CE-4B9E-98EA-42A4E109C567}"/>
            </c:ext>
          </c:extLst>
        </c:ser>
        <c:ser>
          <c:idx val="3"/>
          <c:order val="6"/>
          <c:tx>
            <c:v>Construction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Sheet1!$J$8:$J$52</c:f>
              <c:numCache>
                <c:formatCode>0.0</c:formatCode>
                <c:ptCount val="45"/>
                <c:pt idx="0">
                  <c:v>106.5</c:v>
                </c:pt>
                <c:pt idx="1">
                  <c:v>106.3</c:v>
                </c:pt>
                <c:pt idx="2">
                  <c:v>106.5</c:v>
                </c:pt>
                <c:pt idx="3">
                  <c:v>107</c:v>
                </c:pt>
                <c:pt idx="4">
                  <c:v>106.8</c:v>
                </c:pt>
                <c:pt idx="5">
                  <c:v>106.8</c:v>
                </c:pt>
                <c:pt idx="6">
                  <c:v>107.1</c:v>
                </c:pt>
                <c:pt idx="7">
                  <c:v>107.1</c:v>
                </c:pt>
                <c:pt idx="8">
                  <c:v>107.6</c:v>
                </c:pt>
                <c:pt idx="9">
                  <c:v>106.9</c:v>
                </c:pt>
                <c:pt idx="10">
                  <c:v>106.9</c:v>
                </c:pt>
                <c:pt idx="11">
                  <c:v>106.7</c:v>
                </c:pt>
                <c:pt idx="12">
                  <c:v>106.7</c:v>
                </c:pt>
                <c:pt idx="13">
                  <c:v>106.7</c:v>
                </c:pt>
                <c:pt idx="14">
                  <c:v>106.4</c:v>
                </c:pt>
                <c:pt idx="15">
                  <c:v>101.4</c:v>
                </c:pt>
                <c:pt idx="16">
                  <c:v>102.5</c:v>
                </c:pt>
                <c:pt idx="17">
                  <c:v>102.4</c:v>
                </c:pt>
                <c:pt idx="18">
                  <c:v>102.3</c:v>
                </c:pt>
                <c:pt idx="19">
                  <c:v>102.5</c:v>
                </c:pt>
                <c:pt idx="20">
                  <c:v>102.8</c:v>
                </c:pt>
                <c:pt idx="21">
                  <c:v>102.9</c:v>
                </c:pt>
                <c:pt idx="22">
                  <c:v>103.3</c:v>
                </c:pt>
                <c:pt idx="23">
                  <c:v>104.1</c:v>
                </c:pt>
                <c:pt idx="24">
                  <c:v>103.8</c:v>
                </c:pt>
                <c:pt idx="25">
                  <c:v>103.9</c:v>
                </c:pt>
                <c:pt idx="26">
                  <c:v>104.5</c:v>
                </c:pt>
                <c:pt idx="27">
                  <c:v>104.3</c:v>
                </c:pt>
                <c:pt idx="28">
                  <c:v>104</c:v>
                </c:pt>
                <c:pt idx="29">
                  <c:v>103.6</c:v>
                </c:pt>
                <c:pt idx="30">
                  <c:v>104.8</c:v>
                </c:pt>
                <c:pt idx="31">
                  <c:v>104.5</c:v>
                </c:pt>
                <c:pt idx="32">
                  <c:v>104.6</c:v>
                </c:pt>
                <c:pt idx="33">
                  <c:v>103.4</c:v>
                </c:pt>
                <c:pt idx="34">
                  <c:v>104.8</c:v>
                </c:pt>
                <c:pt idx="35">
                  <c:v>105</c:v>
                </c:pt>
                <c:pt idx="36">
                  <c:v>104.6</c:v>
                </c:pt>
                <c:pt idx="37">
                  <c:v>105</c:v>
                </c:pt>
                <c:pt idx="38">
                  <c:v>105.8</c:v>
                </c:pt>
                <c:pt idx="39">
                  <c:v>104</c:v>
                </c:pt>
                <c:pt idx="40">
                  <c:v>103.7</c:v>
                </c:pt>
                <c:pt idx="41">
                  <c:v>103.2</c:v>
                </c:pt>
                <c:pt idx="42">
                  <c:v>103.2</c:v>
                </c:pt>
                <c:pt idx="43">
                  <c:v>102.5</c:v>
                </c:pt>
                <c:pt idx="44">
                  <c:v>101.7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4CE-4B9E-98EA-42A4E109C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5963119"/>
        <c:axId val="1415960623"/>
      </c:lineChart>
      <c:catAx>
        <c:axId val="1415963119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rgbClr val="A5A5A5"/>
              </a:solidFill>
              <a:round/>
            </a:ln>
            <a:effectLst/>
          </c:spPr>
        </c:minorGridlines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960623"/>
        <c:crosses val="autoZero"/>
        <c:auto val="1"/>
        <c:lblAlgn val="ctr"/>
        <c:lblOffset val="100"/>
        <c:tickMarkSkip val="24"/>
        <c:noMultiLvlLbl val="0"/>
      </c:catAx>
      <c:valAx>
        <c:axId val="1415960623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(All Employees, in Thousands, Seasonally Adjusted)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963119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r"/>
      <c:layout>
        <c:manualLayout>
          <c:xMode val="edge"/>
          <c:yMode val="edge"/>
          <c:x val="0.85095257901505483"/>
          <c:y val="0.11571396296260249"/>
          <c:w val="0.14176144648585595"/>
          <c:h val="0.77743662211579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</a:t>
            </a:r>
            <a:r>
              <a:rPr lang="en-US" sz="1800" baseline="0" dirty="0"/>
              <a:t> </a:t>
            </a:r>
            <a:r>
              <a:rPr lang="en-US" sz="1800" dirty="0"/>
              <a:t>UNEMPLOYED PERSONS </a:t>
            </a:r>
            <a:r>
              <a:rPr lang="en-US" sz="1800" baseline="0" dirty="0"/>
              <a:t>PER JOB OPENING</a:t>
            </a:r>
            <a:endParaRPr lang="en-US" sz="1800" dirty="0"/>
          </a:p>
        </c:rich>
      </c:tx>
      <c:layout>
        <c:manualLayout>
          <c:xMode val="edge"/>
          <c:yMode val="edge"/>
          <c:x val="0.27852429879222401"/>
          <c:y val="2.22404384025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744616874347015E-2"/>
          <c:y val="0.10081652389108833"/>
          <c:w val="0.90443900823076728"/>
          <c:h val="0.75758371326907137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3">
                <a:lumMod val="40000"/>
                <a:lumOff val="60000"/>
                <a:alpha val="56000"/>
              </a:schemeClr>
            </a:solidFill>
            <a:ln>
              <a:noFill/>
            </a:ln>
            <a:effectLst/>
          </c:spPr>
          <c:invertIfNegative val="0"/>
          <c:cat>
            <c:numRef>
              <c:f>'FRED data source'!$E$7:$E$276</c:f>
              <c:numCache>
                <c:formatCode>m/d/yyyy</c:formatCode>
                <c:ptCount val="2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</c:numCache>
            </c:numRef>
          </c:cat>
          <c:val>
            <c:numRef>
              <c:f>'FRED data source'!$G$7:$G$276</c:f>
              <c:numCache>
                <c:formatCode>General</c:formatCode>
                <c:ptCount val="270"/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D-4106-BCEE-E49C5726C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5105871"/>
        <c:axId val="1703278783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472C4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'FRED data source'!$E$7:$E$276</c:f>
              <c:numCache>
                <c:formatCode>m/d/yyyy</c:formatCode>
                <c:ptCount val="2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</c:numCache>
            </c:numRef>
          </c:cat>
          <c:val>
            <c:numRef>
              <c:f>'FRED data source'!$F$7:$F$276</c:f>
              <c:numCache>
                <c:formatCode>General</c:formatCode>
                <c:ptCount val="270"/>
                <c:pt idx="11">
                  <c:v>1.1073113207547169</c:v>
                </c:pt>
                <c:pt idx="12">
                  <c:v>1.1507451280091707</c:v>
                </c:pt>
                <c:pt idx="13">
                  <c:v>1.1946242887973317</c:v>
                </c:pt>
                <c:pt idx="14">
                  <c:v>1.2895842083158338</c:v>
                </c:pt>
                <c:pt idx="15">
                  <c:v>1.3588299024918744</c:v>
                </c:pt>
                <c:pt idx="16">
                  <c:v>1.4070056497175141</c:v>
                </c:pt>
                <c:pt idx="17">
                  <c:v>1.4868149506993809</c:v>
                </c:pt>
                <c:pt idx="18">
                  <c:v>1.4803238138070609</c:v>
                </c:pt>
                <c:pt idx="19">
                  <c:v>1.75</c:v>
                </c:pt>
                <c:pt idx="20">
                  <c:v>1.7543601080815525</c:v>
                </c:pt>
                <c:pt idx="21">
                  <c:v>2.0755327758295117</c:v>
                </c:pt>
                <c:pt idx="22">
                  <c:v>2.12</c:v>
                </c:pt>
                <c:pt idx="23">
                  <c:v>2.2458525972259995</c:v>
                </c:pt>
                <c:pt idx="24">
                  <c:v>2.2119491754528249</c:v>
                </c:pt>
                <c:pt idx="25">
                  <c:v>2.3908614668218857</c:v>
                </c:pt>
                <c:pt idx="26">
                  <c:v>2.2990033222591362</c:v>
                </c:pt>
                <c:pt idx="27">
                  <c:v>2.4773840391817918</c:v>
                </c:pt>
                <c:pt idx="28">
                  <c:v>2.4295632050911196</c:v>
                </c:pt>
                <c:pt idx="29">
                  <c:v>2.4598475967174678</c:v>
                </c:pt>
                <c:pt idx="30">
                  <c:v>2.4918324918324917</c:v>
                </c:pt>
                <c:pt idx="31">
                  <c:v>2.3611032129655958</c:v>
                </c:pt>
                <c:pt idx="32">
                  <c:v>2.4995455922447745</c:v>
                </c:pt>
                <c:pt idx="33">
                  <c:v>2.3877551020408165</c:v>
                </c:pt>
                <c:pt idx="34">
                  <c:v>2.4245873648264085</c:v>
                </c:pt>
                <c:pt idx="35">
                  <c:v>2.7264121173871882</c:v>
                </c:pt>
                <c:pt idx="36">
                  <c:v>2.4760244115082823</c:v>
                </c:pt>
                <c:pt idx="37">
                  <c:v>2.6689377516258905</c:v>
                </c:pt>
                <c:pt idx="38">
                  <c:v>2.7712165214585349</c:v>
                </c:pt>
                <c:pt idx="39">
                  <c:v>2.8449163449163448</c:v>
                </c:pt>
                <c:pt idx="40">
                  <c:v>2.7233201581027666</c:v>
                </c:pt>
                <c:pt idx="41">
                  <c:v>2.7333333333333334</c:v>
                </c:pt>
                <c:pt idx="42">
                  <c:v>3.022811137202281</c:v>
                </c:pt>
                <c:pt idx="43">
                  <c:v>2.7887147335423199</c:v>
                </c:pt>
                <c:pt idx="44">
                  <c:v>2.8861209964412811</c:v>
                </c:pt>
                <c:pt idx="45">
                  <c:v>2.6420574886535553</c:v>
                </c:pt>
                <c:pt idx="46">
                  <c:v>2.5800240673886883</c:v>
                </c:pt>
                <c:pt idx="47">
                  <c:v>2.4361452841241946</c:v>
                </c:pt>
                <c:pt idx="48">
                  <c:v>2.4445093457943927</c:v>
                </c:pt>
                <c:pt idx="49">
                  <c:v>2.3122876557191394</c:v>
                </c:pt>
                <c:pt idx="50">
                  <c:v>2.4087943262411349</c:v>
                </c:pt>
                <c:pt idx="51">
                  <c:v>2.3269723725434348</c:v>
                </c:pt>
                <c:pt idx="52">
                  <c:v>2.2134770889487871</c:v>
                </c:pt>
                <c:pt idx="53">
                  <c:v>2.4830686245130358</c:v>
                </c:pt>
                <c:pt idx="54">
                  <c:v>2.1331934976402729</c:v>
                </c:pt>
                <c:pt idx="55">
                  <c:v>2.2564247387743577</c:v>
                </c:pt>
                <c:pt idx="56">
                  <c:v>2.0745878042397279</c:v>
                </c:pt>
                <c:pt idx="57">
                  <c:v>2.0443824499112351</c:v>
                </c:pt>
                <c:pt idx="58">
                  <c:v>2.2845622119815667</c:v>
                </c:pt>
                <c:pt idx="59">
                  <c:v>1.9474717722140402</c:v>
                </c:pt>
                <c:pt idx="60">
                  <c:v>2.0462670872765512</c:v>
                </c:pt>
                <c:pt idx="61">
                  <c:v>2.0126103404791928</c:v>
                </c:pt>
                <c:pt idx="62">
                  <c:v>1.9132047477744807</c:v>
                </c:pt>
                <c:pt idx="63">
                  <c:v>1.8446742005289734</c:v>
                </c:pt>
                <c:pt idx="64">
                  <c:v>2.0150118514616802</c:v>
                </c:pt>
                <c:pt idx="65">
                  <c:v>1.8522895125553915</c:v>
                </c:pt>
                <c:pt idx="66">
                  <c:v>1.7401315789473684</c:v>
                </c:pt>
                <c:pt idx="67">
                  <c:v>1.7732979237083535</c:v>
                </c:pt>
                <c:pt idx="68">
                  <c:v>1.7355238970588236</c:v>
                </c:pt>
                <c:pt idx="69">
                  <c:v>1.7813097514340344</c:v>
                </c:pt>
                <c:pt idx="70">
                  <c:v>1.7810734463276836</c:v>
                </c:pt>
                <c:pt idx="71">
                  <c:v>1.6999065857076132</c:v>
                </c:pt>
                <c:pt idx="72">
                  <c:v>1.6065499204002729</c:v>
                </c:pt>
                <c:pt idx="73">
                  <c:v>1.6610404624277457</c:v>
                </c:pt>
                <c:pt idx="74">
                  <c:v>1.4945054945054945</c:v>
                </c:pt>
                <c:pt idx="75">
                  <c:v>1.4864300626304803</c:v>
                </c:pt>
                <c:pt idx="76">
                  <c:v>1.5639704234819629</c:v>
                </c:pt>
                <c:pt idx="77">
                  <c:v>1.5173385348938015</c:v>
                </c:pt>
                <c:pt idx="78">
                  <c:v>1.6329085116067366</c:v>
                </c:pt>
                <c:pt idx="79">
                  <c:v>1.50552016985138</c:v>
                </c:pt>
                <c:pt idx="80">
                  <c:v>1.4454295967912181</c:v>
                </c:pt>
                <c:pt idx="81">
                  <c:v>1.4652581137007188</c:v>
                </c:pt>
                <c:pt idx="82">
                  <c:v>1.4794402583423036</c:v>
                </c:pt>
                <c:pt idx="83">
                  <c:v>1.4636363636363636</c:v>
                </c:pt>
                <c:pt idx="84">
                  <c:v>1.4940163762334664</c:v>
                </c:pt>
                <c:pt idx="85">
                  <c:v>1.474143434773356</c:v>
                </c:pt>
                <c:pt idx="86">
                  <c:v>1.356509471987102</c:v>
                </c:pt>
                <c:pt idx="87">
                  <c:v>1.4608658562593304</c:v>
                </c:pt>
                <c:pt idx="88">
                  <c:v>1.4528666523512992</c:v>
                </c:pt>
                <c:pt idx="89">
                  <c:v>1.4363037662070386</c:v>
                </c:pt>
                <c:pt idx="90">
                  <c:v>1.5548064375815571</c:v>
                </c:pt>
                <c:pt idx="91">
                  <c:v>1.5545534535855696</c:v>
                </c:pt>
                <c:pt idx="92">
                  <c:v>1.5412725709372312</c:v>
                </c:pt>
                <c:pt idx="93">
                  <c:v>1.5610440034512512</c:v>
                </c:pt>
                <c:pt idx="94">
                  <c:v>1.5583297460180801</c:v>
                </c:pt>
                <c:pt idx="95">
                  <c:v>1.682068206820682</c:v>
                </c:pt>
                <c:pt idx="96">
                  <c:v>1.6619809688581315</c:v>
                </c:pt>
                <c:pt idx="97">
                  <c:v>1.7520448702967983</c:v>
                </c:pt>
                <c:pt idx="98">
                  <c:v>1.8513609467455621</c:v>
                </c:pt>
                <c:pt idx="99">
                  <c:v>1.8926889714993804</c:v>
                </c:pt>
                <c:pt idx="100">
                  <c:v>2.0016690510252744</c:v>
                </c:pt>
                <c:pt idx="101">
                  <c:v>2.2389033942558747</c:v>
                </c:pt>
                <c:pt idx="102">
                  <c:v>2.3838356895172046</c:v>
                </c:pt>
                <c:pt idx="103">
                  <c:v>2.568862275449102</c:v>
                </c:pt>
                <c:pt idx="104">
                  <c:v>2.9466170080695222</c:v>
                </c:pt>
                <c:pt idx="105">
                  <c:v>2.9831211134142732</c:v>
                </c:pt>
                <c:pt idx="106">
                  <c:v>3.2615289384091612</c:v>
                </c:pt>
                <c:pt idx="107">
                  <c:v>3.5874125874125875</c:v>
                </c:pt>
                <c:pt idx="108">
                  <c:v>4.4039444850255665</c:v>
                </c:pt>
                <c:pt idx="109">
                  <c:v>4.5034916201117321</c:v>
                </c:pt>
                <c:pt idx="110">
                  <c:v>5.2983425414364644</c:v>
                </c:pt>
                <c:pt idx="111">
                  <c:v>6.0361655773420475</c:v>
                </c:pt>
                <c:pt idx="112">
                  <c:v>5.6881129854845041</c:v>
                </c:pt>
                <c:pt idx="113">
                  <c:v>5.8757491010787053</c:v>
                </c:pt>
                <c:pt idx="114">
                  <c:v>6.541666666666667</c:v>
                </c:pt>
                <c:pt idx="115">
                  <c:v>6.3361847733105217</c:v>
                </c:pt>
                <c:pt idx="116">
                  <c:v>6.0349819059107359</c:v>
                </c:pt>
                <c:pt idx="117">
                  <c:v>6.3807148794679964</c:v>
                </c:pt>
                <c:pt idx="118">
                  <c:v>6.0803036356372351</c:v>
                </c:pt>
                <c:pt idx="119">
                  <c:v>5.8792834890965731</c:v>
                </c:pt>
                <c:pt idx="120">
                  <c:v>5.3034896016919282</c:v>
                </c:pt>
                <c:pt idx="121">
                  <c:v>5.6687921980495126</c:v>
                </c:pt>
                <c:pt idx="122">
                  <c:v>5.6745054124673384</c:v>
                </c:pt>
                <c:pt idx="123">
                  <c:v>4.8604503647320012</c:v>
                </c:pt>
                <c:pt idx="124">
                  <c:v>4.9695448460508702</c:v>
                </c:pt>
                <c:pt idx="125">
                  <c:v>5.1674401999285973</c:v>
                </c:pt>
                <c:pt idx="126">
                  <c:v>4.7086307592472423</c:v>
                </c:pt>
                <c:pt idx="127">
                  <c:v>4.8842947649216404</c:v>
                </c:pt>
                <c:pt idx="128">
                  <c:v>4.9962302947224124</c:v>
                </c:pt>
                <c:pt idx="129">
                  <c:v>4.4871715610510048</c:v>
                </c:pt>
                <c:pt idx="130">
                  <c:v>4.6966677047648711</c:v>
                </c:pt>
                <c:pt idx="131">
                  <c:v>4.6919555264879005</c:v>
                </c:pt>
                <c:pt idx="132">
                  <c:v>4.514497422680412</c:v>
                </c:pt>
                <c:pt idx="133">
                  <c:v>4.283942963422195</c:v>
                </c:pt>
                <c:pt idx="134">
                  <c:v>4.2125114995400184</c:v>
                </c:pt>
                <c:pt idx="135">
                  <c:v>4.2826020251610926</c:v>
                </c:pt>
                <c:pt idx="136">
                  <c:v>4.358288770053476</c:v>
                </c:pt>
                <c:pt idx="137">
                  <c:v>4.0410998552821997</c:v>
                </c:pt>
                <c:pt idx="138">
                  <c:v>3.798785536847916</c:v>
                </c:pt>
                <c:pt idx="139">
                  <c:v>4.1507960348452988</c:v>
                </c:pt>
                <c:pt idx="140">
                  <c:v>3.6958134605193429</c:v>
                </c:pt>
                <c:pt idx="141">
                  <c:v>3.7562862669245649</c:v>
                </c:pt>
                <c:pt idx="142">
                  <c:v>3.7312762973352034</c:v>
                </c:pt>
                <c:pt idx="143">
                  <c:v>3.4747876857749471</c:v>
                </c:pt>
                <c:pt idx="144">
                  <c:v>3.2737272959836274</c:v>
                </c:pt>
                <c:pt idx="145">
                  <c:v>3.5434181415929205</c:v>
                </c:pt>
                <c:pt idx="146">
                  <c:v>3.1950238753455644</c:v>
                </c:pt>
                <c:pt idx="147">
                  <c:v>3.3340363828104405</c:v>
                </c:pt>
                <c:pt idx="148">
                  <c:v>3.3011734028683182</c:v>
                </c:pt>
                <c:pt idx="149">
                  <c:v>3.2452058297110713</c:v>
                </c:pt>
                <c:pt idx="150">
                  <c:v>3.3884872824631862</c:v>
                </c:pt>
                <c:pt idx="151">
                  <c:v>3.2740876870569702</c:v>
                </c:pt>
                <c:pt idx="152">
                  <c:v>3.1208140133951572</c:v>
                </c:pt>
                <c:pt idx="153">
                  <c:v>3.2116556291390728</c:v>
                </c:pt>
                <c:pt idx="154">
                  <c:v>3.0956678700361011</c:v>
                </c:pt>
                <c:pt idx="155">
                  <c:v>3.0977329974811085</c:v>
                </c:pt>
                <c:pt idx="156">
                  <c:v>3.1789446851899057</c:v>
                </c:pt>
                <c:pt idx="157">
                  <c:v>2.9845154845154847</c:v>
                </c:pt>
                <c:pt idx="158">
                  <c:v>2.8677625122669284</c:v>
                </c:pt>
                <c:pt idx="159">
                  <c:v>2.9488465396188568</c:v>
                </c:pt>
                <c:pt idx="160">
                  <c:v>2.8115802171290714</c:v>
                </c:pt>
                <c:pt idx="161">
                  <c:v>2.8315662650602409</c:v>
                </c:pt>
                <c:pt idx="162">
                  <c:v>2.9176319176319176</c:v>
                </c:pt>
                <c:pt idx="163">
                  <c:v>2.7610771113831087</c:v>
                </c:pt>
                <c:pt idx="164">
                  <c:v>2.7301356589147288</c:v>
                </c:pt>
                <c:pt idx="165">
                  <c:v>2.6376125059213642</c:v>
                </c:pt>
                <c:pt idx="166">
                  <c:v>2.6188395241563485</c:v>
                </c:pt>
                <c:pt idx="167">
                  <c:v>2.524629944188304</c:v>
                </c:pt>
                <c:pt idx="168">
                  <c:v>2.4720135691785803</c:v>
                </c:pt>
                <c:pt idx="169">
                  <c:v>2.3665675737479992</c:v>
                </c:pt>
                <c:pt idx="170">
                  <c:v>2.3655423883318139</c:v>
                </c:pt>
                <c:pt idx="171">
                  <c:v>2.1248357424441524</c:v>
                </c:pt>
                <c:pt idx="172">
                  <c:v>2.0768906677901833</c:v>
                </c:pt>
                <c:pt idx="173">
                  <c:v>1.8988358089120836</c:v>
                </c:pt>
                <c:pt idx="174">
                  <c:v>1.9826661163846471</c:v>
                </c:pt>
                <c:pt idx="175">
                  <c:v>1.7945410357076088</c:v>
                </c:pt>
                <c:pt idx="176">
                  <c:v>1.8848188848188847</c:v>
                </c:pt>
                <c:pt idx="177">
                  <c:v>1.7936951316839584</c:v>
                </c:pt>
                <c:pt idx="178">
                  <c:v>1.8769357836052034</c:v>
                </c:pt>
                <c:pt idx="179">
                  <c:v>1.6992202729044834</c:v>
                </c:pt>
                <c:pt idx="180">
                  <c:v>1.6626122754491017</c:v>
                </c:pt>
                <c:pt idx="181">
                  <c:v>1.5731796560556166</c:v>
                </c:pt>
                <c:pt idx="182">
                  <c:v>1.6343570057581573</c:v>
                </c:pt>
                <c:pt idx="183">
                  <c:v>1.527331189710611</c:v>
                </c:pt>
                <c:pt idx="184">
                  <c:v>1.5879920905985978</c:v>
                </c:pt>
                <c:pt idx="185">
                  <c:v>1.5714557926829269</c:v>
                </c:pt>
                <c:pt idx="186">
                  <c:v>1.3485799207397622</c:v>
                </c:pt>
                <c:pt idx="187">
                  <c:v>1.4618620815803915</c:v>
                </c:pt>
                <c:pt idx="188">
                  <c:v>1.4407798833819243</c:v>
                </c:pt>
                <c:pt idx="189">
                  <c:v>1.3722501299151222</c:v>
                </c:pt>
                <c:pt idx="190">
                  <c:v>1.4015416958654521</c:v>
                </c:pt>
                <c:pt idx="191">
                  <c:v>1.3527801539777589</c:v>
                </c:pt>
                <c:pt idx="192">
                  <c:v>1.2686294078509648</c:v>
                </c:pt>
                <c:pt idx="193">
                  <c:v>1.334835355285962</c:v>
                </c:pt>
                <c:pt idx="194">
                  <c:v>1.2989068363517702</c:v>
                </c:pt>
                <c:pt idx="195">
                  <c:v>1.3901430294675168</c:v>
                </c:pt>
                <c:pt idx="196">
                  <c:v>1.3245629219317985</c:v>
                </c:pt>
                <c:pt idx="197">
                  <c:v>1.3486590038314177</c:v>
                </c:pt>
                <c:pt idx="198">
                  <c:v>1.2816169070781618</c:v>
                </c:pt>
                <c:pt idx="199">
                  <c:v>1.3711467324290998</c:v>
                </c:pt>
                <c:pt idx="200">
                  <c:v>1.3553169734151329</c:v>
                </c:pt>
                <c:pt idx="201">
                  <c:v>1.3970667143623681</c:v>
                </c:pt>
                <c:pt idx="202">
                  <c:v>1.2649472450175849</c:v>
                </c:pt>
                <c:pt idx="203">
                  <c:v>1.2610663983903421</c:v>
                </c:pt>
                <c:pt idx="204">
                  <c:v>1.3295353391490119</c:v>
                </c:pt>
                <c:pt idx="205">
                  <c:v>1.2458213743035624</c:v>
                </c:pt>
                <c:pt idx="206">
                  <c:v>1.2171743245568749</c:v>
                </c:pt>
                <c:pt idx="207">
                  <c:v>1.1638483007716303</c:v>
                </c:pt>
                <c:pt idx="208">
                  <c:v>1.201510470305527</c:v>
                </c:pt>
                <c:pt idx="209">
                  <c:v>1.0900872323552735</c:v>
                </c:pt>
                <c:pt idx="210">
                  <c:v>1.1048412952869509</c:v>
                </c:pt>
                <c:pt idx="211">
                  <c:v>1.1284257488846399</c:v>
                </c:pt>
                <c:pt idx="212">
                  <c:v>1.084493670886076</c:v>
                </c:pt>
                <c:pt idx="213">
                  <c:v>1.0455680399500624</c:v>
                </c:pt>
                <c:pt idx="214">
                  <c:v>1.080210492744379</c:v>
                </c:pt>
                <c:pt idx="215">
                  <c:v>1.0467171717171717</c:v>
                </c:pt>
                <c:pt idx="216">
                  <c:v>0.98725147973895888</c:v>
                </c:pt>
                <c:pt idx="217">
                  <c:v>1.0012161751292186</c:v>
                </c:pt>
                <c:pt idx="218">
                  <c:v>0.94705192138457028</c:v>
                </c:pt>
                <c:pt idx="219">
                  <c:v>0.93408662900188322</c:v>
                </c:pt>
                <c:pt idx="220">
                  <c:v>0.88450543167524298</c:v>
                </c:pt>
                <c:pt idx="221">
                  <c:v>0.89070056653309382</c:v>
                </c:pt>
                <c:pt idx="222">
                  <c:v>0.85783768760422452</c:v>
                </c:pt>
                <c:pt idx="223">
                  <c:v>0.8552211898488421</c:v>
                </c:pt>
                <c:pt idx="224">
                  <c:v>0.82629427792915533</c:v>
                </c:pt>
                <c:pt idx="225">
                  <c:v>0.84589273591310254</c:v>
                </c:pt>
                <c:pt idx="226">
                  <c:v>0.8113257475522625</c:v>
                </c:pt>
                <c:pt idx="227">
                  <c:v>0.85796906523201077</c:v>
                </c:pt>
                <c:pt idx="228">
                  <c:v>0.86417770640974179</c:v>
                </c:pt>
                <c:pt idx="229">
                  <c:v>0.86738452819495604</c:v>
                </c:pt>
                <c:pt idx="230">
                  <c:v>0.84234972677595632</c:v>
                </c:pt>
                <c:pt idx="231">
                  <c:v>0.81644518272425248</c:v>
                </c:pt>
                <c:pt idx="232">
                  <c:v>0.81357093899931465</c:v>
                </c:pt>
                <c:pt idx="233">
                  <c:v>0.82636071078774309</c:v>
                </c:pt>
                <c:pt idx="234">
                  <c:v>0.84519774011299431</c:v>
                </c:pt>
                <c:pt idx="235">
                  <c:v>0.83912069448333804</c:v>
                </c:pt>
                <c:pt idx="236">
                  <c:v>0.81211267605633808</c:v>
                </c:pt>
                <c:pt idx="237">
                  <c:v>0.80625589861129832</c:v>
                </c:pt>
                <c:pt idx="238">
                  <c:v>0.85991879350348033</c:v>
                </c:pt>
                <c:pt idx="239">
                  <c:v>0.86945557039014987</c:v>
                </c:pt>
                <c:pt idx="240">
                  <c:v>0.81357352325094257</c:v>
                </c:pt>
                <c:pt idx="241">
                  <c:v>0.81601484441906935</c:v>
                </c:pt>
                <c:pt idx="242">
                  <c:v>1.2105085318465958</c:v>
                </c:pt>
                <c:pt idx="243">
                  <c:v>4.8923338288383942</c:v>
                </c:pt>
                <c:pt idx="244">
                  <c:v>3.8485572505054217</c:v>
                </c:pt>
                <c:pt idx="245">
                  <c:v>2.9170392449080973</c:v>
                </c:pt>
                <c:pt idx="246">
                  <c:v>2.460051351759553</c:v>
                </c:pt>
                <c:pt idx="247">
                  <c:v>2.1428345209817894</c:v>
                </c:pt>
                <c:pt idx="248">
                  <c:v>1.9377887280566677</c:v>
                </c:pt>
                <c:pt idx="249">
                  <c:v>1.6169624672679663</c:v>
                </c:pt>
                <c:pt idx="250">
                  <c:v>1.5746639392168322</c:v>
                </c:pt>
                <c:pt idx="251">
                  <c:v>1.5550590948400116</c:v>
                </c:pt>
                <c:pt idx="252">
                  <c:v>1.407632743362832</c:v>
                </c:pt>
                <c:pt idx="253">
                  <c:v>1.2712468193384223</c:v>
                </c:pt>
                <c:pt idx="254">
                  <c:v>1.1428066037735849</c:v>
                </c:pt>
                <c:pt idx="255">
                  <c:v>1.0490016189962224</c:v>
                </c:pt>
                <c:pt idx="256">
                  <c:v>0.959746861707646</c:v>
                </c:pt>
                <c:pt idx="257">
                  <c:v>0.96447421843280556</c:v>
                </c:pt>
                <c:pt idx="258">
                  <c:v>0.80413614022071778</c:v>
                </c:pt>
                <c:pt idx="259">
                  <c:v>0.784551698184213</c:v>
                </c:pt>
                <c:pt idx="260">
                  <c:v>0.71826103251194606</c:v>
                </c:pt>
                <c:pt idx="261">
                  <c:v>0.66477375157742924</c:v>
                </c:pt>
                <c:pt idx="262">
                  <c:v>0.62277971067570037</c:v>
                </c:pt>
                <c:pt idx="263">
                  <c:v>0.551974143955276</c:v>
                </c:pt>
                <c:pt idx="264">
                  <c:v>0.57724009571922363</c:v>
                </c:pt>
                <c:pt idx="265">
                  <c:v>0.55271509167842026</c:v>
                </c:pt>
                <c:pt idx="266">
                  <c:v>0.50206663854913536</c:v>
                </c:pt>
                <c:pt idx="267">
                  <c:v>0.50860371543532235</c:v>
                </c:pt>
                <c:pt idx="268">
                  <c:v>0.52640891798637535</c:v>
                </c:pt>
                <c:pt idx="269">
                  <c:v>0.55262665918863341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BD-4106-BCEE-E49C5726C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1517663"/>
        <c:axId val="1701876159"/>
      </c:lineChart>
      <c:dateAx>
        <c:axId val="1271517663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876159"/>
        <c:crosses val="autoZero"/>
        <c:auto val="1"/>
        <c:lblOffset val="100"/>
        <c:baseTimeUnit val="months"/>
        <c:majorUnit val="12"/>
        <c:majorTimeUnit val="months"/>
      </c:dateAx>
      <c:valAx>
        <c:axId val="170187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baseline="0" dirty="0">
                    <a:effectLst/>
                  </a:rPr>
                  <a:t>Number of Unemployed Job Seekers per Job Opening</a:t>
                </a:r>
                <a:endParaRPr lang="en-US" sz="3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4410356099972169E-2"/>
              <c:y val="0.293096182652426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>
            <a:solidFill>
              <a:schemeClr val="accent3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517663"/>
        <c:crosses val="autoZero"/>
        <c:crossBetween val="between"/>
      </c:valAx>
      <c:valAx>
        <c:axId val="1703278783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105871"/>
        <c:crosses val="max"/>
        <c:crossBetween val="between"/>
      </c:valAx>
      <c:dateAx>
        <c:axId val="127510587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703278783"/>
        <c:crosses val="autoZero"/>
        <c:auto val="1"/>
        <c:lblOffset val="100"/>
        <c:baseTimeUnit val="months"/>
      </c:dateAx>
      <c:spPr>
        <a:noFill/>
        <a:ln>
          <a:solidFill>
            <a:schemeClr val="accent3">
              <a:lumMod val="40000"/>
              <a:lumOff val="6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0.94479</cdr:y>
    </cdr:from>
    <cdr:to>
      <cdr:x>1</cdr:x>
      <cdr:y>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52C1C17-ACA1-447E-81F6-DC304BA0865B}"/>
            </a:ext>
          </a:extLst>
        </cdr:cNvPr>
        <cdr:cNvSpPr txBox="1"/>
      </cdr:nvSpPr>
      <cdr:spPr>
        <a:xfrm xmlns:a="http://schemas.openxmlformats.org/drawingml/2006/main">
          <a:off x="0" y="4277314"/>
          <a:ext cx="5181600" cy="249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 S.C. Revenue and Fiscal Affairs Office 320 /08/25/2020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0.00336</cdr:x>
      <cdr:y>0.9455</cdr:y>
    </cdr:from>
    <cdr:to>
      <cdr:x>0.5</cdr:x>
      <cdr:y>0.97965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51B97D5-BFCA-2D85-F547-B2BE8951194B}"/>
            </a:ext>
          </a:extLst>
        </cdr:cNvPr>
        <cdr:cNvSpPr txBox="1"/>
      </cdr:nvSpPr>
      <cdr:spPr>
        <a:xfrm xmlns:a="http://schemas.openxmlformats.org/drawingml/2006/main">
          <a:off x="35333" y="4379863"/>
          <a:ext cx="5222467" cy="158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Source:</a:t>
          </a:r>
          <a:r>
            <a:rPr lang="en-US" sz="900" baseline="0" dirty="0"/>
            <a:t> US Census Bureau Population Estimates, Vintage 2021  321-RFA/08/29/2022</a:t>
          </a:r>
          <a:endParaRPr lang="en-US" sz="9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0.96585</cdr:y>
    </cdr:from>
    <cdr:to>
      <cdr:x>0.87574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0FAFC49-AF65-0E8F-23AA-FDB13E62AA9C}"/>
            </a:ext>
          </a:extLst>
        </cdr:cNvPr>
        <cdr:cNvSpPr txBox="1"/>
      </cdr:nvSpPr>
      <cdr:spPr>
        <a:xfrm xmlns:a="http://schemas.openxmlformats.org/drawingml/2006/main">
          <a:off x="0" y="6083710"/>
          <a:ext cx="9996254" cy="215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 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U.S. Census Bureau, population estimates 2020, 2021; S.C. Revenue and Fiscal Affairs Office projections -319/lhj/08/29/2022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0.03365</cdr:x>
      <cdr:y>0.95878</cdr:y>
    </cdr:from>
    <cdr:to>
      <cdr:x>0.76744</cdr:x>
      <cdr:y>0.99512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9FD1D43-A2ED-F240-378B-34816EEED541}"/>
            </a:ext>
          </a:extLst>
        </cdr:cNvPr>
        <cdr:cNvSpPr txBox="1"/>
      </cdr:nvSpPr>
      <cdr:spPr>
        <a:xfrm xmlns:a="http://schemas.openxmlformats.org/drawingml/2006/main">
          <a:off x="353850" y="4441383"/>
          <a:ext cx="7716280" cy="168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Source: US Census Bureau population estimates 2020 and 2021; SC Revenue and Fiscal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 Affairs Office projections – 319-8/29/2022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0.95878</cdr:y>
    </cdr:from>
    <cdr:to>
      <cdr:x>0.86529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BA1AB23-E341-666A-A202-2FD78B4AFB2E}"/>
            </a:ext>
          </a:extLst>
        </cdr:cNvPr>
        <cdr:cNvSpPr txBox="1"/>
      </cdr:nvSpPr>
      <cdr:spPr>
        <a:xfrm xmlns:a="http://schemas.openxmlformats.org/drawingml/2006/main">
          <a:off x="0" y="4441383"/>
          <a:ext cx="9099044" cy="190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Data Source: U.S.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 Bureau of Labor Statistics, Employment Projections Program as of 9/8/2022 326A-RFA/</a:t>
          </a:r>
          <a:r>
            <a:rPr lang="en-US" sz="900" baseline="0" dirty="0" err="1">
              <a:solidFill>
                <a:schemeClr val="tx1">
                  <a:lumMod val="65000"/>
                  <a:lumOff val="35000"/>
                </a:schemeClr>
              </a:solidFill>
            </a:rPr>
            <a:t>lpw</a:t>
          </a:r>
          <a:r>
            <a:rPr lang="en-US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/10/25/22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0.0038</cdr:x>
      <cdr:y>0.96441</cdr:y>
    </cdr:from>
    <cdr:to>
      <cdr:x>0.42631</cdr:x>
      <cdr:y>0.99656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6265778-F992-45D9-A89E-DF4AF98028BF}"/>
            </a:ext>
          </a:extLst>
        </cdr:cNvPr>
        <cdr:cNvSpPr txBox="1"/>
      </cdr:nvSpPr>
      <cdr:spPr>
        <a:xfrm xmlns:a="http://schemas.openxmlformats.org/drawingml/2006/main">
          <a:off x="43295" y="6061364"/>
          <a:ext cx="4820228" cy="202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rgbClr val="595959"/>
              </a:solidFill>
            </a:rPr>
            <a:t>Source:</a:t>
          </a:r>
          <a:r>
            <a:rPr lang="en-US" sz="900" baseline="0" dirty="0">
              <a:solidFill>
                <a:srgbClr val="595959"/>
              </a:solidFill>
            </a:rPr>
            <a:t> U.S. Department of Labor,</a:t>
          </a:r>
          <a:r>
            <a:rPr lang="en-US" sz="900" baseline="0" dirty="0">
              <a:solidFill>
                <a:srgbClr val="595959"/>
              </a:solidFill>
              <a:effectLst/>
              <a:latin typeface="+mn-lt"/>
              <a:ea typeface="+mn-ea"/>
              <a:cs typeface="+mn-cs"/>
            </a:rPr>
            <a:t>Bureau of Labor Statistics</a:t>
          </a:r>
          <a:r>
            <a:rPr lang="en-US" sz="900" baseline="0" dirty="0">
              <a:solidFill>
                <a:srgbClr val="595959"/>
              </a:solidFill>
            </a:rPr>
            <a:t> 60-RFA/bdc/10/3/2022</a:t>
          </a:r>
          <a:endParaRPr lang="en-US" sz="900" dirty="0">
            <a:solidFill>
              <a:srgbClr val="595959"/>
            </a:solidFill>
          </a:endParaRPr>
        </a:p>
      </cdr:txBody>
    </cdr:sp>
  </cdr:relSizeAnchor>
  <cdr:relSizeAnchor xmlns:cdr="http://schemas.openxmlformats.org/drawingml/2006/chartDrawing">
    <cdr:from>
      <cdr:x>0.00445</cdr:x>
      <cdr:y>0.0081</cdr:y>
    </cdr:from>
    <cdr:to>
      <cdr:x>0.06531</cdr:x>
      <cdr:y>0.04281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357295A2-CCE2-4010-9B2C-9FD17A45CD47}"/>
            </a:ext>
          </a:extLst>
        </cdr:cNvPr>
        <cdr:cNvSpPr/>
      </cdr:nvSpPr>
      <cdr:spPr>
        <a:xfrm xmlns:a="http://schemas.openxmlformats.org/drawingml/2006/main">
          <a:off x="50800" y="50800"/>
          <a:ext cx="693964" cy="2177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0.01311</cdr:x>
      <cdr:y>0.96473</cdr:y>
    </cdr:from>
    <cdr:to>
      <cdr:x>0.98619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A187FF-4D1C-98F1-AB0F-3FE70E00E37A}"/>
            </a:ext>
          </a:extLst>
        </cdr:cNvPr>
        <cdr:cNvSpPr txBox="1"/>
      </cdr:nvSpPr>
      <cdr:spPr>
        <a:xfrm xmlns:a="http://schemas.openxmlformats.org/drawingml/2006/main">
          <a:off x="142407" y="4658710"/>
          <a:ext cx="10570024" cy="1703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Source: U.S. Bureau of Labor Statistics 325-RFA/</a:t>
          </a:r>
          <a:r>
            <a:rPr lang="en-US" sz="900" b="0" i="0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lhj</a:t>
          </a:r>
          <a:r>
            <a:rPr lang="en-US" sz="9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/10/24/2022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0.00162</cdr:x>
      <cdr:y>0.94482</cdr:y>
    </cdr:from>
    <cdr:to>
      <cdr:x>0.86286</cdr:x>
      <cdr:y>0.98878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29361C7-A03B-4D34-BC80-8D736A999BEE}"/>
            </a:ext>
          </a:extLst>
        </cdr:cNvPr>
        <cdr:cNvSpPr txBox="1"/>
      </cdr:nvSpPr>
      <cdr:spPr>
        <a:xfrm xmlns:a="http://schemas.openxmlformats.org/drawingml/2006/main">
          <a:off x="12699" y="3343275"/>
          <a:ext cx="6759575" cy="15557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Source: </a:t>
          </a:r>
          <a:r>
            <a:rPr lang="en-US" sz="800" baseline="0" dirty="0">
              <a:solidFill>
                <a:schemeClr val="tx1">
                  <a:lumMod val="65000"/>
                  <a:lumOff val="35000"/>
                </a:schemeClr>
              </a:solidFill>
            </a:rPr>
            <a:t>U.S. Bureau of Labor Statistics, CPS and JOLTS; 259A - RFA/bdc/8/26/2022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0.00864</cdr:x>
      <cdr:y>0.96123</cdr:y>
    </cdr:from>
    <cdr:to>
      <cdr:x>0.98172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90C56D-D203-B67B-7368-AA39CE848A95}"/>
            </a:ext>
          </a:extLst>
        </cdr:cNvPr>
        <cdr:cNvSpPr txBox="1"/>
      </cdr:nvSpPr>
      <cdr:spPr>
        <a:xfrm xmlns:a="http://schemas.openxmlformats.org/drawingml/2006/main">
          <a:off x="94311" y="4452730"/>
          <a:ext cx="10621801" cy="179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9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Source: U.S. Bureau of Labor Statistics, Employment Cost Index: Wages and Salaries: Private Industry Workers, State and Local Government Workers 318-RFA/lhj/08/26/2022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9DFA4E-D7C0-471A-86D6-178CD2B1C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85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86A28F-73D2-4400-B4B9-CF58C28E11B9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E96A05-D88F-4BBB-A0E0-12E9D37E1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73921"/>
            <a:ext cx="9144000" cy="2387600"/>
          </a:xfrm>
        </p:spPr>
        <p:txBody>
          <a:bodyPr anchor="t">
            <a:normAutofit/>
          </a:bodyPr>
          <a:lstStyle>
            <a:lvl1pPr algn="ctr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8832" y="4619876"/>
            <a:ext cx="8294336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115" y="4339598"/>
            <a:ext cx="1981372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146305"/>
            <a:ext cx="11887200" cy="658368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" y="195843"/>
            <a:ext cx="11795760" cy="6492697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99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with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599" y="695557"/>
            <a:ext cx="10515600" cy="2852737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67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Z:\A-Revenue and Fiscal Affairs\RFA logo banner final.jpg">
            <a:extLst>
              <a:ext uri="{FF2B5EF4-FFF2-40B4-BE49-F238E27FC236}">
                <a16:creationId xmlns:a16="http://schemas.microsoft.com/office/drawing/2014/main" id="{F33B4832-1AD2-4BAA-9E6C-5A3890496F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72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EE876DB9-C9FC-4039-811B-9014184DC9A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720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E0CC85D0-8941-485E-ABE4-00AA9DE89F6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16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616"/>
            <a:ext cx="10363200" cy="2100522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584416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2" y="5102353"/>
            <a:ext cx="1432558" cy="13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26799" y="146305"/>
            <a:ext cx="11887200" cy="6591774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88977" y="193398"/>
            <a:ext cx="11762843" cy="6492697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278718" y="4572001"/>
            <a:ext cx="5634567" cy="16859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742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064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702"/>
            <a:ext cx="10515600" cy="4632261"/>
          </a:xfrm>
        </p:spPr>
        <p:txBody>
          <a:bodyPr/>
          <a:lstStyle>
            <a:lvl1pPr>
              <a:lnSpc>
                <a:spcPct val="100000"/>
              </a:lnSpc>
              <a:defRPr sz="2800">
                <a:latin typeface="Franklin Gothic Book" panose="020B0503020102020204" pitchFamily="34" charset="0"/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9737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364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2025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8DC22141-647B-4A84-B400-AC4DCD517C7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5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364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2025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Z:\A-Revenue and Fiscal Affairs\RFA logo banner final.jpg">
            <a:extLst>
              <a:ext uri="{FF2B5EF4-FFF2-40B4-BE49-F238E27FC236}">
                <a16:creationId xmlns:a16="http://schemas.microsoft.com/office/drawing/2014/main" id="{EC6F5EB5-8B31-41B5-8208-5AC4011FAAB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25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Z:\A-Revenue and Fiscal Affairs\RFA logo banner final.jpg">
            <a:extLst>
              <a:ext uri="{FF2B5EF4-FFF2-40B4-BE49-F238E27FC236}">
                <a16:creationId xmlns:a16="http://schemas.microsoft.com/office/drawing/2014/main" id="{E89F6753-BAB8-4F5C-A4FE-D7BAD6771F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41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70293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3600" b="0">
                <a:solidFill>
                  <a:srgbClr val="1C396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4752" cy="365125"/>
          </a:xfrm>
        </p:spPr>
        <p:txBody>
          <a:bodyPr/>
          <a:lstStyle>
            <a:lvl1pPr>
              <a:defRPr sz="1000" b="1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November 11,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1648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784DC4BC-AE01-4C6D-870D-ADD2363A0B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Z:\A-Revenue and Fiscal Affairs\RFA logo banner final.jpg">
            <a:extLst>
              <a:ext uri="{FF2B5EF4-FFF2-40B4-BE49-F238E27FC236}">
                <a16:creationId xmlns:a16="http://schemas.microsoft.com/office/drawing/2014/main" id="{CA2B73CC-8670-4040-964C-8007A306F7E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84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rder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Z:\A-Revenue and Fiscal Affairs\RFA logo banner final.jpg">
            <a:extLst>
              <a:ext uri="{FF2B5EF4-FFF2-40B4-BE49-F238E27FC236}">
                <a16:creationId xmlns:a16="http://schemas.microsoft.com/office/drawing/2014/main" id="{89D906B3-AD75-484D-91F4-E25E0944C21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13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Z:\A-Revenue and Fiscal Affairs\RFA logo banner final.jpg">
            <a:extLst>
              <a:ext uri="{FF2B5EF4-FFF2-40B4-BE49-F238E27FC236}">
                <a16:creationId xmlns:a16="http://schemas.microsoft.com/office/drawing/2014/main" id="{FD09090D-74CB-4E40-A5AB-DB419ED6268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96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1"/>
            <a:ext cx="2743200" cy="365125"/>
          </a:xfrm>
        </p:spPr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34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2DADB3AE-8083-4F21-95B9-8A3C43D30F4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83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22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4356"/>
            <a:ext cx="10515600" cy="4572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25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November 11,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454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fld id="{784DC4BC-AE01-4C6D-870D-ADD2363A0B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6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rgbClr val="002060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fa.sc.gov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298" y="589935"/>
            <a:ext cx="9058539" cy="165611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TRENDS AND ISSUES</a:t>
            </a:r>
            <a:br>
              <a:rPr lang="en-US" sz="2400" dirty="0"/>
            </a:br>
            <a:br>
              <a:rPr lang="en-US" dirty="0"/>
            </a:br>
            <a:r>
              <a:rPr lang="en-US" sz="3100" dirty="0"/>
              <a:t>“Never make predictions, especially about the future”</a:t>
            </a:r>
            <a:br>
              <a:rPr lang="en-US" sz="3100" dirty="0"/>
            </a:br>
            <a:br>
              <a:rPr lang="en-US" sz="3100" dirty="0"/>
            </a:br>
            <a:br>
              <a:rPr lang="en-US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1257" y="2885242"/>
            <a:ext cx="7554897" cy="33828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Presented to</a:t>
            </a:r>
          </a:p>
          <a:p>
            <a:endParaRPr lang="en-US" sz="3200" b="1" dirty="0"/>
          </a:p>
          <a:p>
            <a:r>
              <a:rPr lang="en-US" sz="2800" b="1" dirty="0"/>
              <a:t>SC Association of School Business Officials</a:t>
            </a:r>
          </a:p>
          <a:p>
            <a:pPr>
              <a:tabLst>
                <a:tab pos="4805363" algn="l"/>
              </a:tabLst>
            </a:pPr>
            <a:endParaRPr lang="en-US" dirty="0"/>
          </a:p>
          <a:p>
            <a:pPr>
              <a:tabLst>
                <a:tab pos="4805363" algn="l"/>
              </a:tabLst>
            </a:pPr>
            <a:r>
              <a:rPr lang="en-US" dirty="0"/>
              <a:t>November 11, 2022</a:t>
            </a:r>
          </a:p>
          <a:p>
            <a:endParaRPr lang="en-US" sz="1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Frank A. Rainwater, Executive Director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South Carolina Revenue and Fiscal Affairs Office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1000 Assembly Street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Rembert Dennis Building, Suite 402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Columbia, SC  29201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(803) 734-2265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hlinkClick r:id="rId2"/>
              </a:rPr>
              <a:t>www.rfa.sc.gov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3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0545-9C26-6E68-50D7-345272D7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85756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SC Employment by Industry</a:t>
            </a:r>
            <a:br>
              <a:rPr lang="en-US" dirty="0"/>
            </a:br>
            <a:r>
              <a:rPr lang="en-US" sz="2700" dirty="0"/>
              <a:t>Not all sectors have recovered to pre-pandemic employment levels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AC9B9-F234-22C6-44CF-A74745EE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4CC4D-82FA-560F-9A22-A16D1AD3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7A5B220-66F1-0643-62A8-C37840287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349106"/>
              </p:ext>
            </p:extLst>
          </p:nvPr>
        </p:nvGraphicFramePr>
        <p:xfrm>
          <a:off x="701565" y="1347952"/>
          <a:ext cx="10862441" cy="482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045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US Unemployed Persons Per Job Opening</a:t>
            </a:r>
            <a:br>
              <a:rPr lang="en-US" sz="3300" dirty="0"/>
            </a:br>
            <a:r>
              <a:rPr lang="en-US" sz="2400" dirty="0"/>
              <a:t>The US labor market remains at historic levels of tightness as employers compete over a smaller pool of available potential workers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37C1716-298D-4493-8D3F-F86BBC132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978756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046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365127"/>
            <a:ext cx="10715625" cy="1006473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US Wage and Salary Growth</a:t>
            </a:r>
            <a:br>
              <a:rPr lang="en-US" dirty="0"/>
            </a:br>
            <a:r>
              <a:rPr lang="en-US" sz="2400" dirty="0"/>
              <a:t>Private sector wage growth has far outpaced the public sector since the pandemic; competition for workers is driving up wages, and government sectors are lagging behind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0BAA2D8-14BD-768F-214A-3C7F3953E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311250"/>
              </p:ext>
            </p:extLst>
          </p:nvPr>
        </p:nvGraphicFramePr>
        <p:xfrm>
          <a:off x="638175" y="1506538"/>
          <a:ext cx="1091565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2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505E-5B6C-E004-F415-717C5267F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Items for Discussion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1DEB2-F815-FF5E-3199-80F521B55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 Funding Formula</a:t>
            </a:r>
          </a:p>
          <a:p>
            <a:r>
              <a:rPr lang="en-US" dirty="0"/>
              <a:t>Teacher Pay/Minimum Salary Schedule</a:t>
            </a:r>
          </a:p>
          <a:p>
            <a:r>
              <a:rPr lang="en-US" dirty="0"/>
              <a:t>Paid Parental Leave for School Districts</a:t>
            </a:r>
          </a:p>
          <a:p>
            <a:r>
              <a:rPr lang="en-US" dirty="0"/>
              <a:t>ESSER fund balances and uses</a:t>
            </a:r>
          </a:p>
          <a:p>
            <a:r>
              <a:rPr lang="en-US" dirty="0"/>
              <a:t>Education Funding Dashboard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C7C6-670C-D901-BF02-F29004BA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1B741-788F-5A3F-9D8A-AB765EF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4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8B759-8250-2BB6-9C09-C10DA20C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4766A-D9CD-5C6D-92BF-2885363B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6D293C3-2824-650B-3C26-271A2F54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870293"/>
            <a:ext cx="10515600" cy="4915652"/>
          </a:xfrm>
        </p:spPr>
        <p:txBody>
          <a:bodyPr/>
          <a:lstStyle/>
          <a:p>
            <a:pPr marL="0" indent="0"/>
            <a:r>
              <a:rPr lang="en-US" dirty="0"/>
              <a:t>What’s on your mind … </a:t>
            </a:r>
            <a:r>
              <a:rPr lang="en-US" sz="3600" dirty="0"/>
              <a:t>Questions?</a:t>
            </a:r>
            <a:br>
              <a:rPr lang="en-US" sz="3600" dirty="0"/>
            </a:br>
            <a:br>
              <a:rPr lang="en-US" sz="3600" b="1" dirty="0"/>
            </a:br>
            <a:r>
              <a:rPr lang="en-US" sz="3200" dirty="0"/>
              <a:t>“It </a:t>
            </a:r>
            <a:r>
              <a:rPr lang="en-US" sz="3200" dirty="0" err="1"/>
              <a:t>ain’t</a:t>
            </a:r>
            <a:r>
              <a:rPr lang="en-US" sz="3200" dirty="0"/>
              <a:t> over, till it’s over.”</a:t>
            </a:r>
            <a:br>
              <a:rPr lang="en-US" sz="3200" dirty="0"/>
            </a:br>
            <a:r>
              <a:rPr lang="en-US" sz="2400" dirty="0"/>
              <a:t>- Yogi Berra</a:t>
            </a:r>
            <a:br>
              <a:rPr lang="en-US" sz="240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4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1DF2A0-9D72-47EA-C35F-6A5F5AD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dirty="0"/>
              <a:t>DEMOGRAPHICS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“Economics is extremely useful as a form of employment for economists.”</a:t>
            </a:r>
            <a:br>
              <a:rPr lang="en-US" dirty="0"/>
            </a:br>
            <a:br>
              <a:rPr lang="en-US" sz="3100" dirty="0"/>
            </a:br>
            <a:r>
              <a:rPr lang="en-US" sz="2700" dirty="0"/>
              <a:t>- John Kenneth Galbraith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7000-1AB6-0DC4-79AE-8E1377C9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38784-98F2-0623-CB3D-A354FABC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3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19B332-15DA-C96E-3FF4-ADF108C3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Population Pyramid</a:t>
            </a:r>
            <a:br>
              <a:rPr lang="en-US" dirty="0"/>
            </a:br>
            <a:r>
              <a:rPr lang="en-US" sz="2400" dirty="0"/>
              <a:t>The makeup of the state’s population has shifted dramatically since 1970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CB9F4-16E5-CE88-CCE3-740587D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B7FB-09E7-D633-FFF8-C032546E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A9F9A058-C5A3-54A5-7EB6-3F686546866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5456922"/>
              </p:ext>
            </p:extLst>
          </p:nvPr>
        </p:nvGraphicFramePr>
        <p:xfrm>
          <a:off x="838201" y="1649691"/>
          <a:ext cx="5181600" cy="466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F554A216-D09D-DBC2-8EDD-F4EF17C7E5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1668249"/>
              </p:ext>
            </p:extLst>
          </p:nvPr>
        </p:nvGraphicFramePr>
        <p:xfrm>
          <a:off x="6172200" y="1649690"/>
          <a:ext cx="5181600" cy="449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105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04FD-C31F-9383-DC6A-C759DCF3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Components of Population Change</a:t>
            </a:r>
            <a:br>
              <a:rPr lang="en-US" sz="3300" dirty="0"/>
            </a:br>
            <a:r>
              <a:rPr lang="en-US" sz="2700" dirty="0"/>
              <a:t>The state’s population growth is driven by migration into the state; deaths exceeded births in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21117-0E7F-148A-A835-849C32D6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DD463-FF74-43AC-9B53-40BAAB19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83DA4E5-9CDC-45D6-3434-31BFDC31CC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222934"/>
              </p:ext>
            </p:extLst>
          </p:nvPr>
        </p:nvGraphicFramePr>
        <p:xfrm>
          <a:off x="838200" y="1371600"/>
          <a:ext cx="10515600" cy="482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304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3A895E-92DA-E4DF-F036-81DF6964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SC Population by Age Group</a:t>
            </a:r>
            <a:br>
              <a:rPr lang="en-US" sz="3300" dirty="0"/>
            </a:br>
            <a:r>
              <a:rPr lang="en-US" sz="2700" dirty="0"/>
              <a:t>Population in the 65 plus age range is projected to surpass the under 18 age range by 2027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BD06-73BE-49D2-BCE7-B181D7E9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D5725-A22B-B9BC-8832-F3404E3C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94694DF3-0ACE-74FB-15A2-926CBB5AD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567179"/>
              </p:ext>
            </p:extLst>
          </p:nvPr>
        </p:nvGraphicFramePr>
        <p:xfrm>
          <a:off x="838200" y="1451728"/>
          <a:ext cx="10515600" cy="472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387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017912-3904-B796-E859-4597DA63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SC Working Age Population</a:t>
            </a:r>
            <a:br>
              <a:rPr lang="en-US" dirty="0"/>
            </a:br>
            <a:r>
              <a:rPr lang="en-US" sz="2700" dirty="0"/>
              <a:t>The working age population from age 18-64 continues to shrink relative to total state population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36B62-770E-5080-A3F2-A034F734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6032B-23A2-96EB-689B-60156501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2AC072D-28DA-360C-F494-A4E947C85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283944"/>
              </p:ext>
            </p:extLst>
          </p:nvPr>
        </p:nvGraphicFramePr>
        <p:xfrm>
          <a:off x="838200" y="1544638"/>
          <a:ext cx="10515600" cy="468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802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7454-7DAB-BD8B-B93F-20E5A67C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2" y="365126"/>
            <a:ext cx="11104775" cy="1179511"/>
          </a:xfrm>
        </p:spPr>
        <p:txBody>
          <a:bodyPr>
            <a:normAutofit/>
          </a:bodyPr>
          <a:lstStyle/>
          <a:p>
            <a:r>
              <a:rPr lang="en-US" dirty="0"/>
              <a:t>US Median Age of the Labor Force</a:t>
            </a:r>
            <a:br>
              <a:rPr lang="en-US" dirty="0"/>
            </a:br>
            <a:r>
              <a:rPr lang="en-US" sz="2200" dirty="0"/>
              <a:t>The median age remained almost the same for men but fell for women from 2011 to 2021; both are projected to increase by one year to 42.6 and 42.7, respectively, by 2031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CE6E-ADFC-16E3-853E-5BC88F14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4712B-80A7-6E0A-E59E-B6C5EC3C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2B2503-479D-E5CA-E186-1785CBE79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357300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24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602550-0AFB-4E5C-9646-B025724C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7278"/>
            <a:ext cx="10515600" cy="2852737"/>
          </a:xfrm>
        </p:spPr>
        <p:txBody>
          <a:bodyPr/>
          <a:lstStyle/>
          <a:p>
            <a:r>
              <a:rPr lang="en-US" dirty="0"/>
              <a:t>ECONOMICS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“The only function of economic forecasting is to make astrology look respectable.”</a:t>
            </a:r>
            <a:br>
              <a:rPr lang="en-US" sz="3200" dirty="0"/>
            </a:br>
            <a:br>
              <a:rPr lang="en-US" sz="2800" dirty="0"/>
            </a:br>
            <a:r>
              <a:rPr lang="en-US" sz="2400" dirty="0"/>
              <a:t>- John Kenneth Galbraith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B00FB-CDAF-429D-B61B-A7DE80A0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59CFC-889D-4769-9270-D611BB11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9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B2B4-E37D-499A-BBE7-2FC91D45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SC Employment</a:t>
            </a:r>
            <a:br>
              <a:rPr lang="en-US" dirty="0"/>
            </a:br>
            <a:r>
              <a:rPr lang="en-US" dirty="0" err="1"/>
              <a:t>E</a:t>
            </a:r>
            <a:r>
              <a:rPr lang="en-US" sz="2700" dirty="0" err="1"/>
              <a:t>mployment</a:t>
            </a:r>
            <a:r>
              <a:rPr lang="en-US" sz="2700" dirty="0"/>
              <a:t> has exceeded pre-pandemic levels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AA4C-413D-477E-AAC7-C8B47449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11,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35C3D-DB36-4794-8CF9-12C7F431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5DA50FE6-AE21-CD5B-889B-F2C32C147B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801495"/>
              </p:ext>
            </p:extLst>
          </p:nvPr>
        </p:nvGraphicFramePr>
        <p:xfrm>
          <a:off x="838200" y="1268131"/>
          <a:ext cx="10515600" cy="489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040510"/>
      </p:ext>
    </p:extLst>
  </p:cSld>
  <p:clrMapOvr>
    <a:masterClrMapping/>
  </p:clrMapOvr>
</p:sld>
</file>

<file path=ppt/theme/theme1.xml><?xml version="1.0" encoding="utf-8"?>
<a:theme xmlns:a="http://schemas.openxmlformats.org/drawingml/2006/main" name="RFA widescreen PowerPoin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FA widescreen PowerPoint Theme" id="{B99C1916-097F-450E-A27C-6FB5AF3B078F}" vid="{0F182D99-7C5B-4F14-A3E1-DBE999373D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10670</TotalTime>
  <Words>734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Calibri</vt:lpstr>
      <vt:lpstr>Franklin Gothic Book</vt:lpstr>
      <vt:lpstr>Franklin Gothic Medium</vt:lpstr>
      <vt:lpstr>RFA widescreen PowerPoint Theme</vt:lpstr>
      <vt:lpstr>TRENDS AND ISSUES  “Never make predictions, especially about the future”   </vt:lpstr>
      <vt:lpstr>DEMOGRAPHICS  “Economics is extremely useful as a form of employment for economists.”  - John Kenneth Galbraith  </vt:lpstr>
      <vt:lpstr>SC Population Pyramid The makeup of the state’s population has shifted dramatically since 1970</vt:lpstr>
      <vt:lpstr>Components of Population Change The state’s population growth is driven by migration into the state; deaths exceeded births in 2021</vt:lpstr>
      <vt:lpstr>SC Population by Age Group Population in the 65 plus age range is projected to surpass the under 18 age range by 2027</vt:lpstr>
      <vt:lpstr>SC Working Age Population The working age population from age 18-64 continues to shrink relative to total state population</vt:lpstr>
      <vt:lpstr>US Median Age of the Labor Force The median age remained almost the same for men but fell for women from 2011 to 2021; both are projected to increase by one year to 42.6 and 42.7, respectively, by 2031</vt:lpstr>
      <vt:lpstr>ECONOMICS  “The only function of economic forecasting is to make astrology look respectable.”  - John Kenneth Galbraith</vt:lpstr>
      <vt:lpstr>SC Employment Employment has exceeded pre-pandemic levels</vt:lpstr>
      <vt:lpstr>SC Employment by Industry Not all sectors have recovered to pre-pandemic employment levels</vt:lpstr>
      <vt:lpstr>US Unemployed Persons Per Job Opening The US labor market remains at historic levels of tightness as employers compete over a smaller pool of available potential workers </vt:lpstr>
      <vt:lpstr>US Wage and Salary Growth Private sector wage growth has far outpaced the public sector since the pandemic; competition for workers is driving up wages, and government sectors are lagging behind</vt:lpstr>
      <vt:lpstr>Other Items for Discussion </vt:lpstr>
      <vt:lpstr>What’s on your mind … Questions?  “It ain’t over, till it’s over.” - Yogi Berra  </vt:lpstr>
    </vt:vector>
  </TitlesOfParts>
  <Company>Revenue &amp; Fiscal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Jolliff</dc:creator>
  <cp:lastModifiedBy>Frank Rainwater</cp:lastModifiedBy>
  <cp:revision>508</cp:revision>
  <cp:lastPrinted>2022-08-29T19:15:05Z</cp:lastPrinted>
  <dcterms:created xsi:type="dcterms:W3CDTF">2017-06-08T19:59:50Z</dcterms:created>
  <dcterms:modified xsi:type="dcterms:W3CDTF">2022-11-04T20:33:54Z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c8b0b85-d75e-4e7c-989b-349f33915dc1_Enabled">
    <vt:lpwstr>true</vt:lpwstr>
  </property>
  <property fmtid="{D5CDD505-2E9C-101B-9397-08002B2CF9AE}" pid="3" name="MSIP_Label_1c8b0b85-d75e-4e7c-989b-349f33915dc1_SetDate">
    <vt:lpwstr>2022-08-28T10:09:38Z</vt:lpwstr>
  </property>
  <property fmtid="{D5CDD505-2E9C-101B-9397-08002B2CF9AE}" pid="4" name="MSIP_Label_1c8b0b85-d75e-4e7c-989b-349f33915dc1_Method">
    <vt:lpwstr>Standard</vt:lpwstr>
  </property>
  <property fmtid="{D5CDD505-2E9C-101B-9397-08002B2CF9AE}" pid="5" name="MSIP_Label_1c8b0b85-d75e-4e7c-989b-349f33915dc1_Name">
    <vt:lpwstr>defa4170-0d19-0005-0004-bc88714345d2</vt:lpwstr>
  </property>
  <property fmtid="{D5CDD505-2E9C-101B-9397-08002B2CF9AE}" pid="6" name="MSIP_Label_1c8b0b85-d75e-4e7c-989b-349f33915dc1_SiteId">
    <vt:lpwstr>663161ba-5851-41e6-8516-19e102d02698</vt:lpwstr>
  </property>
  <property fmtid="{D5CDD505-2E9C-101B-9397-08002B2CF9AE}" pid="7" name="MSIP_Label_1c8b0b85-d75e-4e7c-989b-349f33915dc1_ActionId">
    <vt:lpwstr>3518b383-aa7a-47ad-b98e-d15cb06aa137</vt:lpwstr>
  </property>
  <property fmtid="{D5CDD505-2E9C-101B-9397-08002B2CF9AE}" pid="8" name="MSIP_Label_1c8b0b85-d75e-4e7c-989b-349f33915dc1_ContentBits">
    <vt:lpwstr>0</vt:lpwstr>
  </property>
</Properties>
</file>