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14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drawings/drawing15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drawings/drawing16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8"/>
  </p:notesMasterIdLst>
  <p:handoutMasterIdLst>
    <p:handoutMasterId r:id="rId49"/>
  </p:handoutMasterIdLst>
  <p:sldIdLst>
    <p:sldId id="763" r:id="rId2"/>
    <p:sldId id="732" r:id="rId3"/>
    <p:sldId id="706" r:id="rId4"/>
    <p:sldId id="743" r:id="rId5"/>
    <p:sldId id="737" r:id="rId6"/>
    <p:sldId id="754" r:id="rId7"/>
    <p:sldId id="718" r:id="rId8"/>
    <p:sldId id="676" r:id="rId9"/>
    <p:sldId id="760" r:id="rId10"/>
    <p:sldId id="749" r:id="rId11"/>
    <p:sldId id="750" r:id="rId12"/>
    <p:sldId id="745" r:id="rId13"/>
    <p:sldId id="741" r:id="rId14"/>
    <p:sldId id="727" r:id="rId15"/>
    <p:sldId id="739" r:id="rId16"/>
    <p:sldId id="685" r:id="rId17"/>
    <p:sldId id="717" r:id="rId18"/>
    <p:sldId id="730" r:id="rId19"/>
    <p:sldId id="762" r:id="rId20"/>
    <p:sldId id="719" r:id="rId21"/>
    <p:sldId id="720" r:id="rId22"/>
    <p:sldId id="756" r:id="rId23"/>
    <p:sldId id="714" r:id="rId24"/>
    <p:sldId id="721" r:id="rId25"/>
    <p:sldId id="757" r:id="rId26"/>
    <p:sldId id="715" r:id="rId27"/>
    <p:sldId id="724" r:id="rId28"/>
    <p:sldId id="708" r:id="rId29"/>
    <p:sldId id="346" r:id="rId30"/>
    <p:sldId id="678" r:id="rId31"/>
    <p:sldId id="705" r:id="rId32"/>
    <p:sldId id="709" r:id="rId33"/>
    <p:sldId id="679" r:id="rId34"/>
    <p:sldId id="661" r:id="rId35"/>
    <p:sldId id="622" r:id="rId36"/>
    <p:sldId id="660" r:id="rId37"/>
    <p:sldId id="764" r:id="rId38"/>
    <p:sldId id="609" r:id="rId39"/>
    <p:sldId id="604" r:id="rId40"/>
    <p:sldId id="615" r:id="rId41"/>
    <p:sldId id="620" r:id="rId42"/>
    <p:sldId id="474" r:id="rId43"/>
    <p:sldId id="467" r:id="rId44"/>
    <p:sldId id="573" r:id="rId45"/>
    <p:sldId id="616" r:id="rId46"/>
    <p:sldId id="293" r:id="rId47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81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State%20Rankings%202020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Desktop\Copy%20of%20Births%20Rolling%20Total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Desktop\319-Population%20by%20Age%20Groupings%208.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.kelly\AppData\Local\Microsoft\Windows\INetCache\Content.Outlook\9AEZN0X6\Copy%20of%20FTE%20counts%20for%20Higher%20Ed%202000%202010%202020%20-%20Emily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fs1\BEA\01-Frank's%20Working%20charts\259A%20-%20Number%20of%20Unemployed%20Persons%20(Monthly)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9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0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1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2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3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5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Age%20Group%20Data%20-%20Emil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1970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Planning$\Special%20Projects\Population%20Project\COG%20Pyramids%202020%202030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STATE</a:t>
            </a:r>
            <a:r>
              <a:rPr lang="en-US" sz="1800" baseline="0" dirty="0">
                <a:solidFill>
                  <a:schemeClr val="bg1"/>
                </a:solidFill>
              </a:rPr>
              <a:t> RANKING BY TOTAL POPULATION CHANGE 2020 - 2021</a:t>
            </a:r>
            <a:endParaRPr lang="en-US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'Number Change'!$B$1</c:f>
              <c:strCache>
                <c:ptCount val="1"/>
                <c:pt idx="0">
                  <c:v>Population Change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66-4FFE-8D79-041BB0B0851B}"/>
              </c:ext>
            </c:extLst>
          </c:dPt>
          <c:cat>
            <c:strRef>
              <c:f>'Number Change'!$A$2:$A$53</c:f>
              <c:strCache>
                <c:ptCount val="52"/>
                <c:pt idx="0">
                  <c:v>Texas</c:v>
                </c:pt>
                <c:pt idx="1">
                  <c:v>Florida</c:v>
                </c:pt>
                <c:pt idx="2">
                  <c:v>Arizona</c:v>
                </c:pt>
                <c:pt idx="3">
                  <c:v>North Carolina</c:v>
                </c:pt>
                <c:pt idx="4">
                  <c:v>Georgia</c:v>
                </c:pt>
                <c:pt idx="5">
                  <c:v>South Carolina</c:v>
                </c:pt>
                <c:pt idx="6">
                  <c:v>Utah</c:v>
                </c:pt>
                <c:pt idx="7">
                  <c:v>Tennessee</c:v>
                </c:pt>
                <c:pt idx="8">
                  <c:v>Idaho</c:v>
                </c:pt>
                <c:pt idx="9">
                  <c:v>Nevada</c:v>
                </c:pt>
                <c:pt idx="10">
                  <c:v>Colorado</c:v>
                </c:pt>
                <c:pt idx="11">
                  <c:v>Oklahoma</c:v>
                </c:pt>
                <c:pt idx="12">
                  <c:v>Indiana</c:v>
                </c:pt>
                <c:pt idx="13">
                  <c:v>Washington</c:v>
                </c:pt>
                <c:pt idx="14">
                  <c:v>Montana</c:v>
                </c:pt>
                <c:pt idx="15">
                  <c:v>Alabama</c:v>
                </c:pt>
                <c:pt idx="16">
                  <c:v>Missouri</c:v>
                </c:pt>
                <c:pt idx="17">
                  <c:v>Arkansas</c:v>
                </c:pt>
                <c:pt idx="18">
                  <c:v>Delaware</c:v>
                </c:pt>
                <c:pt idx="19">
                  <c:v>New Hampshire</c:v>
                </c:pt>
                <c:pt idx="20">
                  <c:v>Virginia</c:v>
                </c:pt>
                <c:pt idx="21">
                  <c:v>Maine</c:v>
                </c:pt>
                <c:pt idx="22">
                  <c:v>South Dakota</c:v>
                </c:pt>
                <c:pt idx="23">
                  <c:v>Kentucky</c:v>
                </c:pt>
                <c:pt idx="24">
                  <c:v>Connecticut</c:v>
                </c:pt>
                <c:pt idx="25">
                  <c:v>Oregon</c:v>
                </c:pt>
                <c:pt idx="26">
                  <c:v>Iowa</c:v>
                </c:pt>
                <c:pt idx="27">
                  <c:v>Wisconsin</c:v>
                </c:pt>
                <c:pt idx="28">
                  <c:v>Vermont</c:v>
                </c:pt>
                <c:pt idx="29">
                  <c:v>Nebraska</c:v>
                </c:pt>
                <c:pt idx="30">
                  <c:v>Wyoming</c:v>
                </c:pt>
                <c:pt idx="31">
                  <c:v>Alaska</c:v>
                </c:pt>
                <c:pt idx="32">
                  <c:v>Minnesota</c:v>
                </c:pt>
                <c:pt idx="33">
                  <c:v>Rhode Island</c:v>
                </c:pt>
                <c:pt idx="34">
                  <c:v>Kansas</c:v>
                </c:pt>
                <c:pt idx="35">
                  <c:v>New Mexico</c:v>
                </c:pt>
                <c:pt idx="36">
                  <c:v>North Dakota</c:v>
                </c:pt>
                <c:pt idx="37">
                  <c:v>West Virginia</c:v>
                </c:pt>
                <c:pt idx="38">
                  <c:v>Mississippi</c:v>
                </c:pt>
                <c:pt idx="39">
                  <c:v>Maryland</c:v>
                </c:pt>
                <c:pt idx="40">
                  <c:v>Hawaii</c:v>
                </c:pt>
                <c:pt idx="41">
                  <c:v>Ohio</c:v>
                </c:pt>
                <c:pt idx="42">
                  <c:v>New Jersey</c:v>
                </c:pt>
                <c:pt idx="43">
                  <c:v>Michigan</c:v>
                </c:pt>
                <c:pt idx="44">
                  <c:v>District of Columbia</c:v>
                </c:pt>
                <c:pt idx="45">
                  <c:v>Pennsylvania</c:v>
                </c:pt>
                <c:pt idx="46">
                  <c:v>Louisiana</c:v>
                </c:pt>
                <c:pt idx="47">
                  <c:v>Massachusetts</c:v>
                </c:pt>
                <c:pt idx="48">
                  <c:v>Illinois</c:v>
                </c:pt>
                <c:pt idx="49">
                  <c:v>California</c:v>
                </c:pt>
                <c:pt idx="50">
                  <c:v>New York</c:v>
                </c:pt>
                <c:pt idx="51">
                  <c:v>Puerto Rico</c:v>
                </c:pt>
              </c:strCache>
            </c:strRef>
          </c:cat>
          <c:val>
            <c:numRef>
              <c:f>'Number Change'!$B$2:$B$53</c:f>
              <c:numCache>
                <c:formatCode>#,##0</c:formatCode>
                <c:ptCount val="52"/>
                <c:pt idx="0">
                  <c:v>310288</c:v>
                </c:pt>
                <c:pt idx="1">
                  <c:v>211196</c:v>
                </c:pt>
                <c:pt idx="2">
                  <c:v>98330</c:v>
                </c:pt>
                <c:pt idx="3">
                  <c:v>93985</c:v>
                </c:pt>
                <c:pt idx="4">
                  <c:v>73766</c:v>
                </c:pt>
                <c:pt idx="5">
                  <c:v>59976</c:v>
                </c:pt>
                <c:pt idx="6">
                  <c:v>56291</c:v>
                </c:pt>
                <c:pt idx="7">
                  <c:v>55099</c:v>
                </c:pt>
                <c:pt idx="8">
                  <c:v>53151</c:v>
                </c:pt>
                <c:pt idx="9">
                  <c:v>29920</c:v>
                </c:pt>
                <c:pt idx="10">
                  <c:v>27761</c:v>
                </c:pt>
                <c:pt idx="11">
                  <c:v>24608</c:v>
                </c:pt>
                <c:pt idx="12">
                  <c:v>20341</c:v>
                </c:pt>
                <c:pt idx="13">
                  <c:v>19907</c:v>
                </c:pt>
                <c:pt idx="14">
                  <c:v>18078</c:v>
                </c:pt>
                <c:pt idx="15">
                  <c:v>15074</c:v>
                </c:pt>
                <c:pt idx="16">
                  <c:v>13706</c:v>
                </c:pt>
                <c:pt idx="17">
                  <c:v>13659</c:v>
                </c:pt>
                <c:pt idx="18">
                  <c:v>11498</c:v>
                </c:pt>
                <c:pt idx="19">
                  <c:v>11144</c:v>
                </c:pt>
                <c:pt idx="20">
                  <c:v>10230</c:v>
                </c:pt>
                <c:pt idx="21">
                  <c:v>9967</c:v>
                </c:pt>
                <c:pt idx="22">
                  <c:v>8277</c:v>
                </c:pt>
                <c:pt idx="23">
                  <c:v>5436</c:v>
                </c:pt>
                <c:pt idx="24">
                  <c:v>5337</c:v>
                </c:pt>
                <c:pt idx="25">
                  <c:v>4611</c:v>
                </c:pt>
                <c:pt idx="26">
                  <c:v>4410</c:v>
                </c:pt>
                <c:pt idx="27">
                  <c:v>3585</c:v>
                </c:pt>
                <c:pt idx="28">
                  <c:v>3075</c:v>
                </c:pt>
                <c:pt idx="29">
                  <c:v>2237</c:v>
                </c:pt>
                <c:pt idx="30">
                  <c:v>1536</c:v>
                </c:pt>
                <c:pt idx="31">
                  <c:v>232</c:v>
                </c:pt>
                <c:pt idx="32">
                  <c:v>225</c:v>
                </c:pt>
                <c:pt idx="33">
                  <c:v>-619</c:v>
                </c:pt>
                <c:pt idx="34">
                  <c:v>-1298</c:v>
                </c:pt>
                <c:pt idx="35">
                  <c:v>-1689</c:v>
                </c:pt>
                <c:pt idx="36">
                  <c:v>-4014</c:v>
                </c:pt>
                <c:pt idx="37">
                  <c:v>-6839</c:v>
                </c:pt>
                <c:pt idx="38">
                  <c:v>-6905</c:v>
                </c:pt>
                <c:pt idx="39">
                  <c:v>-7550</c:v>
                </c:pt>
                <c:pt idx="40">
                  <c:v>-10358</c:v>
                </c:pt>
                <c:pt idx="41">
                  <c:v>-10570</c:v>
                </c:pt>
                <c:pt idx="42">
                  <c:v>-12613</c:v>
                </c:pt>
                <c:pt idx="43">
                  <c:v>-16853</c:v>
                </c:pt>
                <c:pt idx="44">
                  <c:v>-20043</c:v>
                </c:pt>
                <c:pt idx="45">
                  <c:v>-25569</c:v>
                </c:pt>
                <c:pt idx="46">
                  <c:v>-27156</c:v>
                </c:pt>
                <c:pt idx="47">
                  <c:v>-37497</c:v>
                </c:pt>
                <c:pt idx="48">
                  <c:v>-113776</c:v>
                </c:pt>
                <c:pt idx="49">
                  <c:v>-261902</c:v>
                </c:pt>
                <c:pt idx="50">
                  <c:v>-319020</c:v>
                </c:pt>
                <c:pt idx="51">
                  <c:v>-17954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6-4FFE-8D79-041BB0B0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80425088"/>
        <c:axId val="580425504"/>
      </c:barChart>
      <c:catAx>
        <c:axId val="5804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25504"/>
        <c:crosses val="autoZero"/>
        <c:auto val="1"/>
        <c:lblAlgn val="ctr"/>
        <c:lblOffset val="100"/>
        <c:noMultiLvlLbl val="0"/>
      </c:catAx>
      <c:valAx>
        <c:axId val="58042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out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425088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5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 PERCENT OF PROJECTED POPULATION </a:t>
            </a:r>
          </a:p>
          <a:p>
            <a:pPr>
              <a:defRPr/>
            </a:pPr>
            <a:r>
              <a:rPr lang="en-US" sz="1200"/>
              <a:t>BY AGE GROUP, 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7-4B9C-8683-1D377503BFD6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7-4B9C-8683-1D377503B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7-4B9C-8683-1D377503BFD6}"/>
              </c:ext>
            </c:extLst>
          </c:dPt>
          <c:dLbls>
            <c:dLbl>
              <c:idx val="0"/>
              <c:layout>
                <c:manualLayout>
                  <c:x val="-0.10613877669770751"/>
                  <c:y val="0.14996748034504309"/>
                </c:manualLayout>
              </c:layout>
              <c:tx>
                <c:rich>
                  <a:bodyPr/>
                  <a:lstStyle/>
                  <a:p>
                    <a:fld id="{6CFF5272-6821-4E15-B3D1-0474197C38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8E7-4B9C-8683-1D377503BFD6}"/>
                </c:ext>
              </c:extLst>
            </c:dLbl>
            <c:dLbl>
              <c:idx val="1"/>
              <c:layout>
                <c:manualLayout>
                  <c:x val="-1.5240413946068114E-2"/>
                  <c:y val="-0.24072397842209142"/>
                </c:manualLayout>
              </c:layout>
              <c:tx>
                <c:rich>
                  <a:bodyPr/>
                  <a:lstStyle/>
                  <a:p>
                    <a:fld id="{8458F0F6-AABD-4D56-9FB4-191E6B50D2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8E7-4B9C-8683-1D377503BFD6}"/>
                </c:ext>
              </c:extLst>
            </c:dLbl>
            <c:dLbl>
              <c:idx val="2"/>
              <c:layout>
                <c:manualLayout>
                  <c:x val="8.1388109519155441E-2"/>
                  <c:y val="0.149722372609680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30628F-FCB6-4292-87ED-B171A32EC1DF}" type="CELLRANGE">
                      <a:rPr lang="en-US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8E7-4B9C-8683-1D377503B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Sheet12!$O$14:$O$16</c:f>
              <c:strCache>
                <c:ptCount val="3"/>
                <c:pt idx="0">
                  <c:v>0 - 17</c:v>
                </c:pt>
                <c:pt idx="1">
                  <c:v>18 - 64</c:v>
                </c:pt>
                <c:pt idx="2">
                  <c:v>65+</c:v>
                </c:pt>
              </c:strCache>
            </c:strRef>
          </c:cat>
          <c:val>
            <c:numRef>
              <c:f>Sheet12!$P$14:$P$16</c:f>
              <c:numCache>
                <c:formatCode>#,##0</c:formatCode>
                <c:ptCount val="3"/>
                <c:pt idx="0">
                  <c:v>1128485.8894</c:v>
                </c:pt>
                <c:pt idx="1">
                  <c:v>3244701.5929</c:v>
                </c:pt>
                <c:pt idx="2">
                  <c:v>1228554.1244999999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Sheet12!$Q$14:$Q$16</c15:f>
                <c15:dlblRangeCache>
                  <c:ptCount val="3"/>
                  <c:pt idx="0">
                    <c:v>20%</c:v>
                  </c:pt>
                  <c:pt idx="1">
                    <c:v>58%</c:v>
                  </c:pt>
                  <c:pt idx="2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B8E7-4B9C-8683-1D377503B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94328621375094"/>
          <c:y val="0.89970298666082438"/>
          <c:w val="0.37440255159696523"/>
          <c:h val="5.1483433170557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 PERCENT OF ESTIMATED POPULATION </a:t>
            </a:r>
          </a:p>
          <a:p>
            <a:pPr>
              <a:defRPr/>
            </a:pPr>
            <a:r>
              <a:rPr lang="en-US" sz="1200"/>
              <a:t>BY AGE GROUP,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2-4DB1-9EDD-1034CDFCEE24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2-4DB1-9EDD-1034CDFCEE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2-4DB1-9EDD-1034CDFCEE24}"/>
              </c:ext>
            </c:extLst>
          </c:dPt>
          <c:dLbls>
            <c:dLbl>
              <c:idx val="0"/>
              <c:layout>
                <c:manualLayout>
                  <c:x val="-0.1087481965362849"/>
                  <c:y val="0.11092097739751035"/>
                </c:manualLayout>
              </c:layout>
              <c:tx>
                <c:rich>
                  <a:bodyPr/>
                  <a:lstStyle/>
                  <a:p>
                    <a:fld id="{434716E1-7661-44E0-9A9B-57B3254564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C12-4DB1-9EDD-1034CDFCEE24}"/>
                </c:ext>
              </c:extLst>
            </c:dLbl>
            <c:dLbl>
              <c:idx val="1"/>
              <c:layout>
                <c:manualLayout>
                  <c:x val="4.0969478206704893E-2"/>
                  <c:y val="-0.22091829072547034"/>
                </c:manualLayout>
              </c:layout>
              <c:tx>
                <c:rich>
                  <a:bodyPr/>
                  <a:lstStyle/>
                  <a:p>
                    <a:fld id="{FA0F2957-80B3-4996-887B-6FD784673B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C12-4DB1-9EDD-1034CDFCEE24}"/>
                </c:ext>
              </c:extLst>
            </c:dLbl>
            <c:dLbl>
              <c:idx val="2"/>
              <c:layout>
                <c:manualLayout>
                  <c:x val="9.2998567876784219E-2"/>
                  <c:y val="0.13768904871143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0B7F8B-1347-4096-A275-1051BFF656DE}" type="CELLRANGE">
                      <a:rPr lang="en-US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C12-4DB1-9EDD-1034CDFCE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Sheet12!$A$26:$A$28</c:f>
              <c:strCache>
                <c:ptCount val="3"/>
                <c:pt idx="0">
                  <c:v>0 - 17</c:v>
                </c:pt>
                <c:pt idx="1">
                  <c:v>18 - 64</c:v>
                </c:pt>
                <c:pt idx="2">
                  <c:v>65+</c:v>
                </c:pt>
              </c:strCache>
            </c:strRef>
          </c:cat>
          <c:val>
            <c:numRef>
              <c:f>Sheet12!$B$26:$B$28</c:f>
              <c:numCache>
                <c:formatCode>#,##0</c:formatCode>
                <c:ptCount val="3"/>
                <c:pt idx="0">
                  <c:v>1118116</c:v>
                </c:pt>
                <c:pt idx="1">
                  <c:v>3077374</c:v>
                </c:pt>
                <c:pt idx="2">
                  <c:v>935239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Sheet12!$C$26:$C$28</c15:f>
                <c15:dlblRangeCache>
                  <c:ptCount val="3"/>
                  <c:pt idx="0">
                    <c:v>22%</c:v>
                  </c:pt>
                  <c:pt idx="1">
                    <c:v>60%</c:v>
                  </c:pt>
                  <c:pt idx="2">
                    <c:v>18%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C12-4DB1-9EDD-1034CDFCE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0</a:t>
            </a:r>
            <a:r>
              <a:rPr lang="en-US" sz="1800" baseline="0" dirty="0"/>
              <a:t> – 17 POPULATION AS A PERCENT OF TOTAL POPULATION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0-17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BF0CD6-989E-4FB3-80F6-E7AF345B6C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6C9-42A8-8102-F3D3859840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A799DF-3DDF-4416-86D8-4E345D0F2C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6C9-42A8-8102-F3D3859840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CF4830-F9C6-4E5F-93E0-A63533A491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6C9-42A8-8102-F3D385984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1091508.6000000001</c:v>
                </c:pt>
                <c:pt idx="1">
                  <c:v>1118116</c:v>
                </c:pt>
                <c:pt idx="2">
                  <c:v>1128485.8894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Sheet1!$B$5:$D$5</c15:f>
                <c15:dlblRangeCache>
                  <c:ptCount val="3"/>
                  <c:pt idx="0">
                    <c:v>23.54%</c:v>
                  </c:pt>
                  <c:pt idx="1">
                    <c:v>21.79%</c:v>
                  </c:pt>
                  <c:pt idx="2">
                    <c:v>20.15%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6C9-42A8-8102-F3D38598406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Sheet1!$B$4:$D$4</c:f>
              <c:numCache>
                <c:formatCode>#,##0</c:formatCode>
                <c:ptCount val="3"/>
                <c:pt idx="0">
                  <c:v>3544337</c:v>
                </c:pt>
                <c:pt idx="1">
                  <c:v>4012613</c:v>
                </c:pt>
                <c:pt idx="2">
                  <c:v>4473256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2A8-8102-F3D385984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876912"/>
        <c:axId val="1005863184"/>
      </c:barChart>
      <c:catAx>
        <c:axId val="100587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863184"/>
        <c:crosses val="autoZero"/>
        <c:auto val="1"/>
        <c:lblAlgn val="ctr"/>
        <c:lblOffset val="100"/>
        <c:noMultiLvlLbl val="0"/>
      </c:catAx>
      <c:valAx>
        <c:axId val="100586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87691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all" baseline="0"/>
              <a:t>Rolling 17 Year Total of Births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Sheet1!$F$27</c:f>
              <c:strCache>
                <c:ptCount val="1"/>
                <c:pt idx="0">
                  <c:v>Estimates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Sheet1!$C$28:$C$52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Sheet1!$F$28:$F$52</c:f>
              <c:numCache>
                <c:formatCode>#,##0</c:formatCode>
                <c:ptCount val="25"/>
                <c:pt idx="0">
                  <c:v>938362</c:v>
                </c:pt>
                <c:pt idx="1">
                  <c:v>942834</c:v>
                </c:pt>
                <c:pt idx="2">
                  <c:v>948394</c:v>
                </c:pt>
                <c:pt idx="3">
                  <c:v>952974</c:v>
                </c:pt>
                <c:pt idx="4">
                  <c:v>957584</c:v>
                </c:pt>
                <c:pt idx="5">
                  <c:v>963015</c:v>
                </c:pt>
                <c:pt idx="6">
                  <c:v>969202</c:v>
                </c:pt>
                <c:pt idx="7">
                  <c:v>974840</c:v>
                </c:pt>
                <c:pt idx="8">
                  <c:v>980266</c:v>
                </c:pt>
                <c:pt idx="9">
                  <c:v>984568</c:v>
                </c:pt>
                <c:pt idx="10">
                  <c:v>987199</c:v>
                </c:pt>
                <c:pt idx="11">
                  <c:v>988265</c:v>
                </c:pt>
                <c:pt idx="12">
                  <c:v>989185</c:v>
                </c:pt>
                <c:pt idx="13">
                  <c:v>991776</c:v>
                </c:pt>
                <c:pt idx="14">
                  <c:v>992028</c:v>
                </c:pt>
                <c:pt idx="15">
                  <c:v>992262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99-464F-90C6-2EC81465A089}"/>
            </c:ext>
          </c:extLst>
        </c:ser>
        <c:ser>
          <c:idx val="1"/>
          <c:order val="1"/>
          <c:tx>
            <c:strRef>
              <c:f>Sheet1!$G$27</c:f>
              <c:strCache>
                <c:ptCount val="1"/>
                <c:pt idx="0">
                  <c:v>Projections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Sheet1!$C$28:$C$52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Sheet1!$G$28:$G$52</c:f>
              <c:numCache>
                <c:formatCode>General</c:formatCode>
                <c:ptCount val="25"/>
                <c:pt idx="15">
                  <c:v>992262</c:v>
                </c:pt>
                <c:pt idx="16" formatCode="_(* #,##0_);_(* \(#,##0\);_(* &quot;-&quot;??_);_(@_)">
                  <c:v>991501</c:v>
                </c:pt>
                <c:pt idx="17" formatCode="_(* #,##0_);_(* \(#,##0\);_(* &quot;-&quot;??_);_(@_)">
                  <c:v>986087</c:v>
                </c:pt>
                <c:pt idx="18" formatCode="_(* #,##0_);_(* \(#,##0\);_(* &quot;-&quot;??_);_(@_)">
                  <c:v>979931</c:v>
                </c:pt>
                <c:pt idx="19" formatCode="_(* #,##0_);_(* \(#,##0\);_(* &quot;-&quot;??_);_(@_)">
                  <c:v>973631</c:v>
                </c:pt>
                <c:pt idx="20" formatCode="_(* #,##0_);_(* \(#,##0\);_(* &quot;-&quot;??_);_(@_)">
                  <c:v>970625</c:v>
                </c:pt>
                <c:pt idx="21" formatCode="_(* #,##0_);_(* \(#,##0\);_(* &quot;-&quot;??_);_(@_)">
                  <c:v>969976</c:v>
                </c:pt>
                <c:pt idx="22" formatCode="_(* #,##0_);_(* \(#,##0\);_(* &quot;-&quot;??_);_(@_)">
                  <c:v>970314</c:v>
                </c:pt>
                <c:pt idx="23" formatCode="_(* #,##0_);_(* \(#,##0\);_(* &quot;-&quot;??_);_(@_)">
                  <c:v>970890</c:v>
                </c:pt>
                <c:pt idx="24" formatCode="_(* #,##0_);_(* \(#,##0\);_(* &quot;-&quot;??_);_(@_)">
                  <c:v>971823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99-464F-90C6-2EC81465A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74736"/>
        <c:axId val="10284304"/>
      </c:lineChart>
      <c:catAx>
        <c:axId val="102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304"/>
        <c:crosses val="autoZero"/>
        <c:auto val="1"/>
        <c:lblAlgn val="ctr"/>
        <c:lblOffset val="100"/>
        <c:noMultiLvlLbl val="0"/>
      </c:catAx>
      <c:valAx>
        <c:axId val="10284304"/>
        <c:scaling>
          <c:orientation val="minMax"/>
          <c:max val="1100000"/>
          <c:min val="9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473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18 - 64 AS A PERCENT OF TOTAL POPULATION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'Pct 18-64'!$A$3</c:f>
              <c:strCache>
                <c:ptCount val="1"/>
                <c:pt idx="0">
                  <c:v>18-64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174DDD-DCF8-40EC-BFA0-D708F87392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713-47F8-94A2-C2AF67EDFE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F0E8CD-28B0-4C33-A8AC-524D7BBF12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713-47F8-94A2-C2AF67EDFE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017AFA-2E94-4451-B725-8854A9C29E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713-47F8-94A2-C2AF67EDF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'Pct 18-64'!$B$2:$D$2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'Pct 18-64'!$B$3:$D$3</c:f>
              <c:numCache>
                <c:formatCode>#,##0</c:formatCode>
                <c:ptCount val="3"/>
                <c:pt idx="0">
                  <c:v>2907122.4</c:v>
                </c:pt>
                <c:pt idx="1">
                  <c:v>3077374</c:v>
                </c:pt>
                <c:pt idx="2">
                  <c:v>3244701.5929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'Pct 18-64'!$B$5:$D$5</c15:f>
                <c15:dlblRangeCache>
                  <c:ptCount val="3"/>
                  <c:pt idx="0">
                    <c:v>62.71%</c:v>
                  </c:pt>
                  <c:pt idx="1">
                    <c:v>59.98%</c:v>
                  </c:pt>
                  <c:pt idx="2">
                    <c:v>57.92%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713-47F8-94A2-C2AF67EDFE1D}"/>
            </c:ext>
          </c:extLst>
        </c:ser>
        <c:ser>
          <c:idx val="1"/>
          <c:order val="1"/>
          <c:tx>
            <c:strRef>
              <c:f>'Pct 18-64'!$A$4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'Pct 18-64'!$B$2:$D$2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'Pct 18-64'!$B$4:$D$4</c:f>
              <c:numCache>
                <c:formatCode>#,##0</c:formatCode>
                <c:ptCount val="3"/>
                <c:pt idx="0">
                  <c:v>1728724</c:v>
                </c:pt>
                <c:pt idx="1">
                  <c:v>2053355</c:v>
                </c:pt>
                <c:pt idx="2">
                  <c:v>2357040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13-47F8-94A2-C2AF67EDF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96928"/>
        <c:axId val="53205248"/>
      </c:barChart>
      <c:catAx>
        <c:axId val="531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5248"/>
        <c:crosses val="autoZero"/>
        <c:auto val="1"/>
        <c:lblAlgn val="ctr"/>
        <c:lblOffset val="100"/>
        <c:noMultiLvlLbl val="0"/>
      </c:catAx>
      <c:valAx>
        <c:axId val="532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969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65+ AS A PERCENT OF TOTAL POPULATION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'Pct 65+'!$A$3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AE4205-BCC6-42AB-89D2-7A399F3635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66-4D6C-90E6-8D3388FA05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8509BD-E734-436C-BF9C-81E557707C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66-4D6C-90E6-8D3388FA05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464B5C9-639A-4973-8548-C6CD92CD0C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66-4D6C-90E6-8D3388FA050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'Pct 65+'!$B$2:$D$2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'Pct 65+'!$B$3:$D$3</c:f>
              <c:numCache>
                <c:formatCode>#,##0</c:formatCode>
                <c:ptCount val="3"/>
                <c:pt idx="0">
                  <c:v>637215</c:v>
                </c:pt>
                <c:pt idx="1">
                  <c:v>935239</c:v>
                </c:pt>
                <c:pt idx="2">
                  <c:v>1228554.1244999999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'Pct 65+'!$B$5:$D$5</c15:f>
                <c15:dlblRangeCache>
                  <c:ptCount val="3"/>
                  <c:pt idx="0">
                    <c:v>13.75%</c:v>
                  </c:pt>
                  <c:pt idx="1">
                    <c:v>18.23%</c:v>
                  </c:pt>
                  <c:pt idx="2">
                    <c:v>21.93%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B66-4D6C-90E6-8D3388FA050B}"/>
            </c:ext>
          </c:extLst>
        </c:ser>
        <c:ser>
          <c:idx val="1"/>
          <c:order val="1"/>
          <c:tx>
            <c:strRef>
              <c:f>'Pct 65+'!$A$4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'Pct 65+'!$B$2:$D$2</c:f>
              <c:strCache>
                <c:ptCount val="3"/>
                <c:pt idx="0">
                  <c:v>2010</c:v>
                </c:pt>
                <c:pt idx="1">
                  <c:v>2020</c:v>
                </c:pt>
                <c:pt idx="2">
                  <c:v>2030p.</c:v>
                </c:pt>
              </c:strCache>
            </c:strRef>
          </c:cat>
          <c:val>
            <c:numRef>
              <c:f>'Pct 65+'!$B$4:$D$4</c:f>
              <c:numCache>
                <c:formatCode>#,##0</c:formatCode>
                <c:ptCount val="3"/>
                <c:pt idx="0">
                  <c:v>3998631</c:v>
                </c:pt>
                <c:pt idx="1">
                  <c:v>4195490</c:v>
                </c:pt>
                <c:pt idx="2">
                  <c:v>4373188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66-4D6C-90E6-8D3388FA0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111264"/>
        <c:axId val="349111680"/>
      </c:barChart>
      <c:catAx>
        <c:axId val="3491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11680"/>
        <c:crosses val="autoZero"/>
        <c:auto val="1"/>
        <c:lblAlgn val="ctr"/>
        <c:lblOffset val="100"/>
        <c:noMultiLvlLbl val="0"/>
      </c:catAx>
      <c:valAx>
        <c:axId val="3491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112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NONFARM EMPLOYMENT IN SOUTH CAROLINA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77685937803753E-2"/>
          <c:y val="0.10702211057976037"/>
          <c:w val="0.86951029472853425"/>
          <c:h val="0.6801115683925419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Data!$N$2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Data!$N$4:$N$55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F25-4477-B350-BC325CC22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9787199"/>
        <c:axId val="169158927"/>
      </c:barChart>
      <c:lineChart>
        <c:grouping val="standard"/>
        <c:varyColors val="0"/>
        <c:ser>
          <c:idx val="1"/>
          <c:order val="1"/>
          <c:tx>
            <c:strRef>
              <c:f>Data!$L$2</c:f>
              <c:strCache>
                <c:ptCount val="1"/>
                <c:pt idx="0">
                  <c:v> Actual 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Data!$J$4:$J$55</c:f>
              <c:strCache>
                <c:ptCount val="52"/>
                <c:pt idx="0">
                  <c:v>Jul 2018</c:v>
                </c:pt>
                <c:pt idx="1">
                  <c:v>Aug 2018</c:v>
                </c:pt>
                <c:pt idx="2">
                  <c:v>Sep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</c:strCache>
              <c:extLst/>
            </c:strRef>
          </c:cat>
          <c:val>
            <c:numRef>
              <c:f>Data!$L$4:$L$55</c:f>
              <c:numCache>
                <c:formatCode>0.0</c:formatCode>
                <c:ptCount val="52"/>
                <c:pt idx="0">
                  <c:v>2154.9</c:v>
                </c:pt>
                <c:pt idx="1">
                  <c:v>2160.1999999999998</c:v>
                </c:pt>
                <c:pt idx="2">
                  <c:v>2147.6</c:v>
                </c:pt>
                <c:pt idx="3">
                  <c:v>2164.5</c:v>
                </c:pt>
                <c:pt idx="4">
                  <c:v>2181.6999999999998</c:v>
                </c:pt>
                <c:pt idx="5">
                  <c:v>2178.8000000000002</c:v>
                </c:pt>
                <c:pt idx="6">
                  <c:v>2142.6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2243.8000000000002</c:v>
                </c:pt>
                <c:pt idx="50">
                  <c:v>2243.6999999999998</c:v>
                </c:pt>
                <c:pt idx="51">
                  <c:v>2255.6999999999998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F25-4477-B350-BC325CC22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Data!$K$2</c15:sqref>
                        </c15:formulaRef>
                      </c:ext>
                    </c:extLst>
                    <c:strCache>
                      <c:ptCount val="1"/>
                      <c:pt idx="0">
                        <c:v> Unrevised 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Data!$K$4:$K$55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2155.1</c:v>
                      </c:pt>
                      <c:pt idx="1">
                        <c:v>2160.1999999999998</c:v>
                      </c:pt>
                      <c:pt idx="2">
                        <c:v>2147.8000000000002</c:v>
                      </c:pt>
                      <c:pt idx="3">
                        <c:v>2164.6999999999998</c:v>
                      </c:pt>
                      <c:pt idx="4">
                        <c:v>2181.9</c:v>
                      </c:pt>
                      <c:pt idx="5">
                        <c:v>2179</c:v>
                      </c:pt>
                      <c:pt idx="6">
                        <c:v>2142.9</c:v>
                      </c:pt>
                      <c:pt idx="7">
                        <c:v>2155.1</c:v>
                      </c:pt>
                      <c:pt idx="8">
                        <c:v>2168.3000000000002</c:v>
                      </c:pt>
                      <c:pt idx="9">
                        <c:v>2190.6999999999998</c:v>
                      </c:pt>
                      <c:pt idx="10">
                        <c:v>2203.1999999999998</c:v>
                      </c:pt>
                      <c:pt idx="11">
                        <c:v>2205.3000000000002</c:v>
                      </c:pt>
                      <c:pt idx="12">
                        <c:v>2192.1</c:v>
                      </c:pt>
                      <c:pt idx="13">
                        <c:v>2199</c:v>
                      </c:pt>
                      <c:pt idx="14">
                        <c:v>2195.1999999999998</c:v>
                      </c:pt>
                      <c:pt idx="15">
                        <c:v>2200.5</c:v>
                      </c:pt>
                      <c:pt idx="16">
                        <c:v>2214.9</c:v>
                      </c:pt>
                      <c:pt idx="17">
                        <c:v>2212.6</c:v>
                      </c:pt>
                      <c:pt idx="18">
                        <c:v>2167.8000000000002</c:v>
                      </c:pt>
                      <c:pt idx="19">
                        <c:v>2175.8000000000002</c:v>
                      </c:pt>
                      <c:pt idx="20">
                        <c:v>2174</c:v>
                      </c:pt>
                      <c:pt idx="21">
                        <c:v>1898.3</c:v>
                      </c:pt>
                      <c:pt idx="22">
                        <c:v>1971.1</c:v>
                      </c:pt>
                      <c:pt idx="23">
                        <c:v>2038.8</c:v>
                      </c:pt>
                      <c:pt idx="24">
                        <c:v>2037.7</c:v>
                      </c:pt>
                      <c:pt idx="25">
                        <c:v>2071</c:v>
                      </c:pt>
                      <c:pt idx="26">
                        <c:v>2077.6</c:v>
                      </c:pt>
                      <c:pt idx="27">
                        <c:v>2095.4</c:v>
                      </c:pt>
                      <c:pt idx="28">
                        <c:v>2116.9</c:v>
                      </c:pt>
                      <c:pt idx="29">
                        <c:v>2129.6</c:v>
                      </c:pt>
                      <c:pt idx="30">
                        <c:v>2072.5</c:v>
                      </c:pt>
                      <c:pt idx="31">
                        <c:v>2091.9</c:v>
                      </c:pt>
                      <c:pt idx="32">
                        <c:v>2110.6999999999998</c:v>
                      </c:pt>
                      <c:pt idx="33">
                        <c:v>2115.6</c:v>
                      </c:pt>
                      <c:pt idx="34">
                        <c:v>2122.1</c:v>
                      </c:pt>
                      <c:pt idx="35">
                        <c:v>2138.1999999999998</c:v>
                      </c:pt>
                      <c:pt idx="36">
                        <c:v>2137.6999999999998</c:v>
                      </c:pt>
                      <c:pt idx="37">
                        <c:v>2142</c:v>
                      </c:pt>
                      <c:pt idx="38">
                        <c:v>2147.6</c:v>
                      </c:pt>
                      <c:pt idx="39">
                        <c:v>2160.9</c:v>
                      </c:pt>
                      <c:pt idx="40">
                        <c:v>2178.1999999999998</c:v>
                      </c:pt>
                      <c:pt idx="41">
                        <c:v>2180.6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AF25-4477-B350-BC325CC227C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Data!$M$2</c15:sqref>
                        </c15:formulaRef>
                      </c:ext>
                    </c:extLst>
                    <c:strCache>
                      <c:ptCount val="1"/>
                      <c:pt idx="0">
                        <c:v>November Estimate</c:v>
                      </c:pt>
                    </c:strCache>
                  </c:strRef>
                </c:tx>
                <c:spPr>
                  <a:ln w="5080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Data!$J$4:$J$55</c15:sqref>
                        </c15:formulaRef>
                      </c:ext>
                    </c:extLst>
                    <c:strCache>
                      <c:ptCount val="52"/>
                      <c:pt idx="0">
                        <c:v>Jul 2018</c:v>
                      </c:pt>
                      <c:pt idx="1">
                        <c:v>Aug 2018</c:v>
                      </c:pt>
                      <c:pt idx="2">
                        <c:v>Sep 2018</c:v>
                      </c:pt>
                      <c:pt idx="3">
                        <c:v>Oct 2018</c:v>
                      </c:pt>
                      <c:pt idx="4">
                        <c:v>Nov 2018</c:v>
                      </c:pt>
                      <c:pt idx="5">
                        <c:v>Dec 2018</c:v>
                      </c:pt>
                      <c:pt idx="6">
                        <c:v>Jan 2019</c:v>
                      </c:pt>
                      <c:pt idx="7">
                        <c:v>Feb 2019</c:v>
                      </c:pt>
                      <c:pt idx="8">
                        <c:v>Mar 2019</c:v>
                      </c:pt>
                      <c:pt idx="9">
                        <c:v>Apr 2019</c:v>
                      </c:pt>
                      <c:pt idx="10">
                        <c:v>May 2019</c:v>
                      </c:pt>
                      <c:pt idx="11">
                        <c:v>Jun 2019</c:v>
                      </c:pt>
                      <c:pt idx="12">
                        <c:v>Jul 2019</c:v>
                      </c:pt>
                      <c:pt idx="13">
                        <c:v>Aug 2019</c:v>
                      </c:pt>
                      <c:pt idx="14">
                        <c:v>Sep 2019</c:v>
                      </c:pt>
                      <c:pt idx="15">
                        <c:v>Oct 2019</c:v>
                      </c:pt>
                      <c:pt idx="16">
                        <c:v>Nov 2019</c:v>
                      </c:pt>
                      <c:pt idx="17">
                        <c:v>Dec 2019</c:v>
                      </c:pt>
                      <c:pt idx="18">
                        <c:v>Jan 2020</c:v>
                      </c:pt>
                      <c:pt idx="19">
                        <c:v>Feb 2020</c:v>
                      </c:pt>
                      <c:pt idx="20">
                        <c:v>Mar 2020</c:v>
                      </c:pt>
                      <c:pt idx="21">
                        <c:v>Apr 2020</c:v>
                      </c:pt>
                      <c:pt idx="22">
                        <c:v>May 2020</c:v>
                      </c:pt>
                      <c:pt idx="23">
                        <c:v>Jun 2020</c:v>
                      </c:pt>
                      <c:pt idx="24">
                        <c:v>Jul 2020</c:v>
                      </c:pt>
                      <c:pt idx="25">
                        <c:v>Aug 2020</c:v>
                      </c:pt>
                      <c:pt idx="26">
                        <c:v>Sep 2020</c:v>
                      </c:pt>
                      <c:pt idx="27">
                        <c:v>Oct 2020</c:v>
                      </c:pt>
                      <c:pt idx="28">
                        <c:v>Nov 2020</c:v>
                      </c:pt>
                      <c:pt idx="29">
                        <c:v>Dec 2020</c:v>
                      </c:pt>
                      <c:pt idx="30">
                        <c:v>Jan 2021</c:v>
                      </c:pt>
                      <c:pt idx="31">
                        <c:v>Feb 2021</c:v>
                      </c:pt>
                      <c:pt idx="32">
                        <c:v>Mar 2021</c:v>
                      </c:pt>
                      <c:pt idx="33">
                        <c:v>Apr 2021</c:v>
                      </c:pt>
                      <c:pt idx="34">
                        <c:v>May 2021</c:v>
                      </c:pt>
                      <c:pt idx="35">
                        <c:v>Jun 2021</c:v>
                      </c:pt>
                      <c:pt idx="36">
                        <c:v>Jul 2021</c:v>
                      </c:pt>
                      <c:pt idx="37">
                        <c:v>Aug 2021</c:v>
                      </c:pt>
                      <c:pt idx="38">
                        <c:v>Sep 2021</c:v>
                      </c:pt>
                      <c:pt idx="39">
                        <c:v>Oct 2021</c:v>
                      </c:pt>
                      <c:pt idx="40">
                        <c:v>Nov 2021</c:v>
                      </c:pt>
                      <c:pt idx="41">
                        <c:v>Dec 2021</c:v>
                      </c:pt>
                      <c:pt idx="42">
                        <c:v>Jan 2022</c:v>
                      </c:pt>
                      <c:pt idx="43">
                        <c:v>Feb 2022</c:v>
                      </c:pt>
                      <c:pt idx="44">
                        <c:v>Mar 2022</c:v>
                      </c:pt>
                      <c:pt idx="45">
                        <c:v>Apr 2022</c:v>
                      </c:pt>
                      <c:pt idx="46">
                        <c:v>May 2022</c:v>
                      </c:pt>
                      <c:pt idx="47">
                        <c:v>Jun 2022</c:v>
                      </c:pt>
                      <c:pt idx="48">
                        <c:v>Jul 2022</c:v>
                      </c:pt>
                      <c:pt idx="49">
                        <c:v>Aug 2022</c:v>
                      </c:pt>
                      <c:pt idx="50">
                        <c:v>Sep 2022</c:v>
                      </c:pt>
                      <c:pt idx="51">
                        <c:v>Oct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Data!$M$4:$M$55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49">
                        <c:v>2234.3636939761395</c:v>
                      </c:pt>
                      <c:pt idx="50">
                        <c:v>2228.209909212841</c:v>
                      </c:pt>
                      <c:pt idx="51">
                        <c:v>2234.0142969109447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F25-4477-B350-BC325CC227C8}"/>
                  </c:ext>
                </c:extLst>
              </c15:ser>
            </c15:filteredLineSeries>
          </c:ext>
        </c:extLst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6"/>
        <c:noMultiLvlLbl val="1"/>
      </c:catAx>
      <c:valAx>
        <c:axId val="931498639"/>
        <c:scaling>
          <c:orientation val="minMax"/>
          <c:max val="23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2.1805165198268778E-2"/>
              <c:y val="0.3670636559063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169158927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7199"/>
        <c:crosses val="max"/>
        <c:crossBetween val="between"/>
      </c:valAx>
      <c:catAx>
        <c:axId val="159787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158927"/>
        <c:crosses val="autoZero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254104568607897"/>
          <c:y val="0.95169683575961572"/>
          <c:w val="0.37590546337225628"/>
          <c:h val="4.138829562936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EMPLOYMENT BY INDUSTRY</a:t>
            </a:r>
            <a:r>
              <a:rPr lang="en-US" sz="1800" baseline="0" dirty="0"/>
              <a:t> </a:t>
            </a:r>
            <a:r>
              <a:rPr lang="en-US" sz="1800" dirty="0"/>
              <a:t>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01260570240821E-2"/>
          <c:y val="8.8996562201486301E-2"/>
          <c:w val="0.76306153780750607"/>
          <c:h val="0.75362491408696319"/>
        </c:manualLayout>
      </c:layout>
      <c:lineChart>
        <c:grouping val="standard"/>
        <c:varyColors val="0"/>
        <c:ser>
          <c:idx val="5"/>
          <c:order val="0"/>
          <c:tx>
            <c:v>Trade, Transportation, and Utilities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Sheet1!$F$8:$F$52</c:f>
              <c:numCache>
                <c:formatCode>0.0</c:formatCode>
                <c:ptCount val="45"/>
                <c:pt idx="0">
                  <c:v>405.9</c:v>
                </c:pt>
                <c:pt idx="1">
                  <c:v>405.9</c:v>
                </c:pt>
                <c:pt idx="2">
                  <c:v>406.6</c:v>
                </c:pt>
                <c:pt idx="3">
                  <c:v>407.8</c:v>
                </c:pt>
                <c:pt idx="4">
                  <c:v>408.2</c:v>
                </c:pt>
                <c:pt idx="5">
                  <c:v>408.6</c:v>
                </c:pt>
                <c:pt idx="6">
                  <c:v>409.8</c:v>
                </c:pt>
                <c:pt idx="7">
                  <c:v>409.9</c:v>
                </c:pt>
                <c:pt idx="8">
                  <c:v>410.6</c:v>
                </c:pt>
                <c:pt idx="9">
                  <c:v>410</c:v>
                </c:pt>
                <c:pt idx="10">
                  <c:v>409.9</c:v>
                </c:pt>
                <c:pt idx="11">
                  <c:v>409.8</c:v>
                </c:pt>
                <c:pt idx="12">
                  <c:v>412.1</c:v>
                </c:pt>
                <c:pt idx="13">
                  <c:v>410.4</c:v>
                </c:pt>
                <c:pt idx="14">
                  <c:v>409.6</c:v>
                </c:pt>
                <c:pt idx="15">
                  <c:v>372.7</c:v>
                </c:pt>
                <c:pt idx="16">
                  <c:v>383.2</c:v>
                </c:pt>
                <c:pt idx="17">
                  <c:v>396.3</c:v>
                </c:pt>
                <c:pt idx="18">
                  <c:v>397.5</c:v>
                </c:pt>
                <c:pt idx="19">
                  <c:v>402.7</c:v>
                </c:pt>
                <c:pt idx="20">
                  <c:v>405.5</c:v>
                </c:pt>
                <c:pt idx="21">
                  <c:v>409.4</c:v>
                </c:pt>
                <c:pt idx="22">
                  <c:v>410.7</c:v>
                </c:pt>
                <c:pt idx="23">
                  <c:v>412.7</c:v>
                </c:pt>
                <c:pt idx="24">
                  <c:v>411.5</c:v>
                </c:pt>
                <c:pt idx="25">
                  <c:v>411.8</c:v>
                </c:pt>
                <c:pt idx="26">
                  <c:v>412.5</c:v>
                </c:pt>
                <c:pt idx="27">
                  <c:v>412.6</c:v>
                </c:pt>
                <c:pt idx="28">
                  <c:v>413.3</c:v>
                </c:pt>
                <c:pt idx="29">
                  <c:v>412.6</c:v>
                </c:pt>
                <c:pt idx="30">
                  <c:v>413.9</c:v>
                </c:pt>
                <c:pt idx="31">
                  <c:v>413.3</c:v>
                </c:pt>
                <c:pt idx="32">
                  <c:v>412.5</c:v>
                </c:pt>
                <c:pt idx="33">
                  <c:v>415.7</c:v>
                </c:pt>
                <c:pt idx="34">
                  <c:v>417.8</c:v>
                </c:pt>
                <c:pt idx="35">
                  <c:v>420.9</c:v>
                </c:pt>
                <c:pt idx="36">
                  <c:v>425.9</c:v>
                </c:pt>
                <c:pt idx="37">
                  <c:v>429.8</c:v>
                </c:pt>
                <c:pt idx="38">
                  <c:v>429.2</c:v>
                </c:pt>
                <c:pt idx="39">
                  <c:v>431.3</c:v>
                </c:pt>
                <c:pt idx="40">
                  <c:v>432.4</c:v>
                </c:pt>
                <c:pt idx="41">
                  <c:v>434.3</c:v>
                </c:pt>
                <c:pt idx="42">
                  <c:v>436.6</c:v>
                </c:pt>
                <c:pt idx="43">
                  <c:v>439</c:v>
                </c:pt>
                <c:pt idx="44">
                  <c:v>435.6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05-4A4D-9E49-E7791C62BBED}"/>
            </c:ext>
          </c:extLst>
        </c:ser>
        <c:ser>
          <c:idx val="0"/>
          <c:order val="1"/>
          <c:tx>
            <c:v>Government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Sheet1!$A$8:$A$52</c:f>
              <c:numCache>
                <c:formatCode>mm/dd/yyyy</c:formatCode>
                <c:ptCount val="4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</c:numCache>
            </c:numRef>
          </c:cat>
          <c:val>
            <c:numRef>
              <c:f>Sheet1!$R$8:$R$52</c:f>
              <c:numCache>
                <c:formatCode>0.0</c:formatCode>
                <c:ptCount val="45"/>
                <c:pt idx="0">
                  <c:v>369.2</c:v>
                </c:pt>
                <c:pt idx="1">
                  <c:v>370.4</c:v>
                </c:pt>
                <c:pt idx="2">
                  <c:v>370.9</c:v>
                </c:pt>
                <c:pt idx="3">
                  <c:v>373.6</c:v>
                </c:pt>
                <c:pt idx="4">
                  <c:v>374.1</c:v>
                </c:pt>
                <c:pt idx="5">
                  <c:v>373.9</c:v>
                </c:pt>
                <c:pt idx="6">
                  <c:v>373</c:v>
                </c:pt>
                <c:pt idx="7">
                  <c:v>374.7</c:v>
                </c:pt>
                <c:pt idx="8">
                  <c:v>374.3</c:v>
                </c:pt>
                <c:pt idx="9">
                  <c:v>377.1</c:v>
                </c:pt>
                <c:pt idx="10">
                  <c:v>376.7</c:v>
                </c:pt>
                <c:pt idx="11">
                  <c:v>376.8</c:v>
                </c:pt>
                <c:pt idx="12">
                  <c:v>377.5</c:v>
                </c:pt>
                <c:pt idx="13">
                  <c:v>378.4</c:v>
                </c:pt>
                <c:pt idx="14">
                  <c:v>378.8</c:v>
                </c:pt>
                <c:pt idx="15">
                  <c:v>363.8</c:v>
                </c:pt>
                <c:pt idx="16">
                  <c:v>359.3</c:v>
                </c:pt>
                <c:pt idx="17">
                  <c:v>355.1</c:v>
                </c:pt>
                <c:pt idx="18">
                  <c:v>352.5</c:v>
                </c:pt>
                <c:pt idx="19">
                  <c:v>365.8</c:v>
                </c:pt>
                <c:pt idx="20">
                  <c:v>364.2</c:v>
                </c:pt>
                <c:pt idx="21">
                  <c:v>364.2</c:v>
                </c:pt>
                <c:pt idx="22">
                  <c:v>363.5</c:v>
                </c:pt>
                <c:pt idx="23">
                  <c:v>364.2</c:v>
                </c:pt>
                <c:pt idx="24">
                  <c:v>365.7</c:v>
                </c:pt>
                <c:pt idx="25">
                  <c:v>365.4</c:v>
                </c:pt>
                <c:pt idx="26">
                  <c:v>365.5</c:v>
                </c:pt>
                <c:pt idx="27">
                  <c:v>365.4</c:v>
                </c:pt>
                <c:pt idx="28">
                  <c:v>365.6</c:v>
                </c:pt>
                <c:pt idx="29">
                  <c:v>366</c:v>
                </c:pt>
                <c:pt idx="30">
                  <c:v>365.6</c:v>
                </c:pt>
                <c:pt idx="31">
                  <c:v>368</c:v>
                </c:pt>
                <c:pt idx="32">
                  <c:v>367.6</c:v>
                </c:pt>
                <c:pt idx="33">
                  <c:v>368</c:v>
                </c:pt>
                <c:pt idx="34">
                  <c:v>367.6</c:v>
                </c:pt>
                <c:pt idx="35">
                  <c:v>367.8</c:v>
                </c:pt>
                <c:pt idx="36">
                  <c:v>362.2</c:v>
                </c:pt>
                <c:pt idx="37">
                  <c:v>365.4</c:v>
                </c:pt>
                <c:pt idx="38">
                  <c:v>365.6</c:v>
                </c:pt>
                <c:pt idx="39">
                  <c:v>366.4</c:v>
                </c:pt>
                <c:pt idx="40">
                  <c:v>368.1</c:v>
                </c:pt>
                <c:pt idx="41">
                  <c:v>371.3</c:v>
                </c:pt>
                <c:pt idx="42">
                  <c:v>373.4</c:v>
                </c:pt>
                <c:pt idx="43">
                  <c:v>371.2</c:v>
                </c:pt>
                <c:pt idx="44">
                  <c:v>370.8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05-4A4D-9E49-E7791C62BBED}"/>
            </c:ext>
          </c:extLst>
        </c:ser>
        <c:ser>
          <c:idx val="2"/>
          <c:order val="2"/>
          <c:tx>
            <c:v>Professional and Business 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Sheet1!$P$8:$P$52</c:f>
              <c:numCache>
                <c:formatCode>0.0</c:formatCode>
                <c:ptCount val="45"/>
                <c:pt idx="0">
                  <c:v>295.10000000000002</c:v>
                </c:pt>
                <c:pt idx="1">
                  <c:v>294.8</c:v>
                </c:pt>
                <c:pt idx="2">
                  <c:v>295.8</c:v>
                </c:pt>
                <c:pt idx="3">
                  <c:v>296.3</c:v>
                </c:pt>
                <c:pt idx="4">
                  <c:v>297.10000000000002</c:v>
                </c:pt>
                <c:pt idx="5">
                  <c:v>297.60000000000002</c:v>
                </c:pt>
                <c:pt idx="6">
                  <c:v>296.2</c:v>
                </c:pt>
                <c:pt idx="7">
                  <c:v>296.39999999999998</c:v>
                </c:pt>
                <c:pt idx="8">
                  <c:v>297.60000000000002</c:v>
                </c:pt>
                <c:pt idx="9">
                  <c:v>295.8</c:v>
                </c:pt>
                <c:pt idx="10">
                  <c:v>296.10000000000002</c:v>
                </c:pt>
                <c:pt idx="11">
                  <c:v>294.39999999999998</c:v>
                </c:pt>
                <c:pt idx="12">
                  <c:v>292.3</c:v>
                </c:pt>
                <c:pt idx="13">
                  <c:v>290.8</c:v>
                </c:pt>
                <c:pt idx="14">
                  <c:v>288.8</c:v>
                </c:pt>
                <c:pt idx="15">
                  <c:v>254.7</c:v>
                </c:pt>
                <c:pt idx="16">
                  <c:v>261.39999999999998</c:v>
                </c:pt>
                <c:pt idx="17">
                  <c:v>269.89999999999998</c:v>
                </c:pt>
                <c:pt idx="18">
                  <c:v>274.39999999999998</c:v>
                </c:pt>
                <c:pt idx="19">
                  <c:v>280.39999999999998</c:v>
                </c:pt>
                <c:pt idx="20">
                  <c:v>283.2</c:v>
                </c:pt>
                <c:pt idx="21">
                  <c:v>286.7</c:v>
                </c:pt>
                <c:pt idx="22">
                  <c:v>286.39999999999998</c:v>
                </c:pt>
                <c:pt idx="23">
                  <c:v>289.2</c:v>
                </c:pt>
                <c:pt idx="24">
                  <c:v>291.10000000000002</c:v>
                </c:pt>
                <c:pt idx="25">
                  <c:v>293.7</c:v>
                </c:pt>
                <c:pt idx="26">
                  <c:v>293.2</c:v>
                </c:pt>
                <c:pt idx="27">
                  <c:v>292.60000000000002</c:v>
                </c:pt>
                <c:pt idx="28">
                  <c:v>294.89999999999998</c:v>
                </c:pt>
                <c:pt idx="29">
                  <c:v>294.5</c:v>
                </c:pt>
                <c:pt idx="30">
                  <c:v>297.2</c:v>
                </c:pt>
                <c:pt idx="31">
                  <c:v>297</c:v>
                </c:pt>
                <c:pt idx="32">
                  <c:v>294.10000000000002</c:v>
                </c:pt>
                <c:pt idx="33">
                  <c:v>295.7</c:v>
                </c:pt>
                <c:pt idx="34">
                  <c:v>297.7</c:v>
                </c:pt>
                <c:pt idx="35">
                  <c:v>292.89999999999998</c:v>
                </c:pt>
                <c:pt idx="36">
                  <c:v>294.89999999999998</c:v>
                </c:pt>
                <c:pt idx="37">
                  <c:v>303.8</c:v>
                </c:pt>
                <c:pt idx="38">
                  <c:v>300.60000000000002</c:v>
                </c:pt>
                <c:pt idx="39">
                  <c:v>298.39999999999998</c:v>
                </c:pt>
                <c:pt idx="40">
                  <c:v>298.5</c:v>
                </c:pt>
                <c:pt idx="41">
                  <c:v>298.39999999999998</c:v>
                </c:pt>
                <c:pt idx="42">
                  <c:v>300.2</c:v>
                </c:pt>
                <c:pt idx="43">
                  <c:v>305.8</c:v>
                </c:pt>
                <c:pt idx="44">
                  <c:v>307.39999999999998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05-4A4D-9E49-E7791C62BBED}"/>
            </c:ext>
          </c:extLst>
        </c:ser>
        <c:ser>
          <c:idx val="4"/>
          <c:order val="3"/>
          <c:tx>
            <c:v>Education and Health Services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Sheet1!$D$8:$D$52</c:f>
              <c:numCache>
                <c:formatCode>0.0</c:formatCode>
                <c:ptCount val="45"/>
                <c:pt idx="0">
                  <c:v>255.7</c:v>
                </c:pt>
                <c:pt idx="1">
                  <c:v>256.2</c:v>
                </c:pt>
                <c:pt idx="2">
                  <c:v>256.8</c:v>
                </c:pt>
                <c:pt idx="3">
                  <c:v>255.1</c:v>
                </c:pt>
                <c:pt idx="4">
                  <c:v>255.8</c:v>
                </c:pt>
                <c:pt idx="5">
                  <c:v>257.39999999999998</c:v>
                </c:pt>
                <c:pt idx="6">
                  <c:v>257.60000000000002</c:v>
                </c:pt>
                <c:pt idx="7">
                  <c:v>258.39999999999998</c:v>
                </c:pt>
                <c:pt idx="8">
                  <c:v>259.10000000000002</c:v>
                </c:pt>
                <c:pt idx="9">
                  <c:v>260</c:v>
                </c:pt>
                <c:pt idx="10">
                  <c:v>260.7</c:v>
                </c:pt>
                <c:pt idx="11">
                  <c:v>260.8</c:v>
                </c:pt>
                <c:pt idx="12">
                  <c:v>261.5</c:v>
                </c:pt>
                <c:pt idx="13">
                  <c:v>261.39999999999998</c:v>
                </c:pt>
                <c:pt idx="14">
                  <c:v>260.7</c:v>
                </c:pt>
                <c:pt idx="15">
                  <c:v>228.6</c:v>
                </c:pt>
                <c:pt idx="16">
                  <c:v>236.1</c:v>
                </c:pt>
                <c:pt idx="17">
                  <c:v>241.5</c:v>
                </c:pt>
                <c:pt idx="18">
                  <c:v>243.6</c:v>
                </c:pt>
                <c:pt idx="19">
                  <c:v>244.7</c:v>
                </c:pt>
                <c:pt idx="20">
                  <c:v>246.6</c:v>
                </c:pt>
                <c:pt idx="21">
                  <c:v>250.2</c:v>
                </c:pt>
                <c:pt idx="22">
                  <c:v>251.3</c:v>
                </c:pt>
                <c:pt idx="23">
                  <c:v>252.2</c:v>
                </c:pt>
                <c:pt idx="24">
                  <c:v>252.4</c:v>
                </c:pt>
                <c:pt idx="25">
                  <c:v>253.9</c:v>
                </c:pt>
                <c:pt idx="26">
                  <c:v>254.7</c:v>
                </c:pt>
                <c:pt idx="27">
                  <c:v>255.5</c:v>
                </c:pt>
                <c:pt idx="28">
                  <c:v>255.5</c:v>
                </c:pt>
                <c:pt idx="29">
                  <c:v>254.7</c:v>
                </c:pt>
                <c:pt idx="30">
                  <c:v>257.3</c:v>
                </c:pt>
                <c:pt idx="31">
                  <c:v>256.2</c:v>
                </c:pt>
                <c:pt idx="32">
                  <c:v>252.8</c:v>
                </c:pt>
                <c:pt idx="33">
                  <c:v>252.4</c:v>
                </c:pt>
                <c:pt idx="34">
                  <c:v>252.8</c:v>
                </c:pt>
                <c:pt idx="35">
                  <c:v>254.3</c:v>
                </c:pt>
                <c:pt idx="36">
                  <c:v>254.9</c:v>
                </c:pt>
                <c:pt idx="37">
                  <c:v>254.8</c:v>
                </c:pt>
                <c:pt idx="38">
                  <c:v>253.5</c:v>
                </c:pt>
                <c:pt idx="39">
                  <c:v>252.8</c:v>
                </c:pt>
                <c:pt idx="40">
                  <c:v>255.1</c:v>
                </c:pt>
                <c:pt idx="41">
                  <c:v>256.39999999999998</c:v>
                </c:pt>
                <c:pt idx="42">
                  <c:v>260.8</c:v>
                </c:pt>
                <c:pt idx="43">
                  <c:v>260.3</c:v>
                </c:pt>
                <c:pt idx="44">
                  <c:v>260.89999999999998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05-4A4D-9E49-E7791C62BBED}"/>
            </c:ext>
          </c:extLst>
        </c:ser>
        <c:ser>
          <c:idx val="6"/>
          <c:order val="4"/>
          <c:tx>
            <c:v>Leisure and Hospitality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Sheet1!$H$8:$H$52</c:f>
              <c:numCache>
                <c:formatCode>0.0</c:formatCode>
                <c:ptCount val="45"/>
                <c:pt idx="0">
                  <c:v>267.7</c:v>
                </c:pt>
                <c:pt idx="1">
                  <c:v>267.7</c:v>
                </c:pt>
                <c:pt idx="2">
                  <c:v>269.2</c:v>
                </c:pt>
                <c:pt idx="3">
                  <c:v>269.8</c:v>
                </c:pt>
                <c:pt idx="4">
                  <c:v>270.2</c:v>
                </c:pt>
                <c:pt idx="5">
                  <c:v>270.39999999999998</c:v>
                </c:pt>
                <c:pt idx="6">
                  <c:v>272.10000000000002</c:v>
                </c:pt>
                <c:pt idx="7">
                  <c:v>271.89999999999998</c:v>
                </c:pt>
                <c:pt idx="8">
                  <c:v>271.8</c:v>
                </c:pt>
                <c:pt idx="9">
                  <c:v>272.60000000000002</c:v>
                </c:pt>
                <c:pt idx="10">
                  <c:v>272.10000000000002</c:v>
                </c:pt>
                <c:pt idx="11">
                  <c:v>273.2</c:v>
                </c:pt>
                <c:pt idx="12">
                  <c:v>273</c:v>
                </c:pt>
                <c:pt idx="13">
                  <c:v>274.10000000000002</c:v>
                </c:pt>
                <c:pt idx="14">
                  <c:v>266.5</c:v>
                </c:pt>
                <c:pt idx="15">
                  <c:v>150.30000000000001</c:v>
                </c:pt>
                <c:pt idx="16">
                  <c:v>183.6</c:v>
                </c:pt>
                <c:pt idx="17">
                  <c:v>212.8</c:v>
                </c:pt>
                <c:pt idx="18">
                  <c:v>214.2</c:v>
                </c:pt>
                <c:pt idx="19">
                  <c:v>219.2</c:v>
                </c:pt>
                <c:pt idx="20">
                  <c:v>226.2</c:v>
                </c:pt>
                <c:pt idx="21">
                  <c:v>230.7</c:v>
                </c:pt>
                <c:pt idx="22">
                  <c:v>235.2</c:v>
                </c:pt>
                <c:pt idx="23">
                  <c:v>236.8</c:v>
                </c:pt>
                <c:pt idx="24">
                  <c:v>238.2</c:v>
                </c:pt>
                <c:pt idx="25">
                  <c:v>239.2</c:v>
                </c:pt>
                <c:pt idx="26">
                  <c:v>239.3</c:v>
                </c:pt>
                <c:pt idx="27">
                  <c:v>238.9</c:v>
                </c:pt>
                <c:pt idx="28">
                  <c:v>241.9</c:v>
                </c:pt>
                <c:pt idx="29">
                  <c:v>242.5</c:v>
                </c:pt>
                <c:pt idx="30">
                  <c:v>246.1</c:v>
                </c:pt>
                <c:pt idx="31">
                  <c:v>248.5</c:v>
                </c:pt>
                <c:pt idx="32">
                  <c:v>250.4</c:v>
                </c:pt>
                <c:pt idx="33">
                  <c:v>248.4</c:v>
                </c:pt>
                <c:pt idx="34">
                  <c:v>250.1</c:v>
                </c:pt>
                <c:pt idx="35">
                  <c:v>252.3</c:v>
                </c:pt>
                <c:pt idx="36">
                  <c:v>255.8</c:v>
                </c:pt>
                <c:pt idx="37">
                  <c:v>258.60000000000002</c:v>
                </c:pt>
                <c:pt idx="38">
                  <c:v>256.5</c:v>
                </c:pt>
                <c:pt idx="39">
                  <c:v>260.5</c:v>
                </c:pt>
                <c:pt idx="40">
                  <c:v>262.60000000000002</c:v>
                </c:pt>
                <c:pt idx="41">
                  <c:v>263.89999999999998</c:v>
                </c:pt>
                <c:pt idx="42">
                  <c:v>266.2</c:v>
                </c:pt>
                <c:pt idx="43">
                  <c:v>268.3</c:v>
                </c:pt>
                <c:pt idx="44">
                  <c:v>268.3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05-4A4D-9E49-E7791C62BBED}"/>
            </c:ext>
          </c:extLst>
        </c:ser>
        <c:ser>
          <c:idx val="1"/>
          <c:order val="5"/>
          <c:tx>
            <c:v>Manufacturing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Sheet1!$B$8:$B$52</c:f>
              <c:numCache>
                <c:formatCode>0.0</c:formatCode>
                <c:ptCount val="45"/>
                <c:pt idx="0">
                  <c:v>255.8</c:v>
                </c:pt>
                <c:pt idx="1">
                  <c:v>256</c:v>
                </c:pt>
                <c:pt idx="2">
                  <c:v>257.2</c:v>
                </c:pt>
                <c:pt idx="3">
                  <c:v>258.2</c:v>
                </c:pt>
                <c:pt idx="4">
                  <c:v>258.39999999999998</c:v>
                </c:pt>
                <c:pt idx="5">
                  <c:v>258.89999999999998</c:v>
                </c:pt>
                <c:pt idx="6">
                  <c:v>258.8</c:v>
                </c:pt>
                <c:pt idx="7">
                  <c:v>258.8</c:v>
                </c:pt>
                <c:pt idx="8">
                  <c:v>258.5</c:v>
                </c:pt>
                <c:pt idx="9">
                  <c:v>258.10000000000002</c:v>
                </c:pt>
                <c:pt idx="10">
                  <c:v>257.8</c:v>
                </c:pt>
                <c:pt idx="11">
                  <c:v>257.60000000000002</c:v>
                </c:pt>
                <c:pt idx="12">
                  <c:v>256.8</c:v>
                </c:pt>
                <c:pt idx="13">
                  <c:v>256.10000000000002</c:v>
                </c:pt>
                <c:pt idx="14">
                  <c:v>255.6</c:v>
                </c:pt>
                <c:pt idx="15">
                  <c:v>225.5</c:v>
                </c:pt>
                <c:pt idx="16">
                  <c:v>230.3</c:v>
                </c:pt>
                <c:pt idx="17">
                  <c:v>241.6</c:v>
                </c:pt>
                <c:pt idx="18">
                  <c:v>239.9</c:v>
                </c:pt>
                <c:pt idx="19">
                  <c:v>243.3</c:v>
                </c:pt>
                <c:pt idx="20">
                  <c:v>244.7</c:v>
                </c:pt>
                <c:pt idx="21">
                  <c:v>245.7</c:v>
                </c:pt>
                <c:pt idx="22">
                  <c:v>246.4</c:v>
                </c:pt>
                <c:pt idx="23">
                  <c:v>246.9</c:v>
                </c:pt>
                <c:pt idx="24">
                  <c:v>247.2</c:v>
                </c:pt>
                <c:pt idx="25">
                  <c:v>248.2</c:v>
                </c:pt>
                <c:pt idx="26">
                  <c:v>248.4</c:v>
                </c:pt>
                <c:pt idx="27">
                  <c:v>248</c:v>
                </c:pt>
                <c:pt idx="28">
                  <c:v>247</c:v>
                </c:pt>
                <c:pt idx="29">
                  <c:v>247.8</c:v>
                </c:pt>
                <c:pt idx="30">
                  <c:v>249.4</c:v>
                </c:pt>
                <c:pt idx="31">
                  <c:v>249.1</c:v>
                </c:pt>
                <c:pt idx="32">
                  <c:v>248.4</c:v>
                </c:pt>
                <c:pt idx="33">
                  <c:v>252.2</c:v>
                </c:pt>
                <c:pt idx="34">
                  <c:v>252.2</c:v>
                </c:pt>
                <c:pt idx="35">
                  <c:v>254</c:v>
                </c:pt>
                <c:pt idx="36">
                  <c:v>254.3</c:v>
                </c:pt>
                <c:pt idx="37">
                  <c:v>255</c:v>
                </c:pt>
                <c:pt idx="38">
                  <c:v>255.3</c:v>
                </c:pt>
                <c:pt idx="39">
                  <c:v>256.3</c:v>
                </c:pt>
                <c:pt idx="40">
                  <c:v>258.39999999999998</c:v>
                </c:pt>
                <c:pt idx="41">
                  <c:v>259.10000000000002</c:v>
                </c:pt>
                <c:pt idx="42">
                  <c:v>258.7</c:v>
                </c:pt>
                <c:pt idx="43">
                  <c:v>260.7</c:v>
                </c:pt>
                <c:pt idx="44">
                  <c:v>260.8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05-4A4D-9E49-E7791C62BBED}"/>
            </c:ext>
          </c:extLst>
        </c:ser>
        <c:ser>
          <c:idx val="3"/>
          <c:order val="6"/>
          <c:tx>
            <c:v>Construction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Sheet1!$J$8:$J$52</c:f>
              <c:numCache>
                <c:formatCode>0.0</c:formatCode>
                <c:ptCount val="45"/>
                <c:pt idx="0">
                  <c:v>106.5</c:v>
                </c:pt>
                <c:pt idx="1">
                  <c:v>106.3</c:v>
                </c:pt>
                <c:pt idx="2">
                  <c:v>106.5</c:v>
                </c:pt>
                <c:pt idx="3">
                  <c:v>107</c:v>
                </c:pt>
                <c:pt idx="4">
                  <c:v>106.8</c:v>
                </c:pt>
                <c:pt idx="5">
                  <c:v>106.8</c:v>
                </c:pt>
                <c:pt idx="6">
                  <c:v>107.1</c:v>
                </c:pt>
                <c:pt idx="7">
                  <c:v>107.1</c:v>
                </c:pt>
                <c:pt idx="8">
                  <c:v>107.6</c:v>
                </c:pt>
                <c:pt idx="9">
                  <c:v>106.9</c:v>
                </c:pt>
                <c:pt idx="10">
                  <c:v>106.9</c:v>
                </c:pt>
                <c:pt idx="11">
                  <c:v>106.7</c:v>
                </c:pt>
                <c:pt idx="12">
                  <c:v>106.7</c:v>
                </c:pt>
                <c:pt idx="13">
                  <c:v>106.7</c:v>
                </c:pt>
                <c:pt idx="14">
                  <c:v>106.4</c:v>
                </c:pt>
                <c:pt idx="15">
                  <c:v>101.4</c:v>
                </c:pt>
                <c:pt idx="16">
                  <c:v>102.5</c:v>
                </c:pt>
                <c:pt idx="17">
                  <c:v>102.4</c:v>
                </c:pt>
                <c:pt idx="18">
                  <c:v>102.3</c:v>
                </c:pt>
                <c:pt idx="19">
                  <c:v>102.5</c:v>
                </c:pt>
                <c:pt idx="20">
                  <c:v>102.8</c:v>
                </c:pt>
                <c:pt idx="21">
                  <c:v>102.9</c:v>
                </c:pt>
                <c:pt idx="22">
                  <c:v>103.3</c:v>
                </c:pt>
                <c:pt idx="23">
                  <c:v>104.1</c:v>
                </c:pt>
                <c:pt idx="24">
                  <c:v>103.8</c:v>
                </c:pt>
                <c:pt idx="25">
                  <c:v>103.9</c:v>
                </c:pt>
                <c:pt idx="26">
                  <c:v>104.5</c:v>
                </c:pt>
                <c:pt idx="27">
                  <c:v>104.3</c:v>
                </c:pt>
                <c:pt idx="28">
                  <c:v>104</c:v>
                </c:pt>
                <c:pt idx="29">
                  <c:v>103.6</c:v>
                </c:pt>
                <c:pt idx="30">
                  <c:v>104.8</c:v>
                </c:pt>
                <c:pt idx="31">
                  <c:v>104.5</c:v>
                </c:pt>
                <c:pt idx="32">
                  <c:v>104.6</c:v>
                </c:pt>
                <c:pt idx="33">
                  <c:v>103.4</c:v>
                </c:pt>
                <c:pt idx="34">
                  <c:v>104.8</c:v>
                </c:pt>
                <c:pt idx="35">
                  <c:v>105</c:v>
                </c:pt>
                <c:pt idx="36">
                  <c:v>104.6</c:v>
                </c:pt>
                <c:pt idx="37">
                  <c:v>105</c:v>
                </c:pt>
                <c:pt idx="38">
                  <c:v>105.8</c:v>
                </c:pt>
                <c:pt idx="39">
                  <c:v>104</c:v>
                </c:pt>
                <c:pt idx="40">
                  <c:v>103.7</c:v>
                </c:pt>
                <c:pt idx="41">
                  <c:v>103.2</c:v>
                </c:pt>
                <c:pt idx="42">
                  <c:v>103.2</c:v>
                </c:pt>
                <c:pt idx="43">
                  <c:v>102.5</c:v>
                </c:pt>
                <c:pt idx="44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05-4A4D-9E49-E7791C62B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963119"/>
        <c:axId val="1415960623"/>
      </c:lineChart>
      <c:catAx>
        <c:axId val="14159631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0623"/>
        <c:crosses val="autoZero"/>
        <c:auto val="1"/>
        <c:lblAlgn val="ctr"/>
        <c:lblOffset val="100"/>
        <c:tickMarkSkip val="24"/>
        <c:noMultiLvlLbl val="0"/>
      </c:catAx>
      <c:valAx>
        <c:axId val="14159606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(All Employees, in Thousands, Seasonally Adjusted)</a:t>
                </a:r>
              </a:p>
            </c:rich>
          </c:tx>
          <c:layout>
            <c:manualLayout>
              <c:xMode val="edge"/>
              <c:yMode val="edge"/>
              <c:x val="8.7781374370640985E-3"/>
              <c:y val="0.19226234937133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963119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r"/>
      <c:layout>
        <c:manualLayout>
          <c:xMode val="edge"/>
          <c:yMode val="edge"/>
          <c:x val="0.85095257901505483"/>
          <c:y val="0.11571396296260249"/>
          <c:w val="0.14176144648585595"/>
          <c:h val="0.77743662211579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 POPULATION CHANGE BY AGE GROUP</a:t>
            </a:r>
          </a:p>
        </c:rich>
      </c:tx>
      <c:layout>
        <c:manualLayout>
          <c:xMode val="edge"/>
          <c:yMode val="edge"/>
          <c:x val="0.29157784635376754"/>
          <c:y val="1.5852894418301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384179667028168E-2"/>
          <c:y val="8.6951012800640284E-2"/>
          <c:w val="0.92792253046608786"/>
          <c:h val="0.784376089186432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'[319-Population by Age Groupings 8.22.xlsx]Sheet8'!$C$8</c:f>
              <c:strCache>
                <c:ptCount val="1"/>
                <c:pt idx="0">
                  <c:v>18 to 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8.22.xlsx]Sheet8'!$D$8:$M$8</c:f>
              <c:numCache>
                <c:formatCode>_(* #,##0_);_(* \(#,##0\);_(* "-"??_);_(@_)</c:formatCode>
                <c:ptCount val="5"/>
                <c:pt idx="0">
                  <c:v>15052.756099999882</c:v>
                </c:pt>
                <c:pt idx="1">
                  <c:v>15052.756100000348</c:v>
                </c:pt>
                <c:pt idx="2">
                  <c:v>15052.756199999712</c:v>
                </c:pt>
                <c:pt idx="3">
                  <c:v>15052.756099999882</c:v>
                </c:pt>
                <c:pt idx="4">
                  <c:v>15052.756100000348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330-4D6A-B7C8-461579AC34DA}"/>
            </c:ext>
          </c:extLst>
        </c:ser>
        <c:ser>
          <c:idx val="2"/>
          <c:order val="1"/>
          <c:tx>
            <c:strRef>
              <c:f>'[319-Population by Age Groupings 8.22.xlsx]Sheet8'!$C$9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'[319-Population by Age Groupings 8.22.xlsx]Sheet8'!$D$6:$M$6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  <c:extLst/>
            </c:numRef>
          </c:cat>
          <c:val>
            <c:numRef>
              <c:f>'[319-Population by Age Groupings 8.22.xlsx]Sheet8'!$D$9:$M$9</c:f>
              <c:numCache>
                <c:formatCode>_(* #,##0_);_(* \(#,##0\);_(* "-"??_);_(@_)</c:formatCode>
                <c:ptCount val="5"/>
                <c:pt idx="0">
                  <c:v>30230.384929999942</c:v>
                </c:pt>
                <c:pt idx="1">
                  <c:v>30230.384930000058</c:v>
                </c:pt>
                <c:pt idx="2">
                  <c:v>30230.384940000018</c:v>
                </c:pt>
                <c:pt idx="3">
                  <c:v>30230.384900000063</c:v>
                </c:pt>
                <c:pt idx="4">
                  <c:v>30230.385000000009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30-4D6A-B7C8-461579AC3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605767375"/>
        <c:axId val="1605767791"/>
      </c:barChart>
      <c:catAx>
        <c:axId val="160576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791"/>
        <c:crosses val="autoZero"/>
        <c:auto val="1"/>
        <c:lblAlgn val="ctr"/>
        <c:lblOffset val="100"/>
        <c:noMultiLvlLbl val="0"/>
      </c:catAx>
      <c:valAx>
        <c:axId val="160576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67375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2472134028096034"/>
          <c:y val="0.92634981000458738"/>
          <c:w val="0.38204357898349867"/>
          <c:h val="4.4586561036221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595959"/>
                </a:solidFill>
              </a:rPr>
              <a:t>WORKING AGE VS</a:t>
            </a:r>
            <a:r>
              <a:rPr lang="en-US" sz="1800" baseline="0" dirty="0">
                <a:solidFill>
                  <a:srgbClr val="595959"/>
                </a:solidFill>
              </a:rPr>
              <a:t> TOTAL POPULATION</a:t>
            </a:r>
            <a:endParaRPr lang="en-US" sz="1800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35116249197174054"/>
          <c:y val="3.4913633430216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 Population'!$A$4</c:f>
              <c:strCache>
                <c:ptCount val="1"/>
                <c:pt idx="0">
                  <c:v>18-64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Population'!$B$4:$E$4</c:f>
              <c:numCache>
                <c:formatCode>_(* #,##0_);_(* \(#,##0\);_(* "-"??_);_(@_)</c:formatCode>
                <c:ptCount val="4"/>
                <c:pt idx="0">
                  <c:v>2517074</c:v>
                </c:pt>
                <c:pt idx="1">
                  <c:v>2913016</c:v>
                </c:pt>
                <c:pt idx="2">
                  <c:v>3077374</c:v>
                </c:pt>
                <c:pt idx="3">
                  <c:v>3244702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97C-BD39-75FD659DD248}"/>
            </c:ext>
          </c:extLst>
        </c:ser>
        <c:ser>
          <c:idx val="1"/>
          <c:order val="1"/>
          <c:tx>
            <c:strRef>
              <c:f>'SC Population'!$A$5</c:f>
              <c:strCache>
                <c:ptCount val="1"/>
                <c:pt idx="0">
                  <c:v>Non-Working 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'SC Population'!$B$3:$E$3</c:f>
              <c:strCach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2030p.</c:v>
                </c:pt>
              </c:strCache>
            </c:strRef>
          </c:cat>
          <c:val>
            <c:numRef>
              <c:f>'SC Population'!$B$5:$E$5</c:f>
              <c:numCache>
                <c:formatCode>_(* #,##0_);_(* \(#,##0\);_(* "-"??_);_(@_)</c:formatCode>
                <c:ptCount val="4"/>
                <c:pt idx="0">
                  <c:v>1494938</c:v>
                </c:pt>
                <c:pt idx="1">
                  <c:v>1712348</c:v>
                </c:pt>
                <c:pt idx="2">
                  <c:v>2053355</c:v>
                </c:pt>
                <c:pt idx="3">
                  <c:v>2357040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97C-BD39-75FD659DD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20123360"/>
        <c:axId val="720113792"/>
      </c:barChart>
      <c:catAx>
        <c:axId val="7201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13792"/>
        <c:crosses val="autoZero"/>
        <c:auto val="1"/>
        <c:lblAlgn val="ctr"/>
        <c:lblOffset val="100"/>
        <c:noMultiLvlLbl val="0"/>
      </c:catAx>
      <c:valAx>
        <c:axId val="7201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23360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30023030358199448"/>
          <c:y val="0.92993149917629947"/>
          <c:w val="0.46248084596361871"/>
          <c:h val="5.2611684108592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TOTAL POPULATION BY COUNTY, 2010</a:t>
            </a:r>
          </a:p>
        </c:rich>
      </c:tx>
      <c:layout>
        <c:manualLayout>
          <c:xMode val="edge"/>
          <c:yMode val="edge"/>
          <c:x val="0.36944444444444446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81219014289883E-2"/>
          <c:y val="9.719601677148848E-2"/>
          <c:w val="0.93581692913385828"/>
          <c:h val="0.717784215652288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'Pop by County 2010'!$A$1:$A$46</c:f>
              <c:strCache>
                <c:ptCount val="46"/>
                <c:pt idx="0">
                  <c:v>GREENVILLE</c:v>
                </c:pt>
                <c:pt idx="1">
                  <c:v>RICHLAND</c:v>
                </c:pt>
                <c:pt idx="2">
                  <c:v>CHARLESTON</c:v>
                </c:pt>
                <c:pt idx="3">
                  <c:v>SPARTANBURG</c:v>
                </c:pt>
                <c:pt idx="4">
                  <c:v>HORRY</c:v>
                </c:pt>
                <c:pt idx="5">
                  <c:v>LEXINGTON</c:v>
                </c:pt>
                <c:pt idx="6">
                  <c:v>YORK</c:v>
                </c:pt>
                <c:pt idx="7">
                  <c:v>ANDERSON</c:v>
                </c:pt>
                <c:pt idx="8">
                  <c:v>BERKELEY</c:v>
                </c:pt>
                <c:pt idx="9">
                  <c:v>BEAUFORT</c:v>
                </c:pt>
                <c:pt idx="10">
                  <c:v>AIKEN</c:v>
                </c:pt>
                <c:pt idx="11">
                  <c:v>FLORENCE</c:v>
                </c:pt>
                <c:pt idx="12">
                  <c:v>DORCHESTER</c:v>
                </c:pt>
                <c:pt idx="13">
                  <c:v>PICKENS</c:v>
                </c:pt>
                <c:pt idx="14">
                  <c:v>SUMTER</c:v>
                </c:pt>
                <c:pt idx="15">
                  <c:v>ORANGEBURG</c:v>
                </c:pt>
                <c:pt idx="16">
                  <c:v>LANCASTER</c:v>
                </c:pt>
                <c:pt idx="17">
                  <c:v>OCONEE</c:v>
                </c:pt>
                <c:pt idx="18">
                  <c:v>GREENWOOD</c:v>
                </c:pt>
                <c:pt idx="19">
                  <c:v>DARLINGTON</c:v>
                </c:pt>
                <c:pt idx="20">
                  <c:v>LAURENS</c:v>
                </c:pt>
                <c:pt idx="21">
                  <c:v>KERSHAW</c:v>
                </c:pt>
                <c:pt idx="22">
                  <c:v>GEORGETOWN</c:v>
                </c:pt>
                <c:pt idx="23">
                  <c:v>CHEROKEE</c:v>
                </c:pt>
                <c:pt idx="24">
                  <c:v>CHESTERFIELD</c:v>
                </c:pt>
                <c:pt idx="25">
                  <c:v>COLLETON</c:v>
                </c:pt>
                <c:pt idx="26">
                  <c:v>NEWBERRY</c:v>
                </c:pt>
                <c:pt idx="27">
                  <c:v>CLARENDON</c:v>
                </c:pt>
                <c:pt idx="28">
                  <c:v>WILLIAMSBURG</c:v>
                </c:pt>
                <c:pt idx="29">
                  <c:v>CHESTER</c:v>
                </c:pt>
                <c:pt idx="30">
                  <c:v>MARION</c:v>
                </c:pt>
                <c:pt idx="31">
                  <c:v>DILLON</c:v>
                </c:pt>
                <c:pt idx="32">
                  <c:v>MARLBORO</c:v>
                </c:pt>
                <c:pt idx="33">
                  <c:v>UNION</c:v>
                </c:pt>
                <c:pt idx="34">
                  <c:v>EDGEFIELD</c:v>
                </c:pt>
                <c:pt idx="35">
                  <c:v>ABBEVILLE</c:v>
                </c:pt>
                <c:pt idx="36">
                  <c:v>JASPER</c:v>
                </c:pt>
                <c:pt idx="37">
                  <c:v>FAIRFIELD</c:v>
                </c:pt>
                <c:pt idx="38">
                  <c:v>BARNWELL</c:v>
                </c:pt>
                <c:pt idx="39">
                  <c:v>HAMPTON</c:v>
                </c:pt>
                <c:pt idx="40">
                  <c:v>SALUDA</c:v>
                </c:pt>
                <c:pt idx="41">
                  <c:v>LEE</c:v>
                </c:pt>
                <c:pt idx="42">
                  <c:v>BAMBERG</c:v>
                </c:pt>
                <c:pt idx="43">
                  <c:v>CALHOUN</c:v>
                </c:pt>
                <c:pt idx="44">
                  <c:v>ALLENDALE</c:v>
                </c:pt>
                <c:pt idx="45">
                  <c:v>MCCORMICK</c:v>
                </c:pt>
              </c:strCache>
            </c:strRef>
          </c:cat>
          <c:val>
            <c:numRef>
              <c:f>'Pop by County 2010'!$B$1:$B$46</c:f>
              <c:numCache>
                <c:formatCode>#,##0</c:formatCode>
                <c:ptCount val="46"/>
                <c:pt idx="0">
                  <c:v>452688</c:v>
                </c:pt>
                <c:pt idx="1">
                  <c:v>385754</c:v>
                </c:pt>
                <c:pt idx="2">
                  <c:v>350998</c:v>
                </c:pt>
                <c:pt idx="3">
                  <c:v>284769</c:v>
                </c:pt>
                <c:pt idx="4">
                  <c:v>270295</c:v>
                </c:pt>
                <c:pt idx="5">
                  <c:v>263365</c:v>
                </c:pt>
                <c:pt idx="6">
                  <c:v>226871</c:v>
                </c:pt>
                <c:pt idx="7">
                  <c:v>187095</c:v>
                </c:pt>
                <c:pt idx="8">
                  <c:v>179492</c:v>
                </c:pt>
                <c:pt idx="9">
                  <c:v>162843</c:v>
                </c:pt>
                <c:pt idx="10">
                  <c:v>160558</c:v>
                </c:pt>
                <c:pt idx="11">
                  <c:v>137161</c:v>
                </c:pt>
                <c:pt idx="12">
                  <c:v>137005</c:v>
                </c:pt>
                <c:pt idx="13">
                  <c:v>119344</c:v>
                </c:pt>
                <c:pt idx="14">
                  <c:v>107610</c:v>
                </c:pt>
                <c:pt idx="15">
                  <c:v>92323</c:v>
                </c:pt>
                <c:pt idx="16">
                  <c:v>76976</c:v>
                </c:pt>
                <c:pt idx="17">
                  <c:v>74349</c:v>
                </c:pt>
                <c:pt idx="18">
                  <c:v>69759</c:v>
                </c:pt>
                <c:pt idx="19">
                  <c:v>68513</c:v>
                </c:pt>
                <c:pt idx="20">
                  <c:v>66519</c:v>
                </c:pt>
                <c:pt idx="21">
                  <c:v>61700</c:v>
                </c:pt>
                <c:pt idx="22">
                  <c:v>60343</c:v>
                </c:pt>
                <c:pt idx="23">
                  <c:v>55534</c:v>
                </c:pt>
                <c:pt idx="24">
                  <c:v>46612</c:v>
                </c:pt>
                <c:pt idx="25">
                  <c:v>38886</c:v>
                </c:pt>
                <c:pt idx="26">
                  <c:v>37611</c:v>
                </c:pt>
                <c:pt idx="27">
                  <c:v>34947</c:v>
                </c:pt>
                <c:pt idx="28">
                  <c:v>34342</c:v>
                </c:pt>
                <c:pt idx="29">
                  <c:v>33163</c:v>
                </c:pt>
                <c:pt idx="30">
                  <c:v>32951</c:v>
                </c:pt>
                <c:pt idx="31">
                  <c:v>32080</c:v>
                </c:pt>
                <c:pt idx="32">
                  <c:v>28918</c:v>
                </c:pt>
                <c:pt idx="33">
                  <c:v>28914</c:v>
                </c:pt>
                <c:pt idx="34">
                  <c:v>26965</c:v>
                </c:pt>
                <c:pt idx="35">
                  <c:v>25338</c:v>
                </c:pt>
                <c:pt idx="36">
                  <c:v>24949</c:v>
                </c:pt>
                <c:pt idx="37">
                  <c:v>23860</c:v>
                </c:pt>
                <c:pt idx="38">
                  <c:v>22639</c:v>
                </c:pt>
                <c:pt idx="39">
                  <c:v>21074</c:v>
                </c:pt>
                <c:pt idx="40">
                  <c:v>19905</c:v>
                </c:pt>
                <c:pt idx="41">
                  <c:v>19221</c:v>
                </c:pt>
                <c:pt idx="42">
                  <c:v>15945</c:v>
                </c:pt>
                <c:pt idx="43">
                  <c:v>15098</c:v>
                </c:pt>
                <c:pt idx="44">
                  <c:v>10354</c:v>
                </c:pt>
                <c:pt idx="45">
                  <c:v>10210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A89-B856-3AB6342CC93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715943135"/>
        <c:axId val="715942719"/>
      </c:barChart>
      <c:catAx>
        <c:axId val="715943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2719"/>
        <c:crosses val="autoZero"/>
        <c:auto val="1"/>
        <c:lblAlgn val="ctr"/>
        <c:lblOffset val="100"/>
        <c:noMultiLvlLbl val="0"/>
      </c:catAx>
      <c:valAx>
        <c:axId val="715942719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out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3135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MEDIAN</a:t>
            </a:r>
            <a:r>
              <a:rPr lang="en-US" sz="1800" baseline="0" dirty="0"/>
              <a:t> AGE OF THE LABOR FORCE BY GENDER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24247494553988E-2"/>
          <c:y val="8.4845722204386756E-2"/>
          <c:w val="0.93533771934396781"/>
          <c:h val="0.76162975845871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4-419D-B58F-492A4E509EE4}"/>
              </c:ext>
            </c:extLst>
          </c:dPt>
          <c:cat>
            <c:strRef>
              <c:f>Sheet1!$B$2:$E$2</c:f>
              <c:strCach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 (Projections)</c:v>
                </c:pt>
              </c:strCache>
            </c:strRef>
          </c:cat>
          <c:val>
            <c:numRef>
              <c:f>Sheet1!$B$4:$E$4</c:f>
              <c:numCache>
                <c:formatCode>#,##0.0</c:formatCode>
                <c:ptCount val="4"/>
                <c:pt idx="0">
                  <c:v>39.6</c:v>
                </c:pt>
                <c:pt idx="1">
                  <c:v>41.6</c:v>
                </c:pt>
                <c:pt idx="2">
                  <c:v>41.7</c:v>
                </c:pt>
                <c:pt idx="3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4-419D-B58F-492A4E509EE4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04-419D-B58F-492A4E509EE4}"/>
              </c:ext>
            </c:extLst>
          </c:dPt>
          <c:cat>
            <c:strRef>
              <c:f>Sheet1!$B$2:$E$2</c:f>
              <c:strCache>
                <c:ptCount val="4"/>
                <c:pt idx="0">
                  <c:v>2001</c:v>
                </c:pt>
                <c:pt idx="1">
                  <c:v>2011</c:v>
                </c:pt>
                <c:pt idx="2">
                  <c:v>2021</c:v>
                </c:pt>
                <c:pt idx="3">
                  <c:v>2031 (Projections)</c:v>
                </c:pt>
              </c:strCache>
            </c:strRef>
          </c:cat>
          <c:val>
            <c:numRef>
              <c:f>Sheet1!$B$5:$E$5</c:f>
              <c:numCache>
                <c:formatCode>#,##0.0</c:formatCode>
                <c:ptCount val="4"/>
                <c:pt idx="0">
                  <c:v>39.700000000000003</c:v>
                </c:pt>
                <c:pt idx="1">
                  <c:v>42.2</c:v>
                </c:pt>
                <c:pt idx="2">
                  <c:v>41.7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04-419D-B58F-492A4E509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36639"/>
        <c:axId val="1815625823"/>
      </c:barChart>
      <c:catAx>
        <c:axId val="181563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25823"/>
        <c:crosses val="autoZero"/>
        <c:auto val="1"/>
        <c:lblAlgn val="ctr"/>
        <c:lblOffset val="100"/>
        <c:noMultiLvlLbl val="0"/>
      </c:catAx>
      <c:valAx>
        <c:axId val="1815625823"/>
        <c:scaling>
          <c:orientation val="minMax"/>
          <c:max val="44"/>
          <c:min val="34"/>
        </c:scaling>
        <c:delete val="0"/>
        <c:axPos val="l"/>
        <c:majorGrid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(Median 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636639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55515535516323"/>
          <c:y val="0.89296214675132313"/>
          <c:w val="0.48050539175090595"/>
          <c:h val="3.646261523321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</a:t>
            </a:r>
            <a:r>
              <a:rPr lang="en-US" sz="1800" baseline="0" dirty="0"/>
              <a:t> </a:t>
            </a:r>
            <a:r>
              <a:rPr lang="en-US" sz="1800" dirty="0"/>
              <a:t>UNEMPLOYED PERSONS </a:t>
            </a:r>
            <a:r>
              <a:rPr lang="en-US" sz="1800" baseline="0" dirty="0"/>
              <a:t>PER JOB OPENING</a:t>
            </a:r>
            <a:endParaRPr lang="en-US" sz="1800" dirty="0"/>
          </a:p>
        </c:rich>
      </c:tx>
      <c:layout>
        <c:manualLayout>
          <c:xMode val="edge"/>
          <c:yMode val="edge"/>
          <c:x val="0.27852429879222401"/>
          <c:y val="2.2240438402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744616874347015E-2"/>
          <c:y val="0.10081652389108833"/>
          <c:w val="0.90443900823076728"/>
          <c:h val="0.75758371326907137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data source'!$E$7:$E$279</c:f>
              <c:numCache>
                <c:formatCode>m/d/yyyy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data source'!$G$7:$G$279</c:f>
              <c:numCache>
                <c:formatCode>General</c:formatCode>
                <c:ptCount val="273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D-4837-A7FF-D00A1781B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5105871"/>
        <c:axId val="1703278783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data source'!$E$7:$E$279</c:f>
              <c:numCache>
                <c:formatCode>m/d/yyyy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data source'!$F$7:$F$279</c:f>
              <c:numCache>
                <c:formatCode>General</c:formatCode>
                <c:ptCount val="273"/>
                <c:pt idx="11">
                  <c:v>1.1073113207547169</c:v>
                </c:pt>
                <c:pt idx="12">
                  <c:v>1.1507451280091707</c:v>
                </c:pt>
                <c:pt idx="13">
                  <c:v>1.1946242887973317</c:v>
                </c:pt>
                <c:pt idx="14">
                  <c:v>1.2895842083158338</c:v>
                </c:pt>
                <c:pt idx="15">
                  <c:v>1.3588299024918744</c:v>
                </c:pt>
                <c:pt idx="16">
                  <c:v>1.4070056497175141</c:v>
                </c:pt>
                <c:pt idx="17">
                  <c:v>1.4868149506993809</c:v>
                </c:pt>
                <c:pt idx="18">
                  <c:v>1.4803238138070609</c:v>
                </c:pt>
                <c:pt idx="19">
                  <c:v>1.75</c:v>
                </c:pt>
                <c:pt idx="20">
                  <c:v>1.7543601080815525</c:v>
                </c:pt>
                <c:pt idx="21">
                  <c:v>2.0755327758295117</c:v>
                </c:pt>
                <c:pt idx="22">
                  <c:v>2.12</c:v>
                </c:pt>
                <c:pt idx="23">
                  <c:v>2.2458525972259995</c:v>
                </c:pt>
                <c:pt idx="24">
                  <c:v>2.2119491754528249</c:v>
                </c:pt>
                <c:pt idx="25">
                  <c:v>2.3908614668218857</c:v>
                </c:pt>
                <c:pt idx="26">
                  <c:v>2.2990033222591362</c:v>
                </c:pt>
                <c:pt idx="27">
                  <c:v>2.4773840391817918</c:v>
                </c:pt>
                <c:pt idx="28">
                  <c:v>2.4295632050911196</c:v>
                </c:pt>
                <c:pt idx="29">
                  <c:v>2.4598475967174678</c:v>
                </c:pt>
                <c:pt idx="30">
                  <c:v>2.4918324918324917</c:v>
                </c:pt>
                <c:pt idx="31">
                  <c:v>2.3611032129655958</c:v>
                </c:pt>
                <c:pt idx="32">
                  <c:v>2.4995455922447745</c:v>
                </c:pt>
                <c:pt idx="33">
                  <c:v>2.3877551020408165</c:v>
                </c:pt>
                <c:pt idx="34">
                  <c:v>2.4245873648264085</c:v>
                </c:pt>
                <c:pt idx="35">
                  <c:v>2.7264121173871882</c:v>
                </c:pt>
                <c:pt idx="36">
                  <c:v>2.4760244115082823</c:v>
                </c:pt>
                <c:pt idx="37">
                  <c:v>2.6689377516258905</c:v>
                </c:pt>
                <c:pt idx="38">
                  <c:v>2.7712165214585349</c:v>
                </c:pt>
                <c:pt idx="39">
                  <c:v>2.8449163449163448</c:v>
                </c:pt>
                <c:pt idx="40">
                  <c:v>2.7233201581027666</c:v>
                </c:pt>
                <c:pt idx="41">
                  <c:v>2.7333333333333334</c:v>
                </c:pt>
                <c:pt idx="42">
                  <c:v>3.022811137202281</c:v>
                </c:pt>
                <c:pt idx="43">
                  <c:v>2.7887147335423199</c:v>
                </c:pt>
                <c:pt idx="44">
                  <c:v>2.8861209964412811</c:v>
                </c:pt>
                <c:pt idx="45">
                  <c:v>2.6420574886535553</c:v>
                </c:pt>
                <c:pt idx="46">
                  <c:v>2.5800240673886883</c:v>
                </c:pt>
                <c:pt idx="47">
                  <c:v>2.4361452841241946</c:v>
                </c:pt>
                <c:pt idx="48">
                  <c:v>2.4445093457943927</c:v>
                </c:pt>
                <c:pt idx="49">
                  <c:v>2.3122876557191394</c:v>
                </c:pt>
                <c:pt idx="50">
                  <c:v>2.4087943262411349</c:v>
                </c:pt>
                <c:pt idx="51">
                  <c:v>2.3269723725434348</c:v>
                </c:pt>
                <c:pt idx="52">
                  <c:v>2.2134770889487871</c:v>
                </c:pt>
                <c:pt idx="53">
                  <c:v>2.4830686245130358</c:v>
                </c:pt>
                <c:pt idx="54">
                  <c:v>2.1331934976402729</c:v>
                </c:pt>
                <c:pt idx="55">
                  <c:v>2.2564247387743577</c:v>
                </c:pt>
                <c:pt idx="56">
                  <c:v>2.0745878042397279</c:v>
                </c:pt>
                <c:pt idx="57">
                  <c:v>2.0443824499112351</c:v>
                </c:pt>
                <c:pt idx="58">
                  <c:v>2.2845622119815667</c:v>
                </c:pt>
                <c:pt idx="59">
                  <c:v>1.9474717722140402</c:v>
                </c:pt>
                <c:pt idx="60">
                  <c:v>2.0462670872765512</c:v>
                </c:pt>
                <c:pt idx="61">
                  <c:v>2.0126103404791928</c:v>
                </c:pt>
                <c:pt idx="62">
                  <c:v>1.9132047477744807</c:v>
                </c:pt>
                <c:pt idx="63">
                  <c:v>1.8446742005289734</c:v>
                </c:pt>
                <c:pt idx="64">
                  <c:v>2.0150118514616802</c:v>
                </c:pt>
                <c:pt idx="65">
                  <c:v>1.8522895125553915</c:v>
                </c:pt>
                <c:pt idx="66">
                  <c:v>1.7401315789473684</c:v>
                </c:pt>
                <c:pt idx="67">
                  <c:v>1.7732979237083535</c:v>
                </c:pt>
                <c:pt idx="68">
                  <c:v>1.7355238970588236</c:v>
                </c:pt>
                <c:pt idx="69">
                  <c:v>1.7813097514340344</c:v>
                </c:pt>
                <c:pt idx="70">
                  <c:v>1.7810734463276836</c:v>
                </c:pt>
                <c:pt idx="71">
                  <c:v>1.6999065857076132</c:v>
                </c:pt>
                <c:pt idx="72">
                  <c:v>1.6065499204002729</c:v>
                </c:pt>
                <c:pt idx="73">
                  <c:v>1.6610404624277457</c:v>
                </c:pt>
                <c:pt idx="74">
                  <c:v>1.4945054945054945</c:v>
                </c:pt>
                <c:pt idx="75">
                  <c:v>1.4864300626304803</c:v>
                </c:pt>
                <c:pt idx="76">
                  <c:v>1.5639704234819629</c:v>
                </c:pt>
                <c:pt idx="77">
                  <c:v>1.5173385348938015</c:v>
                </c:pt>
                <c:pt idx="78">
                  <c:v>1.6329085116067366</c:v>
                </c:pt>
                <c:pt idx="79">
                  <c:v>1.50552016985138</c:v>
                </c:pt>
                <c:pt idx="80">
                  <c:v>1.4454295967912181</c:v>
                </c:pt>
                <c:pt idx="81">
                  <c:v>1.4652581137007188</c:v>
                </c:pt>
                <c:pt idx="82">
                  <c:v>1.4794402583423036</c:v>
                </c:pt>
                <c:pt idx="83">
                  <c:v>1.4636363636363636</c:v>
                </c:pt>
                <c:pt idx="84">
                  <c:v>1.4940163762334664</c:v>
                </c:pt>
                <c:pt idx="85">
                  <c:v>1.474143434773356</c:v>
                </c:pt>
                <c:pt idx="86">
                  <c:v>1.356509471987102</c:v>
                </c:pt>
                <c:pt idx="87">
                  <c:v>1.4608658562593304</c:v>
                </c:pt>
                <c:pt idx="88">
                  <c:v>1.4528666523512992</c:v>
                </c:pt>
                <c:pt idx="89">
                  <c:v>1.4363037662070386</c:v>
                </c:pt>
                <c:pt idx="90">
                  <c:v>1.5548064375815571</c:v>
                </c:pt>
                <c:pt idx="91">
                  <c:v>1.5545534535855696</c:v>
                </c:pt>
                <c:pt idx="92">
                  <c:v>1.5412725709372312</c:v>
                </c:pt>
                <c:pt idx="93">
                  <c:v>1.5610440034512512</c:v>
                </c:pt>
                <c:pt idx="94">
                  <c:v>1.5583297460180801</c:v>
                </c:pt>
                <c:pt idx="95">
                  <c:v>1.682068206820682</c:v>
                </c:pt>
                <c:pt idx="96">
                  <c:v>1.6619809688581315</c:v>
                </c:pt>
                <c:pt idx="97">
                  <c:v>1.7520448702967983</c:v>
                </c:pt>
                <c:pt idx="98">
                  <c:v>1.8513609467455621</c:v>
                </c:pt>
                <c:pt idx="99">
                  <c:v>1.8926889714993804</c:v>
                </c:pt>
                <c:pt idx="100">
                  <c:v>2.0016690510252744</c:v>
                </c:pt>
                <c:pt idx="101">
                  <c:v>2.2389033942558747</c:v>
                </c:pt>
                <c:pt idx="102">
                  <c:v>2.3838356895172046</c:v>
                </c:pt>
                <c:pt idx="103">
                  <c:v>2.568862275449102</c:v>
                </c:pt>
                <c:pt idx="104">
                  <c:v>2.9466170080695222</c:v>
                </c:pt>
                <c:pt idx="105">
                  <c:v>2.9831211134142732</c:v>
                </c:pt>
                <c:pt idx="106">
                  <c:v>3.2615289384091612</c:v>
                </c:pt>
                <c:pt idx="107">
                  <c:v>3.5874125874125875</c:v>
                </c:pt>
                <c:pt idx="108">
                  <c:v>4.4039444850255665</c:v>
                </c:pt>
                <c:pt idx="109">
                  <c:v>4.5034916201117321</c:v>
                </c:pt>
                <c:pt idx="110">
                  <c:v>5.2983425414364644</c:v>
                </c:pt>
                <c:pt idx="111">
                  <c:v>6.0361655773420475</c:v>
                </c:pt>
                <c:pt idx="112">
                  <c:v>5.6881129854845041</c:v>
                </c:pt>
                <c:pt idx="113">
                  <c:v>5.8757491010787053</c:v>
                </c:pt>
                <c:pt idx="114">
                  <c:v>6.541666666666667</c:v>
                </c:pt>
                <c:pt idx="115">
                  <c:v>6.3361847733105217</c:v>
                </c:pt>
                <c:pt idx="116">
                  <c:v>6.0349819059107359</c:v>
                </c:pt>
                <c:pt idx="117">
                  <c:v>6.3807148794679964</c:v>
                </c:pt>
                <c:pt idx="118">
                  <c:v>6.0803036356372351</c:v>
                </c:pt>
                <c:pt idx="119">
                  <c:v>5.8792834890965731</c:v>
                </c:pt>
                <c:pt idx="120">
                  <c:v>5.3034896016919282</c:v>
                </c:pt>
                <c:pt idx="121">
                  <c:v>5.6687921980495126</c:v>
                </c:pt>
                <c:pt idx="122">
                  <c:v>5.6745054124673384</c:v>
                </c:pt>
                <c:pt idx="123">
                  <c:v>4.8604503647320012</c:v>
                </c:pt>
                <c:pt idx="124">
                  <c:v>4.9695448460508702</c:v>
                </c:pt>
                <c:pt idx="125">
                  <c:v>5.1674401999285973</c:v>
                </c:pt>
                <c:pt idx="126">
                  <c:v>4.7086307592472423</c:v>
                </c:pt>
                <c:pt idx="127">
                  <c:v>4.8842947649216404</c:v>
                </c:pt>
                <c:pt idx="128">
                  <c:v>4.9962302947224124</c:v>
                </c:pt>
                <c:pt idx="129">
                  <c:v>4.4871715610510048</c:v>
                </c:pt>
                <c:pt idx="130">
                  <c:v>4.6966677047648711</c:v>
                </c:pt>
                <c:pt idx="131">
                  <c:v>4.6919555264879005</c:v>
                </c:pt>
                <c:pt idx="132">
                  <c:v>4.514497422680412</c:v>
                </c:pt>
                <c:pt idx="133">
                  <c:v>4.283942963422195</c:v>
                </c:pt>
                <c:pt idx="134">
                  <c:v>4.2125114995400184</c:v>
                </c:pt>
                <c:pt idx="135">
                  <c:v>4.2826020251610926</c:v>
                </c:pt>
                <c:pt idx="136">
                  <c:v>4.358288770053476</c:v>
                </c:pt>
                <c:pt idx="137">
                  <c:v>4.0410998552821997</c:v>
                </c:pt>
                <c:pt idx="138">
                  <c:v>3.798785536847916</c:v>
                </c:pt>
                <c:pt idx="139">
                  <c:v>4.1507960348452988</c:v>
                </c:pt>
                <c:pt idx="140">
                  <c:v>3.6958134605193429</c:v>
                </c:pt>
                <c:pt idx="141">
                  <c:v>3.7562862669245649</c:v>
                </c:pt>
                <c:pt idx="142">
                  <c:v>3.7312762973352034</c:v>
                </c:pt>
                <c:pt idx="143">
                  <c:v>3.4747876857749471</c:v>
                </c:pt>
                <c:pt idx="144">
                  <c:v>3.2737272959836274</c:v>
                </c:pt>
                <c:pt idx="145">
                  <c:v>3.5434181415929205</c:v>
                </c:pt>
                <c:pt idx="146">
                  <c:v>3.1950238753455644</c:v>
                </c:pt>
                <c:pt idx="147">
                  <c:v>3.3340363828104405</c:v>
                </c:pt>
                <c:pt idx="148">
                  <c:v>3.3011734028683182</c:v>
                </c:pt>
                <c:pt idx="149">
                  <c:v>3.2452058297110713</c:v>
                </c:pt>
                <c:pt idx="150">
                  <c:v>3.3884872824631862</c:v>
                </c:pt>
                <c:pt idx="151">
                  <c:v>3.2740876870569702</c:v>
                </c:pt>
                <c:pt idx="152">
                  <c:v>3.1208140133951572</c:v>
                </c:pt>
                <c:pt idx="153">
                  <c:v>3.2116556291390728</c:v>
                </c:pt>
                <c:pt idx="154">
                  <c:v>3.0956678700361011</c:v>
                </c:pt>
                <c:pt idx="155">
                  <c:v>3.0977329974811085</c:v>
                </c:pt>
                <c:pt idx="156">
                  <c:v>3.1789446851899057</c:v>
                </c:pt>
                <c:pt idx="157">
                  <c:v>2.9845154845154847</c:v>
                </c:pt>
                <c:pt idx="158">
                  <c:v>2.8677625122669284</c:v>
                </c:pt>
                <c:pt idx="159">
                  <c:v>2.9488465396188568</c:v>
                </c:pt>
                <c:pt idx="160">
                  <c:v>2.8115802171290714</c:v>
                </c:pt>
                <c:pt idx="161">
                  <c:v>2.8315662650602409</c:v>
                </c:pt>
                <c:pt idx="162">
                  <c:v>2.9176319176319176</c:v>
                </c:pt>
                <c:pt idx="163">
                  <c:v>2.7610771113831087</c:v>
                </c:pt>
                <c:pt idx="164">
                  <c:v>2.7301356589147288</c:v>
                </c:pt>
                <c:pt idx="165">
                  <c:v>2.6376125059213642</c:v>
                </c:pt>
                <c:pt idx="166">
                  <c:v>2.6188395241563485</c:v>
                </c:pt>
                <c:pt idx="167">
                  <c:v>2.524629944188304</c:v>
                </c:pt>
                <c:pt idx="168">
                  <c:v>2.4720135691785803</c:v>
                </c:pt>
                <c:pt idx="169">
                  <c:v>2.3665675737479992</c:v>
                </c:pt>
                <c:pt idx="170">
                  <c:v>2.3655423883318139</c:v>
                </c:pt>
                <c:pt idx="171">
                  <c:v>2.1248357424441524</c:v>
                </c:pt>
                <c:pt idx="172">
                  <c:v>2.0768906677901833</c:v>
                </c:pt>
                <c:pt idx="173">
                  <c:v>1.8988358089120836</c:v>
                </c:pt>
                <c:pt idx="174">
                  <c:v>1.9826661163846471</c:v>
                </c:pt>
                <c:pt idx="175">
                  <c:v>1.7945410357076088</c:v>
                </c:pt>
                <c:pt idx="176">
                  <c:v>1.8848188848188847</c:v>
                </c:pt>
                <c:pt idx="177">
                  <c:v>1.7936951316839584</c:v>
                </c:pt>
                <c:pt idx="178">
                  <c:v>1.8769357836052034</c:v>
                </c:pt>
                <c:pt idx="179">
                  <c:v>1.6992202729044834</c:v>
                </c:pt>
                <c:pt idx="180">
                  <c:v>1.6626122754491017</c:v>
                </c:pt>
                <c:pt idx="181">
                  <c:v>1.5731796560556166</c:v>
                </c:pt>
                <c:pt idx="182">
                  <c:v>1.6343570057581573</c:v>
                </c:pt>
                <c:pt idx="183">
                  <c:v>1.527331189710611</c:v>
                </c:pt>
                <c:pt idx="184">
                  <c:v>1.5879920905985978</c:v>
                </c:pt>
                <c:pt idx="185">
                  <c:v>1.5714557926829269</c:v>
                </c:pt>
                <c:pt idx="186">
                  <c:v>1.3485799207397622</c:v>
                </c:pt>
                <c:pt idx="187">
                  <c:v>1.4618620815803915</c:v>
                </c:pt>
                <c:pt idx="188">
                  <c:v>1.4407798833819243</c:v>
                </c:pt>
                <c:pt idx="189">
                  <c:v>1.3722501299151222</c:v>
                </c:pt>
                <c:pt idx="190">
                  <c:v>1.4015416958654521</c:v>
                </c:pt>
                <c:pt idx="191">
                  <c:v>1.3527801539777589</c:v>
                </c:pt>
                <c:pt idx="192">
                  <c:v>1.2686294078509648</c:v>
                </c:pt>
                <c:pt idx="193">
                  <c:v>1.334835355285962</c:v>
                </c:pt>
                <c:pt idx="194">
                  <c:v>1.2989068363517702</c:v>
                </c:pt>
                <c:pt idx="195">
                  <c:v>1.3901430294675168</c:v>
                </c:pt>
                <c:pt idx="196">
                  <c:v>1.3245629219317985</c:v>
                </c:pt>
                <c:pt idx="197">
                  <c:v>1.3486590038314177</c:v>
                </c:pt>
                <c:pt idx="198">
                  <c:v>1.2816169070781618</c:v>
                </c:pt>
                <c:pt idx="199">
                  <c:v>1.3711467324290998</c:v>
                </c:pt>
                <c:pt idx="200">
                  <c:v>1.3553169734151329</c:v>
                </c:pt>
                <c:pt idx="201">
                  <c:v>1.3970667143623681</c:v>
                </c:pt>
                <c:pt idx="202">
                  <c:v>1.2649472450175849</c:v>
                </c:pt>
                <c:pt idx="203">
                  <c:v>1.2610663983903421</c:v>
                </c:pt>
                <c:pt idx="204">
                  <c:v>1.3295353391490119</c:v>
                </c:pt>
                <c:pt idx="205">
                  <c:v>1.2458213743035624</c:v>
                </c:pt>
                <c:pt idx="206">
                  <c:v>1.2171743245568749</c:v>
                </c:pt>
                <c:pt idx="207">
                  <c:v>1.1638483007716303</c:v>
                </c:pt>
                <c:pt idx="208">
                  <c:v>1.201510470305527</c:v>
                </c:pt>
                <c:pt idx="209">
                  <c:v>1.0900872323552735</c:v>
                </c:pt>
                <c:pt idx="210">
                  <c:v>1.1048412952869509</c:v>
                </c:pt>
                <c:pt idx="211">
                  <c:v>1.1284257488846399</c:v>
                </c:pt>
                <c:pt idx="212">
                  <c:v>1.084493670886076</c:v>
                </c:pt>
                <c:pt idx="213">
                  <c:v>1.0455680399500624</c:v>
                </c:pt>
                <c:pt idx="214">
                  <c:v>1.080210492744379</c:v>
                </c:pt>
                <c:pt idx="215">
                  <c:v>1.0467171717171717</c:v>
                </c:pt>
                <c:pt idx="216">
                  <c:v>0.98725147973895888</c:v>
                </c:pt>
                <c:pt idx="217">
                  <c:v>1.0012161751292186</c:v>
                </c:pt>
                <c:pt idx="218">
                  <c:v>0.94705192138457028</c:v>
                </c:pt>
                <c:pt idx="219">
                  <c:v>0.93408662900188322</c:v>
                </c:pt>
                <c:pt idx="220">
                  <c:v>0.88450543167524298</c:v>
                </c:pt>
                <c:pt idx="221">
                  <c:v>0.89070056653309382</c:v>
                </c:pt>
                <c:pt idx="222">
                  <c:v>0.85783768760422452</c:v>
                </c:pt>
                <c:pt idx="223">
                  <c:v>0.8552211898488421</c:v>
                </c:pt>
                <c:pt idx="224">
                  <c:v>0.82629427792915533</c:v>
                </c:pt>
                <c:pt idx="225">
                  <c:v>0.84589273591310254</c:v>
                </c:pt>
                <c:pt idx="226">
                  <c:v>0.8113257475522625</c:v>
                </c:pt>
                <c:pt idx="227">
                  <c:v>0.85796906523201077</c:v>
                </c:pt>
                <c:pt idx="228">
                  <c:v>0.86417770640974179</c:v>
                </c:pt>
                <c:pt idx="229">
                  <c:v>0.86738452819495604</c:v>
                </c:pt>
                <c:pt idx="230">
                  <c:v>0.84234972677595632</c:v>
                </c:pt>
                <c:pt idx="231">
                  <c:v>0.81644518272425248</c:v>
                </c:pt>
                <c:pt idx="232">
                  <c:v>0.81357093899931465</c:v>
                </c:pt>
                <c:pt idx="233">
                  <c:v>0.82636071078774309</c:v>
                </c:pt>
                <c:pt idx="234">
                  <c:v>0.84519774011299431</c:v>
                </c:pt>
                <c:pt idx="235">
                  <c:v>0.83912069448333804</c:v>
                </c:pt>
                <c:pt idx="236">
                  <c:v>0.81211267605633808</c:v>
                </c:pt>
                <c:pt idx="237">
                  <c:v>0.80625589861129832</c:v>
                </c:pt>
                <c:pt idx="238">
                  <c:v>0.85991879350348033</c:v>
                </c:pt>
                <c:pt idx="239">
                  <c:v>0.86945557039014987</c:v>
                </c:pt>
                <c:pt idx="240">
                  <c:v>0.81357352325094257</c:v>
                </c:pt>
                <c:pt idx="241">
                  <c:v>0.81601484441906935</c:v>
                </c:pt>
                <c:pt idx="242">
                  <c:v>1.2105085318465958</c:v>
                </c:pt>
                <c:pt idx="243">
                  <c:v>4.8923338288383942</c:v>
                </c:pt>
                <c:pt idx="244">
                  <c:v>3.8485572505054217</c:v>
                </c:pt>
                <c:pt idx="245">
                  <c:v>2.9170392449080973</c:v>
                </c:pt>
                <c:pt idx="246">
                  <c:v>2.460051351759553</c:v>
                </c:pt>
                <c:pt idx="247">
                  <c:v>2.1428345209817894</c:v>
                </c:pt>
                <c:pt idx="248">
                  <c:v>1.9377887280566677</c:v>
                </c:pt>
                <c:pt idx="249">
                  <c:v>1.6169624672679663</c:v>
                </c:pt>
                <c:pt idx="250">
                  <c:v>1.5746639392168322</c:v>
                </c:pt>
                <c:pt idx="251">
                  <c:v>1.5550590948400116</c:v>
                </c:pt>
                <c:pt idx="252">
                  <c:v>1.407632743362832</c:v>
                </c:pt>
                <c:pt idx="253">
                  <c:v>1.2712468193384223</c:v>
                </c:pt>
                <c:pt idx="254">
                  <c:v>1.1428066037735849</c:v>
                </c:pt>
                <c:pt idx="255">
                  <c:v>1.0490016189962224</c:v>
                </c:pt>
                <c:pt idx="256">
                  <c:v>0.959746861707646</c:v>
                </c:pt>
                <c:pt idx="257">
                  <c:v>0.96447421843280556</c:v>
                </c:pt>
                <c:pt idx="258">
                  <c:v>0.80413614022071778</c:v>
                </c:pt>
                <c:pt idx="259">
                  <c:v>0.784551698184213</c:v>
                </c:pt>
                <c:pt idx="260">
                  <c:v>0.71826103251194606</c:v>
                </c:pt>
                <c:pt idx="261">
                  <c:v>0.66477375157742924</c:v>
                </c:pt>
                <c:pt idx="262">
                  <c:v>0.62277971067570037</c:v>
                </c:pt>
                <c:pt idx="263">
                  <c:v>0.551974143955276</c:v>
                </c:pt>
                <c:pt idx="264">
                  <c:v>0.57724009571922363</c:v>
                </c:pt>
                <c:pt idx="265">
                  <c:v>0.55271509167842026</c:v>
                </c:pt>
                <c:pt idx="266">
                  <c:v>0.50206663854913536</c:v>
                </c:pt>
                <c:pt idx="267">
                  <c:v>0.50860371543532235</c:v>
                </c:pt>
                <c:pt idx="268">
                  <c:v>0.52640891798637535</c:v>
                </c:pt>
                <c:pt idx="269">
                  <c:v>0.53550724637681157</c:v>
                </c:pt>
                <c:pt idx="270">
                  <c:v>0.50760966875559532</c:v>
                </c:pt>
                <c:pt idx="271">
                  <c:v>0.58501945525291832</c:v>
                </c:pt>
                <c:pt idx="272">
                  <c:v>0.53681067462909393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8D-4837-A7FF-D00A1781B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7663"/>
        <c:axId val="1701876159"/>
      </c:lineChart>
      <c:dateAx>
        <c:axId val="127151766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76159"/>
        <c:crosses val="autoZero"/>
        <c:auto val="1"/>
        <c:lblOffset val="100"/>
        <c:baseTimeUnit val="months"/>
        <c:majorUnit val="12"/>
        <c:majorTimeUnit val="months"/>
      </c:dateAx>
      <c:valAx>
        <c:axId val="17018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effectLst/>
                  </a:rPr>
                  <a:t>Number of Unemployed Job Seekers per Job Opening</a:t>
                </a:r>
                <a:endParaRPr lang="en-US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10356099972169E-2"/>
              <c:y val="0.29309618265242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17663"/>
        <c:crosses val="autoZero"/>
        <c:crossBetween val="between"/>
      </c:valAx>
      <c:valAx>
        <c:axId val="170327878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05871"/>
        <c:crosses val="max"/>
        <c:crossBetween val="between"/>
      </c:valAx>
      <c:dateAx>
        <c:axId val="1275105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03278783"/>
        <c:crosses val="autoZero"/>
        <c:auto val="1"/>
        <c:lblOffset val="100"/>
        <c:baseTimeUnit val="months"/>
      </c:dateAx>
      <c:spPr>
        <a:noFill/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US JOB OPENINGS &amp; QUITS VS. WAGE GROWTH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27117805926447E-2"/>
          <c:y val="0.105174798355685"/>
          <c:w val="0.89330252196736293"/>
          <c:h val="0.6938690540394779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 - US Comp, Job Openings'!$K$7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'A - US Comp, Job Openings'!$H$8:$H$246</c:f>
              <c:numCache>
                <c:formatCode>m/d/yyyy</c:formatCode>
                <c:ptCount val="23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</c:numCache>
            </c:numRef>
          </c:cat>
          <c:val>
            <c:numRef>
              <c:f>'A - US Comp, Job Openings'!$K$8:$K$246</c:f>
              <c:numCache>
                <c:formatCode>0.0</c:formatCode>
                <c:ptCount val="2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8-4576-A57D-6F5B3AAF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2953920"/>
        <c:axId val="729675680"/>
      </c:barChart>
      <c:lineChart>
        <c:grouping val="standard"/>
        <c:varyColors val="0"/>
        <c:ser>
          <c:idx val="1"/>
          <c:order val="0"/>
          <c:tx>
            <c:strRef>
              <c:f>'A - US Comp, Job Openings'!$I$7</c:f>
              <c:strCache>
                <c:ptCount val="1"/>
                <c:pt idx="0">
                  <c:v>US Wages and Salaries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Openings'!$H$8:$H$246</c:f>
              <c:numCache>
                <c:formatCode>m/d/yyyy</c:formatCode>
                <c:ptCount val="23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</c:numCache>
            </c:numRef>
          </c:cat>
          <c:val>
            <c:numRef>
              <c:f>'A - US Comp, Job Openings'!$I$8:$I$246</c:f>
              <c:numCache>
                <c:formatCode>General</c:formatCode>
                <c:ptCount val="239"/>
                <c:pt idx="0">
                  <c:v>-0.80961428886281173</c:v>
                </c:pt>
                <c:pt idx="1">
                  <c:v>-0.82861516171050764</c:v>
                </c:pt>
                <c:pt idx="2">
                  <c:v>-0.82083544493705807</c:v>
                </c:pt>
                <c:pt idx="3">
                  <c:v>-0.78986321434756412</c:v>
                </c:pt>
                <c:pt idx="4">
                  <c:v>-0.72162279364031134</c:v>
                </c:pt>
                <c:pt idx="5">
                  <c:v>-0.67990584642365404</c:v>
                </c:pt>
                <c:pt idx="6">
                  <c:v>-0.56238145899079872</c:v>
                </c:pt>
                <c:pt idx="7">
                  <c:v>-0.46623637000122625</c:v>
                </c:pt>
                <c:pt idx="8">
                  <c:v>-0.32420620388189636</c:v>
                </c:pt>
                <c:pt idx="9">
                  <c:v>-0.17667109919003984</c:v>
                </c:pt>
                <c:pt idx="10">
                  <c:v>1.1247082499001675E-2</c:v>
                </c:pt>
                <c:pt idx="11">
                  <c:v>0.15465653736180723</c:v>
                </c:pt>
                <c:pt idx="12">
                  <c:v>0.25294194686978805</c:v>
                </c:pt>
                <c:pt idx="13">
                  <c:v>0.26310789442296501</c:v>
                </c:pt>
                <c:pt idx="14">
                  <c:v>0.27833433464509205</c:v>
                </c:pt>
                <c:pt idx="15">
                  <c:v>0.30128819795547734</c:v>
                </c:pt>
                <c:pt idx="16">
                  <c:v>0.38146751453548911</c:v>
                </c:pt>
                <c:pt idx="17">
                  <c:v>0.46344851016136929</c:v>
                </c:pt>
                <c:pt idx="18">
                  <c:v>0.57948343236010447</c:v>
                </c:pt>
                <c:pt idx="19">
                  <c:v>0.6619662705967615</c:v>
                </c:pt>
                <c:pt idx="20">
                  <c:v>0.72911198044644077</c:v>
                </c:pt>
                <c:pt idx="21">
                  <c:v>0.66645850468270529</c:v>
                </c:pt>
                <c:pt idx="22">
                  <c:v>0.49951865671418261</c:v>
                </c:pt>
                <c:pt idx="23">
                  <c:v>0.41417730166162098</c:v>
                </c:pt>
                <c:pt idx="24">
                  <c:v>0.40654872333315467</c:v>
                </c:pt>
                <c:pt idx="25">
                  <c:v>0.52033669556093665</c:v>
                </c:pt>
                <c:pt idx="26">
                  <c:v>0.53508418257194046</c:v>
                </c:pt>
                <c:pt idx="27">
                  <c:v>0.50163953119487814</c:v>
                </c:pt>
                <c:pt idx="28">
                  <c:v>0.33975048181165202</c:v>
                </c:pt>
                <c:pt idx="29">
                  <c:v>0.22990940912458316</c:v>
                </c:pt>
                <c:pt idx="30">
                  <c:v>0.14534843974967943</c:v>
                </c:pt>
                <c:pt idx="31">
                  <c:v>0.12950966847947476</c:v>
                </c:pt>
                <c:pt idx="32">
                  <c:v>0.12636533236137443</c:v>
                </c:pt>
                <c:pt idx="33">
                  <c:v>0.14436789350415055</c:v>
                </c:pt>
                <c:pt idx="34">
                  <c:v>0.24146812766215242</c:v>
                </c:pt>
                <c:pt idx="35">
                  <c:v>0.3152349170197446</c:v>
                </c:pt>
                <c:pt idx="36">
                  <c:v>0.52187497092792434</c:v>
                </c:pt>
                <c:pt idx="37">
                  <c:v>0.75294321164955602</c:v>
                </c:pt>
                <c:pt idx="38">
                  <c:v>1.0126843630783746</c:v>
                </c:pt>
                <c:pt idx="39">
                  <c:v>1.088798356271425</c:v>
                </c:pt>
                <c:pt idx="40">
                  <c:v>0.99646363263051241</c:v>
                </c:pt>
                <c:pt idx="41">
                  <c:v>0.85550959250622294</c:v>
                </c:pt>
                <c:pt idx="42">
                  <c:v>0.67975674731649505</c:v>
                </c:pt>
                <c:pt idx="43">
                  <c:v>0.58545761829968668</c:v>
                </c:pt>
                <c:pt idx="44">
                  <c:v>0.5182244937585887</c:v>
                </c:pt>
                <c:pt idx="45">
                  <c:v>0.52023565193246535</c:v>
                </c:pt>
                <c:pt idx="46">
                  <c:v>0.58585900319003259</c:v>
                </c:pt>
                <c:pt idx="47">
                  <c:v>0.73905186216734087</c:v>
                </c:pt>
                <c:pt idx="48">
                  <c:v>0.8025643175174485</c:v>
                </c:pt>
                <c:pt idx="49">
                  <c:v>0.80463616345416455</c:v>
                </c:pt>
                <c:pt idx="50">
                  <c:v>0.71775511965191252</c:v>
                </c:pt>
                <c:pt idx="51">
                  <c:v>0.6521351556252073</c:v>
                </c:pt>
                <c:pt idx="52">
                  <c:v>0.64167777740076337</c:v>
                </c:pt>
                <c:pt idx="53">
                  <c:v>0.62175577283019667</c:v>
                </c:pt>
                <c:pt idx="54">
                  <c:v>0.62362223332320388</c:v>
                </c:pt>
                <c:pt idx="55">
                  <c:v>0.54723358688176593</c:v>
                </c:pt>
                <c:pt idx="56">
                  <c:v>0.48387430648148183</c:v>
                </c:pt>
                <c:pt idx="57">
                  <c:v>0.39850689808518824</c:v>
                </c:pt>
                <c:pt idx="58">
                  <c:v>0.34243211477352686</c:v>
                </c:pt>
                <c:pt idx="59">
                  <c:v>0.21611771500139879</c:v>
                </c:pt>
                <c:pt idx="60">
                  <c:v>4.327264217644898E-2</c:v>
                </c:pt>
                <c:pt idx="61">
                  <c:v>-0.17923061274579991</c:v>
                </c:pt>
                <c:pt idx="62">
                  <c:v>-0.33737897422897078</c:v>
                </c:pt>
                <c:pt idx="63">
                  <c:v>-0.43794260024223541</c:v>
                </c:pt>
                <c:pt idx="64">
                  <c:v>-0.46422061258458941</c:v>
                </c:pt>
                <c:pt idx="65">
                  <c:v>-0.51688224764371726</c:v>
                </c:pt>
                <c:pt idx="66">
                  <c:v>-0.54729463317027061</c:v>
                </c:pt>
                <c:pt idx="67">
                  <c:v>-0.55058453779405614</c:v>
                </c:pt>
                <c:pt idx="68">
                  <c:v>-0.58732669232975931</c:v>
                </c:pt>
                <c:pt idx="69">
                  <c:v>-0.58053541123884822</c:v>
                </c:pt>
                <c:pt idx="70">
                  <c:v>-0.76689953096953656</c:v>
                </c:pt>
                <c:pt idx="71">
                  <c:v>-1.1463029988087023</c:v>
                </c:pt>
                <c:pt idx="72">
                  <c:v>-1.7997838620052353</c:v>
                </c:pt>
                <c:pt idx="73">
                  <c:v>-2.4637136757917548</c:v>
                </c:pt>
                <c:pt idx="74">
                  <c:v>-2.9768449230615235</c:v>
                </c:pt>
                <c:pt idx="75">
                  <c:v>-3.0843722274326351</c:v>
                </c:pt>
                <c:pt idx="76">
                  <c:v>-2.9876526222459918</c:v>
                </c:pt>
                <c:pt idx="77">
                  <c:v>-2.7958754722086581</c:v>
                </c:pt>
                <c:pt idx="78">
                  <c:v>-2.7940363080192228</c:v>
                </c:pt>
                <c:pt idx="79">
                  <c:v>-2.8681485794911272</c:v>
                </c:pt>
                <c:pt idx="80">
                  <c:v>-2.9548327123061813</c:v>
                </c:pt>
                <c:pt idx="81">
                  <c:v>-2.9965742994222939</c:v>
                </c:pt>
                <c:pt idx="82">
                  <c:v>-2.889063354060601</c:v>
                </c:pt>
                <c:pt idx="83">
                  <c:v>-2.5927461561141305</c:v>
                </c:pt>
                <c:pt idx="84">
                  <c:v>-2.1250717281302536</c:v>
                </c:pt>
                <c:pt idx="85">
                  <c:v>-1.6981139195837416</c:v>
                </c:pt>
                <c:pt idx="86">
                  <c:v>-1.3286531286002987</c:v>
                </c:pt>
                <c:pt idx="87">
                  <c:v>-1.1103021726353717</c:v>
                </c:pt>
                <c:pt idx="88">
                  <c:v>-0.89610949426818975</c:v>
                </c:pt>
                <c:pt idx="89">
                  <c:v>-0.80138563971561727</c:v>
                </c:pt>
                <c:pt idx="90">
                  <c:v>-0.63769005497068565</c:v>
                </c:pt>
                <c:pt idx="91">
                  <c:v>-0.51197097301744887</c:v>
                </c:pt>
                <c:pt idx="92">
                  <c:v>-0.37557208029961348</c:v>
                </c:pt>
                <c:pt idx="93">
                  <c:v>-0.32788276459462873</c:v>
                </c:pt>
                <c:pt idx="94">
                  <c:v>-0.36155432212189936</c:v>
                </c:pt>
                <c:pt idx="95">
                  <c:v>-0.33333639715682262</c:v>
                </c:pt>
                <c:pt idx="96">
                  <c:v>-0.14108095503149443</c:v>
                </c:pt>
                <c:pt idx="97">
                  <c:v>0.22676877023272418</c:v>
                </c:pt>
                <c:pt idx="98">
                  <c:v>0.47784528172585888</c:v>
                </c:pt>
                <c:pt idx="99">
                  <c:v>0.42160086539780156</c:v>
                </c:pt>
                <c:pt idx="100">
                  <c:v>0.12156569896605862</c:v>
                </c:pt>
                <c:pt idx="101">
                  <c:v>-6.7298691138580086E-2</c:v>
                </c:pt>
                <c:pt idx="102">
                  <c:v>-6.2376906443261236E-2</c:v>
                </c:pt>
                <c:pt idx="103">
                  <c:v>8.3650086463451037E-4</c:v>
                </c:pt>
                <c:pt idx="104">
                  <c:v>-1.9189338604416212E-2</c:v>
                </c:pt>
                <c:pt idx="105">
                  <c:v>-0.22084909749547771</c:v>
                </c:pt>
                <c:pt idx="106">
                  <c:v>-0.41232737471616349</c:v>
                </c:pt>
                <c:pt idx="107">
                  <c:v>-0.52187233878841854</c:v>
                </c:pt>
                <c:pt idx="108">
                  <c:v>-0.42923804218849665</c:v>
                </c:pt>
                <c:pt idx="109">
                  <c:v>-0.23305265431774333</c:v>
                </c:pt>
                <c:pt idx="110">
                  <c:v>-5.1661538674570746E-2</c:v>
                </c:pt>
                <c:pt idx="111">
                  <c:v>6.1204125442543923E-2</c:v>
                </c:pt>
                <c:pt idx="112">
                  <c:v>6.2006525057954683E-2</c:v>
                </c:pt>
                <c:pt idx="113">
                  <c:v>-1.3409624953485058E-2</c:v>
                </c:pt>
                <c:pt idx="114">
                  <c:v>-0.23704941686616518</c:v>
                </c:pt>
                <c:pt idx="115">
                  <c:v>-0.33723352583111893</c:v>
                </c:pt>
                <c:pt idx="116">
                  <c:v>-0.24545734351305468</c:v>
                </c:pt>
                <c:pt idx="117">
                  <c:v>0.10416655980154275</c:v>
                </c:pt>
                <c:pt idx="118">
                  <c:v>0.58281022062382493</c:v>
                </c:pt>
                <c:pt idx="119">
                  <c:v>0.93274127511664451</c:v>
                </c:pt>
                <c:pt idx="120">
                  <c:v>0.74249979790152332</c:v>
                </c:pt>
                <c:pt idx="121">
                  <c:v>0.23063478834748616</c:v>
                </c:pt>
                <c:pt idx="122">
                  <c:v>-0.35350531688277892</c:v>
                </c:pt>
                <c:pt idx="123">
                  <c:v>-0.50149743137208547</c:v>
                </c:pt>
                <c:pt idx="124">
                  <c:v>-0.41426685350551962</c:v>
                </c:pt>
                <c:pt idx="125">
                  <c:v>-0.26474400034894136</c:v>
                </c:pt>
                <c:pt idx="126">
                  <c:v>-0.18409580581344326</c:v>
                </c:pt>
                <c:pt idx="127">
                  <c:v>-0.21668413614333482</c:v>
                </c:pt>
                <c:pt idx="128">
                  <c:v>-0.36765323937841737</c:v>
                </c:pt>
                <c:pt idx="129">
                  <c:v>-0.51547923483505653</c:v>
                </c:pt>
                <c:pt idx="130">
                  <c:v>-0.71344328203435636</c:v>
                </c:pt>
                <c:pt idx="131">
                  <c:v>-0.88773006906665874</c:v>
                </c:pt>
                <c:pt idx="132">
                  <c:v>-0.70594449105753754</c:v>
                </c:pt>
                <c:pt idx="133">
                  <c:v>-0.36950722996318563</c:v>
                </c:pt>
                <c:pt idx="134">
                  <c:v>0.12592183500478088</c:v>
                </c:pt>
                <c:pt idx="135">
                  <c:v>0.23023660948996158</c:v>
                </c:pt>
                <c:pt idx="136">
                  <c:v>0.1865001792160392</c:v>
                </c:pt>
                <c:pt idx="137">
                  <c:v>7.4194252446169381E-2</c:v>
                </c:pt>
                <c:pt idx="138">
                  <c:v>0.13164883497415636</c:v>
                </c:pt>
                <c:pt idx="139">
                  <c:v>0.28614911635656154</c:v>
                </c:pt>
                <c:pt idx="140">
                  <c:v>0.46648856148418427</c:v>
                </c:pt>
                <c:pt idx="141">
                  <c:v>0.57861442600419999</c:v>
                </c:pt>
                <c:pt idx="142">
                  <c:v>0.64234765407879568</c:v>
                </c:pt>
                <c:pt idx="143">
                  <c:v>0.66756729654869662</c:v>
                </c:pt>
                <c:pt idx="144">
                  <c:v>0.60493563053739219</c:v>
                </c:pt>
                <c:pt idx="145">
                  <c:v>0.51507867711761068</c:v>
                </c:pt>
                <c:pt idx="146">
                  <c:v>0.39347232684197264</c:v>
                </c:pt>
                <c:pt idx="147">
                  <c:v>0.37022045271081677</c:v>
                </c:pt>
                <c:pt idx="148">
                  <c:v>0.43560584786454953</c:v>
                </c:pt>
                <c:pt idx="149">
                  <c:v>0.53427219480164345</c:v>
                </c:pt>
                <c:pt idx="150">
                  <c:v>0.57345808478303961</c:v>
                </c:pt>
                <c:pt idx="151">
                  <c:v>0.5099843220065553</c:v>
                </c:pt>
                <c:pt idx="152">
                  <c:v>0.41471598928839376</c:v>
                </c:pt>
                <c:pt idx="153">
                  <c:v>0.30991472042185997</c:v>
                </c:pt>
                <c:pt idx="154">
                  <c:v>0.17208402193958228</c:v>
                </c:pt>
                <c:pt idx="155">
                  <c:v>4.9400808360593275E-2</c:v>
                </c:pt>
                <c:pt idx="156">
                  <c:v>-8.7449925381340957E-2</c:v>
                </c:pt>
                <c:pt idx="157">
                  <c:v>-0.21109962581672756</c:v>
                </c:pt>
                <c:pt idx="158">
                  <c:v>-0.3044917912295283</c:v>
                </c:pt>
                <c:pt idx="159">
                  <c:v>-0.37039250868010037</c:v>
                </c:pt>
                <c:pt idx="160">
                  <c:v>-0.43425202820211595</c:v>
                </c:pt>
                <c:pt idx="161">
                  <c:v>-0.47904374248809944</c:v>
                </c:pt>
                <c:pt idx="162">
                  <c:v>-0.4988282033391967</c:v>
                </c:pt>
                <c:pt idx="163">
                  <c:v>-0.49099072039080421</c:v>
                </c:pt>
                <c:pt idx="164">
                  <c:v>-0.4534295174584323</c:v>
                </c:pt>
                <c:pt idx="165">
                  <c:v>-0.42373089940529202</c:v>
                </c:pt>
                <c:pt idx="166">
                  <c:v>-0.3444053673729639</c:v>
                </c:pt>
                <c:pt idx="167">
                  <c:v>-0.29400082698783631</c:v>
                </c:pt>
                <c:pt idx="168">
                  <c:v>-0.22071804201775136</c:v>
                </c:pt>
                <c:pt idx="169">
                  <c:v>-0.11231626090724973</c:v>
                </c:pt>
                <c:pt idx="170">
                  <c:v>-3.7014629717214871E-2</c:v>
                </c:pt>
                <c:pt idx="171">
                  <c:v>3.0337430027052352E-2</c:v>
                </c:pt>
                <c:pt idx="172">
                  <c:v>7.1882853981506553E-2</c:v>
                </c:pt>
                <c:pt idx="173">
                  <c:v>0.14130322370339032</c:v>
                </c:pt>
                <c:pt idx="174">
                  <c:v>0.18263196877000559</c:v>
                </c:pt>
                <c:pt idx="175">
                  <c:v>0.22859574105874339</c:v>
                </c:pt>
                <c:pt idx="176">
                  <c:v>0.2749735048584791</c:v>
                </c:pt>
                <c:pt idx="177">
                  <c:v>0.33538391974375786</c:v>
                </c:pt>
                <c:pt idx="178">
                  <c:v>0.41363455519933462</c:v>
                </c:pt>
                <c:pt idx="179">
                  <c:v>0.47468717245149161</c:v>
                </c:pt>
                <c:pt idx="180">
                  <c:v>0.51685109751772529</c:v>
                </c:pt>
                <c:pt idx="181">
                  <c:v>0.47647703595704566</c:v>
                </c:pt>
                <c:pt idx="182">
                  <c:v>0.44921047247514329</c:v>
                </c:pt>
                <c:pt idx="183">
                  <c:v>0.41133365060586918</c:v>
                </c:pt>
                <c:pt idx="184">
                  <c:v>0.40497516743008038</c:v>
                </c:pt>
                <c:pt idx="185">
                  <c:v>0.38710589490045527</c:v>
                </c:pt>
                <c:pt idx="186">
                  <c:v>0.39789558843104983</c:v>
                </c:pt>
                <c:pt idx="187">
                  <c:v>0.4340934100714518</c:v>
                </c:pt>
                <c:pt idx="188">
                  <c:v>0.40349556743940906</c:v>
                </c:pt>
                <c:pt idx="189">
                  <c:v>0.29429879451990543</c:v>
                </c:pt>
                <c:pt idx="190">
                  <c:v>0.10520582904656473</c:v>
                </c:pt>
                <c:pt idx="191">
                  <c:v>1.5713607885174962E-2</c:v>
                </c:pt>
                <c:pt idx="192">
                  <c:v>5.7600323739995386E-2</c:v>
                </c:pt>
                <c:pt idx="193">
                  <c:v>0.2125547875828645</c:v>
                </c:pt>
                <c:pt idx="194">
                  <c:v>0.3855074645207236</c:v>
                </c:pt>
                <c:pt idx="195">
                  <c:v>0.43951324897527461</c:v>
                </c:pt>
                <c:pt idx="196">
                  <c:v>0.38858264602612408</c:v>
                </c:pt>
                <c:pt idx="197">
                  <c:v>0.2564478247185607</c:v>
                </c:pt>
                <c:pt idx="198">
                  <c:v>0.11124406365007113</c:v>
                </c:pt>
                <c:pt idx="199">
                  <c:v>1.8254057698197847E-2</c:v>
                </c:pt>
                <c:pt idx="200">
                  <c:v>-2.9388483041847407E-2</c:v>
                </c:pt>
                <c:pt idx="201">
                  <c:v>7.5301502786517177E-2</c:v>
                </c:pt>
                <c:pt idx="202">
                  <c:v>0.22477967940358445</c:v>
                </c:pt>
                <c:pt idx="203">
                  <c:v>0.2992151886095441</c:v>
                </c:pt>
                <c:pt idx="204">
                  <c:v>0.34374332096224108</c:v>
                </c:pt>
                <c:pt idx="205">
                  <c:v>0.39205132786410107</c:v>
                </c:pt>
                <c:pt idx="206">
                  <c:v>9.170554675996262E-2</c:v>
                </c:pt>
                <c:pt idx="207">
                  <c:v>-1.1412548124858954</c:v>
                </c:pt>
                <c:pt idx="208">
                  <c:v>-2.0768860100312909</c:v>
                </c:pt>
                <c:pt idx="209">
                  <c:v>-2.3701060210587541</c:v>
                </c:pt>
                <c:pt idx="210">
                  <c:v>-1.6718893153743617</c:v>
                </c:pt>
                <c:pt idx="211">
                  <c:v>-1.2584967073797966</c:v>
                </c:pt>
                <c:pt idx="212">
                  <c:v>-1.0230049338873319</c:v>
                </c:pt>
                <c:pt idx="213">
                  <c:v>-0.76316335370046107</c:v>
                </c:pt>
                <c:pt idx="214">
                  <c:v>-0.51205213678588057</c:v>
                </c:pt>
                <c:pt idx="215">
                  <c:v>-0.2791217329624554</c:v>
                </c:pt>
                <c:pt idx="216">
                  <c:v>-0.34822923854853721</c:v>
                </c:pt>
                <c:pt idx="217">
                  <c:v>-0.640898118365409</c:v>
                </c:pt>
                <c:pt idx="218">
                  <c:v>-0.58203453725553833</c:v>
                </c:pt>
                <c:pt idx="219">
                  <c:v>0.73665946499642787</c:v>
                </c:pt>
                <c:pt idx="220">
                  <c:v>2.0976261946374555</c:v>
                </c:pt>
                <c:pt idx="221">
                  <c:v>2.8832849250221759</c:v>
                </c:pt>
                <c:pt idx="222">
                  <c:v>2.4718610132372629</c:v>
                </c:pt>
                <c:pt idx="223">
                  <c:v>2.2324513172758493</c:v>
                </c:pt>
                <c:pt idx="224">
                  <c:v>2.1713617506768199</c:v>
                </c:pt>
                <c:pt idx="225">
                  <c:v>2.0394486746392273</c:v>
                </c:pt>
                <c:pt idx="226">
                  <c:v>1.9738020462321135</c:v>
                </c:pt>
                <c:pt idx="227">
                  <c:v>1.9312354078291365</c:v>
                </c:pt>
                <c:pt idx="228">
                  <c:v>1.9544568892280372</c:v>
                </c:pt>
                <c:pt idx="229">
                  <c:v>2.1374046388745125</c:v>
                </c:pt>
                <c:pt idx="230">
                  <c:v>2.2811071745767344</c:v>
                </c:pt>
                <c:pt idx="231">
                  <c:v>2.2534239650733006</c:v>
                </c:pt>
                <c:pt idx="232">
                  <c:v>1.9889019115465147</c:v>
                </c:pt>
                <c:pt idx="233">
                  <c:v>1.6665496643974413</c:v>
                </c:pt>
                <c:pt idx="234">
                  <c:v>1.4737515301012984</c:v>
                </c:pt>
                <c:pt idx="235">
                  <c:v>1.3531991083415345</c:v>
                </c:pt>
                <c:pt idx="236">
                  <c:v>1.2753547582011282</c:v>
                </c:pt>
                <c:pt idx="237">
                  <c:v>1.1182904741800943</c:v>
                </c:pt>
                <c:pt idx="238">
                  <c:v>0.91952543403372178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8-4576-A57D-6F5B3AAF2251}"/>
            </c:ext>
          </c:extLst>
        </c:ser>
        <c:ser>
          <c:idx val="0"/>
          <c:order val="1"/>
          <c:tx>
            <c:strRef>
              <c:f>'A - US Comp, Job Openings'!$J$7</c:f>
              <c:strCache>
                <c:ptCount val="1"/>
                <c:pt idx="0">
                  <c:v>US Job Openings &amp; Quits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Openings'!$H$8:$H$246</c:f>
              <c:numCache>
                <c:formatCode>m/d/yyyy</c:formatCode>
                <c:ptCount val="23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</c:numCache>
            </c:numRef>
          </c:cat>
          <c:val>
            <c:numRef>
              <c:f>'A - US Comp, Job Openings'!$J$8:$J$246</c:f>
              <c:numCache>
                <c:formatCode>General</c:formatCode>
                <c:ptCount val="239"/>
                <c:pt idx="0">
                  <c:v>-0.90292813073645428</c:v>
                </c:pt>
                <c:pt idx="1">
                  <c:v>-0.86316423428485634</c:v>
                </c:pt>
                <c:pt idx="2">
                  <c:v>-0.91494190370693629</c:v>
                </c:pt>
                <c:pt idx="3">
                  <c:v>-0.97657778242506754</c:v>
                </c:pt>
                <c:pt idx="4">
                  <c:v>-0.93177872422031383</c:v>
                </c:pt>
                <c:pt idx="5">
                  <c:v>-0.73980779107056305</c:v>
                </c:pt>
                <c:pt idx="6">
                  <c:v>-0.79336969364742416</c:v>
                </c:pt>
                <c:pt idx="7">
                  <c:v>-0.94057128604396822</c:v>
                </c:pt>
                <c:pt idx="8">
                  <c:v>-1.0409530335306696</c:v>
                </c:pt>
                <c:pt idx="9">
                  <c:v>-0.78999866481391412</c:v>
                </c:pt>
                <c:pt idx="10">
                  <c:v>-0.5930089197460241</c:v>
                </c:pt>
                <c:pt idx="11">
                  <c:v>-0.38961237654309128</c:v>
                </c:pt>
                <c:pt idx="12">
                  <c:v>-0.38961237654309128</c:v>
                </c:pt>
                <c:pt idx="13">
                  <c:v>-0.23483396211074134</c:v>
                </c:pt>
                <c:pt idx="14">
                  <c:v>-2.3128803200387651E-2</c:v>
                </c:pt>
                <c:pt idx="15">
                  <c:v>0.25798677894725558</c:v>
                </c:pt>
                <c:pt idx="16">
                  <c:v>0.25798677894725408</c:v>
                </c:pt>
                <c:pt idx="17">
                  <c:v>8.8539227559859129E-2</c:v>
                </c:pt>
                <c:pt idx="18">
                  <c:v>0.36639906623289387</c:v>
                </c:pt>
                <c:pt idx="19">
                  <c:v>0.54311990851558023</c:v>
                </c:pt>
                <c:pt idx="20">
                  <c:v>0.78168084438903551</c:v>
                </c:pt>
                <c:pt idx="21">
                  <c:v>0.46835824118010072</c:v>
                </c:pt>
                <c:pt idx="22">
                  <c:v>0.40281881899291083</c:v>
                </c:pt>
                <c:pt idx="23">
                  <c:v>0.38584707196734097</c:v>
                </c:pt>
                <c:pt idx="24">
                  <c:v>0.43757049147384558</c:v>
                </c:pt>
                <c:pt idx="25">
                  <c:v>0.42590355474305663</c:v>
                </c:pt>
                <c:pt idx="26">
                  <c:v>0.31420055753980836</c:v>
                </c:pt>
                <c:pt idx="27">
                  <c:v>0.35922472369193242</c:v>
                </c:pt>
                <c:pt idx="28">
                  <c:v>0.35922472369193242</c:v>
                </c:pt>
                <c:pt idx="29">
                  <c:v>0.41458230502651056</c:v>
                </c:pt>
                <c:pt idx="30">
                  <c:v>0.25091641238514928</c:v>
                </c:pt>
                <c:pt idx="31">
                  <c:v>0.34417064761677346</c:v>
                </c:pt>
                <c:pt idx="32">
                  <c:v>0.43060066898715377</c:v>
                </c:pt>
                <c:pt idx="33">
                  <c:v>0.43060066898715227</c:v>
                </c:pt>
                <c:pt idx="34">
                  <c:v>0.37746933500501884</c:v>
                </c:pt>
                <c:pt idx="35">
                  <c:v>0.12901354062468337</c:v>
                </c:pt>
                <c:pt idx="36">
                  <c:v>0.17222226400553645</c:v>
                </c:pt>
                <c:pt idx="37">
                  <c:v>0.11954135802167785</c:v>
                </c:pt>
                <c:pt idx="38">
                  <c:v>0.30267022167984864</c:v>
                </c:pt>
                <c:pt idx="39">
                  <c:v>0.24895242167345186</c:v>
                </c:pt>
                <c:pt idx="40">
                  <c:v>0.29412420804246731</c:v>
                </c:pt>
                <c:pt idx="41">
                  <c:v>0.24895242167345036</c:v>
                </c:pt>
                <c:pt idx="42">
                  <c:v>0.20378063530443641</c:v>
                </c:pt>
                <c:pt idx="43">
                  <c:v>0.104579849552873</c:v>
                </c:pt>
                <c:pt idx="44">
                  <c:v>-0.12249201273673641</c:v>
                </c:pt>
                <c:pt idx="45">
                  <c:v>-7.9334255059331171E-2</c:v>
                </c:pt>
                <c:pt idx="46">
                  <c:v>-7.9334255059331171E-2</c:v>
                </c:pt>
                <c:pt idx="47">
                  <c:v>5.5150886606383807E-2</c:v>
                </c:pt>
                <c:pt idx="48">
                  <c:v>-3.6176497381930448E-2</c:v>
                </c:pt>
                <c:pt idx="49">
                  <c:v>-0.12385776456197252</c:v>
                </c:pt>
                <c:pt idx="50">
                  <c:v>-0.21280361676537848</c:v>
                </c:pt>
                <c:pt idx="51">
                  <c:v>-0.25514254400286734</c:v>
                </c:pt>
                <c:pt idx="52">
                  <c:v>-0.25564948459506737</c:v>
                </c:pt>
                <c:pt idx="53">
                  <c:v>-0.29671167256330971</c:v>
                </c:pt>
                <c:pt idx="54">
                  <c:v>-0.29645507300429719</c:v>
                </c:pt>
                <c:pt idx="55">
                  <c:v>-0.37984992968419895</c:v>
                </c:pt>
                <c:pt idx="56">
                  <c:v>-0.46375798548213243</c:v>
                </c:pt>
                <c:pt idx="57">
                  <c:v>-0.50455731536553272</c:v>
                </c:pt>
                <c:pt idx="58">
                  <c:v>-0.54612644392597509</c:v>
                </c:pt>
                <c:pt idx="59">
                  <c:v>-0.58617475070981906</c:v>
                </c:pt>
                <c:pt idx="60">
                  <c:v>-0.58617475070981828</c:v>
                </c:pt>
                <c:pt idx="61">
                  <c:v>-0.62926470104686361</c:v>
                </c:pt>
                <c:pt idx="62">
                  <c:v>-0.83106392514938343</c:v>
                </c:pt>
                <c:pt idx="63">
                  <c:v>-0.99532496649125901</c:v>
                </c:pt>
                <c:pt idx="64">
                  <c:v>-1.1138205068568587</c:v>
                </c:pt>
                <c:pt idx="65">
                  <c:v>-1.1645939664106308</c:v>
                </c:pt>
                <c:pt idx="66">
                  <c:v>-1.2943707580139683</c:v>
                </c:pt>
                <c:pt idx="67">
                  <c:v>-1.4675754603491535</c:v>
                </c:pt>
                <c:pt idx="68">
                  <c:v>-1.574112692351548</c:v>
                </c:pt>
                <c:pt idx="69">
                  <c:v>-1.7445722635553815</c:v>
                </c:pt>
                <c:pt idx="70">
                  <c:v>-1.9250112716809606</c:v>
                </c:pt>
                <c:pt idx="71">
                  <c:v>-2.0536650936180307</c:v>
                </c:pt>
                <c:pt idx="72">
                  <c:v>-2.3109727374921718</c:v>
                </c:pt>
                <c:pt idx="73">
                  <c:v>-2.3796980697235122</c:v>
                </c:pt>
                <c:pt idx="74">
                  <c:v>-2.5082979894392254</c:v>
                </c:pt>
                <c:pt idx="75">
                  <c:v>-2.6120284371480458</c:v>
                </c:pt>
                <c:pt idx="76">
                  <c:v>-2.7351510982552125</c:v>
                </c:pt>
                <c:pt idx="77">
                  <c:v>-2.6909780078433347</c:v>
                </c:pt>
                <c:pt idx="78">
                  <c:v>-2.5646045578823973</c:v>
                </c:pt>
                <c:pt idx="79">
                  <c:v>-2.4964883720878488</c:v>
                </c:pt>
                <c:pt idx="80">
                  <c:v>-2.3710111877294726</c:v>
                </c:pt>
                <c:pt idx="81">
                  <c:v>-2.1666626303458281</c:v>
                </c:pt>
                <c:pt idx="82">
                  <c:v>-1.7942309402903842</c:v>
                </c:pt>
                <c:pt idx="83">
                  <c:v>-1.5441378101271459</c:v>
                </c:pt>
                <c:pt idx="84">
                  <c:v>-1.0642559391972248</c:v>
                </c:pt>
                <c:pt idx="85">
                  <c:v>-0.83558487124136227</c:v>
                </c:pt>
                <c:pt idx="86">
                  <c:v>-0.46858403103437896</c:v>
                </c:pt>
                <c:pt idx="87">
                  <c:v>0.20925600334916414</c:v>
                </c:pt>
                <c:pt idx="88">
                  <c:v>0.66025342387554575</c:v>
                </c:pt>
                <c:pt idx="89">
                  <c:v>0.88712404186550564</c:v>
                </c:pt>
                <c:pt idx="90">
                  <c:v>0.74295876621971224</c:v>
                </c:pt>
                <c:pt idx="91">
                  <c:v>0.9137632775826654</c:v>
                </c:pt>
                <c:pt idx="92">
                  <c:v>1.0764399807630081</c:v>
                </c:pt>
                <c:pt idx="93">
                  <c:v>1.0610625809598919</c:v>
                </c:pt>
                <c:pt idx="94">
                  <c:v>0.94554891673248775</c:v>
                </c:pt>
                <c:pt idx="95">
                  <c:v>0.84922492301016883</c:v>
                </c:pt>
                <c:pt idx="96">
                  <c:v>0.54256903307205606</c:v>
                </c:pt>
                <c:pt idx="97">
                  <c:v>0.53384774758496889</c:v>
                </c:pt>
                <c:pt idx="98">
                  <c:v>0.52529746769566832</c:v>
                </c:pt>
                <c:pt idx="99">
                  <c:v>0.23164360633579237</c:v>
                </c:pt>
                <c:pt idx="100">
                  <c:v>9.6860260229149439E-2</c:v>
                </c:pt>
                <c:pt idx="101">
                  <c:v>8.9019880745316068E-2</c:v>
                </c:pt>
                <c:pt idx="102">
                  <c:v>0.46983831281735355</c:v>
                </c:pt>
                <c:pt idx="103">
                  <c:v>0.53200132158205393</c:v>
                </c:pt>
                <c:pt idx="104">
                  <c:v>0.58568755642429549</c:v>
                </c:pt>
                <c:pt idx="105">
                  <c:v>0.51632056261438264</c:v>
                </c:pt>
                <c:pt idx="106">
                  <c:v>0.44123232648315497</c:v>
                </c:pt>
                <c:pt idx="107">
                  <c:v>0.37495793101860375</c:v>
                </c:pt>
                <c:pt idx="108">
                  <c:v>0.50119487476060987</c:v>
                </c:pt>
                <c:pt idx="109">
                  <c:v>0.49383105304232566</c:v>
                </c:pt>
                <c:pt idx="110">
                  <c:v>0.54551501913960077</c:v>
                </c:pt>
                <c:pt idx="111">
                  <c:v>0.53789608965457147</c:v>
                </c:pt>
                <c:pt idx="112">
                  <c:v>0.65471967509168116</c:v>
                </c:pt>
                <c:pt idx="113">
                  <c:v>0.46562387154517165</c:v>
                </c:pt>
                <c:pt idx="114">
                  <c:v>0.10603185168623955</c:v>
                </c:pt>
                <c:pt idx="115">
                  <c:v>-7.7555350090026632E-3</c:v>
                </c:pt>
                <c:pt idx="116">
                  <c:v>-0.22986851383811377</c:v>
                </c:pt>
                <c:pt idx="117">
                  <c:v>-0.22986851383811377</c:v>
                </c:pt>
                <c:pt idx="118">
                  <c:v>-0.28450486497016186</c:v>
                </c:pt>
                <c:pt idx="119">
                  <c:v>-0.1769529926629845</c:v>
                </c:pt>
                <c:pt idx="120">
                  <c:v>-7.1518283196493185E-2</c:v>
                </c:pt>
                <c:pt idx="121">
                  <c:v>3.2269008934580123E-2</c:v>
                </c:pt>
                <c:pt idx="122">
                  <c:v>-2.5553049338261375E-2</c:v>
                </c:pt>
                <c:pt idx="123">
                  <c:v>-2.7940284084715411E-2</c:v>
                </c:pt>
                <c:pt idx="124">
                  <c:v>-0.13449830622593892</c:v>
                </c:pt>
                <c:pt idx="125">
                  <c:v>-3.0291348607736225E-2</c:v>
                </c:pt>
                <c:pt idx="126">
                  <c:v>2.6568242625989079E-2</c:v>
                </c:pt>
                <c:pt idx="127">
                  <c:v>8.1921862774065143E-2</c:v>
                </c:pt>
                <c:pt idx="128">
                  <c:v>0.19524423473076119</c:v>
                </c:pt>
                <c:pt idx="129">
                  <c:v>0.30194924190166622</c:v>
                </c:pt>
                <c:pt idx="130">
                  <c:v>0.30194924190166622</c:v>
                </c:pt>
                <c:pt idx="131">
                  <c:v>0.18697252874852247</c:v>
                </c:pt>
                <c:pt idx="132">
                  <c:v>-3.0291348607739237E-2</c:v>
                </c:pt>
                <c:pt idx="133">
                  <c:v>-3.7135558663648524E-2</c:v>
                </c:pt>
                <c:pt idx="134">
                  <c:v>6.0293784485208987E-2</c:v>
                </c:pt>
                <c:pt idx="135">
                  <c:v>0.20575896171475788</c:v>
                </c:pt>
                <c:pt idx="136">
                  <c:v>0.304675282230851</c:v>
                </c:pt>
                <c:pt idx="137">
                  <c:v>0.44731548355478312</c:v>
                </c:pt>
                <c:pt idx="138">
                  <c:v>0.65088240403717623</c:v>
                </c:pt>
                <c:pt idx="139">
                  <c:v>0.84871504506936546</c:v>
                </c:pt>
                <c:pt idx="140">
                  <c:v>0.89817320532741129</c:v>
                </c:pt>
                <c:pt idx="141">
                  <c:v>0.83163596814572061</c:v>
                </c:pt>
                <c:pt idx="142">
                  <c:v>0.6853963719870354</c:v>
                </c:pt>
                <c:pt idx="143">
                  <c:v>0.63664983993414082</c:v>
                </c:pt>
                <c:pt idx="144">
                  <c:v>0.84011362589405214</c:v>
                </c:pt>
                <c:pt idx="145">
                  <c:v>0.86309649592454007</c:v>
                </c:pt>
                <c:pt idx="146">
                  <c:v>0.83806780223603472</c:v>
                </c:pt>
                <c:pt idx="147">
                  <c:v>0.62314573308165122</c:v>
                </c:pt>
                <c:pt idx="148">
                  <c:v>0.56515492625656161</c:v>
                </c:pt>
                <c:pt idx="149">
                  <c:v>0.32169659712485243</c:v>
                </c:pt>
                <c:pt idx="150">
                  <c:v>0.30908556403730092</c:v>
                </c:pt>
                <c:pt idx="151">
                  <c:v>0.12465986663323897</c:v>
                </c:pt>
                <c:pt idx="152">
                  <c:v>0.16362793630975583</c:v>
                </c:pt>
                <c:pt idx="153">
                  <c:v>7.7410484480687991E-2</c:v>
                </c:pt>
                <c:pt idx="154">
                  <c:v>0.25459889496957822</c:v>
                </c:pt>
                <c:pt idx="155">
                  <c:v>0.4287872692934977</c:v>
                </c:pt>
                <c:pt idx="156">
                  <c:v>0.33093084878759182</c:v>
                </c:pt>
                <c:pt idx="157">
                  <c:v>0.23316950836379527</c:v>
                </c:pt>
                <c:pt idx="158">
                  <c:v>0.14283881700777637</c:v>
                </c:pt>
                <c:pt idx="159">
                  <c:v>0.14283881700777484</c:v>
                </c:pt>
                <c:pt idx="160">
                  <c:v>0.10015124304610525</c:v>
                </c:pt>
                <c:pt idx="161">
                  <c:v>6.2652213985854202E-2</c:v>
                </c:pt>
                <c:pt idx="162">
                  <c:v>-2.3128803200387651E-2</c:v>
                </c:pt>
                <c:pt idx="163">
                  <c:v>-6.2522802940808572E-2</c:v>
                </c:pt>
                <c:pt idx="164">
                  <c:v>-0.10463363024953586</c:v>
                </c:pt>
                <c:pt idx="165">
                  <c:v>-0.18161564608670724</c:v>
                </c:pt>
                <c:pt idx="166">
                  <c:v>-0.14357482539523655</c:v>
                </c:pt>
                <c:pt idx="167">
                  <c:v>-0.26171845134576271</c:v>
                </c:pt>
                <c:pt idx="168">
                  <c:v>-0.26214857690631233</c:v>
                </c:pt>
                <c:pt idx="169">
                  <c:v>-0.37592395643126819</c:v>
                </c:pt>
                <c:pt idx="170">
                  <c:v>-0.41315116527129508</c:v>
                </c:pt>
                <c:pt idx="171">
                  <c:v>-0.33828080112375508</c:v>
                </c:pt>
                <c:pt idx="172">
                  <c:v>-0.37571598319752508</c:v>
                </c:pt>
                <c:pt idx="173">
                  <c:v>-0.18686699206560131</c:v>
                </c:pt>
                <c:pt idx="174">
                  <c:v>-0.18770817989370256</c:v>
                </c:pt>
                <c:pt idx="175">
                  <c:v>-3.5453183007449075E-2</c:v>
                </c:pt>
                <c:pt idx="176">
                  <c:v>-7.477871397116316E-2</c:v>
                </c:pt>
                <c:pt idx="177">
                  <c:v>0.12109329754420368</c:v>
                </c:pt>
                <c:pt idx="178">
                  <c:v>7.8107173786168868E-2</c:v>
                </c:pt>
                <c:pt idx="179">
                  <c:v>7.8107173786168868E-2</c:v>
                </c:pt>
                <c:pt idx="180">
                  <c:v>3.8150751951377737E-2</c:v>
                </c:pt>
                <c:pt idx="181">
                  <c:v>0.15381407831524499</c:v>
                </c:pt>
                <c:pt idx="182">
                  <c:v>0.26737443510885994</c:v>
                </c:pt>
                <c:pt idx="183">
                  <c:v>0.29811729413033572</c:v>
                </c:pt>
                <c:pt idx="184">
                  <c:v>0.45222546033402367</c:v>
                </c:pt>
                <c:pt idx="185">
                  <c:v>0.43926634129373288</c:v>
                </c:pt>
                <c:pt idx="186">
                  <c:v>0.47186536745098751</c:v>
                </c:pt>
                <c:pt idx="187">
                  <c:v>0.38640026361981566</c:v>
                </c:pt>
                <c:pt idx="188">
                  <c:v>0.42263431685699437</c:v>
                </c:pt>
                <c:pt idx="189">
                  <c:v>0.37873168092411658</c:v>
                </c:pt>
                <c:pt idx="190">
                  <c:v>0.41061986762571867</c:v>
                </c:pt>
                <c:pt idx="191">
                  <c:v>0.41061986762571867</c:v>
                </c:pt>
                <c:pt idx="192">
                  <c:v>0.44628180423283659</c:v>
                </c:pt>
                <c:pt idx="193">
                  <c:v>0.29694744469053125</c:v>
                </c:pt>
                <c:pt idx="194">
                  <c:v>0.14818459054256997</c:v>
                </c:pt>
                <c:pt idx="195">
                  <c:v>-3.0291348607737731E-2</c:v>
                </c:pt>
                <c:pt idx="196">
                  <c:v>-0.13601907111323697</c:v>
                </c:pt>
                <c:pt idx="197">
                  <c:v>-0.27185170352226129</c:v>
                </c:pt>
                <c:pt idx="198">
                  <c:v>-0.33828080112375358</c:v>
                </c:pt>
                <c:pt idx="199">
                  <c:v>-0.37101397965202609</c:v>
                </c:pt>
                <c:pt idx="200">
                  <c:v>-0.40343241607906549</c:v>
                </c:pt>
                <c:pt idx="201">
                  <c:v>-0.40312068586396965</c:v>
                </c:pt>
                <c:pt idx="202">
                  <c:v>-0.53095666715273337</c:v>
                </c:pt>
                <c:pt idx="203">
                  <c:v>-0.59518195582905775</c:v>
                </c:pt>
                <c:pt idx="204">
                  <c:v>-0.65789249713094389</c:v>
                </c:pt>
                <c:pt idx="205">
                  <c:v>-0.59640529466098868</c:v>
                </c:pt>
                <c:pt idx="206">
                  <c:v>-0.82457993667536211</c:v>
                </c:pt>
                <c:pt idx="207">
                  <c:v>-1.3530093355001989</c:v>
                </c:pt>
                <c:pt idx="208">
                  <c:v>-1.7130742993111954</c:v>
                </c:pt>
                <c:pt idx="209">
                  <c:v>-1.5881797443440979</c:v>
                </c:pt>
                <c:pt idx="210">
                  <c:v>-1.0947985825465949</c:v>
                </c:pt>
                <c:pt idx="211">
                  <c:v>-0.8316619629212596</c:v>
                </c:pt>
                <c:pt idx="212">
                  <c:v>-0.66720157565542493</c:v>
                </c:pt>
                <c:pt idx="213">
                  <c:v>-0.600146229349934</c:v>
                </c:pt>
                <c:pt idx="214">
                  <c:v>-0.37133332773523015</c:v>
                </c:pt>
                <c:pt idx="215">
                  <c:v>-0.17138996478502727</c:v>
                </c:pt>
                <c:pt idx="216">
                  <c:v>-6.9933555367224634E-2</c:v>
                </c:pt>
                <c:pt idx="217">
                  <c:v>0.16487028466973799</c:v>
                </c:pt>
                <c:pt idx="218">
                  <c:v>0.84922492301016728</c:v>
                </c:pt>
                <c:pt idx="219">
                  <c:v>2.3181282268268957</c:v>
                </c:pt>
                <c:pt idx="220">
                  <c:v>3.4397231497393945</c:v>
                </c:pt>
                <c:pt idx="221">
                  <c:v>3.6545824582803297</c:v>
                </c:pt>
                <c:pt idx="222">
                  <c:v>3.1051422581536872</c:v>
                </c:pt>
                <c:pt idx="223">
                  <c:v>2.9254398894124725</c:v>
                </c:pt>
                <c:pt idx="224">
                  <c:v>2.8767519532016141</c:v>
                </c:pt>
                <c:pt idx="225">
                  <c:v>2.760185952328845</c:v>
                </c:pt>
                <c:pt idx="226">
                  <c:v>2.6178140421427294</c:v>
                </c:pt>
                <c:pt idx="227">
                  <c:v>2.560966064387602</c:v>
                </c:pt>
                <c:pt idx="228">
                  <c:v>2.4688230660936616</c:v>
                </c:pt>
                <c:pt idx="229">
                  <c:v>2.1909229057128523</c:v>
                </c:pt>
                <c:pt idx="230">
                  <c:v>1.7717171147973829</c:v>
                </c:pt>
                <c:pt idx="231">
                  <c:v>1.2381223558357808</c:v>
                </c:pt>
                <c:pt idx="232">
                  <c:v>0.79540800074454376</c:v>
                </c:pt>
                <c:pt idx="233">
                  <c:v>0.34690921683322812</c:v>
                </c:pt>
                <c:pt idx="234">
                  <c:v>-4.3682194369303637E-2</c:v>
                </c:pt>
                <c:pt idx="235">
                  <c:v>-0.38616608702730509</c:v>
                </c:pt>
                <c:pt idx="236">
                  <c:v>-0.61962756743596548</c:v>
                </c:pt>
                <c:pt idx="237">
                  <c:v>-0.75884570869735013</c:v>
                </c:pt>
                <c:pt idx="238">
                  <c:v>-0.80079055916828756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88-4576-A57D-6F5B3AAF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822623"/>
        <c:axId val="365161679"/>
      </c:lineChart>
      <c:dateAx>
        <c:axId val="31882262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1679"/>
        <c:crosses val="autoZero"/>
        <c:auto val="1"/>
        <c:lblOffset val="100"/>
        <c:baseTimeUnit val="months"/>
        <c:majorUnit val="12"/>
        <c:majorTimeUnit val="months"/>
      </c:dateAx>
      <c:valAx>
        <c:axId val="36516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>
                    <a:effectLst/>
                  </a:rPr>
                  <a:t>Standardized percent change of metric, qtr. over prior year qtr.</a:t>
                </a:r>
                <a:endParaRPr lang="en-US" sz="300">
                  <a:effectLst/>
                </a:endParaRPr>
              </a:p>
            </c:rich>
          </c:tx>
          <c:layout>
            <c:manualLayout>
              <c:xMode val="edge"/>
              <c:yMode val="edge"/>
              <c:x val="7.4197382935828685E-3"/>
              <c:y val="0.10262341264915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2623"/>
        <c:crosses val="autoZero"/>
        <c:crossBetween val="between"/>
      </c:valAx>
      <c:valAx>
        <c:axId val="729675680"/>
        <c:scaling>
          <c:orientation val="minMax"/>
          <c:max val="1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53920"/>
        <c:crosses val="max"/>
        <c:crossBetween val="between"/>
      </c:valAx>
      <c:dateAx>
        <c:axId val="722953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9675680"/>
        <c:crosses val="autoZero"/>
        <c:auto val="1"/>
        <c:lblOffset val="100"/>
        <c:baseTimeUnit val="months"/>
      </c:date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794345327087279"/>
          <c:y val="0.89992353695514093"/>
          <c:w val="0.60411309345825448"/>
          <c:h val="5.1370222557796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WAGE AND SALARY GROWTH</a:t>
            </a:r>
            <a:endParaRPr lang="en-US" sz="1800" baseline="0" dirty="0"/>
          </a:p>
        </c:rich>
      </c:tx>
      <c:layout>
        <c:manualLayout>
          <c:xMode val="edge"/>
          <c:yMode val="edge"/>
          <c:x val="0.35803703856389679"/>
          <c:y val="1.283523932366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01945825812794E-2"/>
          <c:y val="0.11789911113749575"/>
          <c:w val="0.90148735770740118"/>
          <c:h val="0.72146362787585072"/>
        </c:manualLayout>
      </c:layout>
      <c:lineChart>
        <c:grouping val="standard"/>
        <c:varyColors val="0"/>
        <c:ser>
          <c:idx val="2"/>
          <c:order val="0"/>
          <c:tx>
            <c:strRef>
              <c:f>Sheet1!$G$6</c:f>
              <c:strCache>
                <c:ptCount val="1"/>
                <c:pt idx="0">
                  <c:v>Private</c:v>
                </c:pt>
              </c:strCache>
            </c:strRef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Sheet1!$G$12:$G$61</c:f>
              <c:numCache>
                <c:formatCode>0.0%</c:formatCode>
                <c:ptCount val="50"/>
                <c:pt idx="0">
                  <c:v>1.4571948998178597E-2</c:v>
                </c:pt>
                <c:pt idx="1">
                  <c:v>1.6348773841961872E-2</c:v>
                </c:pt>
                <c:pt idx="2">
                  <c:v>1.6289592760180938E-2</c:v>
                </c:pt>
                <c:pt idx="3">
                  <c:v>1.7117117117117164E-2</c:v>
                </c:pt>
                <c:pt idx="4">
                  <c:v>1.6157989228007263E-2</c:v>
                </c:pt>
                <c:pt idx="5">
                  <c:v>1.6085790884718509E-2</c:v>
                </c:pt>
                <c:pt idx="6">
                  <c:v>1.6918967052537814E-2</c:v>
                </c:pt>
                <c:pt idx="7">
                  <c:v>1.5943312666076181E-2</c:v>
                </c:pt>
                <c:pt idx="8">
                  <c:v>1.8551236749116518E-2</c:v>
                </c:pt>
                <c:pt idx="9">
                  <c:v>1.846965699208436E-2</c:v>
                </c:pt>
                <c:pt idx="10">
                  <c:v>1.8388791593695331E-2</c:v>
                </c:pt>
                <c:pt idx="11">
                  <c:v>1.7436791630339954E-2</c:v>
                </c:pt>
                <c:pt idx="12">
                  <c:v>1.8213356461405095E-2</c:v>
                </c:pt>
                <c:pt idx="13">
                  <c:v>1.899827288428324E-2</c:v>
                </c:pt>
                <c:pt idx="14">
                  <c:v>1.8056749785038795E-2</c:v>
                </c:pt>
                <c:pt idx="15">
                  <c:v>2.0565552699228773E-2</c:v>
                </c:pt>
                <c:pt idx="16">
                  <c:v>1.7035775127768327E-2</c:v>
                </c:pt>
                <c:pt idx="17">
                  <c:v>1.8644067796610209E-2</c:v>
                </c:pt>
                <c:pt idx="18">
                  <c:v>2.2804054054053946E-2</c:v>
                </c:pt>
                <c:pt idx="19">
                  <c:v>2.267002518891692E-2</c:v>
                </c:pt>
                <c:pt idx="20">
                  <c:v>2.6800670016750239E-2</c:v>
                </c:pt>
                <c:pt idx="21">
                  <c:v>2.1630615640598982E-2</c:v>
                </c:pt>
                <c:pt idx="22">
                  <c:v>2.0644095788604488E-2</c:v>
                </c:pt>
                <c:pt idx="23">
                  <c:v>2.0525451559934238E-2</c:v>
                </c:pt>
                <c:pt idx="24">
                  <c:v>2.0391517128874437E-2</c:v>
                </c:pt>
                <c:pt idx="25">
                  <c:v>2.6058631921824116E-2</c:v>
                </c:pt>
                <c:pt idx="26">
                  <c:v>2.4271844660194164E-2</c:v>
                </c:pt>
                <c:pt idx="27">
                  <c:v>2.4135156878519748E-2</c:v>
                </c:pt>
                <c:pt idx="28">
                  <c:v>2.478017585931247E-2</c:v>
                </c:pt>
                <c:pt idx="29">
                  <c:v>2.3809523809523725E-2</c:v>
                </c:pt>
                <c:pt idx="30">
                  <c:v>2.6066350710900466E-2</c:v>
                </c:pt>
                <c:pt idx="31">
                  <c:v>2.7494108405341722E-2</c:v>
                </c:pt>
                <c:pt idx="32">
                  <c:v>2.8861154446177872E-2</c:v>
                </c:pt>
                <c:pt idx="33">
                  <c:v>2.9457364341085368E-2</c:v>
                </c:pt>
                <c:pt idx="34">
                  <c:v>3.1562740569669012E-2</c:v>
                </c:pt>
                <c:pt idx="35">
                  <c:v>3.1345565749235416E-2</c:v>
                </c:pt>
                <c:pt idx="36">
                  <c:v>2.9567854435178287E-2</c:v>
                </c:pt>
                <c:pt idx="37">
                  <c:v>3.0120481927710774E-2</c:v>
                </c:pt>
                <c:pt idx="38">
                  <c:v>2.9850746268656803E-2</c:v>
                </c:pt>
                <c:pt idx="39">
                  <c:v>2.9651593773165397E-2</c:v>
                </c:pt>
                <c:pt idx="40">
                  <c:v>3.3136966126656953E-2</c:v>
                </c:pt>
                <c:pt idx="41">
                  <c:v>2.9239766081871288E-2</c:v>
                </c:pt>
                <c:pt idx="42">
                  <c:v>2.608695652173898E-2</c:v>
                </c:pt>
                <c:pt idx="43">
                  <c:v>2.8077753779697678E-2</c:v>
                </c:pt>
                <c:pt idx="44">
                  <c:v>2.9935851746258013E-2</c:v>
                </c:pt>
                <c:pt idx="45">
                  <c:v>3.5511363636363535E-2</c:v>
                </c:pt>
                <c:pt idx="46">
                  <c:v>4.590395480225995E-2</c:v>
                </c:pt>
                <c:pt idx="47">
                  <c:v>4.9019607843137303E-2</c:v>
                </c:pt>
                <c:pt idx="48">
                  <c:v>4.9826989619377038E-2</c:v>
                </c:pt>
                <c:pt idx="49">
                  <c:v>5.692729766803839E-2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2-4E64-8BC2-EF998FA10452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State and Local Government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Sheet1!$E$12:$E$61</c:f>
              <c:numCache>
                <c:formatCode>General</c:formatCode>
                <c:ptCount val="50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2022</c:v>
                </c:pt>
                <c:pt idx="49">
                  <c:v>2022</c:v>
                </c:pt>
              </c:numCache>
            </c:numRef>
          </c:cat>
          <c:val>
            <c:numRef>
              <c:f>Sheet1!$F$12:$F$61</c:f>
              <c:numCache>
                <c:formatCode>0.0%</c:formatCode>
                <c:ptCount val="50"/>
                <c:pt idx="0">
                  <c:v>1.6216216216216273E-2</c:v>
                </c:pt>
                <c:pt idx="1">
                  <c:v>1.3428827215756556E-2</c:v>
                </c:pt>
                <c:pt idx="2">
                  <c:v>1.2511170688114248E-2</c:v>
                </c:pt>
                <c:pt idx="3">
                  <c:v>1.245551601423478E-2</c:v>
                </c:pt>
                <c:pt idx="4">
                  <c:v>1.1524822695035519E-2</c:v>
                </c:pt>
                <c:pt idx="5">
                  <c:v>1.0600706713780994E-2</c:v>
                </c:pt>
                <c:pt idx="6">
                  <c:v>1.0591350397175736E-2</c:v>
                </c:pt>
                <c:pt idx="7">
                  <c:v>8.7873462214411724E-3</c:v>
                </c:pt>
                <c:pt idx="8">
                  <c:v>9.6406660823840085E-3</c:v>
                </c:pt>
                <c:pt idx="9">
                  <c:v>1.0489510489510412E-2</c:v>
                </c:pt>
                <c:pt idx="10">
                  <c:v>1.1353711790393017E-2</c:v>
                </c:pt>
                <c:pt idx="11">
                  <c:v>1.1324041811846763E-2</c:v>
                </c:pt>
                <c:pt idx="12">
                  <c:v>1.0416666666666741E-2</c:v>
                </c:pt>
                <c:pt idx="13">
                  <c:v>9.5155709342560346E-3</c:v>
                </c:pt>
                <c:pt idx="14">
                  <c:v>9.4991364421417313E-3</c:v>
                </c:pt>
                <c:pt idx="15">
                  <c:v>1.1197243755383335E-2</c:v>
                </c:pt>
                <c:pt idx="16">
                  <c:v>1.2027491408934665E-2</c:v>
                </c:pt>
                <c:pt idx="17">
                  <c:v>1.2853470437018011E-2</c:v>
                </c:pt>
                <c:pt idx="18">
                  <c:v>1.6253207869974196E-2</c:v>
                </c:pt>
                <c:pt idx="19">
                  <c:v>1.7035775127768327E-2</c:v>
                </c:pt>
                <c:pt idx="20">
                  <c:v>1.8675721561969505E-2</c:v>
                </c:pt>
                <c:pt idx="21">
                  <c:v>2.0304568527918621E-2</c:v>
                </c:pt>
                <c:pt idx="22">
                  <c:v>1.8518518518518601E-2</c:v>
                </c:pt>
                <c:pt idx="23">
                  <c:v>1.7587939698492372E-2</c:v>
                </c:pt>
                <c:pt idx="24">
                  <c:v>1.7499999999999849E-2</c:v>
                </c:pt>
                <c:pt idx="25">
                  <c:v>1.7412935323383172E-2</c:v>
                </c:pt>
                <c:pt idx="26">
                  <c:v>1.983471074380172E-2</c:v>
                </c:pt>
                <c:pt idx="27">
                  <c:v>2.0576131687242816E-2</c:v>
                </c:pt>
                <c:pt idx="28">
                  <c:v>2.2113022113022129E-2</c:v>
                </c:pt>
                <c:pt idx="29">
                  <c:v>2.1189894050529734E-2</c:v>
                </c:pt>
                <c:pt idx="30">
                  <c:v>2.0259319286871857E-2</c:v>
                </c:pt>
                <c:pt idx="31">
                  <c:v>2.0161290322580738E-2</c:v>
                </c:pt>
                <c:pt idx="32">
                  <c:v>1.8429487179487225E-2</c:v>
                </c:pt>
                <c:pt idx="33">
                  <c:v>1.9952114924181918E-2</c:v>
                </c:pt>
                <c:pt idx="34">
                  <c:v>2.2239872915011727E-2</c:v>
                </c:pt>
                <c:pt idx="35">
                  <c:v>2.3715415019762931E-2</c:v>
                </c:pt>
                <c:pt idx="36">
                  <c:v>2.5177025963808219E-2</c:v>
                </c:pt>
                <c:pt idx="37">
                  <c:v>2.5039123630672844E-2</c:v>
                </c:pt>
                <c:pt idx="38">
                  <c:v>2.7195027195027199E-2</c:v>
                </c:pt>
                <c:pt idx="39">
                  <c:v>2.6254826254826336E-2</c:v>
                </c:pt>
                <c:pt idx="40">
                  <c:v>2.6093630084420338E-2</c:v>
                </c:pt>
                <c:pt idx="41">
                  <c:v>2.6717557251908497E-2</c:v>
                </c:pt>
                <c:pt idx="42">
                  <c:v>1.8154311649016597E-2</c:v>
                </c:pt>
                <c:pt idx="43">
                  <c:v>1.8058690744920947E-2</c:v>
                </c:pt>
                <c:pt idx="44">
                  <c:v>1.6454749439042793E-2</c:v>
                </c:pt>
                <c:pt idx="45">
                  <c:v>1.6356877323419949E-2</c:v>
                </c:pt>
                <c:pt idx="46">
                  <c:v>2.4517087667162096E-2</c:v>
                </c:pt>
                <c:pt idx="47">
                  <c:v>2.5868440502586854E-2</c:v>
                </c:pt>
                <c:pt idx="48">
                  <c:v>3.0905077262693093E-2</c:v>
                </c:pt>
                <c:pt idx="49">
                  <c:v>3.2187271397220218E-2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E2-4E64-8BC2-EF998FA10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65903"/>
        <c:axId val="1565778799"/>
      </c:lineChart>
      <c:catAx>
        <c:axId val="156576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78799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565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/>
                  <a:t>Qtr. over</a:t>
                </a:r>
                <a:r>
                  <a:rPr lang="en-US" sz="900" baseline="0" dirty="0"/>
                  <a:t> Same Qtr. Prior Yr. Percent Change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7741224755282555E-2"/>
              <c:y val="0.28216651465516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5903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606815901938959"/>
          <c:y val="0.90732925690662891"/>
          <c:w val="0.29465676394264662"/>
          <c:h val="4.139095348689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SOUTH CAROLINA PERSONAL INCOME</a:t>
            </a:r>
            <a:endParaRPr lang="en-US" sz="1400" b="0" i="0" baseline="0">
              <a:effectLst/>
            </a:endParaRPr>
          </a:p>
          <a:p>
            <a:pPr>
              <a:defRPr/>
            </a:pPr>
            <a:r>
              <a:rPr lang="en-US" sz="1400" b="0" i="0" baseline="0">
                <a:effectLst/>
              </a:rPr>
              <a:t>Actual, Estimate, and Trend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55260755449046"/>
          <c:y val="0.14357471099517743"/>
          <c:w val="0.84845486705466167"/>
          <c:h val="0.66835615048724584"/>
        </c:manualLayout>
      </c:layout>
      <c:areaChart>
        <c:grouping val="stacked"/>
        <c:varyColors val="0"/>
        <c:ser>
          <c:idx val="4"/>
          <c:order val="3"/>
          <c:tx>
            <c:strRef>
              <c:f>'PI Dashboard'!$H$2</c:f>
              <c:strCache>
                <c:ptCount val="1"/>
                <c:pt idx="0">
                  <c:v>10-Year Trend</c:v>
                </c:pt>
              </c:strCache>
            </c:strRef>
          </c:tx>
          <c:spPr>
            <a:noFill/>
            <a:ln w="25400">
              <a:noFill/>
            </a:ln>
            <a:effectLst/>
          </c:spPr>
          <c:val>
            <c:numRef>
              <c:f>'PI Dashboard'!$H$3:$H$24</c:f>
              <c:numCache>
                <c:formatCode>_(* #,##0_);_(* \(#,##0\);_(* "-"??_);_(@_)</c:formatCode>
                <c:ptCount val="22"/>
                <c:pt idx="0">
                  <c:v>228118.5542870544</c:v>
                </c:pt>
                <c:pt idx="1">
                  <c:v>230402.89484990618</c:v>
                </c:pt>
                <c:pt idx="2">
                  <c:v>232687.23541275796</c:v>
                </c:pt>
                <c:pt idx="3">
                  <c:v>234971.57597560974</c:v>
                </c:pt>
                <c:pt idx="4">
                  <c:v>237255.91653846152</c:v>
                </c:pt>
                <c:pt idx="5">
                  <c:v>239540.2571013133</c:v>
                </c:pt>
                <c:pt idx="6">
                  <c:v>241824.59766416511</c:v>
                </c:pt>
                <c:pt idx="7">
                  <c:v>244108.93822701689</c:v>
                </c:pt>
                <c:pt idx="8">
                  <c:v>246393.27878986867</c:v>
                </c:pt>
                <c:pt idx="9">
                  <c:v>248677.61935272045</c:v>
                </c:pt>
                <c:pt idx="10">
                  <c:v>250961.95991557222</c:v>
                </c:pt>
                <c:pt idx="11">
                  <c:v>253246.300478424</c:v>
                </c:pt>
                <c:pt idx="12">
                  <c:v>255530.64104127578</c:v>
                </c:pt>
                <c:pt idx="13">
                  <c:v>257814.98160412759</c:v>
                </c:pt>
                <c:pt idx="14">
                  <c:v>260099.32216697934</c:v>
                </c:pt>
                <c:pt idx="15">
                  <c:v>262383.66272983112</c:v>
                </c:pt>
                <c:pt idx="16">
                  <c:v>264668.00329268293</c:v>
                </c:pt>
                <c:pt idx="17">
                  <c:v>266952.34385553468</c:v>
                </c:pt>
                <c:pt idx="18">
                  <c:v>269236.68441838649</c:v>
                </c:pt>
                <c:pt idx="19">
                  <c:v>271521.0249812383</c:v>
                </c:pt>
                <c:pt idx="20">
                  <c:v>273805.36554409005</c:v>
                </c:pt>
                <c:pt idx="21">
                  <c:v>276089.7061069418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F-4D4F-A9D5-638AD18A0957}"/>
            </c:ext>
          </c:extLst>
        </c:ser>
        <c:ser>
          <c:idx val="5"/>
          <c:order val="4"/>
          <c:tx>
            <c:strRef>
              <c:f>'PI Dashboard'!$I$2</c:f>
              <c:strCache>
                <c:ptCount val="1"/>
                <c:pt idx="0">
                  <c:v>Shade</c:v>
                </c:pt>
              </c:strCache>
            </c:strRef>
          </c:tx>
          <c:spPr>
            <a:solidFill>
              <a:srgbClr val="5B9BD5">
                <a:lumMod val="40000"/>
                <a:lumOff val="60000"/>
                <a:alpha val="43000"/>
              </a:srgbClr>
            </a:solidFill>
            <a:ln w="25400">
              <a:noFill/>
            </a:ln>
            <a:effectLst/>
          </c:spPr>
          <c:val>
            <c:numRef>
              <c:f>'PI Dashboard'!$I$3:$I$24</c:f>
              <c:numCache>
                <c:formatCode>_(* #,##0_);_(* \(#,##0\);_(* "-"??_);_(@_)</c:formatCode>
                <c:ptCount val="22"/>
                <c:pt idx="0">
                  <c:v>2404.530994330853</c:v>
                </c:pt>
                <c:pt idx="1">
                  <c:v>2734.587184725824</c:v>
                </c:pt>
                <c:pt idx="2">
                  <c:v>3064.6433751207951</c:v>
                </c:pt>
                <c:pt idx="3">
                  <c:v>3394.6995655157662</c:v>
                </c:pt>
                <c:pt idx="4">
                  <c:v>3724.7557559107372</c:v>
                </c:pt>
                <c:pt idx="5">
                  <c:v>4054.8119463057083</c:v>
                </c:pt>
                <c:pt idx="6">
                  <c:v>4384.8681367006793</c:v>
                </c:pt>
                <c:pt idx="7">
                  <c:v>4714.9243270956504</c:v>
                </c:pt>
                <c:pt idx="8">
                  <c:v>5044.9805174906214</c:v>
                </c:pt>
                <c:pt idx="9">
                  <c:v>5375.0367078855925</c:v>
                </c:pt>
                <c:pt idx="10">
                  <c:v>5705.0928982805344</c:v>
                </c:pt>
                <c:pt idx="11">
                  <c:v>6035.1490886755055</c:v>
                </c:pt>
                <c:pt idx="12">
                  <c:v>6365.2052790704765</c:v>
                </c:pt>
                <c:pt idx="13">
                  <c:v>6695.2614694654185</c:v>
                </c:pt>
                <c:pt idx="14">
                  <c:v>7025.3176598604477</c:v>
                </c:pt>
                <c:pt idx="15">
                  <c:v>7355.3738502554479</c:v>
                </c:pt>
                <c:pt idx="16">
                  <c:v>7685.4300406503608</c:v>
                </c:pt>
                <c:pt idx="17">
                  <c:v>8015.48623104539</c:v>
                </c:pt>
                <c:pt idx="18">
                  <c:v>8345.5424214403029</c:v>
                </c:pt>
                <c:pt idx="19">
                  <c:v>8675.5986118352739</c:v>
                </c:pt>
                <c:pt idx="20">
                  <c:v>9005.654802230245</c:v>
                </c:pt>
                <c:pt idx="21">
                  <c:v>9335.7109926252742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F-4D4F-A9D5-638AD18A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23856"/>
        <c:axId val="1729966288"/>
      </c:areaChart>
      <c:barChart>
        <c:barDir val="col"/>
        <c:grouping val="clustered"/>
        <c:varyColors val="0"/>
        <c:ser>
          <c:idx val="2"/>
          <c:order val="2"/>
          <c:tx>
            <c:strRef>
              <c:f>'PI Dashboard'!$J$2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E7E6E6">
                <a:lumMod val="90000"/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'PI Dashboard'!$A$3:$B$20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Dashboard'!$J$3:$J$24</c:f>
              <c:numCache>
                <c:formatCode>0.0%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F-4D4F-A9D5-638AD18A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42627728"/>
        <c:axId val="1434580336"/>
      </c:barChart>
      <c:lineChart>
        <c:grouping val="standard"/>
        <c:varyColors val="0"/>
        <c:ser>
          <c:idx val="0"/>
          <c:order val="0"/>
          <c:tx>
            <c:strRef>
              <c:f>'PI Dashboard'!$C$2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Dashboard'!$C$3:$C$24</c:f>
              <c:numCache>
                <c:formatCode>_("$"* #,##0_);_("$"* \(#,##0\);_("$"* "-"??_);_(@_)</c:formatCode>
                <c:ptCount val="22"/>
                <c:pt idx="0">
                  <c:v>233354.9</c:v>
                </c:pt>
                <c:pt idx="1">
                  <c:v>235628.7</c:v>
                </c:pt>
                <c:pt idx="2">
                  <c:v>238252.3</c:v>
                </c:pt>
                <c:pt idx="3">
                  <c:v>240862.1</c:v>
                </c:pt>
                <c:pt idx="4">
                  <c:v>241025.1</c:v>
                </c:pt>
                <c:pt idx="5">
                  <c:v>265358.2</c:v>
                </c:pt>
                <c:pt idx="6">
                  <c:v>250803</c:v>
                </c:pt>
                <c:pt idx="7">
                  <c:v>250598.3</c:v>
                </c:pt>
                <c:pt idx="8">
                  <c:v>286434.5</c:v>
                </c:pt>
                <c:pt idx="9">
                  <c:v>265904.40000000002</c:v>
                </c:pt>
                <c:pt idx="10">
                  <c:v>266534.5</c:v>
                </c:pt>
                <c:pt idx="11">
                  <c:v>270484.8</c:v>
                </c:pt>
                <c:pt idx="12">
                  <c:v>273454.09999999998</c:v>
                </c:pt>
                <c:pt idx="13">
                  <c:v>278612</c:v>
                </c:pt>
                <c:pt idx="14">
                  <c:v>282316.90000000002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6B4F-4D4F-A9D5-638AD18A0957}"/>
            </c:ext>
          </c:extLst>
        </c:ser>
        <c:ser>
          <c:idx val="6"/>
          <c:order val="5"/>
          <c:tx>
            <c:strRef>
              <c:f>'PI Dashboard'!$F$2</c:f>
              <c:strCache>
                <c:ptCount val="1"/>
                <c:pt idx="0">
                  <c:v>November Estimate</c:v>
                </c:pt>
              </c:strCache>
            </c:strRef>
          </c:tx>
          <c:spPr>
            <a:ln w="50800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Dashboard'!$F$3:$F$24</c:f>
              <c:numCache>
                <c:formatCode>General</c:formatCode>
                <c:ptCount val="22"/>
                <c:pt idx="12" formatCode="_(&quot;$&quot;* #,##0_);_(&quot;$&quot;* \(#,##0\);_(&quot;$&quot;* &quot;-&quot;??_);_(@_)">
                  <c:v>273417.5</c:v>
                </c:pt>
                <c:pt idx="13" formatCode="_(&quot;$&quot;* #,##0_);_(&quot;$&quot;* \(#,##0\);_(&quot;$&quot;* &quot;-&quot;??_);_(@_)">
                  <c:v>277240.7</c:v>
                </c:pt>
                <c:pt idx="14" formatCode="_(&quot;$&quot;* #,##0_);_(&quot;$&quot;* \(#,##0\);_(&quot;$&quot;* &quot;-&quot;??_);_(@_)">
                  <c:v>279767.52603985707</c:v>
                </c:pt>
                <c:pt idx="15" formatCode="_(&quot;$&quot;* #,##0_);_(&quot;$&quot;* \(#,##0\);_(&quot;$&quot;* &quot;-&quot;??_);_(@_)">
                  <c:v>282939.23328746809</c:v>
                </c:pt>
                <c:pt idx="16" formatCode="_(&quot;$&quot;* #,##0_);_(&quot;$&quot;* \(#,##0\);_(&quot;$&quot;* &quot;-&quot;??_);_(@_)">
                  <c:v>287823.40863737202</c:v>
                </c:pt>
                <c:pt idx="17" formatCode="_(&quot;$&quot;* #,##0_);_(&quot;$&quot;* \(#,##0\);_(&quot;$&quot;* &quot;-&quot;??_);_(@_)">
                  <c:v>290698.61356619705</c:v>
                </c:pt>
                <c:pt idx="18" formatCode="_(&quot;$&quot;* #,##0_);_(&quot;$&quot;* \(#,##0\);_(&quot;$&quot;* &quot;-&quot;??_);_(@_)">
                  <c:v>293743.9776194343</c:v>
                </c:pt>
                <c:pt idx="19" formatCode="_(&quot;$&quot;* #,##0_);_(&quot;$&quot;* \(#,##0\);_(&quot;$&quot;* &quot;-&quot;??_);_(@_)">
                  <c:v>297069.55215507903</c:v>
                </c:pt>
                <c:pt idx="20" formatCode="_(&quot;$&quot;* #,##0_);_(&quot;$&quot;* \(#,##0\);_(&quot;$&quot;* &quot;-&quot;??_);_(@_)">
                  <c:v>301308.28640084696</c:v>
                </c:pt>
                <c:pt idx="21" formatCode="_(&quot;$&quot;* #,##0_);_(&quot;$&quot;* \(#,##0\);_(&quot;$&quot;* &quot;-&quot;??_);_(@_)">
                  <c:v>304751.6139832575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4F-4D4F-A9D5-638AD18A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23856"/>
        <c:axId val="17299662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'PI Dashboard'!$E$2</c15:sqref>
                        </c15:formulaRef>
                      </c:ext>
                    </c:extLst>
                    <c:strCache>
                      <c:ptCount val="1"/>
                      <c:pt idx="0">
                        <c:v>May Estimate</c:v>
                      </c:pt>
                    </c:strCache>
                  </c:strRef>
                </c:tx>
                <c:spPr>
                  <a:ln w="50800" cap="rnd">
                    <a:solidFill>
                      <a:srgbClr val="5B9BD5">
                        <a:lumMod val="50000"/>
                      </a:srgb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'PI Dashboard'!$A$3:$B$24</c15:sqref>
                        </c15:formulaRef>
                      </c:ext>
                    </c:extLst>
                    <c:multiLvlStrCache>
                      <c:ptCount val="2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</c:lvl>
                      <c:lvl>
                        <c:pt idx="0">
                          <c:v>2019</c:v>
                        </c:pt>
                        <c:pt idx="4">
                          <c:v>2020</c:v>
                        </c:pt>
                        <c:pt idx="8">
                          <c:v>2021</c:v>
                        </c:pt>
                        <c:pt idx="12">
                          <c:v>2022</c:v>
                        </c:pt>
                        <c:pt idx="16">
                          <c:v>2023</c:v>
                        </c:pt>
                        <c:pt idx="20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'PI Dashboard'!$E$3:$E$24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11" formatCode="_(&quot;$&quot;* #,##0_);_(&quot;$&quot;* \(#,##0\);_(&quot;$&quot;* &quot;-&quot;??_);_(@_)">
                        <c:v>268827.09999999998</c:v>
                      </c:pt>
                      <c:pt idx="12" formatCode="_(&quot;$&quot;* #,##0_);_(&quot;$&quot;* \(#,##0\);_(&quot;$&quot;* &quot;-&quot;??_);_(@_)">
                        <c:v>271777.68469760584</c:v>
                      </c:pt>
                      <c:pt idx="13" formatCode="_(&quot;$&quot;* #,##0_);_(&quot;$&quot;* \(#,##0\);_(&quot;$&quot;* &quot;-&quot;??_);_(@_)">
                        <c:v>275317.15884439758</c:v>
                      </c:pt>
                      <c:pt idx="14" formatCode="_(&quot;$&quot;* #,##0_);_(&quot;$&quot;* \(#,##0\);_(&quot;$&quot;* &quot;-&quot;??_);_(@_)">
                        <c:v>277145.73594568175</c:v>
                      </c:pt>
                      <c:pt idx="15" formatCode="_(&quot;$&quot;* #,##0_);_(&quot;$&quot;* \(#,##0\);_(&quot;$&quot;* &quot;-&quot;??_);_(@_)">
                        <c:v>280526.21715325891</c:v>
                      </c:pt>
                      <c:pt idx="16" formatCode="_(&quot;$&quot;* #,##0_);_(&quot;$&quot;* \(#,##0\);_(&quot;$&quot;* &quot;-&quot;??_);_(@_)">
                        <c:v>283806.05333038262</c:v>
                      </c:pt>
                      <c:pt idx="17" formatCode="_(&quot;$&quot;* #,##0_);_(&quot;$&quot;* \(#,##0\);_(&quot;$&quot;* &quot;-&quot;??_);_(@_)">
                        <c:v>287048.75490697491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6B4F-4D4F-A9D5-638AD18A0957}"/>
                  </c:ext>
                </c:extLst>
              </c15:ser>
            </c15:filteredLineSeries>
          </c:ext>
        </c:extLst>
      </c:lineChart>
      <c:scatterChart>
        <c:scatterStyle val="smoothMarker"/>
        <c:varyColors val="0"/>
        <c:ser>
          <c:idx val="3"/>
          <c:order val="6"/>
          <c:tx>
            <c:strRef>
              <c:f>'PI Dashboard'!$R$8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'PI Dashboard'!$T$9:$T$13</c:f>
                <c:numCache>
                  <c:formatCode>General</c:formatCode>
                  <c:ptCount val="5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rgbClr val="A5A5A5">
                    <a:alpha val="70000"/>
                  </a:srgb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'PI Dashboard'!$R$9:$R$13</c:f>
              <c:numCache>
                <c:formatCode>General</c:formatCode>
                <c:ptCount val="5"/>
                <c:pt idx="0">
                  <c:v>4.5</c:v>
                </c:pt>
                <c:pt idx="1">
                  <c:v>8.5</c:v>
                </c:pt>
                <c:pt idx="2">
                  <c:v>12.5</c:v>
                </c:pt>
                <c:pt idx="3">
                  <c:v>16.5</c:v>
                </c:pt>
                <c:pt idx="4">
                  <c:v>20.5</c:v>
                </c:pt>
              </c:numCache>
            </c:numRef>
          </c:xVal>
          <c:yVal>
            <c:numRef>
              <c:f>'PI Dashboard'!$S$9:$S$13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B4F-4D4F-A9D5-638AD18A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627728"/>
        <c:axId val="1434580336"/>
      </c:scatterChart>
      <c:catAx>
        <c:axId val="168702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66288"/>
        <c:crosses val="autoZero"/>
        <c:auto val="1"/>
        <c:lblAlgn val="ctr"/>
        <c:lblOffset val="100"/>
        <c:noMultiLvlLbl val="0"/>
      </c:catAx>
      <c:valAx>
        <c:axId val="1729966288"/>
        <c:scaling>
          <c:orientation val="minMax"/>
          <c:max val="310000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8386587546121949E-2"/>
              <c:y val="0.42337314415547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23856"/>
        <c:crosses val="autoZero"/>
        <c:crossBetween val="between"/>
      </c:valAx>
      <c:valAx>
        <c:axId val="1434580336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27728"/>
        <c:crosses val="max"/>
        <c:crossBetween val="between"/>
      </c:valAx>
      <c:catAx>
        <c:axId val="14426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5803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A5A5A5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2075269123968198"/>
          <c:y val="0.93327995799336472"/>
          <c:w val="0.32213948799878278"/>
          <c:h val="4.2494782118324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effectLst/>
              </a:rPr>
              <a:t>CONSUMER PRICE INDEX FOR ALL URBAN CONSUMERS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38799444566745E-2"/>
          <c:y val="8.702535313418798E-2"/>
          <c:w val="0.88136381384708073"/>
          <c:h val="0.70223768687819421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'BLS Data Series'!$A$53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CPI'!$C$8:$C$94</c:f>
              <c:numCache>
                <c:formatCode>m/d/yyyy</c:formatCode>
                <c:ptCount val="8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</c:numCache>
            </c:numRef>
          </c:cat>
          <c:val>
            <c:numRef>
              <c:f>'Fred CPI'!$G$20:$G$79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5-4388-8D31-D026AB0C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19182880"/>
        <c:axId val="1513404224"/>
      </c:barChart>
      <c:lineChart>
        <c:grouping val="standard"/>
        <c:varyColors val="0"/>
        <c:ser>
          <c:idx val="1"/>
          <c:order val="0"/>
          <c:tx>
            <c:strRef>
              <c:f>'Fred CPI'!$D$7</c:f>
              <c:strCache>
                <c:ptCount val="1"/>
                <c:pt idx="0">
                  <c:v>Growth Rate</c:v>
                </c:pt>
              </c:strCache>
            </c:strRef>
          </c:tx>
          <c:spPr>
            <a:ln w="222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2225" cap="rnd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65-4388-8D31-D026AB0CA3E8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2225" cap="rnd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65-4388-8D31-D026AB0CA3E8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2225" cap="rnd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865-4388-8D31-D026AB0CA3E8}"/>
              </c:ext>
            </c:extLst>
          </c:dPt>
          <c:cat>
            <c:numRef>
              <c:f>'Fred CPI'!$C$20:$C$97</c:f>
              <c:numCache>
                <c:formatCode>m/d/yyyy</c:formatCode>
                <c:ptCount val="7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</c:numCache>
            </c:numRef>
          </c:cat>
          <c:val>
            <c:numRef>
              <c:f>'Fred CPI'!$D$20:$D$97</c:f>
              <c:numCache>
                <c:formatCode>0.0%</c:formatCode>
                <c:ptCount val="78"/>
                <c:pt idx="0">
                  <c:v>2.0705076202751638E-2</c:v>
                </c:pt>
                <c:pt idx="1">
                  <c:v>2.2117954212386604E-2</c:v>
                </c:pt>
                <c:pt idx="2">
                  <c:v>2.3597114039729084E-2</c:v>
                </c:pt>
                <c:pt idx="3">
                  <c:v>2.4627439433348108E-2</c:v>
                </c:pt>
                <c:pt idx="4">
                  <c:v>2.8010117148075553E-2</c:v>
                </c:pt>
                <c:pt idx="5">
                  <c:v>2.8715478353166901E-2</c:v>
                </c:pt>
                <c:pt idx="6">
                  <c:v>2.9495150866471143E-2</c:v>
                </c:pt>
                <c:pt idx="7">
                  <c:v>2.6991801041874375E-2</c:v>
                </c:pt>
                <c:pt idx="8">
                  <c:v>2.2769721941990007E-2</c:v>
                </c:pt>
                <c:pt idx="9">
                  <c:v>2.5224699286070296E-2</c:v>
                </c:pt>
                <c:pt idx="10">
                  <c:v>2.1766010321524032E-2</c:v>
                </c:pt>
                <c:pt idx="11">
                  <c:v>1.9101588486313714E-2</c:v>
                </c:pt>
                <c:pt idx="12">
                  <c:v>1.5512351381991252E-2</c:v>
                </c:pt>
                <c:pt idx="13">
                  <c:v>1.5201352659333089E-2</c:v>
                </c:pt>
                <c:pt idx="14">
                  <c:v>1.8625227405691724E-2</c:v>
                </c:pt>
                <c:pt idx="15">
                  <c:v>1.9964397755302565E-2</c:v>
                </c:pt>
                <c:pt idx="16">
                  <c:v>1.7902284687663972E-2</c:v>
                </c:pt>
                <c:pt idx="17">
                  <c:v>1.6484846560762545E-2</c:v>
                </c:pt>
                <c:pt idx="18">
                  <c:v>1.8114648063935146E-2</c:v>
                </c:pt>
                <c:pt idx="19">
                  <c:v>1.7497798894291483E-2</c:v>
                </c:pt>
                <c:pt idx="20">
                  <c:v>1.7113045131695204E-2</c:v>
                </c:pt>
                <c:pt idx="21">
                  <c:v>1.7640429444213845E-2</c:v>
                </c:pt>
                <c:pt idx="22">
                  <c:v>2.0512779818916194E-2</c:v>
                </c:pt>
                <c:pt idx="23">
                  <c:v>2.2851297401217163E-2</c:v>
                </c:pt>
                <c:pt idx="24">
                  <c:v>2.4865719552504606E-2</c:v>
                </c:pt>
                <c:pt idx="25">
                  <c:v>2.3348735639459495E-2</c:v>
                </c:pt>
                <c:pt idx="26">
                  <c:v>1.5393269919198094E-2</c:v>
                </c:pt>
                <c:pt idx="27">
                  <c:v>3.290966863368272E-3</c:v>
                </c:pt>
                <c:pt idx="28">
                  <c:v>1.1792637021070806E-3</c:v>
                </c:pt>
                <c:pt idx="29">
                  <c:v>6.4573304755548566E-3</c:v>
                </c:pt>
                <c:pt idx="30">
                  <c:v>9.8608182530370847E-3</c:v>
                </c:pt>
                <c:pt idx="31">
                  <c:v>1.3096453823307153E-2</c:v>
                </c:pt>
                <c:pt idx="32">
                  <c:v>1.3713248610564666E-2</c:v>
                </c:pt>
                <c:pt idx="33">
                  <c:v>1.1820661677274913E-2</c:v>
                </c:pt>
                <c:pt idx="34">
                  <c:v>1.1745357842679605E-2</c:v>
                </c:pt>
                <c:pt idx="35">
                  <c:v>1.3620054947193205E-2</c:v>
                </c:pt>
                <c:pt idx="36">
                  <c:v>1.3997697415600863E-2</c:v>
                </c:pt>
                <c:pt idx="37">
                  <c:v>1.6762152173745104E-2</c:v>
                </c:pt>
                <c:pt idx="38">
                  <c:v>2.6197625089591892E-2</c:v>
                </c:pt>
                <c:pt idx="39">
                  <c:v>4.1596948387021104E-2</c:v>
                </c:pt>
                <c:pt idx="40">
                  <c:v>4.9927065375944712E-2</c:v>
                </c:pt>
                <c:pt idx="41">
                  <c:v>5.3914514133213354E-2</c:v>
                </c:pt>
                <c:pt idx="42">
                  <c:v>5.3654752393853977E-2</c:v>
                </c:pt>
                <c:pt idx="43">
                  <c:v>5.2512715548749922E-2</c:v>
                </c:pt>
                <c:pt idx="44">
                  <c:v>5.3903488550791634E-2</c:v>
                </c:pt>
                <c:pt idx="45">
                  <c:v>6.2218689033288976E-2</c:v>
                </c:pt>
                <c:pt idx="46">
                  <c:v>6.8090028398064772E-2</c:v>
                </c:pt>
                <c:pt idx="47">
                  <c:v>7.0364028655451438E-2</c:v>
                </c:pt>
                <c:pt idx="48">
                  <c:v>7.4798724682891171E-2</c:v>
                </c:pt>
                <c:pt idx="49">
                  <c:v>7.8710638977392833E-2</c:v>
                </c:pt>
                <c:pt idx="50">
                  <c:v>8.5424555548424319E-2</c:v>
                </c:pt>
                <c:pt idx="51">
                  <c:v>8.258629340882373E-2</c:v>
                </c:pt>
                <c:pt idx="52">
                  <c:v>8.5815115436765232E-2</c:v>
                </c:pt>
                <c:pt idx="53">
                  <c:v>9.0597579647841542E-2</c:v>
                </c:pt>
                <c:pt idx="54">
                  <c:v>8.5248147456255197E-2</c:v>
                </c:pt>
                <c:pt idx="55">
                  <c:v>8.2626925031162424E-2</c:v>
                </c:pt>
                <c:pt idx="56">
                  <c:v>8.2016696438336201E-2</c:v>
                </c:pt>
                <c:pt idx="57">
                  <c:v>7.7454273308049215E-2</c:v>
                </c:pt>
                <c:pt idx="58">
                  <c:v>7.1103227941917257E-2</c:v>
                </c:pt>
                <c:pt idx="59">
                  <c:v>6.4544013314108195E-2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65-4388-8D31-D026AB0CA3E8}"/>
            </c:ext>
          </c:extLst>
        </c:ser>
        <c:ser>
          <c:idx val="3"/>
          <c:order val="2"/>
          <c:tx>
            <c:strRef>
              <c:f>'Fred CPI'!$L$2</c:f>
              <c:strCache>
                <c:ptCount val="1"/>
                <c:pt idx="0">
                  <c:v>BEA Nov. Estimate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'Fred CPI'!$L$20:$L$97</c:f>
              <c:numCache>
                <c:formatCode>General</c:formatCode>
                <c:ptCount val="78"/>
                <c:pt idx="54" formatCode="0.0%">
                  <c:v>8.5248147456255197E-2</c:v>
                </c:pt>
                <c:pt idx="55" formatCode="0.0%">
                  <c:v>8.2626925031162424E-2</c:v>
                </c:pt>
                <c:pt idx="56" formatCode="0.0%">
                  <c:v>8.2016696438336201E-2</c:v>
                </c:pt>
                <c:pt idx="57" formatCode="0.0%">
                  <c:v>7.3999999999999996E-2</c:v>
                </c:pt>
                <c:pt idx="58" formatCode="0.0%">
                  <c:v>7.3999999999999996E-2</c:v>
                </c:pt>
                <c:pt idx="59" formatCode="0.0%">
                  <c:v>7.3999999999999996E-2</c:v>
                </c:pt>
                <c:pt idx="60" formatCode="0.0%">
                  <c:v>5.8000000000000003E-2</c:v>
                </c:pt>
                <c:pt idx="61" formatCode="0.0%">
                  <c:v>5.8000000000000003E-2</c:v>
                </c:pt>
                <c:pt idx="62" formatCode="0.0%">
                  <c:v>5.8000000000000003E-2</c:v>
                </c:pt>
                <c:pt idx="63" formatCode="0.0%">
                  <c:v>3.7999999999999999E-2</c:v>
                </c:pt>
                <c:pt idx="64" formatCode="0.0%">
                  <c:v>3.7999999999999999E-2</c:v>
                </c:pt>
                <c:pt idx="65" formatCode="0.0%">
                  <c:v>3.7999999999999999E-2</c:v>
                </c:pt>
                <c:pt idx="66" formatCode="0.0%">
                  <c:v>3.6999999999999998E-2</c:v>
                </c:pt>
                <c:pt idx="67" formatCode="0.0%">
                  <c:v>3.6999999999999998E-2</c:v>
                </c:pt>
                <c:pt idx="68" formatCode="0.0%">
                  <c:v>3.6999999999999998E-2</c:v>
                </c:pt>
                <c:pt idx="69" formatCode="0.0%">
                  <c:v>3.5000000000000003E-2</c:v>
                </c:pt>
                <c:pt idx="70" formatCode="0.0%">
                  <c:v>3.5000000000000003E-2</c:v>
                </c:pt>
                <c:pt idx="71" formatCode="0.0%">
                  <c:v>3.5000000000000003E-2</c:v>
                </c:pt>
                <c:pt idx="72" formatCode="0.0%">
                  <c:v>2.8000000000000001E-2</c:v>
                </c:pt>
                <c:pt idx="73" formatCode="0.0%">
                  <c:v>2.8000000000000001E-2</c:v>
                </c:pt>
                <c:pt idx="74" formatCode="0.0%">
                  <c:v>2.8000000000000001E-2</c:v>
                </c:pt>
                <c:pt idx="75" formatCode="0.0%">
                  <c:v>2.7E-2</c:v>
                </c:pt>
                <c:pt idx="76" formatCode="0.0%">
                  <c:v>2.7E-2</c:v>
                </c:pt>
                <c:pt idx="77" formatCode="0.0%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865-4388-8D31-D026AB0CA3E8}"/>
            </c:ext>
          </c:extLst>
        </c:ser>
        <c:ser>
          <c:idx val="0"/>
          <c:order val="3"/>
          <c:tx>
            <c:strRef>
              <c:f>'Fred CPI'!$M$2</c:f>
              <c:strCache>
                <c:ptCount val="1"/>
                <c:pt idx="0">
                  <c:v>Wells Fargo Forecast (Dec 2022)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'Fred CPI'!$M$20:$M$97</c:f>
              <c:numCache>
                <c:formatCode>General</c:formatCode>
                <c:ptCount val="78"/>
                <c:pt idx="57">
                  <c:v>7.2999999999999995E-2</c:v>
                </c:pt>
                <c:pt idx="58">
                  <c:v>7.2999999999999995E-2</c:v>
                </c:pt>
                <c:pt idx="59">
                  <c:v>7.2999999999999995E-2</c:v>
                </c:pt>
                <c:pt idx="60">
                  <c:v>5.7000000000000002E-2</c:v>
                </c:pt>
                <c:pt idx="61">
                  <c:v>5.7000000000000002E-2</c:v>
                </c:pt>
                <c:pt idx="62">
                  <c:v>5.7000000000000002E-2</c:v>
                </c:pt>
                <c:pt idx="63">
                  <c:v>3.7999999999999999E-2</c:v>
                </c:pt>
                <c:pt idx="64">
                  <c:v>3.7999999999999999E-2</c:v>
                </c:pt>
                <c:pt idx="65">
                  <c:v>3.7999999999999999E-2</c:v>
                </c:pt>
                <c:pt idx="66">
                  <c:v>0.03</c:v>
                </c:pt>
                <c:pt idx="67">
                  <c:v>0.03</c:v>
                </c:pt>
                <c:pt idx="68">
                  <c:v>0.03</c:v>
                </c:pt>
                <c:pt idx="69">
                  <c:v>2.7E-2</c:v>
                </c:pt>
                <c:pt idx="70">
                  <c:v>2.7E-2</c:v>
                </c:pt>
                <c:pt idx="71">
                  <c:v>2.7E-2</c:v>
                </c:pt>
                <c:pt idx="72">
                  <c:v>2.5999999999999999E-2</c:v>
                </c:pt>
                <c:pt idx="73">
                  <c:v>2.5999999999999999E-2</c:v>
                </c:pt>
                <c:pt idx="74">
                  <c:v>2.5999999999999999E-2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865-4388-8D31-D026AB0C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696976"/>
        <c:axId val="256698288"/>
      </c:lineChart>
      <c:dateAx>
        <c:axId val="25669697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98288"/>
        <c:crosses val="autoZero"/>
        <c:auto val="1"/>
        <c:lblOffset val="100"/>
        <c:baseTimeUnit val="months"/>
        <c:majorUnit val="1"/>
        <c:minorUnit val="24"/>
      </c:dateAx>
      <c:valAx>
        <c:axId val="256698288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(Percent Change Over Prior Year)</a:t>
                </a:r>
              </a:p>
            </c:rich>
          </c:tx>
          <c:layout>
            <c:manualLayout>
              <c:xMode val="edge"/>
              <c:yMode val="edge"/>
              <c:x val="1.1131725742676749E-2"/>
              <c:y val="0.33320448580291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in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96976"/>
        <c:crosses val="autoZero"/>
        <c:crossBetween val="between"/>
        <c:majorUnit val="1.0000000000000002E-2"/>
      </c:valAx>
      <c:valAx>
        <c:axId val="1513404224"/>
        <c:scaling>
          <c:orientation val="minMax"/>
          <c:max val="1.0000000000000002E-2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182880"/>
        <c:crosses val="max"/>
        <c:crossBetween val="between"/>
      </c:valAx>
      <c:dateAx>
        <c:axId val="21191828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13404224"/>
        <c:crosses val="autoZero"/>
        <c:auto val="1"/>
        <c:lblOffset val="100"/>
        <c:baseTimeUnit val="months"/>
      </c:dateAx>
      <c:spPr>
        <a:noFill/>
        <a:ln>
          <a:solidFill>
            <a:srgbClr val="595959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6274712021065583"/>
          <c:y val="0.90949563328829819"/>
          <c:w val="0.43821678544850579"/>
          <c:h val="3.4082397361116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US AVERAGE HOURLY EARNINGS OF ALL EMPLOYEES,</a:t>
            </a:r>
            <a:r>
              <a:rPr lang="en-US" sz="1800" baseline="0"/>
              <a:t> TOTAL PRIVATE</a:t>
            </a:r>
          </a:p>
          <a:p>
            <a:pPr>
              <a:defRPr/>
            </a:pPr>
            <a:r>
              <a:rPr lang="en-US"/>
              <a:t>Percent</a:t>
            </a:r>
            <a:r>
              <a:rPr lang="en-US" baseline="0"/>
              <a:t> Change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9950433025141E-2"/>
          <c:y val="0.14576456164801463"/>
          <c:w val="0.90862465362561384"/>
          <c:h val="0.69615944211963665"/>
        </c:manualLayout>
      </c:layout>
      <c:lineChart>
        <c:grouping val="standard"/>
        <c:varyColors val="0"/>
        <c:ser>
          <c:idx val="0"/>
          <c:order val="0"/>
          <c:tx>
            <c:strRef>
              <c:f>'D-US Dollars per Hour % chg'!$B$1:$B$7</c:f>
              <c:strCache>
                <c:ptCount val="7"/>
                <c:pt idx="0">
                  <c:v>CES0500000003</c:v>
                </c:pt>
                <c:pt idx="1">
                  <c:v>Percent Change from Year Ago, Dollars per Hour, Seasonally Adjusted</c:v>
                </c:pt>
                <c:pt idx="2">
                  <c:v>Monthly</c:v>
                </c:pt>
                <c:pt idx="3">
                  <c:v>2017-01-01 to 2022-12-01</c:v>
                </c:pt>
                <c:pt idx="4">
                  <c:v>Average Hourly Earnings of All Employees, Total Private</c:v>
                </c:pt>
                <c:pt idx="5">
                  <c:v>U.S. Bureau of Labor Statistics</c:v>
                </c:pt>
                <c:pt idx="6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'D-US Dollars per Hour % chg'!$A$8:$A$79</c:f>
              <c:numCache>
                <c:formatCode>m/d/yyyy</c:formatCode>
                <c:ptCount val="7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</c:numCache>
            </c:numRef>
          </c:cat>
          <c:val>
            <c:numRef>
              <c:f>'D-US Dollars per Hour % chg'!$B$8:$B$79</c:f>
              <c:numCache>
                <c:formatCode>General</c:formatCode>
                <c:ptCount val="72"/>
                <c:pt idx="0">
                  <c:v>2.6419600000000001</c:v>
                </c:pt>
                <c:pt idx="1">
                  <c:v>2.7176100000000001</c:v>
                </c:pt>
                <c:pt idx="2">
                  <c:v>2.5933199999999998</c:v>
                </c:pt>
                <c:pt idx="3">
                  <c:v>2.50685</c:v>
                </c:pt>
                <c:pt idx="4">
                  <c:v>2.5029300000000001</c:v>
                </c:pt>
                <c:pt idx="5">
                  <c:v>2.4580600000000001</c:v>
                </c:pt>
                <c:pt idx="6">
                  <c:v>2.5690900000000001</c:v>
                </c:pt>
                <c:pt idx="7">
                  <c:v>2.5272199999999998</c:v>
                </c:pt>
                <c:pt idx="8">
                  <c:v>2.7939500000000002</c:v>
                </c:pt>
                <c:pt idx="9">
                  <c:v>2.35703</c:v>
                </c:pt>
                <c:pt idx="10">
                  <c:v>2.4314900000000002</c:v>
                </c:pt>
                <c:pt idx="11">
                  <c:v>2.7370899999999998</c:v>
                </c:pt>
                <c:pt idx="12">
                  <c:v>2.6892</c:v>
                </c:pt>
                <c:pt idx="13">
                  <c:v>2.5690200000000001</c:v>
                </c:pt>
                <c:pt idx="14">
                  <c:v>2.8341599999999998</c:v>
                </c:pt>
                <c:pt idx="15">
                  <c:v>2.7512400000000001</c:v>
                </c:pt>
                <c:pt idx="16">
                  <c:v>2.8996599999999999</c:v>
                </c:pt>
                <c:pt idx="17">
                  <c:v>2.93222</c:v>
                </c:pt>
                <c:pt idx="18">
                  <c:v>2.8462999999999998</c:v>
                </c:pt>
                <c:pt idx="19">
                  <c:v>3.1854399999999998</c:v>
                </c:pt>
                <c:pt idx="20">
                  <c:v>3.09551</c:v>
                </c:pt>
                <c:pt idx="21">
                  <c:v>3.2842600000000002</c:v>
                </c:pt>
                <c:pt idx="22">
                  <c:v>3.3534299999999999</c:v>
                </c:pt>
                <c:pt idx="23">
                  <c:v>3.4146299999999998</c:v>
                </c:pt>
                <c:pt idx="24">
                  <c:v>3.2547700000000002</c:v>
                </c:pt>
                <c:pt idx="25">
                  <c:v>3.5514000000000001</c:v>
                </c:pt>
                <c:pt idx="26">
                  <c:v>3.5381800000000001</c:v>
                </c:pt>
                <c:pt idx="27">
                  <c:v>3.3097799999999999</c:v>
                </c:pt>
                <c:pt idx="28">
                  <c:v>3.26288</c:v>
                </c:pt>
                <c:pt idx="29">
                  <c:v>3.3666299999999998</c:v>
                </c:pt>
                <c:pt idx="30">
                  <c:v>3.4317299999999999</c:v>
                </c:pt>
                <c:pt idx="31">
                  <c:v>3.3811100000000001</c:v>
                </c:pt>
                <c:pt idx="32">
                  <c:v>3.0758000000000001</c:v>
                </c:pt>
                <c:pt idx="33">
                  <c:v>3.1798199999999999</c:v>
                </c:pt>
                <c:pt idx="34">
                  <c:v>3.35399</c:v>
                </c:pt>
                <c:pt idx="35">
                  <c:v>2.9390399999999999</c:v>
                </c:pt>
                <c:pt idx="36">
                  <c:v>3.00725</c:v>
                </c:pt>
                <c:pt idx="37">
                  <c:v>3.1046900000000002</c:v>
                </c:pt>
                <c:pt idx="38">
                  <c:v>3.56115</c:v>
                </c:pt>
                <c:pt idx="39">
                  <c:v>8.0273599999999998</c:v>
                </c:pt>
                <c:pt idx="40">
                  <c:v>6.6786399999999997</c:v>
                </c:pt>
                <c:pt idx="41">
                  <c:v>5.0823200000000002</c:v>
                </c:pt>
                <c:pt idx="42">
                  <c:v>4.9233000000000002</c:v>
                </c:pt>
                <c:pt idx="43">
                  <c:v>4.79915</c:v>
                </c:pt>
                <c:pt idx="44">
                  <c:v>4.8312600000000003</c:v>
                </c:pt>
                <c:pt idx="45">
                  <c:v>4.6050300000000002</c:v>
                </c:pt>
                <c:pt idx="46">
                  <c:v>4.5855399999999999</c:v>
                </c:pt>
                <c:pt idx="47">
                  <c:v>5.4635199999999999</c:v>
                </c:pt>
                <c:pt idx="48">
                  <c:v>5.2761199999999997</c:v>
                </c:pt>
                <c:pt idx="49">
                  <c:v>5.1820700000000004</c:v>
                </c:pt>
                <c:pt idx="50">
                  <c:v>4.4112499999999999</c:v>
                </c:pt>
                <c:pt idx="51">
                  <c:v>0.63312000000000002</c:v>
                </c:pt>
                <c:pt idx="52">
                  <c:v>2.1878199999999999</c:v>
                </c:pt>
                <c:pt idx="53">
                  <c:v>3.9509500000000002</c:v>
                </c:pt>
                <c:pt idx="54">
                  <c:v>4.2842599999999997</c:v>
                </c:pt>
                <c:pt idx="55">
                  <c:v>4.3419299999999996</c:v>
                </c:pt>
                <c:pt idx="56">
                  <c:v>4.7780399999999998</c:v>
                </c:pt>
                <c:pt idx="57">
                  <c:v>5.3504899999999997</c:v>
                </c:pt>
                <c:pt idx="58">
                  <c:v>5.3288399999999996</c:v>
                </c:pt>
                <c:pt idx="59">
                  <c:v>4.8796799999999996</c:v>
                </c:pt>
                <c:pt idx="60">
                  <c:v>5.44604</c:v>
                </c:pt>
                <c:pt idx="61">
                  <c:v>5.1930800000000001</c:v>
                </c:pt>
                <c:pt idx="62">
                  <c:v>5.62209</c:v>
                </c:pt>
                <c:pt idx="63">
                  <c:v>5.4966900000000001</c:v>
                </c:pt>
                <c:pt idx="64">
                  <c:v>5.3359699999999997</c:v>
                </c:pt>
                <c:pt idx="65">
                  <c:v>5.2096999999999998</c:v>
                </c:pt>
                <c:pt idx="66">
                  <c:v>5.2168200000000002</c:v>
                </c:pt>
                <c:pt idx="67">
                  <c:v>5.2015599999999997</c:v>
                </c:pt>
                <c:pt idx="68">
                  <c:v>5.0776199999999996</c:v>
                </c:pt>
                <c:pt idx="69">
                  <c:v>4.7894600000000001</c:v>
                </c:pt>
                <c:pt idx="70">
                  <c:v>4.80307</c:v>
                </c:pt>
                <c:pt idx="71">
                  <c:v>4.5889100000000003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A2-4127-B0C6-200525ADB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520496"/>
        <c:axId val="1039528816"/>
      </c:lineChart>
      <c:dateAx>
        <c:axId val="1039520496"/>
        <c:scaling>
          <c:orientation val="minMax"/>
        </c:scaling>
        <c:delete val="0"/>
        <c:axPos val="b"/>
        <c:numFmt formatCode="[$-409]mmm\-yy;@" sourceLinked="0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528816"/>
        <c:crosses val="autoZero"/>
        <c:auto val="1"/>
        <c:lblOffset val="100"/>
        <c:baseTimeUnit val="months"/>
        <c:majorUnit val="3"/>
        <c:majorTimeUnit val="months"/>
      </c:dateAx>
      <c:valAx>
        <c:axId val="103952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Change over Same Month One Year Ago</a:t>
                </a:r>
              </a:p>
            </c:rich>
          </c:tx>
          <c:layout>
            <c:manualLayout>
              <c:xMode val="edge"/>
              <c:yMode val="edge"/>
              <c:x val="1.263446688729126E-2"/>
              <c:y val="0.22335545263225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520496"/>
        <c:crosses val="autoZero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US PERSONAL</a:t>
            </a:r>
            <a:r>
              <a:rPr lang="en-US" sz="1800" baseline="0"/>
              <a:t> CONSUMPTION EXPENDITURES</a:t>
            </a:r>
            <a:endParaRPr lang="en-US" sz="1800"/>
          </a:p>
        </c:rich>
      </c:tx>
      <c:layout>
        <c:manualLayout>
          <c:xMode val="edge"/>
          <c:yMode val="edge"/>
          <c:x val="0.34933032028343181"/>
          <c:y val="1.2098475877830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914654216869699E-2"/>
          <c:y val="0.11089159643098073"/>
          <c:w val="0.89475864429989715"/>
          <c:h val="0.68294582094304701"/>
        </c:manualLayout>
      </c:layout>
      <c:lineChart>
        <c:grouping val="standard"/>
        <c:varyColors val="0"/>
        <c:ser>
          <c:idx val="0"/>
          <c:order val="0"/>
          <c:tx>
            <c:v>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Sheet1!$C$20:$C$159</c:f>
              <c:numCache>
                <c:formatCode>m/d/yyyy</c:formatCode>
                <c:ptCount val="1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  <c:extLst/>
            </c:numRef>
          </c:cat>
          <c:val>
            <c:numRef>
              <c:f>Sheet1!$D$20:$D$159</c:f>
              <c:numCache>
                <c:formatCode>General</c:formatCode>
                <c:ptCount val="140"/>
                <c:pt idx="0">
                  <c:v>9332.7000000000007</c:v>
                </c:pt>
                <c:pt idx="1">
                  <c:v>9358.6</c:v>
                </c:pt>
                <c:pt idx="2">
                  <c:v>9428</c:v>
                </c:pt>
                <c:pt idx="3">
                  <c:v>9470.9</c:v>
                </c:pt>
                <c:pt idx="4">
                  <c:v>9488.6</c:v>
                </c:pt>
                <c:pt idx="5">
                  <c:v>9554.7999999999993</c:v>
                </c:pt>
                <c:pt idx="6">
                  <c:v>9584.6</c:v>
                </c:pt>
                <c:pt idx="7">
                  <c:v>9625.7999999999993</c:v>
                </c:pt>
                <c:pt idx="8">
                  <c:v>9636.9</c:v>
                </c:pt>
                <c:pt idx="9">
                  <c:v>9687.9</c:v>
                </c:pt>
                <c:pt idx="10">
                  <c:v>9709.4</c:v>
                </c:pt>
                <c:pt idx="11">
                  <c:v>9719.5</c:v>
                </c:pt>
                <c:pt idx="12">
                  <c:v>9728.4</c:v>
                </c:pt>
                <c:pt idx="13">
                  <c:v>9755.5</c:v>
                </c:pt>
                <c:pt idx="14">
                  <c:v>9806.1</c:v>
                </c:pt>
                <c:pt idx="15">
                  <c:v>9829.7999999999993</c:v>
                </c:pt>
                <c:pt idx="16">
                  <c:v>9857.2999999999993</c:v>
                </c:pt>
                <c:pt idx="17">
                  <c:v>9899.9</c:v>
                </c:pt>
                <c:pt idx="18">
                  <c:v>9935</c:v>
                </c:pt>
                <c:pt idx="19">
                  <c:v>9978.2000000000007</c:v>
                </c:pt>
                <c:pt idx="20">
                  <c:v>10007.799999999999</c:v>
                </c:pt>
                <c:pt idx="21">
                  <c:v>10040.6</c:v>
                </c:pt>
                <c:pt idx="22">
                  <c:v>10078.299999999999</c:v>
                </c:pt>
                <c:pt idx="23">
                  <c:v>10113.5</c:v>
                </c:pt>
                <c:pt idx="24">
                  <c:v>10182.700000000001</c:v>
                </c:pt>
                <c:pt idx="25">
                  <c:v>10219.799999999999</c:v>
                </c:pt>
                <c:pt idx="26">
                  <c:v>9321.2999999999993</c:v>
                </c:pt>
                <c:pt idx="27">
                  <c:v>8217.6</c:v>
                </c:pt>
                <c:pt idx="28">
                  <c:v>8694.5</c:v>
                </c:pt>
                <c:pt idx="29">
                  <c:v>9204.4</c:v>
                </c:pt>
                <c:pt idx="30">
                  <c:v>9358.1</c:v>
                </c:pt>
                <c:pt idx="31">
                  <c:v>9492.6</c:v>
                </c:pt>
                <c:pt idx="32">
                  <c:v>9624.5</c:v>
                </c:pt>
                <c:pt idx="33">
                  <c:v>9685.7000000000007</c:v>
                </c:pt>
                <c:pt idx="34">
                  <c:v>9662.5</c:v>
                </c:pt>
                <c:pt idx="35">
                  <c:v>9688.7000000000007</c:v>
                </c:pt>
                <c:pt idx="36">
                  <c:v>9784.7000000000007</c:v>
                </c:pt>
                <c:pt idx="37">
                  <c:v>9789.4</c:v>
                </c:pt>
                <c:pt idx="38">
                  <c:v>10024.5</c:v>
                </c:pt>
                <c:pt idx="39">
                  <c:v>10159.700000000001</c:v>
                </c:pt>
                <c:pt idx="40">
                  <c:v>10273.6</c:v>
                </c:pt>
                <c:pt idx="41">
                  <c:v>10417.6</c:v>
                </c:pt>
                <c:pt idx="42">
                  <c:v>10546.9</c:v>
                </c:pt>
                <c:pt idx="43">
                  <c:v>10638.1</c:v>
                </c:pt>
                <c:pt idx="44">
                  <c:v>10705.5</c:v>
                </c:pt>
                <c:pt idx="45">
                  <c:v>10785.8</c:v>
                </c:pt>
                <c:pt idx="46">
                  <c:v>10850.6</c:v>
                </c:pt>
                <c:pt idx="47">
                  <c:v>10896.4</c:v>
                </c:pt>
                <c:pt idx="48">
                  <c:v>10912.2</c:v>
                </c:pt>
                <c:pt idx="49">
                  <c:v>11032.4</c:v>
                </c:pt>
                <c:pt idx="50">
                  <c:v>11150.2</c:v>
                </c:pt>
                <c:pt idx="51">
                  <c:v>11212.6</c:v>
                </c:pt>
                <c:pt idx="52">
                  <c:v>11307</c:v>
                </c:pt>
                <c:pt idx="53">
                  <c:v>11403.5</c:v>
                </c:pt>
                <c:pt idx="54">
                  <c:v>11432.1</c:v>
                </c:pt>
                <c:pt idx="55">
                  <c:v>11568.9</c:v>
                </c:pt>
                <c:pt idx="56">
                  <c:v>11661.2</c:v>
                </c:pt>
                <c:pt idx="57">
                  <c:v>11741</c:v>
                </c:pt>
                <c:pt idx="58">
                  <c:v>11820.2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1BF-45F8-91D0-E01314A92246}"/>
            </c:ext>
          </c:extLst>
        </c:ser>
        <c:ser>
          <c:idx val="1"/>
          <c:order val="1"/>
          <c:tx>
            <c:v>Goods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Sheet1!$C$20:$C$159</c:f>
              <c:numCache>
                <c:formatCode>m/d/yyyy</c:formatCode>
                <c:ptCount val="1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  <c:extLst/>
            </c:numRef>
          </c:cat>
          <c:val>
            <c:numRef>
              <c:f>Sheet1!$B$20:$B$159</c:f>
              <c:numCache>
                <c:formatCode>General</c:formatCode>
                <c:ptCount val="140"/>
                <c:pt idx="0">
                  <c:v>4295.7</c:v>
                </c:pt>
                <c:pt idx="1">
                  <c:v>4309.7</c:v>
                </c:pt>
                <c:pt idx="2">
                  <c:v>4307.3999999999996</c:v>
                </c:pt>
                <c:pt idx="3">
                  <c:v>4321.2</c:v>
                </c:pt>
                <c:pt idx="4">
                  <c:v>4371.6000000000004</c:v>
                </c:pt>
                <c:pt idx="5">
                  <c:v>4345.3999999999996</c:v>
                </c:pt>
                <c:pt idx="6">
                  <c:v>4367.7</c:v>
                </c:pt>
                <c:pt idx="7">
                  <c:v>4375.3</c:v>
                </c:pt>
                <c:pt idx="8">
                  <c:v>4376.2</c:v>
                </c:pt>
                <c:pt idx="9">
                  <c:v>4408.6000000000004</c:v>
                </c:pt>
                <c:pt idx="10">
                  <c:v>4451.2</c:v>
                </c:pt>
                <c:pt idx="11">
                  <c:v>4332.2</c:v>
                </c:pt>
                <c:pt idx="12">
                  <c:v>4361.5</c:v>
                </c:pt>
                <c:pt idx="13">
                  <c:v>4358.3999999999996</c:v>
                </c:pt>
                <c:pt idx="14">
                  <c:v>4427.7</c:v>
                </c:pt>
                <c:pt idx="15">
                  <c:v>4442.8</c:v>
                </c:pt>
                <c:pt idx="16">
                  <c:v>4464.8</c:v>
                </c:pt>
                <c:pt idx="17">
                  <c:v>4476.7</c:v>
                </c:pt>
                <c:pt idx="18">
                  <c:v>4513.3</c:v>
                </c:pt>
                <c:pt idx="19">
                  <c:v>4508.8</c:v>
                </c:pt>
                <c:pt idx="20">
                  <c:v>4503.3999999999996</c:v>
                </c:pt>
                <c:pt idx="21">
                  <c:v>4513.6000000000004</c:v>
                </c:pt>
                <c:pt idx="22">
                  <c:v>4535.3999999999996</c:v>
                </c:pt>
                <c:pt idx="23">
                  <c:v>4575.7</c:v>
                </c:pt>
                <c:pt idx="24">
                  <c:v>4546.1000000000004</c:v>
                </c:pt>
                <c:pt idx="25">
                  <c:v>4565.8999999999996</c:v>
                </c:pt>
                <c:pt idx="26">
                  <c:v>4484.7</c:v>
                </c:pt>
                <c:pt idx="27">
                  <c:v>3864.9</c:v>
                </c:pt>
                <c:pt idx="28">
                  <c:v>4434.8999999999996</c:v>
                </c:pt>
                <c:pt idx="29">
                  <c:v>4733.1000000000004</c:v>
                </c:pt>
                <c:pt idx="30">
                  <c:v>4872</c:v>
                </c:pt>
                <c:pt idx="31">
                  <c:v>4860.1000000000004</c:v>
                </c:pt>
                <c:pt idx="32">
                  <c:v>4958.8</c:v>
                </c:pt>
                <c:pt idx="33">
                  <c:v>4940.3999999999996</c:v>
                </c:pt>
                <c:pt idx="34">
                  <c:v>4898.5</c:v>
                </c:pt>
                <c:pt idx="35">
                  <c:v>4882.3999999999996</c:v>
                </c:pt>
                <c:pt idx="36">
                  <c:v>5147.3999999999996</c:v>
                </c:pt>
                <c:pt idx="37">
                  <c:v>5053.8</c:v>
                </c:pt>
                <c:pt idx="38">
                  <c:v>5594.6</c:v>
                </c:pt>
                <c:pt idx="39">
                  <c:v>5552.9</c:v>
                </c:pt>
                <c:pt idx="40">
                  <c:v>5494.3</c:v>
                </c:pt>
                <c:pt idx="41">
                  <c:v>5542.5</c:v>
                </c:pt>
                <c:pt idx="42">
                  <c:v>5481</c:v>
                </c:pt>
                <c:pt idx="43">
                  <c:v>5507.9</c:v>
                </c:pt>
                <c:pt idx="44">
                  <c:v>5562.5</c:v>
                </c:pt>
                <c:pt idx="45">
                  <c:v>5687.9</c:v>
                </c:pt>
                <c:pt idx="46">
                  <c:v>5707.2</c:v>
                </c:pt>
                <c:pt idx="47">
                  <c:v>5626</c:v>
                </c:pt>
                <c:pt idx="48">
                  <c:v>5813.4</c:v>
                </c:pt>
                <c:pt idx="49">
                  <c:v>5812.1</c:v>
                </c:pt>
                <c:pt idx="50">
                  <c:v>5904</c:v>
                </c:pt>
                <c:pt idx="51">
                  <c:v>5903</c:v>
                </c:pt>
                <c:pt idx="52">
                  <c:v>5924</c:v>
                </c:pt>
                <c:pt idx="53">
                  <c:v>6033.9</c:v>
                </c:pt>
                <c:pt idx="54">
                  <c:v>5988.2</c:v>
                </c:pt>
                <c:pt idx="55">
                  <c:v>5981.9</c:v>
                </c:pt>
                <c:pt idx="56">
                  <c:v>5995.6</c:v>
                </c:pt>
                <c:pt idx="57">
                  <c:v>6067.3</c:v>
                </c:pt>
                <c:pt idx="58">
                  <c:v>6007.9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1BF-45F8-91D0-E01314A92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155727"/>
        <c:axId val="1094750351"/>
      </c:lineChart>
      <c:dateAx>
        <c:axId val="110915572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750351"/>
        <c:crosses val="autoZero"/>
        <c:auto val="1"/>
        <c:lblOffset val="100"/>
        <c:baseTimeUnit val="months"/>
        <c:majorUnit val="3"/>
        <c:majorTimeUnit val="months"/>
        <c:minorUnit val="12"/>
        <c:minorTimeUnit val="months"/>
      </c:dateAx>
      <c:valAx>
        <c:axId val="1094750351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155727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43191051136861791"/>
          <c:y val="0.91542551550433082"/>
          <c:w val="0.23539469097433377"/>
          <c:h val="3.6521761532949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FUND</a:t>
            </a:r>
            <a:endParaRPr lang="en-US" sz="1800" b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67635999639321E-2"/>
          <c:y val="0.14864156449095778"/>
          <c:w val="0.88488198786529804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13693.140914927164</c:v>
                </c:pt>
                <c:pt idx="37" formatCode="&quot;$&quot;#,##0.00">
                  <c:v>13720.04180651034</c:v>
                </c:pt>
                <c:pt idx="38" formatCode="&quot;$&quot;#,##0.00">
                  <c:v>13910.337011667147</c:v>
                </c:pt>
                <c:pt idx="39" formatCode="&quot;$&quot;#,##0.00">
                  <c:v>13975.10407059753</c:v>
                </c:pt>
                <c:pt idx="40" formatCode="&quot;$&quot;#,##0.00">
                  <c:v>13936.714672724498</c:v>
                </c:pt>
                <c:pt idx="41" formatCode="&quot;$&quot;#,##0.00">
                  <c:v>13890.59774880348</c:v>
                </c:pt>
                <c:pt idx="42" formatCode="&quot;$&quot;#,##0.00">
                  <c:v>13865.820027286152</c:v>
                </c:pt>
                <c:pt idx="43" formatCode="&quot;$&quot;#,##0.00">
                  <c:v>13506.107990099181</c:v>
                </c:pt>
                <c:pt idx="44" formatCode="&quot;$&quot;#,##0.00">
                  <c:v>13292.566382812662</c:v>
                </c:pt>
                <c:pt idx="45" formatCode="&quot;$&quot;#,##0.00">
                  <c:v>12677.620359234455</c:v>
                </c:pt>
                <c:pt idx="46" formatCode="&quot;$&quot;#,##0.00">
                  <c:v>12617.00486474358</c:v>
                </c:pt>
                <c:pt idx="47" formatCode="&quot;$&quot;#,##0.00">
                  <c:v>12459.654999999999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A-426F-91A8-8F42D9F1CC4C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24" formatCode="&quot;$&quot;#,##0.00">
                  <c:v>336.55251657900044</c:v>
                </c:pt>
                <c:pt idx="25" formatCode="&quot;$&quot;#,##0.00">
                  <c:v>341.87546196390031</c:v>
                </c:pt>
                <c:pt idx="26" formatCode="&quot;$&quot;#,##0.00">
                  <c:v>347.92181074949985</c:v>
                </c:pt>
                <c:pt idx="27" formatCode="&quot;$&quot;#,##0.00">
                  <c:v>351.86735695380048</c:v>
                </c:pt>
                <c:pt idx="28" formatCode="&quot;$&quot;#,##0.00">
                  <c:v>356.75495320740083</c:v>
                </c:pt>
                <c:pt idx="29" formatCode="&quot;$&quot;#,##0.00">
                  <c:v>363.99637309440004</c:v>
                </c:pt>
                <c:pt idx="30" formatCode="&quot;$&quot;#,##0.00">
                  <c:v>370.44527727540117</c:v>
                </c:pt>
                <c:pt idx="31" formatCode="&quot;$&quot;#,##0.00">
                  <c:v>362.80697295360005</c:v>
                </c:pt>
                <c:pt idx="32" formatCode="&quot;$&quot;#,##0.00">
                  <c:v>380.73301674300092</c:v>
                </c:pt>
                <c:pt idx="33" formatCode="&quot;$&quot;#,##0.00">
                  <c:v>398.6658357332999</c:v>
                </c:pt>
                <c:pt idx="34" formatCode="&quot;$&quot;#,##0.00">
                  <c:v>402.81133697160112</c:v>
                </c:pt>
                <c:pt idx="35" formatCode="&quot;$&quot;#,##0.00">
                  <c:v>409.6324597281</c:v>
                </c:pt>
                <c:pt idx="36" formatCode="&quot;$&quot;#,##0.00">
                  <c:v>410.7942274478155</c:v>
                </c:pt>
                <c:pt idx="37" formatCode="&quot;$&quot;#,##0.00">
                  <c:v>411.60125419531141</c:v>
                </c:pt>
                <c:pt idx="38" formatCode="&quot;$&quot;#,##0.00">
                  <c:v>417.31011035001393</c:v>
                </c:pt>
                <c:pt idx="39" formatCode="&quot;$&quot;#,##0.00">
                  <c:v>419.25312211792698</c:v>
                </c:pt>
                <c:pt idx="40" formatCode="&quot;$&quot;#,##0.00">
                  <c:v>418.1014401817356</c:v>
                </c:pt>
                <c:pt idx="41" formatCode="&quot;$&quot;#,##0.00">
                  <c:v>416.71793246410562</c:v>
                </c:pt>
                <c:pt idx="42" formatCode="&quot;$&quot;#,##0.00">
                  <c:v>415.9746008185848</c:v>
                </c:pt>
                <c:pt idx="43" formatCode="&quot;$&quot;#,##0.00">
                  <c:v>405.1832397029757</c:v>
                </c:pt>
                <c:pt idx="44" formatCode="&quot;$&quot;#,##0.00">
                  <c:v>398.77699148437932</c:v>
                </c:pt>
                <c:pt idx="45" formatCode="&quot;$&quot;#,##0.00">
                  <c:v>380.32861077703456</c:v>
                </c:pt>
                <c:pt idx="46" formatCode="&quot;$&quot;#,##0.00">
                  <c:v>378.51014594230764</c:v>
                </c:pt>
                <c:pt idx="47" formatCode="&quot;$&quot;#,##0.00">
                  <c:v>373.78965000000062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A-426F-91A8-8F42D9F1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9428.6</c:v>
                </c:pt>
                <c:pt idx="1">
                  <c:v>9464.1</c:v>
                </c:pt>
                <c:pt idx="2">
                  <c:v>9560.9</c:v>
                </c:pt>
                <c:pt idx="3">
                  <c:v>9598.1</c:v>
                </c:pt>
                <c:pt idx="4">
                  <c:v>9652.0999999999985</c:v>
                </c:pt>
                <c:pt idx="5">
                  <c:v>9769.4000000000015</c:v>
                </c:pt>
                <c:pt idx="6">
                  <c:v>9845.7999999999993</c:v>
                </c:pt>
                <c:pt idx="7">
                  <c:v>9885.4471503900004</c:v>
                </c:pt>
                <c:pt idx="8">
                  <c:v>9846.1201308</c:v>
                </c:pt>
                <c:pt idx="9">
                  <c:v>9445.779805690001</c:v>
                </c:pt>
                <c:pt idx="10">
                  <c:v>9300.0997295400011</c:v>
                </c:pt>
                <c:pt idx="11">
                  <c:v>9792.9490990399991</c:v>
                </c:pt>
                <c:pt idx="12">
                  <c:v>9731.6004821499992</c:v>
                </c:pt>
                <c:pt idx="13">
                  <c:v>9784.3594311499983</c:v>
                </c:pt>
                <c:pt idx="14">
                  <c:v>9813.6091436799979</c:v>
                </c:pt>
                <c:pt idx="15">
                  <c:v>9865.5081434200019</c:v>
                </c:pt>
                <c:pt idx="16">
                  <c:v>9927.885431480001</c:v>
                </c:pt>
                <c:pt idx="17">
                  <c:v>9985.1125014599984</c:v>
                </c:pt>
                <c:pt idx="18">
                  <c:v>10076.713016959999</c:v>
                </c:pt>
                <c:pt idx="19">
                  <c:v>10642.345338069999</c:v>
                </c:pt>
                <c:pt idx="20">
                  <c:v>10369.217541399999</c:v>
                </c:pt>
                <c:pt idx="21">
                  <c:v>10896.94952584</c:v>
                </c:pt>
                <c:pt idx="22">
                  <c:v>11232.929601989999</c:v>
                </c:pt>
                <c:pt idx="23">
                  <c:v>11089.18023249</c:v>
                </c:pt>
                <c:pt idx="24">
                  <c:v>11218.417219299999</c:v>
                </c:pt>
                <c:pt idx="25">
                  <c:v>11395.84873213</c:v>
                </c:pt>
                <c:pt idx="26">
                  <c:v>11597.393691650001</c:v>
                </c:pt>
                <c:pt idx="27">
                  <c:v>11728.911898460003</c:v>
                </c:pt>
                <c:pt idx="28">
                  <c:v>11891.831773580001</c:v>
                </c:pt>
                <c:pt idx="29">
                  <c:v>12133.212436480002</c:v>
                </c:pt>
                <c:pt idx="30">
                  <c:v>12348.175909180001</c:v>
                </c:pt>
                <c:pt idx="31">
                  <c:v>12093.565765120004</c:v>
                </c:pt>
                <c:pt idx="32">
                  <c:v>12691.100558100001</c:v>
                </c:pt>
                <c:pt idx="33">
                  <c:v>13288.861191110002</c:v>
                </c:pt>
                <c:pt idx="34">
                  <c:v>13427.044565720002</c:v>
                </c:pt>
                <c:pt idx="35">
                  <c:v>13654.415324270001</c:v>
                </c:pt>
                <c:pt idx="36">
                  <c:v>13694.56411438</c:v>
                </c:pt>
                <c:pt idx="37">
                  <c:v>13781.564464990002</c:v>
                </c:pt>
                <c:pt idx="38">
                  <c:v>14012.905807950003</c:v>
                </c:pt>
                <c:pt idx="39">
                  <c:v>14129.743792650002</c:v>
                </c:pt>
                <c:pt idx="40">
                  <c:v>14245.860783410004</c:v>
                </c:pt>
                <c:pt idx="41">
                  <c:v>14281.633172350002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3A-426F-91A8-8F42D9F1CC4C}"/>
            </c:ext>
          </c:extLst>
        </c:ser>
        <c:ser>
          <c:idx val="1"/>
          <c:order val="1"/>
          <c:tx>
            <c:v>Estimates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13693.140914927164</c:v>
                </c:pt>
                <c:pt idx="37" formatCode="&quot;$&quot;#,##0.00">
                  <c:v>13720.04180651034</c:v>
                </c:pt>
                <c:pt idx="38" formatCode="&quot;$&quot;#,##0.00">
                  <c:v>13910.337011667147</c:v>
                </c:pt>
                <c:pt idx="39" formatCode="&quot;$&quot;#,##0.00">
                  <c:v>13975.10407059753</c:v>
                </c:pt>
                <c:pt idx="40" formatCode="&quot;$&quot;#,##0.00">
                  <c:v>13936.714672724498</c:v>
                </c:pt>
                <c:pt idx="41" formatCode="&quot;$&quot;#,##0.00">
                  <c:v>13890.59774880348</c:v>
                </c:pt>
                <c:pt idx="42" formatCode="&quot;$&quot;#,##0.00">
                  <c:v>13865.820027286152</c:v>
                </c:pt>
                <c:pt idx="43" formatCode="&quot;$&quot;#,##0.00">
                  <c:v>13506.107990099181</c:v>
                </c:pt>
                <c:pt idx="44" formatCode="&quot;$&quot;#,##0.00">
                  <c:v>13292.566382812662</c:v>
                </c:pt>
                <c:pt idx="45" formatCode="&quot;$&quot;#,##0.00">
                  <c:v>12677.620359234455</c:v>
                </c:pt>
                <c:pt idx="46" formatCode="&quot;$&quot;#,##0.00">
                  <c:v>12617.00486474358</c:v>
                </c:pt>
                <c:pt idx="47" formatCode="&quot;$&quot;#,##0.00">
                  <c:v>12459.654999999999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3A-426F-91A8-8F42D9F1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DATA!$V$6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DATA!$W$7:$W$9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DATA!$U$7:$U$9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DATA!$V$7:$V$9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23A-426F-91A8-8F42D9F1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5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500"/>
        <c:minorUnit val="1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3370706379093917"/>
          <c:y val="0.95679102826334506"/>
          <c:w val="0.34350076023468684"/>
          <c:h val="3.4091147697446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</a:t>
            </a:r>
            <a:r>
              <a:rPr lang="en-US" sz="18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INCOME WITHHOLDINGS</a:t>
            </a:r>
          </a:p>
          <a:p>
            <a:pPr algn="ctr">
              <a:defRPr sz="1800" b="1"/>
            </a:pPr>
            <a:r>
              <a:rPr lang="en-US" sz="14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740107079006428"/>
          <c:y val="1.271499732855540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6864.7654022799998</c:v>
                </c:pt>
                <c:pt idx="36" formatCode="&quot;$&quot;#,##0.00">
                  <c:v>6921.5386403549346</c:v>
                </c:pt>
                <c:pt idx="37" formatCode="&quot;$&quot;#,##0.00">
                  <c:v>6957.2569140253845</c:v>
                </c:pt>
                <c:pt idx="38" formatCode="&quot;$&quot;#,##0.00">
                  <c:v>6991.126167107881</c:v>
                </c:pt>
                <c:pt idx="39" formatCode="&quot;$&quot;#,##0.00">
                  <c:v>7059.7017463006396</c:v>
                </c:pt>
                <c:pt idx="40" formatCode="&quot;$&quot;#,##0.00">
                  <c:v>7044.9081752676011</c:v>
                </c:pt>
                <c:pt idx="41" formatCode="&quot;$&quot;#,##0.00">
                  <c:v>7027.9614907536888</c:v>
                </c:pt>
                <c:pt idx="42" formatCode="&quot;$&quot;#,##0.00">
                  <c:v>7030.6407052958984</c:v>
                </c:pt>
                <c:pt idx="43" formatCode="&quot;$&quot;#,##0.00">
                  <c:v>7019.1767310569758</c:v>
                </c:pt>
                <c:pt idx="44" formatCode="&quot;$&quot;#,##0.00">
                  <c:v>7012.9295029468603</c:v>
                </c:pt>
                <c:pt idx="45" formatCode="&quot;$&quot;#,##0.00">
                  <c:v>7006.6444307609663</c:v>
                </c:pt>
                <c:pt idx="46" formatCode="&quot;$&quot;#,##0.00">
                  <c:v>6983.1624771007728</c:v>
                </c:pt>
                <c:pt idx="47" formatCode="&quot;$&quot;#,##0.00">
                  <c:v>6979.6639999768122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8-4FC2-98DB-16C8B01C4947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207.64615921064797</c:v>
                </c:pt>
                <c:pt idx="37" formatCode="&quot;$&quot;#,##0.00">
                  <c:v>208.71770742076205</c:v>
                </c:pt>
                <c:pt idx="38" formatCode="&quot;$&quot;#,##0.00">
                  <c:v>209.73378501323623</c:v>
                </c:pt>
                <c:pt idx="39" formatCode="&quot;$&quot;#,##0.00">
                  <c:v>211.79105238901957</c:v>
                </c:pt>
                <c:pt idx="40" formatCode="&quot;$&quot;#,##0.00">
                  <c:v>211.34724525802812</c:v>
                </c:pt>
                <c:pt idx="41" formatCode="&quot;$&quot;#,##0.00">
                  <c:v>210.8388447226107</c:v>
                </c:pt>
                <c:pt idx="42" formatCode="&quot;$&quot;#,##0.00">
                  <c:v>210.91922115887701</c:v>
                </c:pt>
                <c:pt idx="43" formatCode="&quot;$&quot;#,##0.00">
                  <c:v>210.57530193170987</c:v>
                </c:pt>
                <c:pt idx="44" formatCode="&quot;$&quot;#,##0.00">
                  <c:v>210.38788508840571</c:v>
                </c:pt>
                <c:pt idx="45" formatCode="&quot;$&quot;#,##0.00">
                  <c:v>210.19933292282894</c:v>
                </c:pt>
                <c:pt idx="46" formatCode="&quot;$&quot;#,##0.00">
                  <c:v>209.4948743130235</c:v>
                </c:pt>
                <c:pt idx="47" formatCode="&quot;$&quot;#,##0.00">
                  <c:v>209.38991999930477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8-4FC2-98DB-16C8B01C4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5394.7699999999995</c:v>
                </c:pt>
                <c:pt idx="1">
                  <c:v>5398.8000000000011</c:v>
                </c:pt>
                <c:pt idx="2">
                  <c:v>5453.3</c:v>
                </c:pt>
                <c:pt idx="3">
                  <c:v>5461.7</c:v>
                </c:pt>
                <c:pt idx="4">
                  <c:v>5485.2</c:v>
                </c:pt>
                <c:pt idx="5">
                  <c:v>5521.4</c:v>
                </c:pt>
                <c:pt idx="6">
                  <c:v>5552.9000000000005</c:v>
                </c:pt>
                <c:pt idx="7">
                  <c:v>5575.3000000000011</c:v>
                </c:pt>
                <c:pt idx="8">
                  <c:v>5617.3</c:v>
                </c:pt>
                <c:pt idx="9">
                  <c:v>5591.3</c:v>
                </c:pt>
                <c:pt idx="10">
                  <c:v>5573.0999999999995</c:v>
                </c:pt>
                <c:pt idx="11">
                  <c:v>5646.9999999999991</c:v>
                </c:pt>
                <c:pt idx="12">
                  <c:v>5661.3944999999985</c:v>
                </c:pt>
                <c:pt idx="13">
                  <c:v>5696.0840199999993</c:v>
                </c:pt>
                <c:pt idx="14">
                  <c:v>5709.51351127</c:v>
                </c:pt>
                <c:pt idx="15">
                  <c:v>5706.7146940499997</c:v>
                </c:pt>
                <c:pt idx="16">
                  <c:v>5752.7114056</c:v>
                </c:pt>
                <c:pt idx="17">
                  <c:v>5758.0213004699999</c:v>
                </c:pt>
                <c:pt idx="18">
                  <c:v>5792.4878720999995</c:v>
                </c:pt>
                <c:pt idx="19">
                  <c:v>5829.9238677799995</c:v>
                </c:pt>
                <c:pt idx="20">
                  <c:v>5903.7016585900001</c:v>
                </c:pt>
                <c:pt idx="21">
                  <c:v>5957.9422775900002</c:v>
                </c:pt>
                <c:pt idx="22">
                  <c:v>6016.7730331300008</c:v>
                </c:pt>
                <c:pt idx="23">
                  <c:v>6041.1747369800005</c:v>
                </c:pt>
                <c:pt idx="24">
                  <c:v>6074.27394138</c:v>
                </c:pt>
                <c:pt idx="25">
                  <c:v>6144.7843599600001</c:v>
                </c:pt>
                <c:pt idx="26">
                  <c:v>6189.689372580001</c:v>
                </c:pt>
                <c:pt idx="27">
                  <c:v>6259.8258272399999</c:v>
                </c:pt>
                <c:pt idx="28">
                  <c:v>6347.8951078499995</c:v>
                </c:pt>
                <c:pt idx="29">
                  <c:v>6471.97246326</c:v>
                </c:pt>
                <c:pt idx="30">
                  <c:v>6546.1909809200006</c:v>
                </c:pt>
                <c:pt idx="31">
                  <c:v>6608.0926642900004</c:v>
                </c:pt>
                <c:pt idx="32">
                  <c:v>6664.8895026</c:v>
                </c:pt>
                <c:pt idx="33">
                  <c:v>6732.1133089200002</c:v>
                </c:pt>
                <c:pt idx="34">
                  <c:v>6835.5547724099997</c:v>
                </c:pt>
                <c:pt idx="35">
                  <c:v>6864.7654022799998</c:v>
                </c:pt>
                <c:pt idx="36">
                  <c:v>6906.672450250001</c:v>
                </c:pt>
                <c:pt idx="37">
                  <c:v>6974.9399390100007</c:v>
                </c:pt>
                <c:pt idx="38">
                  <c:v>7026.2559804600005</c:v>
                </c:pt>
                <c:pt idx="39">
                  <c:v>7109.7710645000006</c:v>
                </c:pt>
                <c:pt idx="40">
                  <c:v>7116.3353205300009</c:v>
                </c:pt>
                <c:pt idx="41">
                  <c:v>7109.8571195400009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18-4FC2-98DB-16C8B01C4947}"/>
            </c:ext>
          </c:extLst>
        </c:ser>
        <c:ser>
          <c:idx val="1"/>
          <c:order val="1"/>
          <c:tx>
            <c:v>Estimate (After Tax Reform)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6864.7654022799998</c:v>
                </c:pt>
                <c:pt idx="36" formatCode="&quot;$&quot;#,##0.00">
                  <c:v>6921.5386403549346</c:v>
                </c:pt>
                <c:pt idx="37" formatCode="&quot;$&quot;#,##0.00">
                  <c:v>6957.2569140253845</c:v>
                </c:pt>
                <c:pt idx="38" formatCode="&quot;$&quot;#,##0.00">
                  <c:v>6991.126167107881</c:v>
                </c:pt>
                <c:pt idx="39" formatCode="&quot;$&quot;#,##0.00">
                  <c:v>7059.7017463006396</c:v>
                </c:pt>
                <c:pt idx="40" formatCode="&quot;$&quot;#,##0.00">
                  <c:v>7044.9081752676011</c:v>
                </c:pt>
                <c:pt idx="41" formatCode="&quot;$&quot;#,##0.00">
                  <c:v>7027.9614907536888</c:v>
                </c:pt>
                <c:pt idx="42" formatCode="&quot;$&quot;#,##0.00">
                  <c:v>7030.6407052958984</c:v>
                </c:pt>
                <c:pt idx="43" formatCode="&quot;$&quot;#,##0.00">
                  <c:v>7019.1767310569758</c:v>
                </c:pt>
                <c:pt idx="44" formatCode="&quot;$&quot;#,##0.00">
                  <c:v>7012.9295029468603</c:v>
                </c:pt>
                <c:pt idx="45" formatCode="&quot;$&quot;#,##0.00">
                  <c:v>7006.6444307609663</c:v>
                </c:pt>
                <c:pt idx="46" formatCode="&quot;$&quot;#,##0.00">
                  <c:v>6983.1624771007728</c:v>
                </c:pt>
                <c:pt idx="47" formatCode="&quot;$&quot;#,##0.00">
                  <c:v>6979.6639999768122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18-4FC2-98DB-16C8B01C4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v>Estimate (Before Tax Reform)</c:v>
                </c:tx>
                <c:spPr>
                  <a:ln w="22225" cap="rnd">
                    <a:solidFill>
                      <a:schemeClr val="accent1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DATA!$N$102:$N$149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41">
                        <c:v>7027.9614907536888</c:v>
                      </c:pt>
                      <c:pt idx="42">
                        <c:v>7065.2232830996463</c:v>
                      </c:pt>
                      <c:pt idx="43">
                        <c:v>7085.6909398352518</c:v>
                      </c:pt>
                      <c:pt idx="44">
                        <c:v>7115.6554043793476</c:v>
                      </c:pt>
                      <c:pt idx="45">
                        <c:v>7141.8268223797259</c:v>
                      </c:pt>
                      <c:pt idx="46">
                        <c:v>7151.4302754411574</c:v>
                      </c:pt>
                      <c:pt idx="47">
                        <c:v>7179.6639999768113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DATA!$N$102:$N$149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41">
                        <c:v>7027.9614907536888</c:v>
                      </c:pt>
                      <c:pt idx="42">
                        <c:v>7065.2232830996463</c:v>
                      </c:pt>
                      <c:pt idx="43">
                        <c:v>7085.6909398352518</c:v>
                      </c:pt>
                      <c:pt idx="44">
                        <c:v>7115.6554043793476</c:v>
                      </c:pt>
                      <c:pt idx="45">
                        <c:v>7141.8268223797259</c:v>
                      </c:pt>
                      <c:pt idx="46">
                        <c:v>7151.4302754411574</c:v>
                      </c:pt>
                      <c:pt idx="47">
                        <c:v>7179.6639999768113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7E18-4FC2-98DB-16C8B01C4947}"/>
                  </c:ext>
                </c:extLst>
              </c15:ser>
            </c15:filteredLineSeries>
          </c:ext>
        </c:extLst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E18-4FC2-98DB-16C8B01C4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7500"/>
          <c:min val="53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3.1786366042335867E-3"/>
              <c:y val="0.4350406304400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0"/>
        <c:minorUnit val="5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between"/>
      </c:valAx>
      <c:cat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568502809434478"/>
          <c:y val="0.96905678835600095"/>
          <c:w val="0.73578027230449938"/>
          <c:h val="3.0943211643999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TOTAL POPULATION BY COUNTY,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'Pop by County 2020'!$A$1:$A$46</c:f>
              <c:strCache>
                <c:ptCount val="46"/>
                <c:pt idx="0">
                  <c:v>GREENVILLE</c:v>
                </c:pt>
                <c:pt idx="1">
                  <c:v>RICHLAND</c:v>
                </c:pt>
                <c:pt idx="2">
                  <c:v>CHARLESTON</c:v>
                </c:pt>
                <c:pt idx="3">
                  <c:v>HORRY</c:v>
                </c:pt>
                <c:pt idx="4">
                  <c:v>SPARTANBURG</c:v>
                </c:pt>
                <c:pt idx="5">
                  <c:v>LEXINGTON</c:v>
                </c:pt>
                <c:pt idx="6">
                  <c:v>YORK</c:v>
                </c:pt>
                <c:pt idx="7">
                  <c:v>BERKELEY</c:v>
                </c:pt>
                <c:pt idx="8">
                  <c:v>ANDERSON</c:v>
                </c:pt>
                <c:pt idx="9">
                  <c:v>BEAUFORT</c:v>
                </c:pt>
                <c:pt idx="10">
                  <c:v>AIKEN</c:v>
                </c:pt>
                <c:pt idx="11">
                  <c:v>DORCHESTER</c:v>
                </c:pt>
                <c:pt idx="12">
                  <c:v>FLORENCE</c:v>
                </c:pt>
                <c:pt idx="13">
                  <c:v>PICKENS</c:v>
                </c:pt>
                <c:pt idx="14">
                  <c:v>SUMTER</c:v>
                </c:pt>
                <c:pt idx="15">
                  <c:v>LANCASTER</c:v>
                </c:pt>
                <c:pt idx="16">
                  <c:v>ORANGEBURG</c:v>
                </c:pt>
                <c:pt idx="17">
                  <c:v>OCONEE</c:v>
                </c:pt>
                <c:pt idx="18">
                  <c:v>GREENWOOD</c:v>
                </c:pt>
                <c:pt idx="19">
                  <c:v>LAURENS</c:v>
                </c:pt>
                <c:pt idx="20">
                  <c:v>KERSHAW</c:v>
                </c:pt>
                <c:pt idx="21">
                  <c:v>GEORGETOWN</c:v>
                </c:pt>
                <c:pt idx="22">
                  <c:v>DARLINGTON</c:v>
                </c:pt>
                <c:pt idx="23">
                  <c:v>CHEROKEE</c:v>
                </c:pt>
                <c:pt idx="24">
                  <c:v>CHESTERFIELD</c:v>
                </c:pt>
                <c:pt idx="25">
                  <c:v>COLLETON</c:v>
                </c:pt>
                <c:pt idx="26">
                  <c:v>NEWBERRY</c:v>
                </c:pt>
                <c:pt idx="27">
                  <c:v>CHESTER</c:v>
                </c:pt>
                <c:pt idx="28">
                  <c:v>CLARENDON</c:v>
                </c:pt>
                <c:pt idx="29">
                  <c:v>WILLIAMSBURG</c:v>
                </c:pt>
                <c:pt idx="30">
                  <c:v>JASPER</c:v>
                </c:pt>
                <c:pt idx="31">
                  <c:v>MARION</c:v>
                </c:pt>
                <c:pt idx="32">
                  <c:v>DILLON</c:v>
                </c:pt>
                <c:pt idx="33">
                  <c:v>UNION</c:v>
                </c:pt>
                <c:pt idx="34">
                  <c:v>MARLBORO</c:v>
                </c:pt>
                <c:pt idx="35">
                  <c:v>EDGEFIELD</c:v>
                </c:pt>
                <c:pt idx="36">
                  <c:v>ABBEVILLE</c:v>
                </c:pt>
                <c:pt idx="37">
                  <c:v>FAIRFIELD</c:v>
                </c:pt>
                <c:pt idx="38">
                  <c:v>BARNWELL</c:v>
                </c:pt>
                <c:pt idx="39">
                  <c:v>SALUDA</c:v>
                </c:pt>
                <c:pt idx="40">
                  <c:v>HAMPTON</c:v>
                </c:pt>
                <c:pt idx="41">
                  <c:v>LEE</c:v>
                </c:pt>
                <c:pt idx="42">
                  <c:v>CALHOUN</c:v>
                </c:pt>
                <c:pt idx="43">
                  <c:v>BAMBERG</c:v>
                </c:pt>
                <c:pt idx="44">
                  <c:v>MCCORMICK</c:v>
                </c:pt>
                <c:pt idx="45">
                  <c:v>ALLENDALE</c:v>
                </c:pt>
              </c:strCache>
            </c:strRef>
          </c:cat>
          <c:val>
            <c:numRef>
              <c:f>'Pop by County 2020'!$B$1:$B$46</c:f>
              <c:numCache>
                <c:formatCode>#,##0</c:formatCode>
                <c:ptCount val="46"/>
                <c:pt idx="0">
                  <c:v>526980</c:v>
                </c:pt>
                <c:pt idx="1">
                  <c:v>416527</c:v>
                </c:pt>
                <c:pt idx="2">
                  <c:v>409418</c:v>
                </c:pt>
                <c:pt idx="3">
                  <c:v>353498</c:v>
                </c:pt>
                <c:pt idx="4">
                  <c:v>329364</c:v>
                </c:pt>
                <c:pt idx="5">
                  <c:v>294891</c:v>
                </c:pt>
                <c:pt idx="6">
                  <c:v>283899</c:v>
                </c:pt>
                <c:pt idx="7">
                  <c:v>231568</c:v>
                </c:pt>
                <c:pt idx="8">
                  <c:v>204032</c:v>
                </c:pt>
                <c:pt idx="9">
                  <c:v>187691</c:v>
                </c:pt>
                <c:pt idx="10">
                  <c:v>169032</c:v>
                </c:pt>
                <c:pt idx="11">
                  <c:v>161975</c:v>
                </c:pt>
                <c:pt idx="12">
                  <c:v>136805</c:v>
                </c:pt>
                <c:pt idx="13">
                  <c:v>131602</c:v>
                </c:pt>
                <c:pt idx="14">
                  <c:v>105417</c:v>
                </c:pt>
                <c:pt idx="15">
                  <c:v>96652</c:v>
                </c:pt>
                <c:pt idx="16">
                  <c:v>83958</c:v>
                </c:pt>
                <c:pt idx="17">
                  <c:v>78638</c:v>
                </c:pt>
                <c:pt idx="18">
                  <c:v>69380</c:v>
                </c:pt>
                <c:pt idx="19">
                  <c:v>67551</c:v>
                </c:pt>
                <c:pt idx="20">
                  <c:v>65536</c:v>
                </c:pt>
                <c:pt idx="21">
                  <c:v>63440</c:v>
                </c:pt>
                <c:pt idx="22">
                  <c:v>62833</c:v>
                </c:pt>
                <c:pt idx="23">
                  <c:v>56179</c:v>
                </c:pt>
                <c:pt idx="24">
                  <c:v>43258</c:v>
                </c:pt>
                <c:pt idx="25">
                  <c:v>38543</c:v>
                </c:pt>
                <c:pt idx="26">
                  <c:v>37715</c:v>
                </c:pt>
                <c:pt idx="27">
                  <c:v>32276</c:v>
                </c:pt>
                <c:pt idx="28">
                  <c:v>31093</c:v>
                </c:pt>
                <c:pt idx="29">
                  <c:v>30902</c:v>
                </c:pt>
                <c:pt idx="30">
                  <c:v>29073</c:v>
                </c:pt>
                <c:pt idx="31">
                  <c:v>29043</c:v>
                </c:pt>
                <c:pt idx="32">
                  <c:v>28284</c:v>
                </c:pt>
                <c:pt idx="33">
                  <c:v>27148</c:v>
                </c:pt>
                <c:pt idx="34">
                  <c:v>26537</c:v>
                </c:pt>
                <c:pt idx="35">
                  <c:v>25675</c:v>
                </c:pt>
                <c:pt idx="36">
                  <c:v>24212</c:v>
                </c:pt>
                <c:pt idx="37">
                  <c:v>20858</c:v>
                </c:pt>
                <c:pt idx="38">
                  <c:v>20567</c:v>
                </c:pt>
                <c:pt idx="39">
                  <c:v>18830</c:v>
                </c:pt>
                <c:pt idx="40">
                  <c:v>18512</c:v>
                </c:pt>
                <c:pt idx="41">
                  <c:v>16458</c:v>
                </c:pt>
                <c:pt idx="42">
                  <c:v>14125</c:v>
                </c:pt>
                <c:pt idx="43">
                  <c:v>13251</c:v>
                </c:pt>
                <c:pt idx="44">
                  <c:v>9513</c:v>
                </c:pt>
                <c:pt idx="45">
                  <c:v>7990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8-412E-9BFE-81B2BBD976E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715943135"/>
        <c:axId val="715942719"/>
      </c:barChart>
      <c:catAx>
        <c:axId val="715943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2719"/>
        <c:crosses val="autoZero"/>
        <c:auto val="1"/>
        <c:lblAlgn val="ctr"/>
        <c:lblOffset val="100"/>
        <c:noMultiLvlLbl val="0"/>
      </c:catAx>
      <c:valAx>
        <c:axId val="71594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out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3135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SALES TAX</a:t>
            </a:r>
            <a:endParaRPr lang="en-US" sz="1800" b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4401.9931786799998</c:v>
                </c:pt>
                <c:pt idx="36" formatCode="&quot;$&quot;#,##0.00">
                  <c:v>4407.2479623025984</c:v>
                </c:pt>
                <c:pt idx="37" formatCode="&quot;$&quot;#,##0.00">
                  <c:v>4429.7966086465285</c:v>
                </c:pt>
                <c:pt idx="38" formatCode="&quot;$&quot;#,##0.00">
                  <c:v>4445.3177166168352</c:v>
                </c:pt>
                <c:pt idx="39" formatCode="&quot;$&quot;#,##0.00">
                  <c:v>4468.4246843371839</c:v>
                </c:pt>
                <c:pt idx="40" formatCode="&quot;$&quot;#,##0.00">
                  <c:v>4481.1431733339314</c:v>
                </c:pt>
                <c:pt idx="41" formatCode="&quot;$&quot;#,##0.00">
                  <c:v>4490.8202824921582</c:v>
                </c:pt>
                <c:pt idx="42" formatCode="&quot;$&quot;#,##0.00">
                  <c:v>4502.6346239292652</c:v>
                </c:pt>
                <c:pt idx="43" formatCode="&quot;$&quot;#,##0.00">
                  <c:v>4505.2985710664043</c:v>
                </c:pt>
                <c:pt idx="44" formatCode="&quot;$&quot;#,##0.00">
                  <c:v>4494.7201138696901</c:v>
                </c:pt>
                <c:pt idx="45" formatCode="&quot;$&quot;#,##0.00">
                  <c:v>4496.1741469042745</c:v>
                </c:pt>
                <c:pt idx="46" formatCode="&quot;$&quot;#,##0.00">
                  <c:v>4500.2766055169977</c:v>
                </c:pt>
                <c:pt idx="47" formatCode="&quot;$&quot;#,##0.00">
                  <c:v>4500.4689998757758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7-48AB-9EE4-FBC9F7495A12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132.21743886907825</c:v>
                </c:pt>
                <c:pt idx="37" formatCode="&quot;$&quot;#,##0.00">
                  <c:v>132.89389825939634</c:v>
                </c:pt>
                <c:pt idx="38" formatCode="&quot;$&quot;#,##0.00">
                  <c:v>133.35953149850502</c:v>
                </c:pt>
                <c:pt idx="39" formatCode="&quot;$&quot;#,##0.00">
                  <c:v>134.05274053011544</c:v>
                </c:pt>
                <c:pt idx="40" formatCode="&quot;$&quot;#,##0.00">
                  <c:v>134.43429520001791</c:v>
                </c:pt>
                <c:pt idx="41" formatCode="&quot;$&quot;#,##0.00">
                  <c:v>134.72460847476486</c:v>
                </c:pt>
                <c:pt idx="42" formatCode="&quot;$&quot;#,##0.00">
                  <c:v>135.07903871787767</c:v>
                </c:pt>
                <c:pt idx="43" formatCode="&quot;$&quot;#,##0.00">
                  <c:v>135.15895713199188</c:v>
                </c:pt>
                <c:pt idx="44" formatCode="&quot;$&quot;#,##0.00">
                  <c:v>134.84160341609095</c:v>
                </c:pt>
                <c:pt idx="45" formatCode="&quot;$&quot;#,##0.00">
                  <c:v>134.88522440712859</c:v>
                </c:pt>
                <c:pt idx="46" formatCode="&quot;$&quot;#,##0.00">
                  <c:v>135.0082981655105</c:v>
                </c:pt>
                <c:pt idx="47" formatCode="&quot;$&quot;#,##0.00">
                  <c:v>135.01406999627307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7-48AB-9EE4-FBC9F749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3215.9</c:v>
                </c:pt>
                <c:pt idx="1">
                  <c:v>3238.8999999999996</c:v>
                </c:pt>
                <c:pt idx="2">
                  <c:v>3258.6</c:v>
                </c:pt>
                <c:pt idx="3">
                  <c:v>3271.9</c:v>
                </c:pt>
                <c:pt idx="4">
                  <c:v>3291.87</c:v>
                </c:pt>
                <c:pt idx="5">
                  <c:v>3320.17</c:v>
                </c:pt>
                <c:pt idx="6">
                  <c:v>3336.17</c:v>
                </c:pt>
                <c:pt idx="7">
                  <c:v>3340.9700000000003</c:v>
                </c:pt>
                <c:pt idx="8">
                  <c:v>3269.0700000000006</c:v>
                </c:pt>
                <c:pt idx="9">
                  <c:v>3224.2700000000004</c:v>
                </c:pt>
                <c:pt idx="10">
                  <c:v>3266.9700000000003</c:v>
                </c:pt>
                <c:pt idx="11">
                  <c:v>3286.7700000000004</c:v>
                </c:pt>
                <c:pt idx="12">
                  <c:v>3298.1272380700007</c:v>
                </c:pt>
                <c:pt idx="13">
                  <c:v>3307.1539020600003</c:v>
                </c:pt>
                <c:pt idx="14">
                  <c:v>3334.3091933300002</c:v>
                </c:pt>
                <c:pt idx="15">
                  <c:v>3368.0729455599999</c:v>
                </c:pt>
                <c:pt idx="16">
                  <c:v>3383.7955705699997</c:v>
                </c:pt>
                <c:pt idx="17">
                  <c:v>3405.0214239899997</c:v>
                </c:pt>
                <c:pt idx="18">
                  <c:v>3441.6604918200001</c:v>
                </c:pt>
                <c:pt idx="19">
                  <c:v>3475.9584095199998</c:v>
                </c:pt>
                <c:pt idx="20">
                  <c:v>3626.7549447299998</c:v>
                </c:pt>
                <c:pt idx="21">
                  <c:v>3738.7441141000008</c:v>
                </c:pt>
                <c:pt idx="22">
                  <c:v>3762.3273874899996</c:v>
                </c:pt>
                <c:pt idx="23">
                  <c:v>3825.92033481</c:v>
                </c:pt>
                <c:pt idx="24">
                  <c:v>3909.6358365999999</c:v>
                </c:pt>
                <c:pt idx="25">
                  <c:v>3967.5115762699993</c:v>
                </c:pt>
                <c:pt idx="26">
                  <c:v>4019.8631542600001</c:v>
                </c:pt>
                <c:pt idx="27">
                  <c:v>4057.8674216200002</c:v>
                </c:pt>
                <c:pt idx="28">
                  <c:v>4122.5333947300005</c:v>
                </c:pt>
                <c:pt idx="29">
                  <c:v>4190.8130761100001</c:v>
                </c:pt>
                <c:pt idx="30">
                  <c:v>4218.6671825499998</c:v>
                </c:pt>
                <c:pt idx="31">
                  <c:v>4262.1819996000004</c:v>
                </c:pt>
                <c:pt idx="32">
                  <c:v>4304.15574259</c:v>
                </c:pt>
                <c:pt idx="33">
                  <c:v>4343.3929026999995</c:v>
                </c:pt>
                <c:pt idx="34">
                  <c:v>4371.8484118599999</c:v>
                </c:pt>
                <c:pt idx="35">
                  <c:v>4401.9931786799998</c:v>
                </c:pt>
                <c:pt idx="36">
                  <c:v>4412.0130838199993</c:v>
                </c:pt>
                <c:pt idx="37">
                  <c:v>4450.9087671599991</c:v>
                </c:pt>
                <c:pt idx="38">
                  <c:v>4480.1199979000003</c:v>
                </c:pt>
                <c:pt idx="39">
                  <c:v>4520.46995831</c:v>
                </c:pt>
                <c:pt idx="40">
                  <c:v>4542.6676871899999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47-48AB-9EE4-FBC9F7495A12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3825.92033481</c:v>
                </c:pt>
                <c:pt idx="24" formatCode="&quot;$&quot;#,##0.00">
                  <c:v>3909.6358365999999</c:v>
                </c:pt>
                <c:pt idx="25" formatCode="&quot;$&quot;#,##0.00">
                  <c:v>3967.5115762699993</c:v>
                </c:pt>
                <c:pt idx="26" formatCode="&quot;$&quot;#,##0.00">
                  <c:v>4019.8631542600001</c:v>
                </c:pt>
                <c:pt idx="27" formatCode="&quot;$&quot;#,##0.00">
                  <c:v>4057.8674216200002</c:v>
                </c:pt>
                <c:pt idx="28" formatCode="&quot;$&quot;#,##0.00">
                  <c:v>4122.5333947300005</c:v>
                </c:pt>
                <c:pt idx="29" formatCode="&quot;$&quot;#,##0.00">
                  <c:v>4190.8130761100001</c:v>
                </c:pt>
                <c:pt idx="30" formatCode="&quot;$&quot;#,##0.00">
                  <c:v>4218.6671825499998</c:v>
                </c:pt>
                <c:pt idx="31" formatCode="&quot;$&quot;#,##0.00">
                  <c:v>4262.1819996000004</c:v>
                </c:pt>
                <c:pt idx="32" formatCode="&quot;$&quot;#,##0.00">
                  <c:v>4304.15574259</c:v>
                </c:pt>
                <c:pt idx="33" formatCode="&quot;$&quot;#,##0.00">
                  <c:v>4343.3929026999995</c:v>
                </c:pt>
                <c:pt idx="34" formatCode="&quot;$&quot;#,##0.00">
                  <c:v>4371.8484118599999</c:v>
                </c:pt>
                <c:pt idx="35" formatCode="&quot;$&quot;#,##0.00">
                  <c:v>4401.9931786799998</c:v>
                </c:pt>
                <c:pt idx="36" formatCode="&quot;$&quot;#,##0.00">
                  <c:v>4407.2479623025984</c:v>
                </c:pt>
                <c:pt idx="37" formatCode="&quot;$&quot;#,##0.00">
                  <c:v>4429.7966086465285</c:v>
                </c:pt>
                <c:pt idx="38" formatCode="&quot;$&quot;#,##0.00">
                  <c:v>4445.3177166168352</c:v>
                </c:pt>
                <c:pt idx="39" formatCode="&quot;$&quot;#,##0.00">
                  <c:v>4468.4246843371839</c:v>
                </c:pt>
                <c:pt idx="40" formatCode="&quot;$&quot;#,##0.00">
                  <c:v>4481.1431733339314</c:v>
                </c:pt>
                <c:pt idx="41" formatCode="&quot;$&quot;#,##0.00">
                  <c:v>4490.8202824921582</c:v>
                </c:pt>
                <c:pt idx="42" formatCode="&quot;$&quot;#,##0.00">
                  <c:v>4502.6346239292652</c:v>
                </c:pt>
                <c:pt idx="43" formatCode="&quot;$&quot;#,##0.00">
                  <c:v>4505.2985710664043</c:v>
                </c:pt>
                <c:pt idx="44" formatCode="&quot;$&quot;#,##0.00">
                  <c:v>4494.7201138696901</c:v>
                </c:pt>
                <c:pt idx="45" formatCode="&quot;$&quot;#,##0.00">
                  <c:v>4496.1741469042745</c:v>
                </c:pt>
                <c:pt idx="46" formatCode="&quot;$&quot;#,##0.00">
                  <c:v>4500.2766055169977</c:v>
                </c:pt>
                <c:pt idx="47" formatCode="&quot;$&quot;#,##0.00">
                  <c:v>4500.4689998757758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47-48AB-9EE4-FBC9F749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147-48AB-9EE4-FBC9F749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09642816387083E-3"/>
              <c:y val="0.43504071929322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1074521530031982"/>
          <c:y val="0.94783036870886006"/>
          <c:w val="0.2608448843196575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- DEED RECORDING FEES</a:t>
            </a:r>
          </a:p>
          <a:p>
            <a:pPr algn="ctr">
              <a:defRPr sz="1800" b="1"/>
            </a:pPr>
            <a:r>
              <a:rPr lang="en-US" sz="14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2280756641646841"/>
          <c:y val="2.220464499426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39886687786733E-2"/>
          <c:y val="0.14662441778741347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156.85090918999998</c:v>
                </c:pt>
                <c:pt idx="36" formatCode="&quot;$&quot;#,##0.00">
                  <c:v>154.32691658962341</c:v>
                </c:pt>
                <c:pt idx="37" formatCode="&quot;$&quot;#,##0.00">
                  <c:v>151.75943272449362</c:v>
                </c:pt>
                <c:pt idx="38" formatCode="&quot;$&quot;#,##0.00">
                  <c:v>148.99412125741961</c:v>
                </c:pt>
                <c:pt idx="39" formatCode="&quot;$&quot;#,##0.00">
                  <c:v>146.11816928361696</c:v>
                </c:pt>
                <c:pt idx="40" formatCode="&quot;$&quot;#,##0.00">
                  <c:v>142.74799830604115</c:v>
                </c:pt>
                <c:pt idx="41" formatCode="&quot;$&quot;#,##0.00">
                  <c:v>137.94711932276283</c:v>
                </c:pt>
                <c:pt idx="42" formatCode="&quot;$&quot;#,##0.00">
                  <c:v>136.17093923558892</c:v>
                </c:pt>
                <c:pt idx="43" formatCode="&quot;$&quot;#,##0.00">
                  <c:v>134.25335928335278</c:v>
                </c:pt>
                <c:pt idx="44" formatCode="&quot;$&quot;#,##0.00">
                  <c:v>131.6252606115693</c:v>
                </c:pt>
                <c:pt idx="45" formatCode="&quot;$&quot;#,##0.00">
                  <c:v>128.75143563209917</c:v>
                </c:pt>
                <c:pt idx="46" formatCode="&quot;$&quot;#,##0.00">
                  <c:v>126.24745963452</c:v>
                </c:pt>
                <c:pt idx="47" formatCode="&quot;$&quot;#,##0.00">
                  <c:v>124.25499999999997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7-4D47-82B8-14BB5139D828}"/>
            </c:ext>
          </c:extLst>
        </c:ser>
        <c:ser>
          <c:idx val="2"/>
          <c:order val="3"/>
          <c:tx>
            <c:strRef>
              <c:f>DATA!$O$5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DATA!$O$102:$O$149</c:f>
              <c:numCache>
                <c:formatCode>General</c:formatCode>
                <c:ptCount val="48"/>
                <c:pt idx="36" formatCode="&quot;$&quot;#,##0.00">
                  <c:v>4.6298074976887165</c:v>
                </c:pt>
                <c:pt idx="37" formatCode="&quot;$&quot;#,##0.00">
                  <c:v>4.552782981734822</c:v>
                </c:pt>
                <c:pt idx="38" formatCode="&quot;$&quot;#,##0.00">
                  <c:v>4.469823637722584</c:v>
                </c:pt>
                <c:pt idx="39" formatCode="&quot;$&quot;#,##0.00">
                  <c:v>4.3835450785085186</c:v>
                </c:pt>
                <c:pt idx="40" formatCode="&quot;$&quot;#,##0.00">
                  <c:v>4.2824399491812244</c:v>
                </c:pt>
                <c:pt idx="41" formatCode="&quot;$&quot;#,##0.00">
                  <c:v>4.13841357968289</c:v>
                </c:pt>
                <c:pt idx="42" formatCode="&quot;$&quot;#,##0.00">
                  <c:v>4.0851281770676735</c:v>
                </c:pt>
                <c:pt idx="43" formatCode="&quot;$&quot;#,##0.00">
                  <c:v>4.0276007785005845</c:v>
                </c:pt>
                <c:pt idx="44" formatCode="&quot;$&quot;#,##0.00">
                  <c:v>3.948757818347076</c:v>
                </c:pt>
                <c:pt idx="45" formatCode="&quot;$&quot;#,##0.00">
                  <c:v>3.8625430689629923</c:v>
                </c:pt>
                <c:pt idx="46" formatCode="&quot;$&quot;#,##0.00">
                  <c:v>3.7874237890356142</c:v>
                </c:pt>
                <c:pt idx="47" formatCode="&quot;$&quot;#,##0.00">
                  <c:v>3.727649999999997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A7-4D47-82B8-14BB5139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81.554023790000002</c:v>
                </c:pt>
                <c:pt idx="1">
                  <c:v>80.24466971999999</c:v>
                </c:pt>
                <c:pt idx="2">
                  <c:v>80.939035170000011</c:v>
                </c:pt>
                <c:pt idx="3">
                  <c:v>81.213748159999994</c:v>
                </c:pt>
                <c:pt idx="4">
                  <c:v>82.017154410000003</c:v>
                </c:pt>
                <c:pt idx="5">
                  <c:v>82.081723220000001</c:v>
                </c:pt>
                <c:pt idx="6">
                  <c:v>84.483365070000005</c:v>
                </c:pt>
                <c:pt idx="7">
                  <c:v>85.533649010000005</c:v>
                </c:pt>
                <c:pt idx="8">
                  <c:v>86.067188810000005</c:v>
                </c:pt>
                <c:pt idx="9">
                  <c:v>84.721131190000008</c:v>
                </c:pt>
                <c:pt idx="10">
                  <c:v>82.615337570000008</c:v>
                </c:pt>
                <c:pt idx="11">
                  <c:v>81.757988520000012</c:v>
                </c:pt>
                <c:pt idx="12">
                  <c:v>82.250889970000017</c:v>
                </c:pt>
                <c:pt idx="13">
                  <c:v>84.014667880000019</c:v>
                </c:pt>
                <c:pt idx="14">
                  <c:v>86.658006659999998</c:v>
                </c:pt>
                <c:pt idx="15">
                  <c:v>88.542064870000004</c:v>
                </c:pt>
                <c:pt idx="16">
                  <c:v>90.913909889999999</c:v>
                </c:pt>
                <c:pt idx="17">
                  <c:v>95.196969429999996</c:v>
                </c:pt>
                <c:pt idx="18">
                  <c:v>96.263706079999992</c:v>
                </c:pt>
                <c:pt idx="19">
                  <c:v>97.52964999999999</c:v>
                </c:pt>
                <c:pt idx="20">
                  <c:v>101.34564071</c:v>
                </c:pt>
                <c:pt idx="21">
                  <c:v>105.72823668999999</c:v>
                </c:pt>
                <c:pt idx="22">
                  <c:v>112.22523921000001</c:v>
                </c:pt>
                <c:pt idx="23">
                  <c:v>118.90292448000001</c:v>
                </c:pt>
                <c:pt idx="24">
                  <c:v>123.06175520000001</c:v>
                </c:pt>
                <c:pt idx="25">
                  <c:v>126.6430706</c:v>
                </c:pt>
                <c:pt idx="26">
                  <c:v>130.0927968</c:v>
                </c:pt>
                <c:pt idx="27">
                  <c:v>134.12609792000001</c:v>
                </c:pt>
                <c:pt idx="28">
                  <c:v>138.60215149000001</c:v>
                </c:pt>
                <c:pt idx="29">
                  <c:v>144.38958365000002</c:v>
                </c:pt>
                <c:pt idx="30">
                  <c:v>147.09694319000002</c:v>
                </c:pt>
                <c:pt idx="31">
                  <c:v>149.82548755000002</c:v>
                </c:pt>
                <c:pt idx="32">
                  <c:v>152.54314192000001</c:v>
                </c:pt>
                <c:pt idx="33">
                  <c:v>155.26425284000001</c:v>
                </c:pt>
                <c:pt idx="34">
                  <c:v>156.42985546</c:v>
                </c:pt>
                <c:pt idx="35">
                  <c:v>156.85090918999998</c:v>
                </c:pt>
                <c:pt idx="36">
                  <c:v>155.05739422999997</c:v>
                </c:pt>
                <c:pt idx="37">
                  <c:v>156.64484898999999</c:v>
                </c:pt>
                <c:pt idx="38">
                  <c:v>154.69028356000001</c:v>
                </c:pt>
                <c:pt idx="39">
                  <c:v>151.86116524000005</c:v>
                </c:pt>
                <c:pt idx="40">
                  <c:v>147.64102439999999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7-4D47-82B8-14BB5139D828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118.90292448000001</c:v>
                </c:pt>
                <c:pt idx="24" formatCode="&quot;$&quot;#,##0.00">
                  <c:v>123.06175520000001</c:v>
                </c:pt>
                <c:pt idx="25" formatCode="&quot;$&quot;#,##0.00">
                  <c:v>126.6430706</c:v>
                </c:pt>
                <c:pt idx="26" formatCode="&quot;$&quot;#,##0.00">
                  <c:v>130.0927968</c:v>
                </c:pt>
                <c:pt idx="27" formatCode="&quot;$&quot;#,##0.00">
                  <c:v>134.12609792000001</c:v>
                </c:pt>
                <c:pt idx="28" formatCode="&quot;$&quot;#,##0.00">
                  <c:v>138.60215149000001</c:v>
                </c:pt>
                <c:pt idx="29" formatCode="&quot;$&quot;#,##0.00">
                  <c:v>144.38958365000002</c:v>
                </c:pt>
                <c:pt idx="30" formatCode="&quot;$&quot;#,##0.00">
                  <c:v>147.09694319000002</c:v>
                </c:pt>
                <c:pt idx="31" formatCode="&quot;$&quot;#,##0.00">
                  <c:v>149.82548755000002</c:v>
                </c:pt>
                <c:pt idx="32" formatCode="&quot;$&quot;#,##0.00">
                  <c:v>152.54314192000001</c:v>
                </c:pt>
                <c:pt idx="33" formatCode="&quot;$&quot;#,##0.00">
                  <c:v>155.26425284000001</c:v>
                </c:pt>
                <c:pt idx="34" formatCode="&quot;$&quot;#,##0.00">
                  <c:v>156.42985546</c:v>
                </c:pt>
                <c:pt idx="35" formatCode="&quot;$&quot;#,##0.00">
                  <c:v>156.85090918999998</c:v>
                </c:pt>
                <c:pt idx="36" formatCode="&quot;$&quot;#,##0.00">
                  <c:v>154.32691658962341</c:v>
                </c:pt>
                <c:pt idx="37" formatCode="&quot;$&quot;#,##0.00">
                  <c:v>151.75943272449362</c:v>
                </c:pt>
                <c:pt idx="38" formatCode="&quot;$&quot;#,##0.00">
                  <c:v>148.99412125741961</c:v>
                </c:pt>
                <c:pt idx="39" formatCode="&quot;$&quot;#,##0.00">
                  <c:v>146.11816928361696</c:v>
                </c:pt>
                <c:pt idx="40" formatCode="&quot;$&quot;#,##0.00">
                  <c:v>142.74799830604115</c:v>
                </c:pt>
                <c:pt idx="41" formatCode="&quot;$&quot;#,##0.00">
                  <c:v>137.94711932276283</c:v>
                </c:pt>
                <c:pt idx="42" formatCode="&quot;$&quot;#,##0.00">
                  <c:v>136.17093923558892</c:v>
                </c:pt>
                <c:pt idx="43" formatCode="&quot;$&quot;#,##0.00">
                  <c:v>134.25335928335278</c:v>
                </c:pt>
                <c:pt idx="44" formatCode="&quot;$&quot;#,##0.00">
                  <c:v>131.6252606115693</c:v>
                </c:pt>
                <c:pt idx="45" formatCode="&quot;$&quot;#,##0.00">
                  <c:v>128.75143563209917</c:v>
                </c:pt>
                <c:pt idx="46" formatCode="&quot;$&quot;#,##0.00">
                  <c:v>126.24745963452</c:v>
                </c:pt>
                <c:pt idx="47" formatCode="&quot;$&quot;#,##0.00">
                  <c:v>124.25499999999997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A7-4D47-82B8-14BB5139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DATA!$R$6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DATA!$S$7:$S$9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DATA!$Q$7:$Q$9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DATA!$R$7:$R$9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0A7-4D47-82B8-14BB5139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70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9583207357844877E-2"/>
              <c:y val="0.43497635412819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5536441097036781"/>
          <c:y val="0.95967964251212945"/>
          <c:w val="0.28535915064039363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SC POPULATION CHANGE BY COMPONENT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85509984264159E-2"/>
          <c:y val="8.4053652974030307E-2"/>
          <c:w val="0.92890225068042021"/>
          <c:h val="0.70932528310993059"/>
        </c:manualLayout>
      </c:layout>
      <c:areaChart>
        <c:grouping val="stacked"/>
        <c:varyColors val="0"/>
        <c:ser>
          <c:idx val="1"/>
          <c:order val="0"/>
          <c:tx>
            <c:v>Natural Increase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numRef>
              <c:f>COMP_POP_CHG_00_20_wide!$G$3:$G$23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  <c:extLst/>
            </c:numRef>
          </c:cat>
          <c:val>
            <c:numRef>
              <c:f>COMP_POP_CHG_00_20_wide!$M$3:$M$23</c:f>
              <c:numCache>
                <c:formatCode>General</c:formatCode>
                <c:ptCount val="21"/>
                <c:pt idx="0">
                  <c:v>19139</c:v>
                </c:pt>
                <c:pt idx="1">
                  <c:v>18103</c:v>
                </c:pt>
                <c:pt idx="2">
                  <c:v>17159</c:v>
                </c:pt>
                <c:pt idx="3">
                  <c:v>18306</c:v>
                </c:pt>
                <c:pt idx="4">
                  <c:v>18676</c:v>
                </c:pt>
                <c:pt idx="5">
                  <c:v>20858</c:v>
                </c:pt>
                <c:pt idx="6">
                  <c:v>23690</c:v>
                </c:pt>
                <c:pt idx="7">
                  <c:v>24232</c:v>
                </c:pt>
                <c:pt idx="8">
                  <c:v>21031</c:v>
                </c:pt>
                <c:pt idx="9">
                  <c:v>21936</c:v>
                </c:pt>
                <c:pt idx="10">
                  <c:v>15447</c:v>
                </c:pt>
                <c:pt idx="11">
                  <c:v>15477</c:v>
                </c:pt>
                <c:pt idx="12">
                  <c:v>11917</c:v>
                </c:pt>
                <c:pt idx="13">
                  <c:v>12779</c:v>
                </c:pt>
                <c:pt idx="14">
                  <c:v>11415</c:v>
                </c:pt>
                <c:pt idx="15">
                  <c:v>10595</c:v>
                </c:pt>
                <c:pt idx="16">
                  <c:v>7995</c:v>
                </c:pt>
                <c:pt idx="17">
                  <c:v>6564</c:v>
                </c:pt>
                <c:pt idx="18">
                  <c:v>5319</c:v>
                </c:pt>
                <c:pt idx="19">
                  <c:v>803</c:v>
                </c:pt>
                <c:pt idx="20">
                  <c:v>-7807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899-4926-8402-9D201EC53504}"/>
            </c:ext>
          </c:extLst>
        </c:ser>
        <c:ser>
          <c:idx val="2"/>
          <c:order val="1"/>
          <c:tx>
            <c:v>Met Migration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COMP_POP_CHG_00_20_wide!$G$3:$G$23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  <c:extLst/>
            </c:numRef>
          </c:cat>
          <c:val>
            <c:numRef>
              <c:f>COMP_POP_CHG_00_20_wide!$N$3:$N$23</c:f>
              <c:numCache>
                <c:formatCode>General</c:formatCode>
                <c:ptCount val="21"/>
                <c:pt idx="0">
                  <c:v>20696</c:v>
                </c:pt>
                <c:pt idx="1">
                  <c:v>23270</c:v>
                </c:pt>
                <c:pt idx="2">
                  <c:v>23413</c:v>
                </c:pt>
                <c:pt idx="3">
                  <c:v>39658</c:v>
                </c:pt>
                <c:pt idx="4">
                  <c:v>37784</c:v>
                </c:pt>
                <c:pt idx="5">
                  <c:v>63292</c:v>
                </c:pt>
                <c:pt idx="6">
                  <c:v>59140</c:v>
                </c:pt>
                <c:pt idx="7">
                  <c:v>56085</c:v>
                </c:pt>
                <c:pt idx="8">
                  <c:v>35301</c:v>
                </c:pt>
                <c:pt idx="9">
                  <c:v>31171</c:v>
                </c:pt>
                <c:pt idx="10">
                  <c:v>21291</c:v>
                </c:pt>
                <c:pt idx="11">
                  <c:v>30410</c:v>
                </c:pt>
                <c:pt idx="12">
                  <c:v>35044</c:v>
                </c:pt>
                <c:pt idx="13">
                  <c:v>46836</c:v>
                </c:pt>
                <c:pt idx="14">
                  <c:v>57183</c:v>
                </c:pt>
                <c:pt idx="15">
                  <c:v>56257</c:v>
                </c:pt>
                <c:pt idx="16">
                  <c:v>55923</c:v>
                </c:pt>
                <c:pt idx="17">
                  <c:v>57942</c:v>
                </c:pt>
                <c:pt idx="18">
                  <c:v>60743</c:v>
                </c:pt>
                <c:pt idx="19">
                  <c:v>59694</c:v>
                </c:pt>
                <c:pt idx="20">
                  <c:v>67971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899-4926-8402-9D201EC53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2096166767"/>
        <c:axId val="2096164271"/>
      </c:areaChart>
      <c:catAx>
        <c:axId val="2096166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4271"/>
        <c:crosses val="autoZero"/>
        <c:auto val="1"/>
        <c:lblAlgn val="ctr"/>
        <c:lblOffset val="100"/>
        <c:noMultiLvlLbl val="0"/>
      </c:catAx>
      <c:valAx>
        <c:axId val="20961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6767"/>
        <c:crosses val="autoZero"/>
        <c:crossBetween val="midCat"/>
      </c:valAx>
      <c:spPr>
        <a:noFill/>
        <a:ln w="0"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39778163773407776"/>
          <c:y val="0.88569471279404455"/>
          <c:w val="0.20748167658220926"/>
          <c:h val="3.776974496810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all" baseline="0"/>
              <a:t>SC Births and 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358848961886657E-2"/>
          <c:y val="0.12083969374805942"/>
          <c:w val="0.93981578689837175"/>
          <c:h val="0.75805036474792198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(2)'!$D$21</c:f>
              <c:strCache>
                <c:ptCount val="1"/>
                <c:pt idx="0">
                  <c:v>Births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'Sheet1 (2)'!$C$22:$C$43</c:f>
              <c:numCache>
                <c:formatCode>General</c:formatCod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cat>
          <c:val>
            <c:numRef>
              <c:f>'Sheet1 (2)'!$D$22:$D$43</c:f>
              <c:numCache>
                <c:formatCode>#,##0</c:formatCode>
                <c:ptCount val="22"/>
                <c:pt idx="0">
                  <c:v>54706</c:v>
                </c:pt>
                <c:pt idx="1">
                  <c:v>55964</c:v>
                </c:pt>
                <c:pt idx="2">
                  <c:v>55748</c:v>
                </c:pt>
                <c:pt idx="3">
                  <c:v>54453</c:v>
                </c:pt>
                <c:pt idx="4">
                  <c:v>55461</c:v>
                </c:pt>
                <c:pt idx="5">
                  <c:v>56543</c:v>
                </c:pt>
                <c:pt idx="6">
                  <c:v>57538</c:v>
                </c:pt>
                <c:pt idx="7">
                  <c:v>62191</c:v>
                </c:pt>
                <c:pt idx="8">
                  <c:v>62933</c:v>
                </c:pt>
                <c:pt idx="9">
                  <c:v>63077</c:v>
                </c:pt>
                <c:pt idx="10">
                  <c:v>60682</c:v>
                </c:pt>
                <c:pt idx="11">
                  <c:v>58325</c:v>
                </c:pt>
                <c:pt idx="12">
                  <c:v>57338</c:v>
                </c:pt>
                <c:pt idx="13">
                  <c:v>57100</c:v>
                </c:pt>
                <c:pt idx="14">
                  <c:v>56743</c:v>
                </c:pt>
                <c:pt idx="15">
                  <c:v>57631</c:v>
                </c:pt>
                <c:pt idx="16">
                  <c:v>58135</c:v>
                </c:pt>
                <c:pt idx="17">
                  <c:v>57337</c:v>
                </c:pt>
                <c:pt idx="18">
                  <c:v>57030</c:v>
                </c:pt>
                <c:pt idx="19">
                  <c:v>56668</c:v>
                </c:pt>
                <c:pt idx="20">
                  <c:v>57044</c:v>
                </c:pt>
                <c:pt idx="21">
                  <c:v>55713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4-4548-82B9-5FAD0B058415}"/>
            </c:ext>
          </c:extLst>
        </c:ser>
        <c:ser>
          <c:idx val="1"/>
          <c:order val="1"/>
          <c:tx>
            <c:strRef>
              <c:f>'Sheet1 (2)'!$E$21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'Sheet1 (2)'!$C$22:$C$43</c:f>
              <c:numCache>
                <c:formatCode>General</c:formatCod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cat>
          <c:val>
            <c:numRef>
              <c:f>'Sheet1 (2)'!$E$22:$E$43</c:f>
              <c:numCache>
                <c:formatCode>#,##0</c:formatCode>
                <c:ptCount val="22"/>
                <c:pt idx="0">
                  <c:v>35972</c:v>
                </c:pt>
                <c:pt idx="1">
                  <c:v>36816</c:v>
                </c:pt>
                <c:pt idx="2">
                  <c:v>36576</c:v>
                </c:pt>
                <c:pt idx="3">
                  <c:v>37679</c:v>
                </c:pt>
                <c:pt idx="4">
                  <c:v>37920</c:v>
                </c:pt>
                <c:pt idx="5">
                  <c:v>37152</c:v>
                </c:pt>
                <c:pt idx="6">
                  <c:v>38585</c:v>
                </c:pt>
                <c:pt idx="7">
                  <c:v>38723</c:v>
                </c:pt>
                <c:pt idx="8">
                  <c:v>39418</c:v>
                </c:pt>
                <c:pt idx="9">
                  <c:v>40197</c:v>
                </c:pt>
                <c:pt idx="10">
                  <c:v>40242</c:v>
                </c:pt>
                <c:pt idx="11">
                  <c:v>41489</c:v>
                </c:pt>
                <c:pt idx="12">
                  <c:v>41949</c:v>
                </c:pt>
                <c:pt idx="13">
                  <c:v>42879</c:v>
                </c:pt>
                <c:pt idx="14">
                  <c:v>44415</c:v>
                </c:pt>
                <c:pt idx="15">
                  <c:v>45401</c:v>
                </c:pt>
                <c:pt idx="16">
                  <c:v>47182</c:v>
                </c:pt>
                <c:pt idx="17">
                  <c:v>48151</c:v>
                </c:pt>
                <c:pt idx="18">
                  <c:v>49408</c:v>
                </c:pt>
                <c:pt idx="19">
                  <c:v>50633</c:v>
                </c:pt>
                <c:pt idx="20">
                  <c:v>50948</c:v>
                </c:pt>
                <c:pt idx="21">
                  <c:v>61238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94-4548-82B9-5FAD0B058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125952"/>
        <c:axId val="633128864"/>
      </c:lineChart>
      <c:catAx>
        <c:axId val="6331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28864"/>
        <c:crosses val="autoZero"/>
        <c:auto val="1"/>
        <c:lblAlgn val="ctr"/>
        <c:lblOffset val="100"/>
        <c:noMultiLvlLbl val="0"/>
      </c:catAx>
      <c:valAx>
        <c:axId val="63312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12595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TOTAL POPULATION BY COUNTY, 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'Pop by County 2030'!$A$2:$A$47</c:f>
              <c:strCache>
                <c:ptCount val="46"/>
                <c:pt idx="0">
                  <c:v>GREENVILLE</c:v>
                </c:pt>
                <c:pt idx="1">
                  <c:v>HORRY</c:v>
                </c:pt>
                <c:pt idx="2">
                  <c:v>CHARLESTON</c:v>
                </c:pt>
                <c:pt idx="3">
                  <c:v>RICHLAND</c:v>
                </c:pt>
                <c:pt idx="4">
                  <c:v>SPARTANBURG</c:v>
                </c:pt>
                <c:pt idx="5">
                  <c:v>YORK</c:v>
                </c:pt>
                <c:pt idx="6">
                  <c:v>LEXINGTON</c:v>
                </c:pt>
                <c:pt idx="7">
                  <c:v>BERKELEY</c:v>
                </c:pt>
                <c:pt idx="8">
                  <c:v>ANDERSON</c:v>
                </c:pt>
                <c:pt idx="9">
                  <c:v>BEAUFORT</c:v>
                </c:pt>
                <c:pt idx="10">
                  <c:v>DORCHESTER</c:v>
                </c:pt>
                <c:pt idx="11">
                  <c:v>AIKEN</c:v>
                </c:pt>
                <c:pt idx="12">
                  <c:v>PICKENS</c:v>
                </c:pt>
                <c:pt idx="13">
                  <c:v>FLORENCE</c:v>
                </c:pt>
                <c:pt idx="14">
                  <c:v>LANCASTER</c:v>
                </c:pt>
                <c:pt idx="15">
                  <c:v>SUMTER</c:v>
                </c:pt>
                <c:pt idx="16">
                  <c:v>OCONEE</c:v>
                </c:pt>
                <c:pt idx="17">
                  <c:v>ORANGEBURG</c:v>
                </c:pt>
                <c:pt idx="18">
                  <c:v>LAURENS</c:v>
                </c:pt>
                <c:pt idx="19">
                  <c:v>KERSHAW</c:v>
                </c:pt>
                <c:pt idx="20">
                  <c:v>GREENWOOD</c:v>
                </c:pt>
                <c:pt idx="21">
                  <c:v>GEORGETOWN</c:v>
                </c:pt>
                <c:pt idx="22">
                  <c:v>CHEROKEE</c:v>
                </c:pt>
                <c:pt idx="23">
                  <c:v>DARLINGTON</c:v>
                </c:pt>
                <c:pt idx="24">
                  <c:v>COLLETON</c:v>
                </c:pt>
                <c:pt idx="25">
                  <c:v>CHESTERFIELD</c:v>
                </c:pt>
                <c:pt idx="26">
                  <c:v>NEWBERRY</c:v>
                </c:pt>
                <c:pt idx="27">
                  <c:v>JASPER</c:v>
                </c:pt>
                <c:pt idx="28">
                  <c:v>CHESTER</c:v>
                </c:pt>
                <c:pt idx="29">
                  <c:v>WILLIAMSBURG</c:v>
                </c:pt>
                <c:pt idx="30">
                  <c:v>UNION</c:v>
                </c:pt>
                <c:pt idx="31">
                  <c:v>CLARENDON</c:v>
                </c:pt>
                <c:pt idx="32">
                  <c:v>MARLBORO</c:v>
                </c:pt>
                <c:pt idx="33">
                  <c:v>MARION</c:v>
                </c:pt>
                <c:pt idx="34">
                  <c:v>DILLON</c:v>
                </c:pt>
                <c:pt idx="35">
                  <c:v>EDGEFIELD</c:v>
                </c:pt>
                <c:pt idx="36">
                  <c:v>ABBEVILLE</c:v>
                </c:pt>
                <c:pt idx="37">
                  <c:v>BARNWELL</c:v>
                </c:pt>
                <c:pt idx="38">
                  <c:v>FAIRFIELD</c:v>
                </c:pt>
                <c:pt idx="39">
                  <c:v>SALUDA</c:v>
                </c:pt>
                <c:pt idx="40">
                  <c:v>HAMPTON</c:v>
                </c:pt>
                <c:pt idx="41">
                  <c:v>LEE</c:v>
                </c:pt>
                <c:pt idx="42">
                  <c:v>CALHOUN</c:v>
                </c:pt>
                <c:pt idx="43">
                  <c:v>BAMBERG</c:v>
                </c:pt>
                <c:pt idx="44">
                  <c:v>MCCORMICK</c:v>
                </c:pt>
                <c:pt idx="45">
                  <c:v>ALLENDALE</c:v>
                </c:pt>
              </c:strCache>
            </c:strRef>
          </c:cat>
          <c:val>
            <c:numRef>
              <c:f>'Pop by County 2030'!$B$2:$B$47</c:f>
              <c:numCache>
                <c:formatCode>#,##0</c:formatCode>
                <c:ptCount val="46"/>
                <c:pt idx="0">
                  <c:v>597804.58403999999</c:v>
                </c:pt>
                <c:pt idx="1">
                  <c:v>454626.06303000002</c:v>
                </c:pt>
                <c:pt idx="2">
                  <c:v>438222.12021999998</c:v>
                </c:pt>
                <c:pt idx="3">
                  <c:v>431616.40220000001</c:v>
                </c:pt>
                <c:pt idx="4">
                  <c:v>402201.23820999998</c:v>
                </c:pt>
                <c:pt idx="5">
                  <c:v>358792.08645</c:v>
                </c:pt>
                <c:pt idx="6">
                  <c:v>316455.21179999999</c:v>
                </c:pt>
                <c:pt idx="7">
                  <c:v>292986.52413999999</c:v>
                </c:pt>
                <c:pt idx="8">
                  <c:v>224293.40651</c:v>
                </c:pt>
                <c:pt idx="9">
                  <c:v>200251.04624</c:v>
                </c:pt>
                <c:pt idx="10">
                  <c:v>177557.68111</c:v>
                </c:pt>
                <c:pt idx="11">
                  <c:v>172711.71851999999</c:v>
                </c:pt>
                <c:pt idx="12">
                  <c:v>154412.43849</c:v>
                </c:pt>
                <c:pt idx="13">
                  <c:v>130959.44787</c:v>
                </c:pt>
                <c:pt idx="14">
                  <c:v>117749.73453</c:v>
                </c:pt>
                <c:pt idx="15">
                  <c:v>100296.41739</c:v>
                </c:pt>
                <c:pt idx="16">
                  <c:v>83227.006116999997</c:v>
                </c:pt>
                <c:pt idx="17">
                  <c:v>73740.838990999997</c:v>
                </c:pt>
                <c:pt idx="18">
                  <c:v>69161.048265000005</c:v>
                </c:pt>
                <c:pt idx="19">
                  <c:v>68639.360121999998</c:v>
                </c:pt>
                <c:pt idx="20">
                  <c:v>67819.522674000007</c:v>
                </c:pt>
                <c:pt idx="21">
                  <c:v>65723.844331</c:v>
                </c:pt>
                <c:pt idx="22">
                  <c:v>54801.940918</c:v>
                </c:pt>
                <c:pt idx="23">
                  <c:v>53658.094975</c:v>
                </c:pt>
                <c:pt idx="24">
                  <c:v>40424.408975999999</c:v>
                </c:pt>
                <c:pt idx="25">
                  <c:v>37344.332354999999</c:v>
                </c:pt>
                <c:pt idx="26">
                  <c:v>37110.020721000001</c:v>
                </c:pt>
                <c:pt idx="27">
                  <c:v>32576.95349</c:v>
                </c:pt>
                <c:pt idx="28">
                  <c:v>31694.848215999999</c:v>
                </c:pt>
                <c:pt idx="29">
                  <c:v>27586.072971000001</c:v>
                </c:pt>
                <c:pt idx="30">
                  <c:v>25881.964398</c:v>
                </c:pt>
                <c:pt idx="31">
                  <c:v>25253.312839999999</c:v>
                </c:pt>
                <c:pt idx="32">
                  <c:v>24342.840606000002</c:v>
                </c:pt>
                <c:pt idx="33">
                  <c:v>23849.884247000002</c:v>
                </c:pt>
                <c:pt idx="34">
                  <c:v>23172.983434999998</c:v>
                </c:pt>
                <c:pt idx="35">
                  <c:v>23101.839968</c:v>
                </c:pt>
                <c:pt idx="36">
                  <c:v>22695.423939</c:v>
                </c:pt>
                <c:pt idx="37">
                  <c:v>18186.065148999998</c:v>
                </c:pt>
                <c:pt idx="38">
                  <c:v>16818.464529000001</c:v>
                </c:pt>
                <c:pt idx="39">
                  <c:v>16179.346943</c:v>
                </c:pt>
                <c:pt idx="40">
                  <c:v>16019.762258000001</c:v>
                </c:pt>
                <c:pt idx="41">
                  <c:v>13878.835501</c:v>
                </c:pt>
                <c:pt idx="42">
                  <c:v>12600.919691999999</c:v>
                </c:pt>
                <c:pt idx="43">
                  <c:v>10652.833286999999</c:v>
                </c:pt>
                <c:pt idx="44">
                  <c:v>8926.8508609</c:v>
                </c:pt>
                <c:pt idx="45">
                  <c:v>5735.8652609999999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A-4401-9D85-A4EEB474706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715943135"/>
        <c:axId val="715942719"/>
      </c:barChart>
      <c:catAx>
        <c:axId val="715943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2719"/>
        <c:crosses val="autoZero"/>
        <c:auto val="1"/>
        <c:lblAlgn val="ctr"/>
        <c:lblOffset val="100"/>
        <c:noMultiLvlLbl val="0"/>
      </c:catAx>
      <c:valAx>
        <c:axId val="715942719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out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43135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POPULATION</a:t>
            </a:r>
            <a:r>
              <a:rPr lang="en-US" sz="1800" baseline="0" dirty="0"/>
              <a:t> CHANGE BY COUNTY FROM 2020 TO 2030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'Pop change by County 2020-30'!$A$3:$A$48</c:f>
              <c:strCache>
                <c:ptCount val="46"/>
                <c:pt idx="0">
                  <c:v>HORRY</c:v>
                </c:pt>
                <c:pt idx="1">
                  <c:v>YORK</c:v>
                </c:pt>
                <c:pt idx="2">
                  <c:v>SPARTANBURG</c:v>
                </c:pt>
                <c:pt idx="3">
                  <c:v>GREENVILLE</c:v>
                </c:pt>
                <c:pt idx="4">
                  <c:v>BERKELEY</c:v>
                </c:pt>
                <c:pt idx="5">
                  <c:v>CHARLESTON</c:v>
                </c:pt>
                <c:pt idx="6">
                  <c:v>PICKENS</c:v>
                </c:pt>
                <c:pt idx="7">
                  <c:v>LEXINGTON</c:v>
                </c:pt>
                <c:pt idx="8">
                  <c:v>LANCASTER</c:v>
                </c:pt>
                <c:pt idx="9">
                  <c:v>ANDERSON</c:v>
                </c:pt>
                <c:pt idx="10">
                  <c:v>DORCHESTER</c:v>
                </c:pt>
                <c:pt idx="11">
                  <c:v>RICHLAND</c:v>
                </c:pt>
                <c:pt idx="12">
                  <c:v>BEAUFORT</c:v>
                </c:pt>
                <c:pt idx="13">
                  <c:v>OCONEE</c:v>
                </c:pt>
                <c:pt idx="14">
                  <c:v>AIKEN</c:v>
                </c:pt>
                <c:pt idx="15">
                  <c:v>JASPER</c:v>
                </c:pt>
                <c:pt idx="16">
                  <c:v>KERSHAW</c:v>
                </c:pt>
                <c:pt idx="17">
                  <c:v>GEORGETOWN</c:v>
                </c:pt>
                <c:pt idx="18">
                  <c:v>COLLETON</c:v>
                </c:pt>
                <c:pt idx="19">
                  <c:v>LAURENS</c:v>
                </c:pt>
                <c:pt idx="20">
                  <c:v>CHESTER</c:v>
                </c:pt>
                <c:pt idx="21">
                  <c:v>MCCORMICK</c:v>
                </c:pt>
                <c:pt idx="22">
                  <c:v>NEWBERRY</c:v>
                </c:pt>
                <c:pt idx="23">
                  <c:v>UNION</c:v>
                </c:pt>
                <c:pt idx="24">
                  <c:v>CHEROKEE</c:v>
                </c:pt>
                <c:pt idx="25">
                  <c:v>ABBEVILLE</c:v>
                </c:pt>
                <c:pt idx="26">
                  <c:v>CALHOUN</c:v>
                </c:pt>
                <c:pt idx="27">
                  <c:v>GREENWOOD</c:v>
                </c:pt>
                <c:pt idx="28">
                  <c:v>MARLBORO</c:v>
                </c:pt>
                <c:pt idx="29">
                  <c:v>ALLENDALE</c:v>
                </c:pt>
                <c:pt idx="30">
                  <c:v>BARNWELL</c:v>
                </c:pt>
                <c:pt idx="31">
                  <c:v>HAMPTON</c:v>
                </c:pt>
                <c:pt idx="32">
                  <c:v>EDGEFIELD</c:v>
                </c:pt>
                <c:pt idx="33">
                  <c:v>LEE</c:v>
                </c:pt>
                <c:pt idx="34">
                  <c:v>BAMBERG</c:v>
                </c:pt>
                <c:pt idx="35">
                  <c:v>SALUDA</c:v>
                </c:pt>
                <c:pt idx="36">
                  <c:v>WILLIAMSBURG</c:v>
                </c:pt>
                <c:pt idx="37">
                  <c:v>FAIRFIELD</c:v>
                </c:pt>
                <c:pt idx="38">
                  <c:v>DILLON</c:v>
                </c:pt>
                <c:pt idx="39">
                  <c:v>SUMTER</c:v>
                </c:pt>
                <c:pt idx="40">
                  <c:v>MARION</c:v>
                </c:pt>
                <c:pt idx="41">
                  <c:v>CLARENDON</c:v>
                </c:pt>
                <c:pt idx="42">
                  <c:v>FLORENCE</c:v>
                </c:pt>
                <c:pt idx="43">
                  <c:v>CHESTERFIELD</c:v>
                </c:pt>
                <c:pt idx="44">
                  <c:v>DARLINGTON</c:v>
                </c:pt>
                <c:pt idx="45">
                  <c:v>ORANGEBURG</c:v>
                </c:pt>
              </c:strCache>
            </c:strRef>
          </c:cat>
          <c:val>
            <c:numRef>
              <c:f>'Pop change by County 2020-30'!$B$3:$B$48</c:f>
              <c:numCache>
                <c:formatCode>#,##0</c:formatCode>
                <c:ptCount val="46"/>
                <c:pt idx="0">
                  <c:v>101128.06303000002</c:v>
                </c:pt>
                <c:pt idx="1">
                  <c:v>74893.086450000003</c:v>
                </c:pt>
                <c:pt idx="2">
                  <c:v>72837.238209999981</c:v>
                </c:pt>
                <c:pt idx="3">
                  <c:v>70824.584039999987</c:v>
                </c:pt>
                <c:pt idx="4">
                  <c:v>61418.524139999994</c:v>
                </c:pt>
                <c:pt idx="5">
                  <c:v>28804.120219999983</c:v>
                </c:pt>
                <c:pt idx="6">
                  <c:v>22810.43849</c:v>
                </c:pt>
                <c:pt idx="7">
                  <c:v>21564.21179999999</c:v>
                </c:pt>
                <c:pt idx="8">
                  <c:v>21097.734530000002</c:v>
                </c:pt>
                <c:pt idx="9">
                  <c:v>20261.406510000001</c:v>
                </c:pt>
                <c:pt idx="10">
                  <c:v>15582.681110000005</c:v>
                </c:pt>
                <c:pt idx="11">
                  <c:v>15089.402200000011</c:v>
                </c:pt>
                <c:pt idx="12">
                  <c:v>12560.046239999996</c:v>
                </c:pt>
                <c:pt idx="13">
                  <c:v>4589.0061169999972</c:v>
                </c:pt>
                <c:pt idx="14">
                  <c:v>3679.7185199999949</c:v>
                </c:pt>
                <c:pt idx="15">
                  <c:v>3503.9534899999999</c:v>
                </c:pt>
                <c:pt idx="16">
                  <c:v>3103.3601219999982</c:v>
                </c:pt>
                <c:pt idx="17">
                  <c:v>2283.8443310000002</c:v>
                </c:pt>
                <c:pt idx="18">
                  <c:v>1881.4089759999988</c:v>
                </c:pt>
                <c:pt idx="19">
                  <c:v>1610.0482650000049</c:v>
                </c:pt>
                <c:pt idx="20">
                  <c:v>-581.1517840000015</c:v>
                </c:pt>
                <c:pt idx="21">
                  <c:v>-586.14913909999996</c:v>
                </c:pt>
                <c:pt idx="22">
                  <c:v>-604.97927899999922</c:v>
                </c:pt>
                <c:pt idx="23">
                  <c:v>-1266.0356019999999</c:v>
                </c:pt>
                <c:pt idx="24">
                  <c:v>-1377.0590819999998</c:v>
                </c:pt>
                <c:pt idx="25">
                  <c:v>-1516.5760609999998</c:v>
                </c:pt>
                <c:pt idx="26">
                  <c:v>-1524.0803080000005</c:v>
                </c:pt>
                <c:pt idx="27">
                  <c:v>-1560.4773259999929</c:v>
                </c:pt>
                <c:pt idx="28">
                  <c:v>-2194.1593939999984</c:v>
                </c:pt>
                <c:pt idx="29">
                  <c:v>-2254.1347390000001</c:v>
                </c:pt>
                <c:pt idx="30">
                  <c:v>-2380.9348510000018</c:v>
                </c:pt>
                <c:pt idx="31">
                  <c:v>-2492.2377419999993</c:v>
                </c:pt>
                <c:pt idx="32">
                  <c:v>-2573.1600319999998</c:v>
                </c:pt>
                <c:pt idx="33">
                  <c:v>-2579.1644990000004</c:v>
                </c:pt>
                <c:pt idx="34">
                  <c:v>-2598.1667130000005</c:v>
                </c:pt>
                <c:pt idx="35">
                  <c:v>-2650.6530569999995</c:v>
                </c:pt>
                <c:pt idx="36">
                  <c:v>-3315.9270289999986</c:v>
                </c:pt>
                <c:pt idx="37">
                  <c:v>-4039.5354709999992</c:v>
                </c:pt>
                <c:pt idx="38">
                  <c:v>-5111.0165650000017</c:v>
                </c:pt>
                <c:pt idx="39">
                  <c:v>-5120.5826099999977</c:v>
                </c:pt>
                <c:pt idx="40">
                  <c:v>-5193.1157529999982</c:v>
                </c:pt>
                <c:pt idx="41">
                  <c:v>-5839.6871600000013</c:v>
                </c:pt>
                <c:pt idx="42">
                  <c:v>-5845.5521299999964</c:v>
                </c:pt>
                <c:pt idx="43">
                  <c:v>-5913.6676450000014</c:v>
                </c:pt>
                <c:pt idx="44">
                  <c:v>-9174.905025</c:v>
                </c:pt>
                <c:pt idx="45">
                  <c:v>-10217.161009000003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C-4F61-A026-1A25348DFE8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"/>
        <c:axId val="1832577439"/>
        <c:axId val="1832578271"/>
      </c:barChart>
      <c:catAx>
        <c:axId val="1832577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578271"/>
        <c:crosses val="autoZero"/>
        <c:auto val="1"/>
        <c:lblAlgn val="ctr"/>
        <c:lblOffset val="100"/>
        <c:noMultiLvlLbl val="0"/>
      </c:catAx>
      <c:valAx>
        <c:axId val="1832578271"/>
        <c:scaling>
          <c:orientation val="minMax"/>
          <c:max val="105000"/>
          <c:min val="-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577439"/>
        <c:crosses val="autoZero"/>
        <c:crossBetween val="between"/>
        <c:majorUnit val="10000"/>
      </c:valAx>
      <c:spPr>
        <a:noFill/>
        <a:ln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b" anchorCtr="1"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2030 POPULATION PYRAMID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Carolina'!$GL$3:$GL$20</c:f>
              <c:numCache>
                <c:formatCode>0.00%</c:formatCode>
                <c:ptCount val="18"/>
                <c:pt idx="0">
                  <c:v>-2.6372199999999998E-2</c:v>
                </c:pt>
                <c:pt idx="1">
                  <c:v>-2.73113E-2</c:v>
                </c:pt>
                <c:pt idx="2">
                  <c:v>-2.99472E-2</c:v>
                </c:pt>
                <c:pt idx="3">
                  <c:v>-3.28262E-2</c:v>
                </c:pt>
                <c:pt idx="4">
                  <c:v>-3.34068E-2</c:v>
                </c:pt>
                <c:pt idx="5">
                  <c:v>-2.85136E-2</c:v>
                </c:pt>
                <c:pt idx="6">
                  <c:v>-2.7482599999999999E-2</c:v>
                </c:pt>
                <c:pt idx="7">
                  <c:v>-3.1155100000000002E-2</c:v>
                </c:pt>
                <c:pt idx="8">
                  <c:v>-3.1526600000000002E-2</c:v>
                </c:pt>
                <c:pt idx="9">
                  <c:v>-3.0020000000000002E-2</c:v>
                </c:pt>
                <c:pt idx="10">
                  <c:v>-2.8791500000000001E-2</c:v>
                </c:pt>
                <c:pt idx="11">
                  <c:v>-2.9565000000000001E-2</c:v>
                </c:pt>
                <c:pt idx="12">
                  <c:v>-3.0879500000000001E-2</c:v>
                </c:pt>
                <c:pt idx="13">
                  <c:v>-3.1429699999999998E-2</c:v>
                </c:pt>
                <c:pt idx="14">
                  <c:v>-2.76583E-2</c:v>
                </c:pt>
                <c:pt idx="15">
                  <c:v>-2.0462500000000002E-2</c:v>
                </c:pt>
                <c:pt idx="16">
                  <c:v>-1.32283E-2</c:v>
                </c:pt>
                <c:pt idx="17">
                  <c:v>-7.7194400000000002E-3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2-412C-96AC-30A1AA4E3428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Carolina'!$GN$3:$GN$20</c:f>
              <c:numCache>
                <c:formatCode>0.00%</c:formatCode>
                <c:ptCount val="18"/>
                <c:pt idx="0">
                  <c:v>2.5191499999999999E-2</c:v>
                </c:pt>
                <c:pt idx="1">
                  <c:v>2.60278E-2</c:v>
                </c:pt>
                <c:pt idx="2">
                  <c:v>2.8371400000000001E-2</c:v>
                </c:pt>
                <c:pt idx="3">
                  <c:v>3.0892599999999999E-2</c:v>
                </c:pt>
                <c:pt idx="4">
                  <c:v>3.1982900000000002E-2</c:v>
                </c:pt>
                <c:pt idx="5">
                  <c:v>2.94963E-2</c:v>
                </c:pt>
                <c:pt idx="6">
                  <c:v>2.9307099999999999E-2</c:v>
                </c:pt>
                <c:pt idx="7">
                  <c:v>3.2971300000000002E-2</c:v>
                </c:pt>
                <c:pt idx="8">
                  <c:v>3.3578200000000002E-2</c:v>
                </c:pt>
                <c:pt idx="9">
                  <c:v>3.1445300000000002E-2</c:v>
                </c:pt>
                <c:pt idx="10">
                  <c:v>2.99016E-2</c:v>
                </c:pt>
                <c:pt idx="11">
                  <c:v>3.0993900000000001E-2</c:v>
                </c:pt>
                <c:pt idx="12">
                  <c:v>3.2725900000000002E-2</c:v>
                </c:pt>
                <c:pt idx="13">
                  <c:v>3.4593499999999999E-2</c:v>
                </c:pt>
                <c:pt idx="14">
                  <c:v>3.1288499999999997E-2</c:v>
                </c:pt>
                <c:pt idx="15">
                  <c:v>2.4459100000000001E-2</c:v>
                </c:pt>
                <c:pt idx="16">
                  <c:v>1.6676E-2</c:v>
                </c:pt>
                <c:pt idx="17">
                  <c:v>1.18011E-2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2-412C-96AC-30A1AA4E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267983"/>
        <c:axId val="766268815"/>
      </c:barChart>
      <c:catAx>
        <c:axId val="76626798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8815"/>
        <c:crosses val="autoZero"/>
        <c:auto val="1"/>
        <c:lblAlgn val="ctr"/>
        <c:lblOffset val="100"/>
        <c:noMultiLvlLbl val="0"/>
      </c:catAx>
      <c:valAx>
        <c:axId val="766268815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6798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2020 POPULATION</a:t>
            </a:r>
            <a:r>
              <a:rPr lang="en-US" sz="1800" baseline="0" dirty="0"/>
              <a:t> PYRAMID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MALES</c:v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val>
            <c:numRef>
              <c:f>'South Carolina'!$CQ$3:$CQ$20</c:f>
              <c:numCache>
                <c:formatCode>0.00%</c:formatCode>
                <c:ptCount val="18"/>
                <c:pt idx="0">
                  <c:v>-2.8372399999999999E-2</c:v>
                </c:pt>
                <c:pt idx="1">
                  <c:v>-3.0176600000000001E-2</c:v>
                </c:pt>
                <c:pt idx="2">
                  <c:v>-3.30791E-2</c:v>
                </c:pt>
                <c:pt idx="3">
                  <c:v>-3.25673E-2</c:v>
                </c:pt>
                <c:pt idx="4">
                  <c:v>-3.2435899999999997E-2</c:v>
                </c:pt>
                <c:pt idx="5">
                  <c:v>-3.22104E-2</c:v>
                </c:pt>
                <c:pt idx="6">
                  <c:v>-3.1768999999999999E-2</c:v>
                </c:pt>
                <c:pt idx="7">
                  <c:v>-3.06518E-2</c:v>
                </c:pt>
                <c:pt idx="8">
                  <c:v>-2.9097000000000001E-2</c:v>
                </c:pt>
                <c:pt idx="9">
                  <c:v>-2.96434E-2</c:v>
                </c:pt>
                <c:pt idx="10">
                  <c:v>-3.0641100000000001E-2</c:v>
                </c:pt>
                <c:pt idx="11">
                  <c:v>-3.2655000000000003E-2</c:v>
                </c:pt>
                <c:pt idx="12">
                  <c:v>-3.1454999999999997E-2</c:v>
                </c:pt>
                <c:pt idx="13">
                  <c:v>-2.8142799999999999E-2</c:v>
                </c:pt>
                <c:pt idx="14">
                  <c:v>-2.4240399999999999E-2</c:v>
                </c:pt>
                <c:pt idx="15">
                  <c:v>-1.5348499999999999E-2</c:v>
                </c:pt>
                <c:pt idx="16">
                  <c:v>-8.3814600000000003E-3</c:v>
                </c:pt>
                <c:pt idx="17">
                  <c:v>-5.8030699999999996E-3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B-4619-9DF1-A97AEBB6C896}"/>
            </c:ext>
          </c:extLst>
        </c:ser>
        <c:ser>
          <c:idx val="1"/>
          <c:order val="1"/>
          <c:tx>
            <c:v>FEMALES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'South Carolina'!$B$3:$B$20</c:f>
              <c:strCache>
                <c:ptCount val="18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PLUS</c:v>
                </c:pt>
              </c:strCache>
            </c:strRef>
          </c:cat>
          <c:val>
            <c:numRef>
              <c:f>'South Carolina'!$CS$3:$CS$20</c:f>
              <c:numCache>
                <c:formatCode>0.00%</c:formatCode>
                <c:ptCount val="18"/>
                <c:pt idx="0">
                  <c:v>2.7118E-2</c:v>
                </c:pt>
                <c:pt idx="1">
                  <c:v>2.8984599999999999E-2</c:v>
                </c:pt>
                <c:pt idx="2">
                  <c:v>3.1972599999999997E-2</c:v>
                </c:pt>
                <c:pt idx="3">
                  <c:v>3.11361E-2</c:v>
                </c:pt>
                <c:pt idx="4">
                  <c:v>3.0802300000000001E-2</c:v>
                </c:pt>
                <c:pt idx="5">
                  <c:v>3.2904299999999997E-2</c:v>
                </c:pt>
                <c:pt idx="6">
                  <c:v>3.3442399999999997E-2</c:v>
                </c:pt>
                <c:pt idx="7">
                  <c:v>3.2027399999999998E-2</c:v>
                </c:pt>
                <c:pt idx="8">
                  <c:v>3.0539500000000001E-2</c:v>
                </c:pt>
                <c:pt idx="9">
                  <c:v>3.10858E-2</c:v>
                </c:pt>
                <c:pt idx="10">
                  <c:v>3.22765E-2</c:v>
                </c:pt>
                <c:pt idx="11">
                  <c:v>3.55211E-2</c:v>
                </c:pt>
                <c:pt idx="12">
                  <c:v>3.5153499999999997E-2</c:v>
                </c:pt>
                <c:pt idx="13">
                  <c:v>3.2889099999999998E-2</c:v>
                </c:pt>
                <c:pt idx="14">
                  <c:v>2.7840500000000001E-2</c:v>
                </c:pt>
                <c:pt idx="15">
                  <c:v>1.8215700000000001E-2</c:v>
                </c:pt>
                <c:pt idx="16">
                  <c:v>1.1008799999999999E-2</c:v>
                </c:pt>
                <c:pt idx="17">
                  <c:v>1.04116E-2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B-4619-9DF1-A97AEBB6C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348463"/>
        <c:axId val="421347631"/>
      </c:barChart>
      <c:catAx>
        <c:axId val="421348463"/>
        <c:scaling>
          <c:orientation val="minMax"/>
        </c:scaling>
        <c:delete val="0"/>
        <c:axPos val="l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7631"/>
        <c:crosses val="autoZero"/>
        <c:auto val="1"/>
        <c:lblAlgn val="ctr"/>
        <c:lblOffset val="100"/>
        <c:noMultiLvlLbl val="0"/>
      </c:catAx>
      <c:valAx>
        <c:axId val="421347631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8463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0.01884</cdr:x>
      <cdr:y>0.92195</cdr:y>
    </cdr:from>
    <cdr:to>
      <cdr:x>0.51548</cdr:x>
      <cdr:y>0.9561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1B97D5-BFCA-2D85-F547-B2BE8951194B}"/>
            </a:ext>
          </a:extLst>
        </cdr:cNvPr>
        <cdr:cNvSpPr txBox="1"/>
      </cdr:nvSpPr>
      <cdr:spPr>
        <a:xfrm xmlns:a="http://schemas.openxmlformats.org/drawingml/2006/main">
          <a:off x="215081" y="5807177"/>
          <a:ext cx="5668911" cy="215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</a:t>
          </a:r>
          <a:r>
            <a:rPr lang="en-US" sz="900" baseline="0" dirty="0"/>
            <a:t> US Census Bureau Population Estimates  321-RFA/08/29/2022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0.75567</cdr:x>
      <cdr:y>0.67375</cdr:y>
    </cdr:from>
    <cdr:to>
      <cdr:x>0.94054</cdr:x>
      <cdr:y>0.79736</cdr:y>
    </cdr:to>
    <cdr:sp macro="" textlink="">
      <cdr:nvSpPr>
        <cdr:cNvPr id="3" name="Speech Bubble: Oval 2">
          <a:extLst xmlns:a="http://schemas.openxmlformats.org/drawingml/2006/main">
            <a:ext uri="{FF2B5EF4-FFF2-40B4-BE49-F238E27FC236}">
              <a16:creationId xmlns:a16="http://schemas.microsoft.com/office/drawing/2014/main" id="{7640D3BF-52D4-E768-153B-CCD8988A8326}"/>
            </a:ext>
          </a:extLst>
        </cdr:cNvPr>
        <cdr:cNvSpPr/>
      </cdr:nvSpPr>
      <cdr:spPr>
        <a:xfrm xmlns:a="http://schemas.openxmlformats.org/drawingml/2006/main">
          <a:off x="7889299" y="3401041"/>
          <a:ext cx="1930069" cy="623944"/>
        </a:xfrm>
        <a:prstGeom xmlns:a="http://schemas.openxmlformats.org/drawingml/2006/main" prst="wedgeEllipseCallout">
          <a:avLst>
            <a:gd name="adj1" fmla="val 73570"/>
            <a:gd name="adj2" fmla="val -43379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63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Net migration offsets natural decrease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0.95665</cdr:y>
    </cdr:from>
    <cdr:to>
      <cdr:x>0.56422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8930213-D589-4614-ACFB-6D99E49E550B}"/>
            </a:ext>
          </a:extLst>
        </cdr:cNvPr>
        <cdr:cNvSpPr txBox="1"/>
      </cdr:nvSpPr>
      <cdr:spPr>
        <a:xfrm xmlns:a="http://schemas.openxmlformats.org/drawingml/2006/main">
          <a:off x="0" y="5636479"/>
          <a:ext cx="7175679" cy="255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solidFill>
                <a:srgbClr val="595959"/>
              </a:solidFill>
            </a:rPr>
            <a:t>Data</a:t>
          </a:r>
          <a:r>
            <a:rPr lang="en-US" sz="800" baseline="0">
              <a:solidFill>
                <a:srgbClr val="595959"/>
              </a:solidFill>
            </a:rPr>
            <a:t> </a:t>
          </a:r>
          <a:r>
            <a:rPr lang="en-US" sz="800">
              <a:solidFill>
                <a:srgbClr val="595959"/>
              </a:solidFill>
            </a:rPr>
            <a:t>Source:</a:t>
          </a:r>
          <a:r>
            <a:rPr lang="en-US" sz="800" baseline="0">
              <a:solidFill>
                <a:srgbClr val="595959"/>
              </a:solidFill>
            </a:rPr>
            <a:t> U.S. Department of Commerce, </a:t>
          </a:r>
          <a:r>
            <a:rPr lang="en-US" sz="8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Economic Analysis; S.C. Board of Economic Advisors-RFA/bdc/12/30/2022 </a:t>
          </a:r>
          <a:endParaRPr lang="en-US" sz="80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0.72473</cdr:x>
      <cdr:y>0.03765</cdr:y>
    </cdr:from>
    <cdr:to>
      <cdr:x>0.94885</cdr:x>
      <cdr:y>0.11115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4786D9C-A00E-460C-B9EE-51DA4837C19D}"/>
            </a:ext>
          </a:extLst>
        </cdr:cNvPr>
        <cdr:cNvGrpSpPr/>
      </cdr:nvGrpSpPr>
      <cdr:grpSpPr>
        <a:xfrm xmlns:a="http://schemas.openxmlformats.org/drawingml/2006/main">
          <a:off x="7620971" y="174407"/>
          <a:ext cx="2356756" cy="340476"/>
          <a:chOff x="4491061" y="-2518492"/>
          <a:chExt cx="132306" cy="279122"/>
        </a:xfrm>
      </cdr:grpSpPr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5171E84F-C919-47BC-823B-AA32B9B58713}"/>
              </a:ext>
            </a:extLst>
          </cdr:cNvPr>
          <cdr:cNvSpPr txBox="1"/>
        </cdr:nvSpPr>
        <cdr:spPr>
          <a:xfrm xmlns:a="http://schemas.openxmlformats.org/drawingml/2006/main">
            <a:off x="4523833" y="-2518492"/>
            <a:ext cx="99534" cy="2791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Trend Range:</a:t>
            </a:r>
          </a:p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5-year (top) to 10-year (bottom)</a:t>
            </a:r>
          </a:p>
        </cdr:txBody>
      </cdr:sp>
      <cdr:sp macro="" textlink="">
        <cdr:nvSpPr>
          <cdr:cNvPr id="5" name="Rectangle 4">
            <a:extLst xmlns:a="http://schemas.openxmlformats.org/drawingml/2006/main">
              <a:ext uri="{FF2B5EF4-FFF2-40B4-BE49-F238E27FC236}">
                <a16:creationId xmlns:a16="http://schemas.microsoft.com/office/drawing/2014/main" id="{88DA8461-8D03-4E89-B41D-B1B81A4CEB50}"/>
              </a:ext>
            </a:extLst>
          </cdr:cNvPr>
          <cdr:cNvSpPr/>
        </cdr:nvSpPr>
        <cdr:spPr>
          <a:xfrm xmlns:a="http://schemas.openxmlformats.org/drawingml/2006/main">
            <a:off x="4491061" y="-2402929"/>
            <a:ext cx="31357" cy="1015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EBF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0.95286</cdr:y>
    </cdr:from>
    <cdr:to>
      <cdr:x>0.75733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CED9298-15F3-4707-B63A-97DBB59054A0}"/>
            </a:ext>
          </a:extLst>
        </cdr:cNvPr>
        <cdr:cNvSpPr txBox="1"/>
      </cdr:nvSpPr>
      <cdr:spPr>
        <a:xfrm xmlns:a="http://schemas.openxmlformats.org/drawingml/2006/main">
          <a:off x="0" y="5990167"/>
          <a:ext cx="6561667" cy="29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 U.S. Department of Labor, Bureau of Labor Statistics; Wells Fargo US Economic Outlook  216 - RFA/</a:t>
          </a:r>
          <a:r>
            <a:rPr lang="en-US" sz="900" dirty="0" err="1">
              <a:solidFill>
                <a:srgbClr val="595959"/>
              </a:solidFill>
            </a:rPr>
            <a:t>lhj</a:t>
          </a:r>
          <a:r>
            <a:rPr lang="en-US" sz="900" dirty="0">
              <a:solidFill>
                <a:srgbClr val="595959"/>
              </a:solidFill>
            </a:rPr>
            <a:t>/01/12/2023</a:t>
          </a:r>
        </a:p>
      </cdr:txBody>
    </cdr:sp>
  </cdr:relSizeAnchor>
  <cdr:relSizeAnchor xmlns:cdr="http://schemas.openxmlformats.org/drawingml/2006/chartDrawing">
    <cdr:from>
      <cdr:x>0.77577</cdr:x>
      <cdr:y>0.63914</cdr:y>
    </cdr:from>
    <cdr:to>
      <cdr:x>0.90879</cdr:x>
      <cdr:y>0.71678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78DA0D3-A63A-9100-A3E2-792F05CD944B}"/>
            </a:ext>
          </a:extLst>
        </cdr:cNvPr>
        <cdr:cNvSpPr txBox="1"/>
      </cdr:nvSpPr>
      <cdr:spPr>
        <a:xfrm xmlns:a="http://schemas.openxmlformats.org/drawingml/2006/main">
          <a:off x="8157715" y="2960691"/>
          <a:ext cx="1398785" cy="359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0" dirty="0">
              <a:solidFill>
                <a:schemeClr val="tx1">
                  <a:lumMod val="50000"/>
                  <a:lumOff val="50000"/>
                </a:schemeClr>
              </a:solidFill>
            </a:rPr>
            <a:t>Wells Fargo Forecast (Dec. 2022</a:t>
          </a:r>
          <a:r>
            <a:rPr lang="en-US" sz="1000" b="0" baseline="0" dirty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en-US" sz="1000" b="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0.96039</cdr:y>
    </cdr:from>
    <cdr:to>
      <cdr:x>0.73279</cdr:x>
      <cdr:y>0.99564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B1C31AD8-095F-11B1-4AC4-E1328B1088DA}"/>
            </a:ext>
          </a:extLst>
        </cdr:cNvPr>
        <cdr:cNvSpPr txBox="1"/>
      </cdr:nvSpPr>
      <cdr:spPr>
        <a:xfrm xmlns:a="http://schemas.openxmlformats.org/drawingml/2006/main">
          <a:off x="0" y="5927725"/>
          <a:ext cx="8012861" cy="217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U.S.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Average Hourly Earnings of All Employees, retrieved from FRED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 309D</a:t>
          </a:r>
          <a:r>
            <a:rPr lang="en-US" sz="8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- RFA/lhj/01/11/2023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0.00527</cdr:x>
      <cdr:y>0.95735</cdr:y>
    </cdr:from>
    <cdr:to>
      <cdr:x>0.90658</cdr:x>
      <cdr:y>0.99487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3FAE6F-DE5A-47BF-802D-D8DC873DD5DE}"/>
            </a:ext>
          </a:extLst>
        </cdr:cNvPr>
        <cdr:cNvSpPr txBox="1"/>
      </cdr:nvSpPr>
      <cdr:spPr>
        <a:xfrm xmlns:a="http://schemas.openxmlformats.org/drawingml/2006/main">
          <a:off x="60114" y="6019896"/>
          <a:ext cx="10280161" cy="23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Source</a:t>
          </a:r>
          <a:r>
            <a:rPr lang="en-US" sz="1000">
              <a:solidFill>
                <a:schemeClr val="tx1">
                  <a:lumMod val="65000"/>
                  <a:lumOff val="35000"/>
                </a:schemeClr>
              </a:solidFill>
            </a:rPr>
            <a:t>: </a:t>
          </a:r>
          <a:r>
            <a:rPr lang="en-US" sz="1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U.S. Bureau of Economic Analysis, Personal Consumption Expenditures: Goods [DGDSRC1], retrieved from FRED, Federal Reserve Bank of St. Louis; 299-RFA/lhj/1/11/2023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0.7863</cdr:x>
      <cdr:y>0.09678</cdr:y>
    </cdr:from>
    <cdr:to>
      <cdr:x>0.98413</cdr:x>
      <cdr:y>0.13918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268416" y="448316"/>
          <a:ext cx="2080301" cy="196411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0.82818</cdr:x>
      <cdr:y>0.14328</cdr:y>
    </cdr:from>
    <cdr:to>
      <cdr:x>0.97259</cdr:x>
      <cdr:y>0.1826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708810" y="663720"/>
          <a:ext cx="1518557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28526"/>
          <a:ext cx="1518558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28526"/>
          <a:ext cx="1518558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401" y="6067820"/>
          <a:ext cx="4825597" cy="22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rgbClr val="595959"/>
              </a:solidFill>
            </a:rPr>
            <a:t>Source:</a:t>
          </a:r>
          <a:r>
            <a:rPr lang="en-US" sz="900" baseline="0">
              <a:solidFill>
                <a:srgbClr val="595959"/>
              </a:solidFill>
            </a:rPr>
            <a:t> U.S. Department of Labor, </a:t>
          </a:r>
          <a:r>
            <a:rPr lang="en-US" sz="9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>
              <a:solidFill>
                <a:srgbClr val="595959"/>
              </a:solidFill>
            </a:rPr>
            <a:t> 60-RFA/bdc/11/21/2022</a:t>
          </a:r>
          <a:endParaRPr lang="en-US" sz="900">
            <a:solidFill>
              <a:srgbClr val="595959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0.01346</cdr:x>
      <cdr:y>0.96473</cdr:y>
    </cdr:from>
    <cdr:to>
      <cdr:x>0.98654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187FF-4D1C-98F1-AB0F-3FE70E00E37A}"/>
            </a:ext>
          </a:extLst>
        </cdr:cNvPr>
        <cdr:cNvSpPr txBox="1"/>
      </cdr:nvSpPr>
      <cdr:spPr>
        <a:xfrm xmlns:a="http://schemas.openxmlformats.org/drawingml/2006/main">
          <a:off x="146208" y="4658692"/>
          <a:ext cx="10570024" cy="170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 325-RFA/</a:t>
          </a:r>
          <a:r>
            <a:rPr lang="en-US" sz="900" b="0" i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lhj</a:t>
          </a:r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/10/24/2022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0.76226</cdr:x>
      <cdr:y>0.3506</cdr:y>
    </cdr:from>
    <cdr:to>
      <cdr:x>0.88302</cdr:x>
      <cdr:y>0.54183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F3001F0-AD1C-961D-9849-F7F6D203F0BD}"/>
            </a:ext>
          </a:extLst>
        </cdr:cNvPr>
        <cdr:cNvSpPr txBox="1"/>
      </cdr:nvSpPr>
      <cdr:spPr>
        <a:xfrm xmlns:a="http://schemas.openxmlformats.org/drawingml/2006/main">
          <a:off x="5772151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0.00435</cdr:x>
      <cdr:y>0.00827</cdr:y>
    </cdr:from>
    <cdr:to>
      <cdr:x>0.02961</cdr:x>
      <cdr:y>0.07183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491F9C14-EADF-A17A-2A66-3C5BB663932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952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0.15983</cdr:x>
      <cdr:y>0.57453</cdr:y>
    </cdr:from>
    <cdr:to>
      <cdr:x>0.2355</cdr:x>
      <cdr:y>0.66209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7ABE9E-F5D9-3A1B-3C15-DD9CEFDB09AB}"/>
            </a:ext>
          </a:extLst>
        </cdr:cNvPr>
        <cdr:cNvSpPr txBox="1"/>
      </cdr:nvSpPr>
      <cdr:spPr>
        <a:xfrm xmlns:a="http://schemas.openxmlformats.org/drawingml/2006/main">
          <a:off x="1639593" y="2687706"/>
          <a:ext cx="776255" cy="409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62.7%</a:t>
          </a:r>
        </a:p>
      </cdr:txBody>
    </cdr:sp>
  </cdr:relSizeAnchor>
  <cdr:relSizeAnchor xmlns:cdr="http://schemas.openxmlformats.org/drawingml/2006/chartDrawing">
    <cdr:from>
      <cdr:x>0.32676</cdr:x>
      <cdr:y>0.75952</cdr:y>
    </cdr:from>
    <cdr:to>
      <cdr:x>0.40587</cdr:x>
      <cdr:y>0.82264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0EC02B2-E3C4-8488-4F95-4634CB2D8C2C}"/>
            </a:ext>
          </a:extLst>
        </cdr:cNvPr>
        <cdr:cNvSpPr txBox="1"/>
      </cdr:nvSpPr>
      <cdr:spPr>
        <a:xfrm xmlns:a="http://schemas.openxmlformats.org/drawingml/2006/main">
          <a:off x="2714625" y="3552825"/>
          <a:ext cx="6572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0.50562</cdr:x>
      <cdr:y>0.76563</cdr:y>
    </cdr:from>
    <cdr:to>
      <cdr:x>0.57326</cdr:x>
      <cdr:y>0.82061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C9F738A-02BB-9902-7878-9C2A1D58C40C}"/>
            </a:ext>
          </a:extLst>
        </cdr:cNvPr>
        <cdr:cNvSpPr txBox="1"/>
      </cdr:nvSpPr>
      <cdr:spPr>
        <a:xfrm xmlns:a="http://schemas.openxmlformats.org/drawingml/2006/main">
          <a:off x="4200525" y="3581400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60.0%</a:t>
          </a:r>
        </a:p>
      </cdr:txBody>
    </cdr:sp>
  </cdr:relSizeAnchor>
  <cdr:relSizeAnchor xmlns:cdr="http://schemas.openxmlformats.org/drawingml/2006/chartDrawing">
    <cdr:from>
      <cdr:x>0.69365</cdr:x>
      <cdr:y>0.76563</cdr:y>
    </cdr:from>
    <cdr:to>
      <cdr:x>0.74066</cdr:x>
      <cdr:y>0.8145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028BC63-B9C9-8E46-63A1-F4D4940216C1}"/>
            </a:ext>
          </a:extLst>
        </cdr:cNvPr>
        <cdr:cNvSpPr txBox="1"/>
      </cdr:nvSpPr>
      <cdr:spPr>
        <a:xfrm xmlns:a="http://schemas.openxmlformats.org/drawingml/2006/main">
          <a:off x="5762625" y="3581400"/>
          <a:ext cx="3905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0.68218</cdr:x>
      <cdr:y>0.75748</cdr:y>
    </cdr:from>
    <cdr:to>
      <cdr:x>0.75441</cdr:x>
      <cdr:y>0.81043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313BEBC-231F-81BD-5F47-907DBEDA80CC}"/>
            </a:ext>
          </a:extLst>
        </cdr:cNvPr>
        <cdr:cNvSpPr txBox="1"/>
      </cdr:nvSpPr>
      <cdr:spPr>
        <a:xfrm xmlns:a="http://schemas.openxmlformats.org/drawingml/2006/main">
          <a:off x="5667375" y="3543300"/>
          <a:ext cx="6000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0.84269</cdr:x>
      <cdr:y>0.57219</cdr:y>
    </cdr:from>
    <cdr:to>
      <cdr:x>0.9069</cdr:x>
      <cdr:y>0.62717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3065C80-DC17-C647-024D-0A71073C7CAF}"/>
            </a:ext>
          </a:extLst>
        </cdr:cNvPr>
        <cdr:cNvSpPr txBox="1"/>
      </cdr:nvSpPr>
      <cdr:spPr>
        <a:xfrm xmlns:a="http://schemas.openxmlformats.org/drawingml/2006/main">
          <a:off x="7000841" y="2676527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57.9%</a:t>
          </a:r>
        </a:p>
      </cdr:txBody>
    </cdr:sp>
  </cdr:relSizeAnchor>
  <cdr:relSizeAnchor xmlns:cdr="http://schemas.openxmlformats.org/drawingml/2006/chartDrawing">
    <cdr:from>
      <cdr:x>0.3902</cdr:x>
      <cdr:y>0.57286</cdr:y>
    </cdr:from>
    <cdr:to>
      <cdr:x>0.45441</cdr:x>
      <cdr:y>0.62784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25425B8-07B4-5ED0-35C3-B6585E236436}"/>
            </a:ext>
          </a:extLst>
        </cdr:cNvPr>
        <cdr:cNvSpPr txBox="1"/>
      </cdr:nvSpPr>
      <cdr:spPr>
        <a:xfrm xmlns:a="http://schemas.openxmlformats.org/drawingml/2006/main">
          <a:off x="3241675" y="267970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63.0%</a:t>
          </a:r>
        </a:p>
      </cdr:txBody>
    </cdr:sp>
  </cdr:relSizeAnchor>
  <cdr:relSizeAnchor xmlns:cdr="http://schemas.openxmlformats.org/drawingml/2006/chartDrawing">
    <cdr:from>
      <cdr:x>0.61836</cdr:x>
      <cdr:y>0.56879</cdr:y>
    </cdr:from>
    <cdr:to>
      <cdr:x>0.68257</cdr:x>
      <cdr:y>0.62377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321C0CF-812C-B910-BAEE-2F0047556555}"/>
            </a:ext>
          </a:extLst>
        </cdr:cNvPr>
        <cdr:cNvSpPr txBox="1"/>
      </cdr:nvSpPr>
      <cdr:spPr>
        <a:xfrm xmlns:a="http://schemas.openxmlformats.org/drawingml/2006/main">
          <a:off x="5137150" y="2660650"/>
          <a:ext cx="533438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60.0%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0.04617</cdr:x>
      <cdr:y>0.941</cdr:y>
    </cdr:from>
    <cdr:to>
      <cdr:x>0.91146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A1AB23-E341-666A-A202-2FD78B4AFB2E}"/>
            </a:ext>
          </a:extLst>
        </cdr:cNvPr>
        <cdr:cNvSpPr txBox="1"/>
      </cdr:nvSpPr>
      <cdr:spPr>
        <a:xfrm xmlns:a="http://schemas.openxmlformats.org/drawingml/2006/main">
          <a:off x="526844" y="5924550"/>
          <a:ext cx="987378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65000"/>
                  <a:lumOff val="35000"/>
                </a:schemeClr>
              </a:solidFill>
            </a:rPr>
            <a:t>Data Source: U.S.</a:t>
          </a:r>
          <a:r>
            <a:rPr lang="en-US" sz="900" baseline="0">
              <a:solidFill>
                <a:schemeClr val="tx1">
                  <a:lumMod val="65000"/>
                  <a:lumOff val="35000"/>
                </a:schemeClr>
              </a:solidFill>
            </a:rPr>
            <a:t> Bureau of Labor Statistics, Employment Projections Program as of 9/8/2022 326A-RFA/lpw/10/25/22</a:t>
          </a:r>
          <a:endParaRPr lang="en-US" sz="9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0.00162</cdr:x>
      <cdr:y>0.94482</cdr:y>
    </cdr:from>
    <cdr:to>
      <cdr:x>0.86286</cdr:x>
      <cdr:y>0.98878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9361C7-A03B-4D34-BC80-8D736A999BEE}"/>
            </a:ext>
          </a:extLst>
        </cdr:cNvPr>
        <cdr:cNvSpPr txBox="1"/>
      </cdr:nvSpPr>
      <cdr:spPr>
        <a:xfrm xmlns:a="http://schemas.openxmlformats.org/drawingml/2006/main">
          <a:off x="12699" y="3343275"/>
          <a:ext cx="6759575" cy="15557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solidFill>
                <a:schemeClr val="tx1">
                  <a:lumMod val="65000"/>
                  <a:lumOff val="35000"/>
                </a:schemeClr>
              </a:solidFill>
            </a:rPr>
            <a:t>Source: </a:t>
          </a:r>
          <a:r>
            <a:rPr lang="en-US" sz="800" baseline="0">
              <a:solidFill>
                <a:schemeClr val="tx1">
                  <a:lumMod val="65000"/>
                  <a:lumOff val="35000"/>
                </a:schemeClr>
              </a:solidFill>
            </a:rPr>
            <a:t>U.S. Bureau of Labor Statistics, CPS and JOLTS; 259A - RFA/bdc/11/21/2022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0.94436</cdr:y>
    </cdr:from>
    <cdr:to>
      <cdr:x>1</cdr:x>
      <cdr:y>0.99756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3083A349-E6C7-427D-9647-9B0E361ABB87}"/>
            </a:ext>
          </a:extLst>
        </cdr:cNvPr>
        <cdr:cNvSpPr txBox="1"/>
      </cdr:nvSpPr>
      <cdr:spPr>
        <a:xfrm xmlns:a="http://schemas.openxmlformats.org/drawingml/2006/main">
          <a:off x="0" y="3862218"/>
          <a:ext cx="7511303" cy="217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U.S. Bureau of Economic Analysis, Compensation of Employees, Received; U.S. Bureau of Labor Statistics, JOLTS; 309A - RFA/bdc/12/8/2022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0.00864</cdr:x>
      <cdr:y>0.96123</cdr:y>
    </cdr:from>
    <cdr:to>
      <cdr:x>0.98172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90C56D-D203-B67B-7368-AA39CE848A95}"/>
            </a:ext>
          </a:extLst>
        </cdr:cNvPr>
        <cdr:cNvSpPr txBox="1"/>
      </cdr:nvSpPr>
      <cdr:spPr>
        <a:xfrm xmlns:a="http://schemas.openxmlformats.org/drawingml/2006/main">
          <a:off x="94311" y="4452730"/>
          <a:ext cx="10621801" cy="17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9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Source: U.S. Bureau of Labor Statistics, Employment Cost Index: Wages and Salaries: Private Industry Workers, State and Local Government Workers 318-RFA/lhj/08/26/2022</a:t>
          </a:r>
          <a:endParaRPr lang="en-US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27776" y="8757591"/>
            <a:ext cx="3004820" cy="4626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339DFA4E-D7C0-471A-86D6-178CD2B1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1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4D86A28F-73D2-4400-B4B9-CF58C28E11B9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A9E96A05-D88F-4BBB-A0E0-12E9D37E1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1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5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8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9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5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8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96A05-D88F-4BBB-A0E0-12E9D37E12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6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2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6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616"/>
            <a:ext cx="103632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84416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5102353"/>
            <a:ext cx="1432558" cy="13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26799" y="146305"/>
            <a:ext cx="118872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8977" y="193398"/>
            <a:ext cx="11762843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8718" y="4572001"/>
            <a:ext cx="5634567" cy="16859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742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5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27,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8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October 27,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a.sc.gov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98" y="589935"/>
            <a:ext cx="9058539" cy="1656116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SOUTH CAROLINA </a:t>
            </a:r>
            <a:br>
              <a:rPr lang="en-US" sz="4000" dirty="0"/>
            </a:br>
            <a:r>
              <a:rPr lang="en-US" sz="4000" dirty="0"/>
              <a:t>ECONOMIC AND BUDGET UPDATE</a:t>
            </a:r>
            <a:br>
              <a:rPr lang="en-US" sz="2400" dirty="0"/>
            </a:br>
            <a:br>
              <a:rPr lang="en-US" dirty="0"/>
            </a:br>
            <a:br>
              <a:rPr lang="en-US" sz="3100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551" y="3076831"/>
            <a:ext cx="7554897" cy="33828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to</a:t>
            </a:r>
          </a:p>
          <a:p>
            <a:endParaRPr lang="en-US" sz="1700" b="1" dirty="0"/>
          </a:p>
          <a:p>
            <a:r>
              <a:rPr lang="en-US" sz="2800" b="1" dirty="0"/>
              <a:t>South Carolina City and County</a:t>
            </a:r>
          </a:p>
          <a:p>
            <a:r>
              <a:rPr lang="en-US" sz="2800" b="1" dirty="0"/>
              <a:t>Management Association</a:t>
            </a:r>
          </a:p>
          <a:p>
            <a:pPr>
              <a:tabLst>
                <a:tab pos="4805363" algn="l"/>
              </a:tabLst>
            </a:pPr>
            <a:endParaRPr lang="en-US" dirty="0"/>
          </a:p>
          <a:p>
            <a:pPr>
              <a:tabLst>
                <a:tab pos="4805363" algn="l"/>
              </a:tabLst>
            </a:pPr>
            <a:r>
              <a:rPr lang="en-US" dirty="0"/>
              <a:t>January 20, 2023</a:t>
            </a:r>
          </a:p>
          <a:p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Frank A. Rainwater, Executive Director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South Carolina Revenue and Fiscal Affairs Office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1000 Assembly Street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Rembert Dennis Building, Suite 402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Columbia, SC  29201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(803) 734-2265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hlinkClick r:id="rId2"/>
              </a:rPr>
              <a:t>www.rfa.sc.gov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84CA37-31CD-18B3-FE69-BF9B7C1C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77" y="4611950"/>
            <a:ext cx="3312232" cy="16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4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E0F25-47FA-9F7F-869D-F5CCBC2A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65760"/>
            <a:ext cx="11229975" cy="1325563"/>
          </a:xfrm>
        </p:spPr>
        <p:txBody>
          <a:bodyPr anchor="t">
            <a:noAutofit/>
          </a:bodyPr>
          <a:lstStyle/>
          <a:p>
            <a:r>
              <a:rPr lang="en-US" sz="2900" dirty="0"/>
              <a:t>South Carolina Components of Population Change – Natural Increase</a:t>
            </a:r>
            <a:br>
              <a:rPr lang="en-US" sz="3000" dirty="0"/>
            </a:br>
            <a:r>
              <a:rPr lang="en-US" sz="2000" dirty="0"/>
              <a:t>Dramatic shift in the number of counties experiencing a natural increase from 2001 to 2021</a:t>
            </a:r>
            <a:endParaRPr lang="en-US" sz="3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C1AC-7DDD-8EC3-9594-CC62AC0B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A4001-9F2D-41F3-35AF-C3720A2A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DF163-6684-7671-F446-195678E5C134}"/>
              </a:ext>
            </a:extLst>
          </p:cNvPr>
          <p:cNvSpPr txBox="1"/>
          <p:nvPr/>
        </p:nvSpPr>
        <p:spPr>
          <a:xfrm>
            <a:off x="3289168" y="1444752"/>
            <a:ext cx="246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Estimated Natural Increase 2000 - 2001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C065A-0F66-B7EE-C07E-C3DCF5A72881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408176"/>
            <a:ext cx="5797296" cy="4654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B38B90-0277-15CD-193A-12570CC1B690}"/>
              </a:ext>
            </a:extLst>
          </p:cNvPr>
          <p:cNvSpPr txBox="1"/>
          <p:nvPr/>
        </p:nvSpPr>
        <p:spPr>
          <a:xfrm>
            <a:off x="8986456" y="1484269"/>
            <a:ext cx="246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Estimated Natural Increase 2020 - 2021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C97EED-2575-5A3A-C317-1B1B687DCC7E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266825"/>
            <a:ext cx="6473571" cy="4795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34E961-19CF-E8A8-ED13-5C7271B76772}"/>
              </a:ext>
            </a:extLst>
          </p:cNvPr>
          <p:cNvSpPr txBox="1"/>
          <p:nvPr/>
        </p:nvSpPr>
        <p:spPr>
          <a:xfrm>
            <a:off x="185207" y="5399633"/>
            <a:ext cx="29241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8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Vintage 2010 Evaluation Estimates.  File Name: Annual Resident Population Estimates, Estimated Components of Resident Population Change, and Rates of the Components of Resident Population Change for States and Counties: April 1, 2000 to July 1, 2010 (CO-EST2010-ALLDATA)</a:t>
            </a:r>
          </a:p>
          <a:p>
            <a:endParaRPr lang="en-US" sz="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0D756-208C-40F4-CD3B-0620B872DA6A}"/>
              </a:ext>
            </a:extLst>
          </p:cNvPr>
          <p:cNvSpPr txBox="1"/>
          <p:nvPr/>
        </p:nvSpPr>
        <p:spPr>
          <a:xfrm>
            <a:off x="9821078" y="5338077"/>
            <a:ext cx="227224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US Census Bureau Population Estimates Program: 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Vintage 2021 Postcensal Estimates.  File Name: Annual and Cumulative Estimates of the Components of Resident Population Change for Counties in the United States: April 1, 2020 to July 1, 2021 (CO-EST2021-COMP)</a:t>
            </a:r>
          </a:p>
          <a:p>
            <a:endParaRPr lang="en-US" sz="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3EB304-96CB-0D2C-1F7F-684B5593D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87" y="4111350"/>
            <a:ext cx="1606307" cy="19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F1FF93-3168-195A-8C5E-993CC2B5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365127"/>
            <a:ext cx="10982325" cy="1122851"/>
          </a:xfrm>
        </p:spPr>
        <p:txBody>
          <a:bodyPr anchor="t">
            <a:noAutofit/>
          </a:bodyPr>
          <a:lstStyle/>
          <a:p>
            <a:r>
              <a:rPr lang="en-US" sz="3000" dirty="0"/>
              <a:t>South Carolina Components of Population Change</a:t>
            </a:r>
            <a:r>
              <a:rPr lang="en-US" dirty="0"/>
              <a:t> - </a:t>
            </a:r>
            <a:r>
              <a:rPr lang="en-US" sz="2800" dirty="0"/>
              <a:t>Net Migration</a:t>
            </a:r>
            <a:br>
              <a:rPr lang="en-US" sz="2800" dirty="0"/>
            </a:br>
            <a:r>
              <a:rPr lang="en-US" sz="2000" dirty="0"/>
              <a:t>Only seven counties experienced a loss of more than 50 people due to migration from 2020 to 2021 compared to seventeen from 2000 to 2001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625FB-FBD0-D862-92CB-EAB6B123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0C786-BDCF-7477-276C-DEEA0CF3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22C9C-1FD8-CBDC-0094-5C72006A34A5}"/>
              </a:ext>
            </a:extLst>
          </p:cNvPr>
          <p:cNvSpPr txBox="1"/>
          <p:nvPr/>
        </p:nvSpPr>
        <p:spPr>
          <a:xfrm>
            <a:off x="8778399" y="1436669"/>
            <a:ext cx="243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Estimated Net Migration 2020 - 2021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ADEE0-72E8-E05E-7E1F-EBDE18883CAD}"/>
              </a:ext>
            </a:extLst>
          </p:cNvPr>
          <p:cNvSpPr txBox="1"/>
          <p:nvPr/>
        </p:nvSpPr>
        <p:spPr>
          <a:xfrm>
            <a:off x="3193238" y="1441232"/>
            <a:ext cx="246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Estimated Net Migration 2000 - 2001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9BEE8-7A54-B09C-B9EA-4A05C8C12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3" y="1406040"/>
            <a:ext cx="5796278" cy="4654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42378-26F9-69C6-7996-DFD9E2506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0" y="1408176"/>
            <a:ext cx="5796278" cy="4654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D02294-E101-D24E-FF45-E2093C00E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87" y="4111350"/>
            <a:ext cx="1606307" cy="19489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F6ABB4-8D41-867B-CECA-1DF1405FD658}"/>
              </a:ext>
            </a:extLst>
          </p:cNvPr>
          <p:cNvSpPr txBox="1"/>
          <p:nvPr/>
        </p:nvSpPr>
        <p:spPr>
          <a:xfrm>
            <a:off x="185207" y="5399633"/>
            <a:ext cx="29241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8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Vintage 2010 Evaluation Estimates.  File Name: Annual Resident Population Estimates, Estimated Components of Resident Population Change, and Rates of the Components of Resident Population Change for States and Counties: April 1, 2000 to July 1, 2010 (CO-EST2010-ALLDATA)</a:t>
            </a:r>
          </a:p>
          <a:p>
            <a:endParaRPr lang="en-US" sz="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E0A29-0ACB-64E0-841E-67DC9D2BC167}"/>
              </a:ext>
            </a:extLst>
          </p:cNvPr>
          <p:cNvSpPr txBox="1"/>
          <p:nvPr/>
        </p:nvSpPr>
        <p:spPr>
          <a:xfrm>
            <a:off x="9658350" y="5399632"/>
            <a:ext cx="23484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US Census Bureau Population Estimates Program: 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Vintage 2021 Postcensal Estimates.  File Name: Annual and Cumulative Estimates of the Components of Resident Population Change for Counties in the United States: April 1, 2020 to July 1, 2021 (CO-EST2021-COMP)</a:t>
            </a:r>
          </a:p>
          <a:p>
            <a:endParaRPr lang="en-US" sz="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760"/>
            <a:ext cx="10515600" cy="1470659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South Carolina Projected Population, 2030</a:t>
            </a:r>
            <a:br>
              <a:rPr lang="en-US" sz="3300" dirty="0"/>
            </a:br>
            <a:r>
              <a:rPr lang="en-US" sz="2400" dirty="0"/>
              <a:t>Five Largest: Greenville, Horry, Charleston, Richland, Spartanburg </a:t>
            </a:r>
            <a:br>
              <a:rPr lang="en-US" sz="2400" dirty="0"/>
            </a:br>
            <a:r>
              <a:rPr lang="en-US" sz="2400" dirty="0"/>
              <a:t>Five Smallest: Allendale, McCormick, Bamberg, Calhoun, Lee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4661-B2B0-F55E-5FD1-7A28A765A2C3}"/>
              </a:ext>
            </a:extLst>
          </p:cNvPr>
          <p:cNvSpPr txBox="1"/>
          <p:nvPr/>
        </p:nvSpPr>
        <p:spPr>
          <a:xfrm>
            <a:off x="4322439" y="6166538"/>
            <a:ext cx="3105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 Census Bureau, Vintage 2021 Postcensal Estimates</a:t>
            </a:r>
            <a:endParaRPr lang="en-US" sz="9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7EA508-F5F0-4451-B2F5-1C0C6DE2B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401173"/>
              </p:ext>
            </p:extLst>
          </p:nvPr>
        </p:nvGraphicFramePr>
        <p:xfrm>
          <a:off x="635725" y="1454330"/>
          <a:ext cx="10946673" cy="471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20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8"/>
            <a:ext cx="10515600" cy="1153158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South Carolina Projected Population Change, 2020 - 2030</a:t>
            </a:r>
            <a:br>
              <a:rPr lang="en-US" sz="3300" dirty="0"/>
            </a:br>
            <a:r>
              <a:rPr lang="en-US" sz="2700" dirty="0"/>
              <a:t>Horry, York, Spartanburg, Greenville, and Berkeley are expected to experience the highest growth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4661-B2B0-F55E-5FD1-7A28A765A2C3}"/>
              </a:ext>
            </a:extLst>
          </p:cNvPr>
          <p:cNvSpPr txBox="1"/>
          <p:nvPr/>
        </p:nvSpPr>
        <p:spPr>
          <a:xfrm>
            <a:off x="3276958" y="6079189"/>
            <a:ext cx="5173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Population Estimates Program Vintage 2020 estimates for 2010, Vintage 2021 estimates for 2020</a:t>
            </a:r>
            <a:endParaRPr lang="en-US" sz="9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43FBB7-0592-45BF-A97E-6E539DD96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22510"/>
              </p:ext>
            </p:extLst>
          </p:nvPr>
        </p:nvGraphicFramePr>
        <p:xfrm>
          <a:off x="766354" y="1349829"/>
          <a:ext cx="10861766" cy="472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44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4EEADF7-33FE-08CD-7F36-6B7F65C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100" dirty="0"/>
              <a:t>South Carolina Projected Total Population Change, 2020 - 2030</a:t>
            </a:r>
            <a:br>
              <a:rPr lang="en-US" sz="3200" dirty="0"/>
            </a:br>
            <a:r>
              <a:rPr lang="en-US" sz="2700" dirty="0"/>
              <a:t>By County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7610F-1BA0-9395-6792-D2089271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493A-6C01-6C97-7AAF-0B5DE69C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B66B1FB-C9B3-A3C8-2B39-49F01FE09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14AC348-4E0B-3B95-F736-4B7C9F50C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04" y="1956383"/>
            <a:ext cx="1828804" cy="2218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BF3FEB-6FF4-8865-5D98-9D3F1B650D76}"/>
              </a:ext>
            </a:extLst>
          </p:cNvPr>
          <p:cNvSpPr txBox="1"/>
          <p:nvPr/>
        </p:nvSpPr>
        <p:spPr>
          <a:xfrm>
            <a:off x="7342632" y="4855464"/>
            <a:ext cx="2858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Projections for 2021-2030</a:t>
            </a:r>
          </a:p>
        </p:txBody>
      </p:sp>
    </p:spTree>
    <p:extLst>
      <p:ext uri="{BB962C8B-B14F-4D97-AF65-F5344CB8AC3E}">
        <p14:creationId xmlns:p14="http://schemas.microsoft.com/office/powerpoint/2010/main" val="14827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F3CDC82-E813-5DC6-3D2D-4E3787B8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006473"/>
          </a:xfrm>
        </p:spPr>
        <p:txBody>
          <a:bodyPr anchor="t"/>
          <a:lstStyle/>
          <a:p>
            <a:r>
              <a:rPr lang="en-US" dirty="0"/>
              <a:t>SC Estimated Cumulative Population Change, 2010 – 2030</a:t>
            </a:r>
            <a:br>
              <a:rPr lang="en-US" dirty="0"/>
            </a:br>
            <a:r>
              <a:rPr lang="en-US" sz="2800" dirty="0"/>
              <a:t>Total Population by County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CD508-3AE5-E873-F7E8-B3347B9F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5EFD-45E9-BD58-3652-84BD96C0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7D55621-8982-E899-A6D5-050C78161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3457"/>
            <a:ext cx="7217673" cy="5033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CEFDD-8605-0EB0-C855-BF8BE5027D6E}"/>
              </a:ext>
            </a:extLst>
          </p:cNvPr>
          <p:cNvSpPr txBox="1"/>
          <p:nvPr/>
        </p:nvSpPr>
        <p:spPr>
          <a:xfrm>
            <a:off x="9104559" y="5126408"/>
            <a:ext cx="2858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2020 Estimates for 2010 and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Adjusted Estimates for 2011-2019; RFA Projections for 2021-2030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BD7AD4E-3949-A01E-5BA3-0957448FB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2084832"/>
            <a:ext cx="1828804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10BF-C907-CA48-1C59-1EF8D856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2030 Population Projections</a:t>
            </a:r>
            <a:br>
              <a:rPr lang="en-US" sz="3200" dirty="0"/>
            </a:br>
            <a:r>
              <a:rPr lang="en-US" sz="2700" dirty="0"/>
              <a:t>The median age is expected to increase from 40 to 42 over the next decade; all baby boomers will be older than 65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74FB-2291-0ABB-28AD-A9579A5B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9FE5-0B6F-D459-DA8E-6FB44E50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D88237-DC3F-CE37-1D82-1B0BAD366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470142"/>
              </p:ext>
            </p:extLst>
          </p:nvPr>
        </p:nvGraphicFramePr>
        <p:xfrm>
          <a:off x="6169152" y="1609725"/>
          <a:ext cx="5184648" cy="460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97DC99-F9B4-31E1-1C58-4F3BB288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512261"/>
              </p:ext>
            </p:extLst>
          </p:nvPr>
        </p:nvGraphicFramePr>
        <p:xfrm>
          <a:off x="749808" y="1609725"/>
          <a:ext cx="5184648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09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A706-2064-DE35-8A53-F5A055EF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760"/>
            <a:ext cx="10515600" cy="1006473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Projected Population Change, 2020 – 2030</a:t>
            </a:r>
            <a:br>
              <a:rPr lang="en-US" dirty="0"/>
            </a:br>
            <a:r>
              <a:rPr lang="en-US" sz="2700" dirty="0"/>
              <a:t>The growth in the 65+ age group makes up over 60% of the total population growth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9A9F-9907-0406-AAD8-619A7A76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8DCD-D784-4705-55A3-8B676A5A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1519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F66123-0176-4EEA-0D4A-FC08CEA8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53451"/>
              </p:ext>
            </p:extLst>
          </p:nvPr>
        </p:nvGraphicFramePr>
        <p:xfrm>
          <a:off x="4924424" y="1701312"/>
          <a:ext cx="2343150" cy="1982129"/>
        </p:xfrm>
        <a:graphic>
          <a:graphicData uri="http://schemas.openxmlformats.org/drawingml/2006/table">
            <a:tbl>
              <a:tblPr/>
              <a:tblGrid>
                <a:gridCol w="699628">
                  <a:extLst>
                    <a:ext uri="{9D8B030D-6E8A-4147-A177-3AD203B41FA5}">
                      <a16:colId xmlns:a16="http://schemas.microsoft.com/office/drawing/2014/main" val="1265199129"/>
                    </a:ext>
                  </a:extLst>
                </a:gridCol>
                <a:gridCol w="1004207">
                  <a:extLst>
                    <a:ext uri="{9D8B030D-6E8A-4147-A177-3AD203B41FA5}">
                      <a16:colId xmlns:a16="http://schemas.microsoft.com/office/drawing/2014/main" val="2551400076"/>
                    </a:ext>
                  </a:extLst>
                </a:gridCol>
                <a:gridCol w="639315">
                  <a:extLst>
                    <a:ext uri="{9D8B030D-6E8A-4147-A177-3AD203B41FA5}">
                      <a16:colId xmlns:a16="http://schemas.microsoft.com/office/drawing/2014/main" val="2656554209"/>
                    </a:ext>
                  </a:extLst>
                </a:gridCol>
              </a:tblGrid>
              <a:tr h="696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 POPULATION CHANGE 2020 - 2030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97043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471,013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62022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98976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18 - 64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167,328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33436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293,315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30042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B8351F-D4C7-DDD2-5FD3-69352FA7D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17372"/>
              </p:ext>
            </p:extLst>
          </p:nvPr>
        </p:nvGraphicFramePr>
        <p:xfrm>
          <a:off x="6931818" y="2208048"/>
          <a:ext cx="4938711" cy="416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425DC1-D1B9-47AD-938F-EC8EC63F9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09085"/>
              </p:ext>
            </p:extLst>
          </p:nvPr>
        </p:nvGraphicFramePr>
        <p:xfrm>
          <a:off x="321469" y="2208048"/>
          <a:ext cx="4774406" cy="395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79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F453A0-2950-C605-3B2C-F3A04B3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SC Age 0 - 17 Population</a:t>
            </a:r>
            <a:br>
              <a:rPr lang="en-US" sz="3200" dirty="0"/>
            </a:br>
            <a:r>
              <a:rPr lang="en-US" sz="2400" dirty="0"/>
              <a:t>Projected to decline to 20% of total population by 2030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E903-57A8-E2FC-453F-F3853ED3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0C158-635E-B28F-E59F-6DDDE39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456B9E7-41FC-89D4-1AF7-4A9867A57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8592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77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E0F25-47FA-9F7F-869D-F5CCBC2A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74" y="365760"/>
            <a:ext cx="9932574" cy="1093625"/>
          </a:xfrm>
        </p:spPr>
        <p:txBody>
          <a:bodyPr anchor="t">
            <a:noAutofit/>
          </a:bodyPr>
          <a:lstStyle/>
          <a:p>
            <a:r>
              <a:rPr lang="en-US" sz="3000" dirty="0"/>
              <a:t>South Carolina 0 – 17 Age Group Based on Births </a:t>
            </a:r>
            <a:br>
              <a:rPr lang="en-US" sz="3000" dirty="0"/>
            </a:br>
            <a:r>
              <a:rPr lang="en-US" dirty="0"/>
              <a:t>Absent migration, the declining number of births will result in a smaller </a:t>
            </a:r>
            <a:br>
              <a:rPr lang="en-US" dirty="0"/>
            </a:br>
            <a:r>
              <a:rPr lang="en-US" dirty="0"/>
              <a:t>0 – 17 population over time. </a:t>
            </a:r>
            <a:endParaRPr lang="en-US" sz="3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C1AC-7DDD-8EC3-9594-CC62AC0B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648" y="6400799"/>
            <a:ext cx="2743200" cy="365125"/>
          </a:xfrm>
        </p:spPr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A4001-9F2D-41F3-35AF-C3720A2A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9CF994-734B-6930-2612-3182925DB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295363"/>
              </p:ext>
            </p:extLst>
          </p:nvPr>
        </p:nvGraphicFramePr>
        <p:xfrm>
          <a:off x="666974" y="1581374"/>
          <a:ext cx="11004198" cy="446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66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B2A3EA-0B45-4382-9B40-E9EB4030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Trends and Projections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8472-BAEF-B994-624D-500E654C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24C9E-029E-FF1D-6062-79ADF090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8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A6DE84-AF5F-A016-B411-C5056AF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496550" cy="1000125"/>
          </a:xfrm>
        </p:spPr>
        <p:txBody>
          <a:bodyPr anchor="t">
            <a:normAutofit/>
          </a:bodyPr>
          <a:lstStyle/>
          <a:p>
            <a:r>
              <a:rPr lang="en-US" dirty="0"/>
              <a:t>South Carolina Age 0 – 17 Population Change, 2010 - 2020</a:t>
            </a:r>
            <a:br>
              <a:rPr lang="en-US" dirty="0"/>
            </a:br>
            <a:r>
              <a:rPr lang="en-US" sz="2400" dirty="0"/>
              <a:t>Only eight counties increased in this age group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24E66-9CBD-3A65-9B54-56921DD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907E-DD56-6771-58FE-A294EE40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F53314F-F316-490A-60E2-4FE8A413BA6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9440" cy="536752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A538CB2-DD10-9E68-552B-3142A6986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6B82A2-E9FE-DA9A-E7B4-E46CAC68E8A4}"/>
              </a:ext>
            </a:extLst>
          </p:cNvPr>
          <p:cNvSpPr txBox="1"/>
          <p:nvPr/>
        </p:nvSpPr>
        <p:spPr>
          <a:xfrm>
            <a:off x="7342632" y="4855464"/>
            <a:ext cx="285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2020 Estimates for 2010 and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Adjusted Estimates for 2011-2019</a:t>
            </a:r>
          </a:p>
        </p:txBody>
      </p:sp>
    </p:spTree>
    <p:extLst>
      <p:ext uri="{BB962C8B-B14F-4D97-AF65-F5344CB8AC3E}">
        <p14:creationId xmlns:p14="http://schemas.microsoft.com/office/powerpoint/2010/main" val="409121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A6DE84-AF5F-A016-B411-C5056AF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496550" cy="1000125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South Carolina Projected Age 0 – 17 Population, 2020 - 2030</a:t>
            </a:r>
            <a:br>
              <a:rPr lang="en-US" sz="3200" dirty="0"/>
            </a:br>
            <a:r>
              <a:rPr lang="en-US" sz="2700" dirty="0"/>
              <a:t>Seven counties are projected to increase in this age group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24E66-9CBD-3A65-9B54-56921DD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907E-DD56-6771-58FE-A294EE40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DF7AF-5BCA-BEB6-0624-07CD4C9AADE1}"/>
              </a:ext>
            </a:extLst>
          </p:cNvPr>
          <p:cNvSpPr txBox="1"/>
          <p:nvPr/>
        </p:nvSpPr>
        <p:spPr>
          <a:xfrm>
            <a:off x="7342632" y="4855464"/>
            <a:ext cx="2858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Projections for 2021-2030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6ED2BB1-9AD9-ACBC-6DD1-E90CE9E1F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413DEEA7-C2A8-7CC6-8258-9BF65BE53B07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F453A0-2950-C605-3B2C-F3A04B3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SC Projected Age 18 - 64 Population</a:t>
            </a:r>
            <a:br>
              <a:rPr lang="en-US" sz="3200" dirty="0"/>
            </a:br>
            <a:r>
              <a:rPr lang="en-US" sz="2400" dirty="0"/>
              <a:t>Workforce age population will represent less than 60% of the state’s total population in 2030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E903-57A8-E2FC-453F-F3853ED3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0C158-635E-B28F-E59F-6DDDE39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880631-5966-784A-15D9-5E6E440262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742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A6DE84-AF5F-A016-B411-C5056AF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65760"/>
            <a:ext cx="11125200" cy="1000125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Estimated Workforce Age (18 – 64) Population, 2010 – 2020</a:t>
            </a:r>
            <a:br>
              <a:rPr lang="en-US" dirty="0"/>
            </a:br>
            <a:r>
              <a:rPr lang="en-US" sz="2700" dirty="0"/>
              <a:t>Thirteen counties increased in this age group</a:t>
            </a:r>
            <a:br>
              <a:rPr lang="en-US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24E66-9CBD-3A65-9B54-56921DD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907E-DD56-6771-58FE-A294EE40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68E395D-00D6-39B8-2F8B-62337705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17115E-60F6-9710-8AAA-E969F532A4C3}"/>
              </a:ext>
            </a:extLst>
          </p:cNvPr>
          <p:cNvSpPr txBox="1"/>
          <p:nvPr/>
        </p:nvSpPr>
        <p:spPr>
          <a:xfrm>
            <a:off x="7342632" y="4855464"/>
            <a:ext cx="285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2020 Estimates for 2010 and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Adjusted Estimates for 2011-2019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775A8E52-7489-2BD0-0941-F3B6FCEC5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A6DE84-AF5F-A016-B411-C5056AF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760"/>
            <a:ext cx="11128248" cy="1000125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Estimated Workforce Age (18 – 64) Population, 2020 – 2030</a:t>
            </a:r>
            <a:br>
              <a:rPr lang="en-US" sz="3200" dirty="0"/>
            </a:br>
            <a:r>
              <a:rPr lang="en-US" sz="2700" dirty="0"/>
              <a:t>Nine counties increased in this age group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24E66-9CBD-3A65-9B54-56921DD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907E-DD56-6771-58FE-A294EE40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2753BD4-8CF4-56C6-0ED2-978170008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C5A93A-1FF9-3CDF-EE29-02D5CCD5CCB8}"/>
              </a:ext>
            </a:extLst>
          </p:cNvPr>
          <p:cNvSpPr txBox="1"/>
          <p:nvPr/>
        </p:nvSpPr>
        <p:spPr>
          <a:xfrm>
            <a:off x="7342632" y="4855464"/>
            <a:ext cx="2858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Projections for 2021-2030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E8B1E2D-5AF2-EC89-7663-B330EF312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F453A0-2950-C605-3B2C-F3A04B3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SC Projected Age 65+ Population</a:t>
            </a:r>
            <a:br>
              <a:rPr lang="en-US" sz="3200" dirty="0"/>
            </a:br>
            <a:r>
              <a:rPr lang="en-US" sz="2400" dirty="0"/>
              <a:t>Projected to increase to approximately 22% of total population by 2030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E903-57A8-E2FC-453F-F3853ED3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0C158-635E-B28F-E59F-6DDDE39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CEE4FC-D38D-D31A-5763-551C010D4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50385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913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4EEADF7-33FE-08CD-7F36-6B7F65C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760"/>
            <a:ext cx="10497312" cy="996696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Estimated Retirement Age (65+) Population, 2010 - 2020</a:t>
            </a:r>
            <a:br>
              <a:rPr lang="en-US" sz="3200" dirty="0"/>
            </a:br>
            <a:r>
              <a:rPr lang="en-US" sz="2700" dirty="0"/>
              <a:t>All counties experienced an increase in this age group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7610F-1BA0-9395-6792-D2089271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493A-6C01-6C97-7AAF-0B5DE69C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7BF028D-A447-39B1-3390-28118332E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BF3AE-2699-AB42-0BDF-41F0A35E5DBD}"/>
              </a:ext>
            </a:extLst>
          </p:cNvPr>
          <p:cNvSpPr txBox="1"/>
          <p:nvPr/>
        </p:nvSpPr>
        <p:spPr>
          <a:xfrm>
            <a:off x="7342632" y="4855464"/>
            <a:ext cx="285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2020 Estimates for 2010 and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Adjusted Estimates for 2011-2019</a:t>
            </a:r>
          </a:p>
        </p:txBody>
      </p:sp>
      <p:pic>
        <p:nvPicPr>
          <p:cNvPr id="14" name="Picture 13" descr="Chart, map&#10;&#10;Description automatically generated">
            <a:extLst>
              <a:ext uri="{FF2B5EF4-FFF2-40B4-BE49-F238E27FC236}">
                <a16:creationId xmlns:a16="http://schemas.microsoft.com/office/drawing/2014/main" id="{3072867D-27E9-B467-512F-5A0943030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4EEADF7-33FE-08CD-7F36-6B7F65C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760"/>
            <a:ext cx="10497312" cy="996696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SC Estimated Retirement Age (65+) Population, 2020 - 2030</a:t>
            </a:r>
            <a:br>
              <a:rPr lang="en-US" sz="3200" dirty="0"/>
            </a:br>
            <a:r>
              <a:rPr lang="en-US" sz="2700" dirty="0"/>
              <a:t>Thirty-eight counties experienced an increase in this age group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7610F-1BA0-9395-6792-D2089271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799"/>
            <a:ext cx="2743200" cy="365125"/>
          </a:xfrm>
        </p:spPr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493A-6C01-6C97-7AAF-0B5DE69C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0F66BB7-9064-5658-8507-86D9ADE6C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499616"/>
            <a:ext cx="1828804" cy="2218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5B22DD-E706-53F4-9F98-0B4D2E44EC6A}"/>
              </a:ext>
            </a:extLst>
          </p:cNvPr>
          <p:cNvSpPr txBox="1"/>
          <p:nvPr/>
        </p:nvSpPr>
        <p:spPr>
          <a:xfrm>
            <a:off x="7342632" y="4855464"/>
            <a:ext cx="2858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Projections for 2021-2030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A71A13E3-B6E0-65AF-7183-39885A53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3272"/>
            <a:ext cx="694621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07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 dirty="0"/>
              <a:t>Workforce Trends and Challenges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 Employment</a:t>
            </a:r>
            <a:br>
              <a:rPr lang="en-US" dirty="0"/>
            </a:br>
            <a:r>
              <a:rPr lang="en-US" sz="2400" dirty="0"/>
              <a:t>Employment has exceeded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1F2289-E24D-FFF3-C84D-4352980F7F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760"/>
            <a:ext cx="10658475" cy="100647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South Carolina had the 6</a:t>
            </a:r>
            <a:r>
              <a:rPr lang="en-US" sz="3200" baseline="30000" dirty="0"/>
              <a:t>th</a:t>
            </a:r>
            <a:r>
              <a:rPr lang="en-US" sz="3200" dirty="0"/>
              <a:t> Largest Population Increase in the US</a:t>
            </a:r>
            <a:br>
              <a:rPr lang="en-US" dirty="0"/>
            </a:br>
            <a:r>
              <a:rPr lang="en-US" sz="2700" dirty="0"/>
              <a:t>Population increased by 59,976 from 2020 to 2021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34224C-3753-28D4-6B21-221320605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54749"/>
              </p:ext>
            </p:extLst>
          </p:nvPr>
        </p:nvGraphicFramePr>
        <p:xfrm>
          <a:off x="609600" y="1172606"/>
          <a:ext cx="109728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B676DD-A5D2-EAAF-4B50-4DF989173C84}"/>
              </a:ext>
            </a:extLst>
          </p:cNvPr>
          <p:cNvSpPr txBox="1"/>
          <p:nvPr/>
        </p:nvSpPr>
        <p:spPr>
          <a:xfrm>
            <a:off x="494146" y="6094447"/>
            <a:ext cx="11203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Population Estimates Program Vintage 2021 estimates. File Name: Annual Estimates of Resident Population Change for the United States, States, District of Columbia, Puerto Rico, and State Rankings: April 1, 2020 to July 1, 2021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089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545-9C26-6E68-50D7-345272D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9" y="469631"/>
            <a:ext cx="10515600" cy="78575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Employment by Industry</a:t>
            </a:r>
            <a:br>
              <a:rPr lang="en-US" dirty="0"/>
            </a:br>
            <a:r>
              <a:rPr lang="en-US" sz="2700" dirty="0"/>
              <a:t>Not all sectors have recovered to pre-pandemic employment levels; Government is below pre-pandemic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C9B9-F234-22C6-44CF-A74745E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CC4D-82FA-560F-9A22-A16D1AD3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89E7BFB-FFF5-9D68-9464-73466F705F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456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331E-03A9-2685-7ECC-80A30EA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Projected Population Change by Age Group, 2021 – 2025</a:t>
            </a:r>
            <a:br>
              <a:rPr lang="en-US" dirty="0"/>
            </a:br>
            <a:r>
              <a:rPr lang="en-US" sz="2700" dirty="0"/>
              <a:t>The growth in the retiree age group is approximately twice that of the workforce age group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F641-A171-B5B4-5987-94E6E908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7F7A3-352C-872B-170E-2169C126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54A07C-AEC5-BF48-8C92-2B7AA9C45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32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47F3-7546-A388-14C8-CFAE8217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2" y="385309"/>
            <a:ext cx="10686535" cy="133745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SC Workforce Population, Age 18 - 64</a:t>
            </a:r>
            <a:br>
              <a:rPr lang="en-US" dirty="0"/>
            </a:br>
            <a:r>
              <a:rPr lang="en-US" sz="2200" baseline="0" dirty="0"/>
              <a:t>The workforce age population is expected to comprise a smaller percentage of the total SC population; employers may be faced with more demand for goods and services but a relative smaller </a:t>
            </a:r>
            <a:r>
              <a:rPr lang="en-US" sz="2200" dirty="0"/>
              <a:t>pool of workers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C0BB-5D7B-B955-A1A3-FA59776B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BD8F-3861-CA17-FED9-1B3C8488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ED3ABB-023F-9C3B-D3C4-832E5E3CF957}"/>
              </a:ext>
            </a:extLst>
          </p:cNvPr>
          <p:cNvGraphicFramePr>
            <a:graphicFrameLocks/>
          </p:cNvGraphicFramePr>
          <p:nvPr/>
        </p:nvGraphicFramePr>
        <p:xfrm>
          <a:off x="838200" y="1515762"/>
          <a:ext cx="10258425" cy="46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474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7454-7DAB-BD8B-B93F-20E5A67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2" y="365126"/>
            <a:ext cx="11104775" cy="1179511"/>
          </a:xfrm>
        </p:spPr>
        <p:txBody>
          <a:bodyPr>
            <a:normAutofit fontScale="90000"/>
          </a:bodyPr>
          <a:lstStyle/>
          <a:p>
            <a:r>
              <a:rPr lang="en-US" dirty="0"/>
              <a:t>US Median Age of the Labor Force</a:t>
            </a:r>
            <a:br>
              <a:rPr lang="en-US" dirty="0"/>
            </a:br>
            <a:r>
              <a:rPr lang="en-US" sz="2400" dirty="0"/>
              <a:t>The median age remained almost the same for men but fell for women from 2011 to 2021; both are projected to increase by one year to 42.6 and 42.7, respectively, by 2031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E6E-ADFC-16E3-853E-5BC88F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12B-80A7-6E0A-E59E-B6C5EC3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2B2503-479D-E5CA-E186-1785CBE79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24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Unemployed Persons Per Job Opening</a:t>
            </a:r>
            <a:br>
              <a:rPr lang="en-US" sz="3300" dirty="0"/>
            </a:br>
            <a:r>
              <a:rPr lang="en-US" sz="2700" dirty="0"/>
              <a:t>The US labor market remains at historic levels of tightness as employers compete over a smaller pool of potential workers 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7C1716-298D-4493-8D3F-F86BBC132F34}"/>
              </a:ext>
            </a:extLst>
          </p:cNvPr>
          <p:cNvGraphicFramePr>
            <a:graphicFrameLocks noGrp="1"/>
          </p:cNvGraphicFramePr>
          <p:nvPr/>
        </p:nvGraphicFramePr>
        <p:xfrm>
          <a:off x="841248" y="1545336"/>
          <a:ext cx="10515600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6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1570-D13D-5C2E-E3E0-392516E9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65"/>
            <a:ext cx="10515600" cy="100647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Wages and the Labor Market</a:t>
            </a:r>
            <a:br>
              <a:rPr lang="en-US" sz="3000" dirty="0"/>
            </a:br>
            <a:r>
              <a:rPr lang="en-US" sz="2700" dirty="0"/>
              <a:t>Wage growth and labor market tightness remain above historical levels but continue to slow</a:t>
            </a:r>
            <a:br>
              <a:rPr lang="en-US" sz="30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0EE7F-E133-214F-0495-4247FE15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C8583-51A6-3FDD-302B-14FCADF2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DE304F-FEA1-4C29-953C-EAF29EA154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67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DAD52D-80B1-C5CC-DA7F-D9CADBB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7"/>
            <a:ext cx="10715625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US Wage and Salary Growth</a:t>
            </a:r>
            <a:br>
              <a:rPr lang="en-US" dirty="0"/>
            </a:br>
            <a:r>
              <a:rPr lang="en-US" sz="2400" dirty="0"/>
              <a:t>Private sector wage growth has far outpaced the public sector since the pandemic; competition for workers is driving up wages, and government sectors are lagging behind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EAEB-A720-0E99-95DD-FCB558A9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254-F2D0-E3A4-DEE8-EE5F481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0BAA2D8-14BD-768F-214A-3C7F3953EE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8175" y="1506538"/>
          <a:ext cx="1091565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28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B2A3EA-0B45-4382-9B40-E9EB4030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 and Budget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8472-BAEF-B994-624D-500E654C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24C9E-029E-FF1D-6062-79ADF090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51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E154-1D7F-4EA8-859B-3ADBEEA6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SC Personal Income</a:t>
            </a:r>
            <a:br>
              <a:rPr lang="en-US" dirty="0"/>
            </a:br>
            <a:r>
              <a:rPr lang="en-US" sz="2700" dirty="0"/>
              <a:t>Actual 2022 Q3 personal income was slightly above estimated, driven by higher-than-expected wage growth (9.1% forecasted, 10.4% actual)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ACDB-D13B-4674-8D90-45A2977D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4F5DB-EAAA-4C0A-9A46-4727F7D4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D2FB46-C89E-4CA7-92B5-31805D800B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50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1D02-6227-4BD2-86BA-C2A9EEE3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34" y="365127"/>
            <a:ext cx="10792866" cy="1006473"/>
          </a:xfrm>
        </p:spPr>
        <p:txBody>
          <a:bodyPr>
            <a:normAutofit/>
          </a:bodyPr>
          <a:lstStyle/>
          <a:p>
            <a:r>
              <a:rPr lang="en-US" dirty="0"/>
              <a:t>Consumer Price Index</a:t>
            </a:r>
            <a:br>
              <a:rPr lang="en-US" sz="3100" dirty="0"/>
            </a:br>
            <a:r>
              <a:rPr lang="en-US" sz="2400" dirty="0"/>
              <a:t>Inflation remains elevated but is trending down and is slightly below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A0BB-9A79-4D58-9855-A8C870F3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45A91-0F46-4AB9-B979-F13B152B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343A68-370E-43D5-8DD1-0760871006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34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760"/>
            <a:ext cx="10601326" cy="1110995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South Carolina Population, 2010</a:t>
            </a:r>
            <a:br>
              <a:rPr lang="en-US" sz="3300" dirty="0"/>
            </a:br>
            <a:r>
              <a:rPr lang="en-US" sz="2400" dirty="0"/>
              <a:t>Five Largest: Greenville, Richland, Charleston, Spartanburg, Horry</a:t>
            </a:r>
            <a:br>
              <a:rPr lang="en-US" sz="2400" dirty="0"/>
            </a:br>
            <a:r>
              <a:rPr lang="en-US" sz="2400" dirty="0"/>
              <a:t>Five Smallest: McCormick, Allendale, Calhoun, Bamberg, Lee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4661-B2B0-F55E-5FD1-7A28A765A2C3}"/>
              </a:ext>
            </a:extLst>
          </p:cNvPr>
          <p:cNvSpPr txBox="1"/>
          <p:nvPr/>
        </p:nvSpPr>
        <p:spPr>
          <a:xfrm>
            <a:off x="4322439" y="6166538"/>
            <a:ext cx="3105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 Census Bureau, Vintage 2020 Postcensal Estimates</a:t>
            </a:r>
            <a:endParaRPr lang="en-US" sz="9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AF5C7B-F5EB-4CA6-B316-20763A05E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73132"/>
              </p:ext>
            </p:extLst>
          </p:nvPr>
        </p:nvGraphicFramePr>
        <p:xfrm>
          <a:off x="466725" y="1320218"/>
          <a:ext cx="109728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8222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B1D3-29E7-3925-74B8-E2109275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7" y="365127"/>
            <a:ext cx="10965116" cy="100647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US Wage Growth – Percent Change</a:t>
            </a:r>
            <a:br>
              <a:rPr lang="en-US" dirty="0"/>
            </a:br>
            <a:r>
              <a:rPr lang="en-US" sz="2400" dirty="0"/>
              <a:t>Wage growth continues to slow, declining to 4.6% in December 2022 but remains above historical levels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3381-6E94-07AE-D584-E1660D29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4C45A-E470-DEB6-1FED-F5B43CA1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EC2F2FA-34A9-B310-48AA-85B714EDC8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59966"/>
          <a:ext cx="10515600" cy="471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951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B80B-FB84-20B1-C023-A4615BE3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U.S. Consumer Spending</a:t>
            </a:r>
            <a:br>
              <a:rPr lang="en-US" dirty="0"/>
            </a:br>
            <a:r>
              <a:rPr lang="en-US" sz="2700" dirty="0"/>
              <a:t>Consumers are spending more on services while purchases of goods have flattened 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F8EF-E0DF-B079-6EE7-7C959900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A8510-66D7-85FB-61ED-D47F4E30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07FA68-B224-429C-922D-B723E7937B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4598"/>
          <a:ext cx="10515600" cy="473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292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8B4A-728D-4FDE-BA81-B64EA5D4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634062" cy="100647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General Fund Revenue – Actual vs. November Estimate</a:t>
            </a:r>
            <a:br>
              <a:rPr lang="en-US" dirty="0"/>
            </a:br>
            <a:r>
              <a:rPr lang="en-US" sz="2700" dirty="0"/>
              <a:t>Collections are 10.1% above last year and $391.0 million ahead of the estimate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55568-F53F-4DAC-882A-22C6E5ED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9CD5E-7741-41D9-9C3A-6467F15C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34FCF0-F2EC-478E-943B-27E0D20E9B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81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2B697A-4BB4-43ED-9434-BA01F53B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521"/>
            <a:ext cx="10515600" cy="143691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Withholdings - Actual vs. Estimate</a:t>
            </a:r>
            <a:br>
              <a:rPr lang="en-US" dirty="0"/>
            </a:br>
            <a:r>
              <a:rPr lang="en-US" sz="2700" dirty="0"/>
              <a:t>As expected, growth in Withholdings has started to slow but not as quickly as predicted; collections remain $81.9 million above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C8AD-1486-4D54-9844-8117B382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643B4-3FAA-4E84-81BC-DB635D92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67435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021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11B-7F2E-4EBF-9B47-1DB44C05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Sales Tax - Actual vs. Estimate</a:t>
            </a:r>
            <a:br>
              <a:rPr lang="en-US" dirty="0"/>
            </a:br>
            <a:r>
              <a:rPr lang="en-US" sz="2400" dirty="0"/>
              <a:t>Collections are $61.5 million above the estimate fiscal year-to-date; growth slowed to 6.3 percent for December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2DC7B-88A4-42A0-8D26-04468298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7EA0F-E1B7-4BF0-BF41-0DA2EB1D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87475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9512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BD75-F080-A1E4-EA41-AA97DE4B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Deed Recording Fees</a:t>
            </a:r>
            <a:br>
              <a:rPr lang="en-US" dirty="0"/>
            </a:br>
            <a:r>
              <a:rPr lang="en-US" sz="2700" dirty="0"/>
              <a:t>As expected, collections have slowed significantly since the start of the fiscal year; revenue remains $4.9 million ahead of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AD00-A4C8-271F-B100-020D313F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F6FF5-34B2-ECAB-600A-B7D31D9C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075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3EF8-9C7A-4A08-B57D-9960A7C6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S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outh</a:t>
            </a: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 C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arolina</a:t>
            </a:r>
            <a:b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R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evenue and</a:t>
            </a: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 F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iscal</a:t>
            </a: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 A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ffairs</a:t>
            </a:r>
            <a:r>
              <a:rPr lang="en-US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 O</a:t>
            </a:r>
            <a:r>
              <a:rPr lang="en-US" cap="small" dirty="0">
                <a:solidFill>
                  <a:srgbClr val="1C3961"/>
                </a:solidFill>
                <a:latin typeface="Franklin Gothic Medium" panose="020B0603020102020204" pitchFamily="34" charset="0"/>
              </a:rPr>
              <a:t>ffice</a:t>
            </a:r>
          </a:p>
          <a:p>
            <a:pPr marL="0" indent="0" algn="ctr">
              <a:buNone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699D3-B5A2-468D-95C2-9BFAC790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199F3-5662-40A8-B92C-EBAC6F5B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1F51-176B-43E3-826D-D9D78C8293A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144AB6-A024-4186-A9E5-7E697303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8" y="2558479"/>
            <a:ext cx="1816726" cy="17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3580B9-7956-4B3F-A172-71B0D873FB0F}"/>
              </a:ext>
            </a:extLst>
          </p:cNvPr>
          <p:cNvSpPr/>
          <p:nvPr/>
        </p:nvSpPr>
        <p:spPr>
          <a:xfrm>
            <a:off x="5127392" y="5161581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i="1" dirty="0">
                <a:solidFill>
                  <a:srgbClr val="1C3961"/>
                </a:solidFill>
                <a:latin typeface="Book Antiqua" panose="02040602050305030304" pitchFamily="18" charset="0"/>
                <a:hlinkClick r:id="rId3"/>
              </a:rPr>
              <a:t>www.rfa.sc.gov</a:t>
            </a:r>
            <a:endParaRPr lang="en-US" sz="2000" i="1" dirty="0">
              <a:solidFill>
                <a:srgbClr val="1C396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5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1DF2A0-9D72-47EA-C35F-6A5F5AD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760"/>
            <a:ext cx="10515600" cy="1323975"/>
          </a:xfrm>
        </p:spPr>
        <p:txBody>
          <a:bodyPr anchor="t">
            <a:normAutofit fontScale="90000"/>
          </a:bodyPr>
          <a:lstStyle/>
          <a:p>
            <a:r>
              <a:rPr lang="en-US" sz="3300" dirty="0"/>
              <a:t>South Carolina Population, 2020</a:t>
            </a:r>
            <a:br>
              <a:rPr lang="en-US" sz="3300" dirty="0"/>
            </a:br>
            <a:r>
              <a:rPr lang="en-US" sz="2400" dirty="0"/>
              <a:t>Five Largest: Greenville, Richland, Charleston, Horry, Spartanburg </a:t>
            </a:r>
            <a:br>
              <a:rPr lang="en-US" sz="2400" dirty="0"/>
            </a:br>
            <a:r>
              <a:rPr lang="en-US" sz="2400" dirty="0"/>
              <a:t>Five Smallest: Allendale, McCormick, Bamberg, Calhoun, Lee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7000-1AB6-0DC4-79AE-8E1377C9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38784-98F2-0623-CB3D-A354FAB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4661-B2B0-F55E-5FD1-7A28A765A2C3}"/>
              </a:ext>
            </a:extLst>
          </p:cNvPr>
          <p:cNvSpPr txBox="1"/>
          <p:nvPr/>
        </p:nvSpPr>
        <p:spPr>
          <a:xfrm>
            <a:off x="4322439" y="6166538"/>
            <a:ext cx="3105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 Census Bureau, Vintage 2021 Postcensal Estimates</a:t>
            </a: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9F877BE-FBAB-459A-ABD1-C721F99CC264}"/>
              </a:ext>
            </a:extLst>
          </p:cNvPr>
          <p:cNvGraphicFramePr>
            <a:graphicFrameLocks/>
          </p:cNvGraphicFramePr>
          <p:nvPr/>
        </p:nvGraphicFramePr>
        <p:xfrm>
          <a:off x="574766" y="1454330"/>
          <a:ext cx="11007633" cy="470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29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70210AC-A5FD-06F7-FD85-DCA378E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South Carolina’s Population Change, 2010 - 2020</a:t>
            </a:r>
            <a:br>
              <a:rPr lang="en-US" dirty="0"/>
            </a:br>
            <a:r>
              <a:rPr lang="en-US" sz="2400" dirty="0"/>
              <a:t>Varied by county from +30.8% (Horry) to -22.8% (Allendale)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5FC6F-E375-96AE-2B14-C1510BF2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January 20, 2023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1B360-6062-5823-9265-61113A3E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8C1E7FA-2014-4674-7A64-49991127B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0712"/>
            <a:ext cx="6945086" cy="536665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F2089F3-4902-05A6-CA98-043AE2D73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22" y="1495092"/>
            <a:ext cx="1828804" cy="2218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03928-A4DC-EA65-7DD8-C38A5A88BFCC}"/>
              </a:ext>
            </a:extLst>
          </p:cNvPr>
          <p:cNvSpPr txBox="1"/>
          <p:nvPr/>
        </p:nvSpPr>
        <p:spPr>
          <a:xfrm>
            <a:off x="7343059" y="4855076"/>
            <a:ext cx="285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US Census Bureau Population Estimates Program: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2020 Estimates for 2010 and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Vintage 2021 Estimates for 2020; </a:t>
            </a:r>
          </a:p>
          <a:p>
            <a:r>
              <a:rPr lang="en-US" sz="1000" dirty="0">
                <a:solidFill>
                  <a:srgbClr val="002060"/>
                </a:solidFill>
                <a:latin typeface="Book Antiqua" panose="02040602050305030304" pitchFamily="18" charset="0"/>
              </a:rPr>
              <a:t>RFA Adjusted Estimates for 2011-2019</a:t>
            </a:r>
          </a:p>
        </p:txBody>
      </p:sp>
    </p:spTree>
    <p:extLst>
      <p:ext uri="{BB962C8B-B14F-4D97-AF65-F5344CB8AC3E}">
        <p14:creationId xmlns:p14="http://schemas.microsoft.com/office/powerpoint/2010/main" val="33378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6F109-EB2B-3985-1412-3780468D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300" dirty="0"/>
              <a:t>South Carolina’s Components of Population Change by County</a:t>
            </a:r>
            <a:br>
              <a:rPr lang="en-US" dirty="0"/>
            </a:br>
            <a:r>
              <a:rPr lang="en-US" sz="2700" dirty="0"/>
              <a:t>2020 - 2021</a:t>
            </a:r>
            <a:endParaRPr lang="en-US" sz="3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3855-6D65-D894-6ADB-508CDB37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5A769-16C2-E343-E431-DFCD0EF7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7D991-815A-BC06-2A4E-AA7BE7D08AFF}"/>
              </a:ext>
            </a:extLst>
          </p:cNvPr>
          <p:cNvSpPr txBox="1"/>
          <p:nvPr/>
        </p:nvSpPr>
        <p:spPr>
          <a:xfrm>
            <a:off x="9081557" y="5087546"/>
            <a:ext cx="227224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Data Sources: </a:t>
            </a:r>
          </a:p>
          <a:p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US Census Bureau Population Estimates Program: 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Vintage 2021 Postcensal Estimates.  File Name: Annual and Cumulative Estimates of the Components of Resident Population Change for Counties in the United States: April 1, 2020 to July 1, 2021 (CO-EST2021-COMP)</a:t>
            </a:r>
          </a:p>
          <a:p>
            <a:endParaRPr lang="en-US" sz="9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C108148-ECA7-EF9C-910B-73ADBD262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7952"/>
            <a:ext cx="7351060" cy="5764543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710A856-9D90-79C2-A93B-DAD8D8DD7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17" y="2042594"/>
            <a:ext cx="3725258" cy="22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4FD-C31F-9383-DC6A-C759DCF3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928838"/>
          </a:xfrm>
        </p:spPr>
        <p:txBody>
          <a:bodyPr anchor="t">
            <a:noAutofit/>
          </a:bodyPr>
          <a:lstStyle/>
          <a:p>
            <a:r>
              <a:rPr lang="en-US" dirty="0"/>
              <a:t>Components of Population Change</a:t>
            </a:r>
            <a:br>
              <a:rPr lang="en-US" sz="2400" dirty="0"/>
            </a:br>
            <a:r>
              <a:rPr lang="en-US" sz="2400" dirty="0"/>
              <a:t>Natural v. Migration; deaths exceeded births in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1117-0E7F-148A-A835-849C32D6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DD463-FF74-43AC-9B53-40BAAB1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B6A53-CDEB-8654-D377-C6AD5C7BAE99}"/>
              </a:ext>
            </a:extLst>
          </p:cNvPr>
          <p:cNvSpPr txBox="1"/>
          <p:nvPr/>
        </p:nvSpPr>
        <p:spPr>
          <a:xfrm>
            <a:off x="885825" y="6095240"/>
            <a:ext cx="10868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			Natural Increase – the number of births minus the number of deaths		Net Migration – the number of people moving into the state minus the number moving out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9AD9CE3-3E37-E8D9-4B2C-18D18CDB8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97548"/>
              </p:ext>
            </p:extLst>
          </p:nvPr>
        </p:nvGraphicFramePr>
        <p:xfrm>
          <a:off x="835152" y="1170959"/>
          <a:ext cx="10440139" cy="50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04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E0F25-47FA-9F7F-869D-F5CCBC2A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436352" cy="1093625"/>
          </a:xfrm>
        </p:spPr>
        <p:txBody>
          <a:bodyPr anchor="t">
            <a:noAutofit/>
          </a:bodyPr>
          <a:lstStyle/>
          <a:p>
            <a:r>
              <a:rPr lang="en-US" sz="3000" dirty="0"/>
              <a:t>South Carolina Births and Deaths, 1999 - 2020</a:t>
            </a:r>
            <a:br>
              <a:rPr lang="en-US" sz="3000" dirty="0"/>
            </a:br>
            <a:r>
              <a:rPr lang="en-US" dirty="0"/>
              <a:t>The number of deaths have increased each year since 2010 while the number of births remained fairly constant; deaths exceeded births in 2020.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C1AC-7DDD-8EC3-9594-CC62AC0B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 dirty="0"/>
              <a:t>January 20,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A4001-9F2D-41F3-35AF-C3720A2A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114168-FBA5-49F2-9E76-CD0A31626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350778"/>
              </p:ext>
            </p:extLst>
          </p:nvPr>
        </p:nvGraphicFramePr>
        <p:xfrm>
          <a:off x="726186" y="1492033"/>
          <a:ext cx="10739627" cy="462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6145BE-C962-9BA5-B1E2-A72ED036722C}"/>
              </a:ext>
            </a:extLst>
          </p:cNvPr>
          <p:cNvSpPr txBox="1"/>
          <p:nvPr/>
        </p:nvSpPr>
        <p:spPr>
          <a:xfrm>
            <a:off x="1600200" y="6062093"/>
            <a:ext cx="6898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SC Department of Health and Environmental Control Vital Records Data, SCAN </a:t>
            </a:r>
          </a:p>
        </p:txBody>
      </p:sp>
    </p:spTree>
    <p:extLst>
      <p:ext uri="{BB962C8B-B14F-4D97-AF65-F5344CB8AC3E}">
        <p14:creationId xmlns:p14="http://schemas.microsoft.com/office/powerpoint/2010/main" val="134230554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20235</TotalTime>
  <Words>2722</Words>
  <Application>Microsoft Office PowerPoint</Application>
  <PresentationFormat>Widescreen</PresentationFormat>
  <Paragraphs>325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Book Antiqua</vt:lpstr>
      <vt:lpstr>Calibri</vt:lpstr>
      <vt:lpstr>Franklin Gothic Book</vt:lpstr>
      <vt:lpstr>Franklin Gothic Medium</vt:lpstr>
      <vt:lpstr>RFA widescreen PowerPoint Theme</vt:lpstr>
      <vt:lpstr> SOUTH CAROLINA  ECONOMIC AND BUDGET UPDATE    </vt:lpstr>
      <vt:lpstr>Demographic Trends and Projections</vt:lpstr>
      <vt:lpstr>South Carolina had the 6th Largest Population Increase in the US Population increased by 59,976 from 2020 to 2021 </vt:lpstr>
      <vt:lpstr>South Carolina Population, 2010 Five Largest: Greenville, Richland, Charleston, Spartanburg, Horry Five Smallest: McCormick, Allendale, Calhoun, Bamberg, Lee </vt:lpstr>
      <vt:lpstr>South Carolina Population, 2020 Five Largest: Greenville, Richland, Charleston, Horry, Spartanburg  Five Smallest: Allendale, McCormick, Bamberg, Calhoun, Lee </vt:lpstr>
      <vt:lpstr>South Carolina’s Population Change, 2010 - 2020 Varied by county from +30.8% (Horry) to -22.8% (Allendale)</vt:lpstr>
      <vt:lpstr>South Carolina’s Components of Population Change by County 2020 - 2021</vt:lpstr>
      <vt:lpstr>Components of Population Change Natural v. Migration; deaths exceeded births in 2021</vt:lpstr>
      <vt:lpstr>South Carolina Births and Deaths, 1999 - 2020 The number of deaths have increased each year since 2010 while the number of births remained fairly constant; deaths exceeded births in 2020.</vt:lpstr>
      <vt:lpstr>South Carolina Components of Population Change – Natural Increase Dramatic shift in the number of counties experiencing a natural increase from 2001 to 2021</vt:lpstr>
      <vt:lpstr>South Carolina Components of Population Change - Net Migration Only seven counties experienced a loss of more than 50 people due to migration from 2020 to 2021 compared to seventeen from 2000 to 2001</vt:lpstr>
      <vt:lpstr>South Carolina Projected Population, 2030 Five Largest: Greenville, Horry, Charleston, Richland, Spartanburg  Five Smallest: Allendale, McCormick, Bamberg, Calhoun, Lee </vt:lpstr>
      <vt:lpstr>South Carolina Projected Population Change, 2020 - 2030 Horry, York, Spartanburg, Greenville, and Berkeley are expected to experience the highest growth </vt:lpstr>
      <vt:lpstr>South Carolina Projected Total Population Change, 2020 - 2030 By County </vt:lpstr>
      <vt:lpstr>SC Estimated Cumulative Population Change, 2010 – 2030 Total Population by County</vt:lpstr>
      <vt:lpstr>SC 2030 Population Projections The median age is expected to increase from 40 to 42 over the next decade; all baby boomers will be older than 65</vt:lpstr>
      <vt:lpstr>SC Projected Population Change, 2020 – 2030 The growth in the 65+ age group makes up over 60% of the total population growth</vt:lpstr>
      <vt:lpstr>SC Age 0 - 17 Population Projected to decline to 20% of total population by 2030</vt:lpstr>
      <vt:lpstr>South Carolina 0 – 17 Age Group Based on Births  Absent migration, the declining number of births will result in a smaller  0 – 17 population over time. </vt:lpstr>
      <vt:lpstr>South Carolina Age 0 – 17 Population Change, 2010 - 2020 Only eight counties increased in this age group</vt:lpstr>
      <vt:lpstr>South Carolina Projected Age 0 – 17 Population, 2020 - 2030 Seven counties are projected to increase in this age group </vt:lpstr>
      <vt:lpstr>SC Projected Age 18 - 64 Population Workforce age population will represent less than 60% of the state’s total population in 2030</vt:lpstr>
      <vt:lpstr>SC Estimated Workforce Age (18 – 64) Population, 2010 – 2020 Thirteen counties increased in this age group  </vt:lpstr>
      <vt:lpstr>SC Estimated Workforce Age (18 – 64) Population, 2020 – 2030 Nine counties increased in this age group </vt:lpstr>
      <vt:lpstr>SC Projected Age 65+ Population Projected to increase to approximately 22% of total population by 2030</vt:lpstr>
      <vt:lpstr>SC Estimated Retirement Age (65+) Population, 2010 - 2020 All counties experienced an increase in this age group </vt:lpstr>
      <vt:lpstr>SC Estimated Retirement Age (65+) Population, 2020 - 2030 Thirty-eight counties experienced an increase in this age group </vt:lpstr>
      <vt:lpstr>Workforce Trends and Challenges </vt:lpstr>
      <vt:lpstr>SC Employment Employment has exceeded pre-pandemic levels</vt:lpstr>
      <vt:lpstr>SC Employment by Industry Not all sectors have recovered to pre-pandemic employment levels; Government is below pre-pandemic levels</vt:lpstr>
      <vt:lpstr>SC Projected Population Change by Age Group, 2021 – 2025 The growth in the retiree age group is approximately twice that of the workforce age group</vt:lpstr>
      <vt:lpstr>SC Workforce Population, Age 18 - 64 The workforce age population is expected to comprise a smaller percentage of the total SC population; employers may be faced with more demand for goods and services but a relative smaller pool of workers </vt:lpstr>
      <vt:lpstr>US Median Age of the Labor Force The median age remained almost the same for men but fell for women from 2011 to 2021; both are projected to increase by one year to 42.6 and 42.7, respectively, by 2031</vt:lpstr>
      <vt:lpstr>US Unemployed Persons Per Job Opening The US labor market remains at historic levels of tightness as employers compete over a smaller pool of potential workers </vt:lpstr>
      <vt:lpstr>Wages and the Labor Market Wage growth and labor market tightness remain above historical levels but continue to slow </vt:lpstr>
      <vt:lpstr>US Wage and Salary Growth Private sector wage growth has far outpaced the public sector since the pandemic; competition for workers is driving up wages, and government sectors are lagging behind</vt:lpstr>
      <vt:lpstr>Economic  and Budget Outlook</vt:lpstr>
      <vt:lpstr>SC Personal Income Actual 2022 Q3 personal income was slightly above estimated, driven by higher-than-expected wage growth (9.1% forecasted, 10.4% actual)</vt:lpstr>
      <vt:lpstr>Consumer Price Index Inflation remains elevated but is trending down and is slightly below expectations</vt:lpstr>
      <vt:lpstr>US Wage Growth – Percent Change Wage growth continues to slow, declining to 4.6% in December 2022 but remains above historical levels</vt:lpstr>
      <vt:lpstr>U.S. Consumer Spending Consumers are spending more on services while purchases of goods have flattened out</vt:lpstr>
      <vt:lpstr>General Fund Revenue – Actual vs. November Estimate Collections are 10.1% above last year and $391.0 million ahead of the estimate</vt:lpstr>
      <vt:lpstr>Withholdings - Actual vs. Estimate As expected, growth in Withholdings has started to slow but not as quickly as predicted; collections remain $81.9 million above estimates</vt:lpstr>
      <vt:lpstr>Sales Tax - Actual vs. Estimate Collections are $61.5 million above the estimate fiscal year-to-date; growth slowed to 6.3 percent for December</vt:lpstr>
      <vt:lpstr>Deed Recording Fees As expected, collections have slowed significantly since the start of the fiscal year; revenue remains $4.9 million ahead of expectations</vt:lpstr>
      <vt:lpstr>PowerPoint Presentation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Jolliff</dc:creator>
  <cp:lastModifiedBy>Emily Prosser</cp:lastModifiedBy>
  <cp:revision>621</cp:revision>
  <cp:lastPrinted>2022-12-15T20:22:04Z</cp:lastPrinted>
  <dcterms:created xsi:type="dcterms:W3CDTF">2017-06-08T19:59:50Z</dcterms:created>
  <dcterms:modified xsi:type="dcterms:W3CDTF">2023-01-27T17:24:22Z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b0b85-d75e-4e7c-989b-349f33915dc1_Enabled">
    <vt:lpwstr>true</vt:lpwstr>
  </property>
  <property fmtid="{D5CDD505-2E9C-101B-9397-08002B2CF9AE}" pid="3" name="MSIP_Label_1c8b0b85-d75e-4e7c-989b-349f33915dc1_SetDate">
    <vt:lpwstr>2022-08-28T10:09:38Z</vt:lpwstr>
  </property>
  <property fmtid="{D5CDD505-2E9C-101B-9397-08002B2CF9AE}" pid="4" name="MSIP_Label_1c8b0b85-d75e-4e7c-989b-349f33915dc1_Method">
    <vt:lpwstr>Standard</vt:lpwstr>
  </property>
  <property fmtid="{D5CDD505-2E9C-101B-9397-08002B2CF9AE}" pid="5" name="MSIP_Label_1c8b0b85-d75e-4e7c-989b-349f33915dc1_Name">
    <vt:lpwstr>defa4170-0d19-0005-0004-bc88714345d2</vt:lpwstr>
  </property>
  <property fmtid="{D5CDD505-2E9C-101B-9397-08002B2CF9AE}" pid="6" name="MSIP_Label_1c8b0b85-d75e-4e7c-989b-349f33915dc1_SiteId">
    <vt:lpwstr>663161ba-5851-41e6-8516-19e102d02698</vt:lpwstr>
  </property>
  <property fmtid="{D5CDD505-2E9C-101B-9397-08002B2CF9AE}" pid="7" name="MSIP_Label_1c8b0b85-d75e-4e7c-989b-349f33915dc1_ActionId">
    <vt:lpwstr>3518b383-aa7a-47ad-b98e-d15cb06aa137</vt:lpwstr>
  </property>
  <property fmtid="{D5CDD505-2E9C-101B-9397-08002B2CF9AE}" pid="8" name="MSIP_Label_1c8b0b85-d75e-4e7c-989b-349f33915dc1_ContentBits">
    <vt:lpwstr>0</vt:lpwstr>
  </property>
</Properties>
</file>