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42"/>
  </p:notesMasterIdLst>
  <p:handoutMasterIdLst>
    <p:handoutMasterId r:id="rId43"/>
  </p:handoutMasterIdLst>
  <p:sldIdLst>
    <p:sldId id="256" r:id="rId2"/>
    <p:sldId id="668" r:id="rId3"/>
    <p:sldId id="674" r:id="rId4"/>
    <p:sldId id="676" r:id="rId5"/>
    <p:sldId id="707" r:id="rId6"/>
    <p:sldId id="706" r:id="rId7"/>
    <p:sldId id="677" r:id="rId8"/>
    <p:sldId id="705" r:id="rId9"/>
    <p:sldId id="708" r:id="rId10"/>
    <p:sldId id="346" r:id="rId11"/>
    <p:sldId id="678" r:id="rId12"/>
    <p:sldId id="709" r:id="rId13"/>
    <p:sldId id="679" r:id="rId14"/>
    <p:sldId id="661" r:id="rId15"/>
    <p:sldId id="660" r:id="rId16"/>
    <p:sldId id="691" r:id="rId17"/>
    <p:sldId id="681" r:id="rId18"/>
    <p:sldId id="683" r:id="rId19"/>
    <p:sldId id="684" r:id="rId20"/>
    <p:sldId id="685" r:id="rId21"/>
    <p:sldId id="686" r:id="rId22"/>
    <p:sldId id="687" r:id="rId23"/>
    <p:sldId id="690" r:id="rId24"/>
    <p:sldId id="688" r:id="rId25"/>
    <p:sldId id="689" r:id="rId26"/>
    <p:sldId id="682" r:id="rId27"/>
    <p:sldId id="680" r:id="rId28"/>
    <p:sldId id="692" r:id="rId29"/>
    <p:sldId id="693" r:id="rId30"/>
    <p:sldId id="695" r:id="rId31"/>
    <p:sldId id="696" r:id="rId32"/>
    <p:sldId id="697" r:id="rId33"/>
    <p:sldId id="698" r:id="rId34"/>
    <p:sldId id="699" r:id="rId35"/>
    <p:sldId id="700" r:id="rId36"/>
    <p:sldId id="701" r:id="rId37"/>
    <p:sldId id="702" r:id="rId38"/>
    <p:sldId id="703" r:id="rId39"/>
    <p:sldId id="694" r:id="rId40"/>
    <p:sldId id="670" r:id="rId41"/>
  </p:sldIdLst>
  <p:sldSz cx="12192000" cy="6858000"/>
  <p:notesSz cx="7010400" cy="12039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5" autoAdjust="0"/>
    <p:restoredTop sz="84592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dra.kelly\AppData\Local\Microsoft\Windows\INetCache\Content.Outlook\9AEZN0X6\Copy%20of%20FTE%20counts%20for%20Higher%20Ed%202000%202010%202020%20-%20Emily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fs1\BEA\01-Frank's%20Working%20charts\259A%20-%20Number%20of%20Unemployed%20Persons%20(Monthly)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y.prosser\AppData\Local\Microsoft\Windows\INetCache\Content.Outlook\I41NMSY6\V21a_BASE20162020_PYRAMID_2_CoG_OP_20NOV22F.xlsm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y.prosser\AppData\Local\Microsoft\Windows\INetCache\Content.Outlook\I41NMSY6\V21a_BASE20162020_PYRAMID_2_CoG_OP_20NOV22F.xlsm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y.prosser\AppData\Local\Microsoft\Windows\INetCache\Content.Outlook\I41NMSY6\V21a_BASE20162020_PYRAMID_2_CoG_OP_20NOV22F.xlsm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1970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y.prosser\AppData\Local\Microsoft\Windows\INetCache\Content.Outlook\I41NMSY6\V21a_BASE20162020_PYRAMID_2_CoG_OP_20NOV22F.xlsm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y.prosser\AppData\Local\Microsoft\Windows\INetCache\Content.Outlook\I41NMSY6\V21a_BASE20162020_PYRAMID_2_CoG_OP_20NOV22F.xlsm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y.prosser\AppData\Local\Microsoft\Windows\INetCache\Content.Outlook\I41NMSY6\V21a_BASE20162020_PYRAMID_2_CoG_OP_20NOV22F.xlsm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y.prosser\AppData\Local\Microsoft\Windows\INetCache\Content.Outlook\I41NMSY6\V21a_BASE20162020_PYRAMID_2_CoG_OP_20NOV22F.xlsm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y.prosser\AppData\Local\Microsoft\Windows\INetCache\Content.Outlook\I41NMSY6\V21a_BASE20162020_PYRAMID_2_CoG_OP_20NOV22F.xlsm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y.prosser\AppData\Local\Microsoft\Windows\INetCache\Content.Outlook\I41NMSY6\V21a_BASE20162020_PYRAMID_2_CoG_OP_20NOV22F.xlsm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y.prosser\AppData\Local\Microsoft\Windows\INetCache\Content.Outlook\I41NMSY6\V21a_BASE20162020_PYRAMID_2_CoG_OP_20NOV22F.xlsm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dra.kelly\Desktop\319-Population%20by%20Age%20Groupings%208.22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1970 POPULATION PYRAMID</a:t>
            </a:r>
          </a:p>
        </c:rich>
      </c:tx>
      <c:layout>
        <c:manualLayout>
          <c:xMode val="edge"/>
          <c:yMode val="edge"/>
          <c:x val="0.20385672379187897"/>
          <c:y val="2.7413407094553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180098811178014E-2"/>
          <c:y val="0.12958290070778231"/>
          <c:w val="0.91387864304144573"/>
          <c:h val="0.72260744560749623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'1970 DATA'!$I$4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'1970 DATA'!$A$5:$A$22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'1970 DATA'!$I$5:$I$22</c:f>
              <c:numCache>
                <c:formatCode>0.0%</c:formatCode>
                <c:ptCount val="18"/>
                <c:pt idx="0">
                  <c:v>-4.5697582984656683E-2</c:v>
                </c:pt>
                <c:pt idx="1">
                  <c:v>-5.3236255886391436E-2</c:v>
                </c:pt>
                <c:pt idx="2">
                  <c:v>-5.5635012269789452E-2</c:v>
                </c:pt>
                <c:pt idx="3">
                  <c:v>-5.7681328264059299E-2</c:v>
                </c:pt>
                <c:pt idx="4">
                  <c:v>-4.6608600857978105E-2</c:v>
                </c:pt>
                <c:pt idx="5">
                  <c:v>-3.3723488318318909E-2</c:v>
                </c:pt>
                <c:pt idx="6">
                  <c:v>-2.7242908633013822E-2</c:v>
                </c:pt>
                <c:pt idx="7">
                  <c:v>-2.6497109255362555E-2</c:v>
                </c:pt>
                <c:pt idx="8">
                  <c:v>-2.663685013254152E-2</c:v>
                </c:pt>
                <c:pt idx="9">
                  <c:v>-2.7170336022766181E-2</c:v>
                </c:pt>
                <c:pt idx="10">
                  <c:v>-2.4051257880208097E-2</c:v>
                </c:pt>
                <c:pt idx="11">
                  <c:v>-2.0771593536250983E-2</c:v>
                </c:pt>
                <c:pt idx="12">
                  <c:v>-1.6518375346312252E-2</c:v>
                </c:pt>
                <c:pt idx="13">
                  <c:v>-1.2165948854066903E-2</c:v>
                </c:pt>
                <c:pt idx="14">
                  <c:v>-7.9744945877431809E-3</c:v>
                </c:pt>
                <c:pt idx="15">
                  <c:v>-4.9692936793502744E-3</c:v>
                </c:pt>
                <c:pt idx="16">
                  <c:v>-2.5798018844945146E-3</c:v>
                </c:pt>
                <c:pt idx="17">
                  <c:v>-1.7081585124776636E-3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0-4005-8BA4-B821AF9CB064}"/>
            </c:ext>
          </c:extLst>
        </c:ser>
        <c:ser>
          <c:idx val="0"/>
          <c:order val="1"/>
          <c:tx>
            <c:strRef>
              <c:f>'1970 DATA'!$J$4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'1970 DATA'!$A$5:$A$22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'1970 DATA'!$J$5:$J$22</c:f>
              <c:numCache>
                <c:formatCode>0.0%</c:formatCode>
                <c:ptCount val="18"/>
                <c:pt idx="0">
                  <c:v>4.4448407629543073E-2</c:v>
                </c:pt>
                <c:pt idx="1">
                  <c:v>5.1800630686865017E-2</c:v>
                </c:pt>
                <c:pt idx="2">
                  <c:v>5.4208651658805278E-2</c:v>
                </c:pt>
                <c:pt idx="3">
                  <c:v>5.2027613106150179E-2</c:v>
                </c:pt>
                <c:pt idx="4">
                  <c:v>4.2898133146806287E-2</c:v>
                </c:pt>
                <c:pt idx="5">
                  <c:v>3.3496119874511149E-2</c:v>
                </c:pt>
                <c:pt idx="6">
                  <c:v>2.8681236004198404E-2</c:v>
                </c:pt>
                <c:pt idx="7">
                  <c:v>2.8619858105105984E-2</c:v>
                </c:pt>
                <c:pt idx="8">
                  <c:v>2.9156432191511397E-2</c:v>
                </c:pt>
                <c:pt idx="9">
                  <c:v>2.9130954573020205E-2</c:v>
                </c:pt>
                <c:pt idx="10">
                  <c:v>2.5710391278316345E-2</c:v>
                </c:pt>
                <c:pt idx="11">
                  <c:v>2.3835470172078151E-2</c:v>
                </c:pt>
                <c:pt idx="12">
                  <c:v>2.0455825476769236E-2</c:v>
                </c:pt>
                <c:pt idx="13">
                  <c:v>1.6396005572650009E-2</c:v>
                </c:pt>
                <c:pt idx="14">
                  <c:v>1.2006520726235655E-2</c:v>
                </c:pt>
                <c:pt idx="15">
                  <c:v>8.1767714375823447E-3</c:v>
                </c:pt>
                <c:pt idx="16">
                  <c:v>4.817586041970902E-3</c:v>
                </c:pt>
                <c:pt idx="17">
                  <c:v>3.264995412098549E-3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50-4005-8BA4-B821AF9CB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2240240"/>
        <c:axId val="502243848"/>
        <c:extLst/>
      </c:barChart>
      <c:catAx>
        <c:axId val="50224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43848"/>
        <c:crosses val="autoZero"/>
        <c:auto val="1"/>
        <c:lblAlgn val="ctr"/>
        <c:lblOffset val="100"/>
        <c:noMultiLvlLbl val="0"/>
      </c:catAx>
      <c:valAx>
        <c:axId val="502243848"/>
        <c:scaling>
          <c:orientation val="minMax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40240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72537440172919"/>
          <c:y val="0.90816451176829105"/>
          <c:w val="0.22646672842365292"/>
          <c:h val="3.4024630127373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595959"/>
                </a:solidFill>
              </a:rPr>
              <a:t>WORKING AGE VS</a:t>
            </a:r>
            <a:r>
              <a:rPr lang="en-US" sz="1800" baseline="0" dirty="0">
                <a:solidFill>
                  <a:srgbClr val="595959"/>
                </a:solidFill>
              </a:rPr>
              <a:t> TOTAL POPULATION</a:t>
            </a:r>
            <a:endParaRPr lang="en-US" sz="1800" dirty="0">
              <a:solidFill>
                <a:srgbClr val="595959"/>
              </a:solidFill>
            </a:endParaRPr>
          </a:p>
        </c:rich>
      </c:tx>
      <c:layout>
        <c:manualLayout>
          <c:xMode val="edge"/>
          <c:yMode val="edge"/>
          <c:x val="0.35116249197174054"/>
          <c:y val="3.4913633430216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'SC Population'!$A$4</c:f>
              <c:strCache>
                <c:ptCount val="1"/>
                <c:pt idx="0">
                  <c:v>18-64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'SC Population'!$B$3:$E$3</c:f>
              <c:strCache>
                <c:ptCount val="4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2030p.</c:v>
                </c:pt>
              </c:strCache>
            </c:strRef>
          </c:cat>
          <c:val>
            <c:numRef>
              <c:f>'SC Population'!$B$4:$E$4</c:f>
              <c:numCache>
                <c:formatCode>_(* #,##0_);_(* \(#,##0\);_(* "-"??_);_(@_)</c:formatCode>
                <c:ptCount val="4"/>
                <c:pt idx="0">
                  <c:v>2517074</c:v>
                </c:pt>
                <c:pt idx="1">
                  <c:v>2913016</c:v>
                </c:pt>
                <c:pt idx="2">
                  <c:v>3077374</c:v>
                </c:pt>
                <c:pt idx="3">
                  <c:v>3244702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2-497C-BD39-75FD659DD248}"/>
            </c:ext>
          </c:extLst>
        </c:ser>
        <c:ser>
          <c:idx val="1"/>
          <c:order val="1"/>
          <c:tx>
            <c:strRef>
              <c:f>'SC Population'!$A$5</c:f>
              <c:strCache>
                <c:ptCount val="1"/>
                <c:pt idx="0">
                  <c:v>Non-Working Age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'SC Population'!$B$3:$E$3</c:f>
              <c:strCache>
                <c:ptCount val="4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2030p.</c:v>
                </c:pt>
              </c:strCache>
            </c:strRef>
          </c:cat>
          <c:val>
            <c:numRef>
              <c:f>'SC Population'!$B$5:$E$5</c:f>
              <c:numCache>
                <c:formatCode>_(* #,##0_);_(* \(#,##0\);_(* "-"??_);_(@_)</c:formatCode>
                <c:ptCount val="4"/>
                <c:pt idx="0">
                  <c:v>1494938</c:v>
                </c:pt>
                <c:pt idx="1">
                  <c:v>1712348</c:v>
                </c:pt>
                <c:pt idx="2">
                  <c:v>2053355</c:v>
                </c:pt>
                <c:pt idx="3">
                  <c:v>2357040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2-497C-BD39-75FD659DD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20123360"/>
        <c:axId val="720113792"/>
      </c:barChart>
      <c:catAx>
        <c:axId val="72012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113792"/>
        <c:crosses val="autoZero"/>
        <c:auto val="1"/>
        <c:lblAlgn val="ctr"/>
        <c:lblOffset val="100"/>
        <c:noMultiLvlLbl val="0"/>
      </c:catAx>
      <c:valAx>
        <c:axId val="72011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#,##0" sourceLinked="0"/>
        <c:majorTickMark val="out"/>
        <c:minorTickMark val="in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123360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layout>
        <c:manualLayout>
          <c:xMode val="edge"/>
          <c:yMode val="edge"/>
          <c:x val="0.30023030358199448"/>
          <c:y val="0.92993149917629947"/>
          <c:w val="0.46248084596361871"/>
          <c:h val="5.2611684108592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 MEDIAN</a:t>
            </a:r>
            <a:r>
              <a:rPr lang="en-US" sz="1800" baseline="0" dirty="0"/>
              <a:t> AGE OF THE LABOR FORCE BY GENDER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424247494553988E-2"/>
          <c:y val="8.4845722204386756E-2"/>
          <c:w val="0.93533771934396781"/>
          <c:h val="0.76162975845871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04-419D-B58F-492A4E509EE4}"/>
              </c:ext>
            </c:extLst>
          </c:dPt>
          <c:cat>
            <c:strRef>
              <c:f>Sheet1!$B$2:$E$2</c:f>
              <c:strCache>
                <c:ptCount val="4"/>
                <c:pt idx="0">
                  <c:v>2001</c:v>
                </c:pt>
                <c:pt idx="1">
                  <c:v>2011</c:v>
                </c:pt>
                <c:pt idx="2">
                  <c:v>2021</c:v>
                </c:pt>
                <c:pt idx="3">
                  <c:v>2031 (Projections)</c:v>
                </c:pt>
              </c:strCache>
            </c:strRef>
          </c:cat>
          <c:val>
            <c:numRef>
              <c:f>Sheet1!$B$4:$E$4</c:f>
              <c:numCache>
                <c:formatCode>#,##0.0</c:formatCode>
                <c:ptCount val="4"/>
                <c:pt idx="0">
                  <c:v>39.6</c:v>
                </c:pt>
                <c:pt idx="1">
                  <c:v>41.6</c:v>
                </c:pt>
                <c:pt idx="2">
                  <c:v>41.7</c:v>
                </c:pt>
                <c:pt idx="3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04-419D-B58F-492A4E509EE4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104-419D-B58F-492A4E509EE4}"/>
              </c:ext>
            </c:extLst>
          </c:dPt>
          <c:cat>
            <c:strRef>
              <c:f>Sheet1!$B$2:$E$2</c:f>
              <c:strCache>
                <c:ptCount val="4"/>
                <c:pt idx="0">
                  <c:v>2001</c:v>
                </c:pt>
                <c:pt idx="1">
                  <c:v>2011</c:v>
                </c:pt>
                <c:pt idx="2">
                  <c:v>2021</c:v>
                </c:pt>
                <c:pt idx="3">
                  <c:v>2031 (Projections)</c:v>
                </c:pt>
              </c:strCache>
            </c:strRef>
          </c:cat>
          <c:val>
            <c:numRef>
              <c:f>Sheet1!$B$5:$E$5</c:f>
              <c:numCache>
                <c:formatCode>#,##0.0</c:formatCode>
                <c:ptCount val="4"/>
                <c:pt idx="0">
                  <c:v>39.700000000000003</c:v>
                </c:pt>
                <c:pt idx="1">
                  <c:v>42.2</c:v>
                </c:pt>
                <c:pt idx="2">
                  <c:v>41.7</c:v>
                </c:pt>
                <c:pt idx="3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04-419D-B58F-492A4E509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5636639"/>
        <c:axId val="1815625823"/>
      </c:barChart>
      <c:catAx>
        <c:axId val="1815636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rgbClr val="A5A5A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625823"/>
        <c:crosses val="autoZero"/>
        <c:auto val="1"/>
        <c:lblAlgn val="ctr"/>
        <c:lblOffset val="100"/>
        <c:noMultiLvlLbl val="0"/>
      </c:catAx>
      <c:valAx>
        <c:axId val="1815625823"/>
        <c:scaling>
          <c:orientation val="minMax"/>
          <c:max val="44"/>
          <c:min val="34"/>
        </c:scaling>
        <c:delete val="0"/>
        <c:axPos val="l"/>
        <c:majorGridlines>
          <c:spPr>
            <a:ln w="9525" cap="flat" cmpd="sng" algn="ctr">
              <a:solidFill>
                <a:srgbClr val="A5A5A5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(Median Age)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in"/>
        <c:tickLblPos val="nextTo"/>
        <c:spPr>
          <a:noFill/>
          <a:ln>
            <a:solidFill>
              <a:srgbClr val="A5A5A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636639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55515535516323"/>
          <c:y val="0.89296214675132313"/>
          <c:w val="0.48050539175090595"/>
          <c:h val="3.6462615233219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</a:t>
            </a:r>
            <a:r>
              <a:rPr lang="en-US" sz="1800" baseline="0" dirty="0"/>
              <a:t> </a:t>
            </a:r>
            <a:r>
              <a:rPr lang="en-US" sz="1800" dirty="0"/>
              <a:t>UNEMPLOYED PERSONS </a:t>
            </a:r>
            <a:r>
              <a:rPr lang="en-US" sz="1800" baseline="0" dirty="0"/>
              <a:t>PER JOB OPENING</a:t>
            </a:r>
            <a:endParaRPr lang="en-US" sz="1800" dirty="0"/>
          </a:p>
        </c:rich>
      </c:tx>
      <c:layout>
        <c:manualLayout>
          <c:xMode val="edge"/>
          <c:yMode val="edge"/>
          <c:x val="0.27852429879222401"/>
          <c:y val="2.22404384025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744616874347015E-2"/>
          <c:y val="0.10081652389108833"/>
          <c:w val="0.90443900823076728"/>
          <c:h val="0.75758371326907137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3">
                <a:lumMod val="40000"/>
                <a:lumOff val="60000"/>
                <a:alpha val="56000"/>
              </a:schemeClr>
            </a:solidFill>
            <a:ln>
              <a:noFill/>
            </a:ln>
            <a:effectLst/>
          </c:spPr>
          <c:invertIfNegative val="0"/>
          <c:cat>
            <c:numRef>
              <c:f>'FRED data source'!$E$7:$E$279</c:f>
              <c:numCache>
                <c:formatCode>m/d/yyyy</c:formatCode>
                <c:ptCount val="27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</c:numCache>
            </c:numRef>
          </c:cat>
          <c:val>
            <c:numRef>
              <c:f>'FRED data source'!$G$7:$G$279</c:f>
              <c:numCache>
                <c:formatCode>General</c:formatCode>
                <c:ptCount val="273"/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D-4837-A7FF-D00A1781B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5105871"/>
        <c:axId val="1703278783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'FRED data source'!$E$7:$E$279</c:f>
              <c:numCache>
                <c:formatCode>m/d/yyyy</c:formatCode>
                <c:ptCount val="27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</c:numCache>
            </c:numRef>
          </c:cat>
          <c:val>
            <c:numRef>
              <c:f>'FRED data source'!$F$7:$F$279</c:f>
              <c:numCache>
                <c:formatCode>General</c:formatCode>
                <c:ptCount val="273"/>
                <c:pt idx="11">
                  <c:v>1.1073113207547169</c:v>
                </c:pt>
                <c:pt idx="12">
                  <c:v>1.1507451280091707</c:v>
                </c:pt>
                <c:pt idx="13">
                  <c:v>1.1946242887973317</c:v>
                </c:pt>
                <c:pt idx="14">
                  <c:v>1.2895842083158338</c:v>
                </c:pt>
                <c:pt idx="15">
                  <c:v>1.3588299024918744</c:v>
                </c:pt>
                <c:pt idx="16">
                  <c:v>1.4070056497175141</c:v>
                </c:pt>
                <c:pt idx="17">
                  <c:v>1.4868149506993809</c:v>
                </c:pt>
                <c:pt idx="18">
                  <c:v>1.4803238138070609</c:v>
                </c:pt>
                <c:pt idx="19">
                  <c:v>1.75</c:v>
                </c:pt>
                <c:pt idx="20">
                  <c:v>1.7543601080815525</c:v>
                </c:pt>
                <c:pt idx="21">
                  <c:v>2.0755327758295117</c:v>
                </c:pt>
                <c:pt idx="22">
                  <c:v>2.12</c:v>
                </c:pt>
                <c:pt idx="23">
                  <c:v>2.2458525972259995</c:v>
                </c:pt>
                <c:pt idx="24">
                  <c:v>2.2119491754528249</c:v>
                </c:pt>
                <c:pt idx="25">
                  <c:v>2.3908614668218857</c:v>
                </c:pt>
                <c:pt idx="26">
                  <c:v>2.2990033222591362</c:v>
                </c:pt>
                <c:pt idx="27">
                  <c:v>2.4773840391817918</c:v>
                </c:pt>
                <c:pt idx="28">
                  <c:v>2.4295632050911196</c:v>
                </c:pt>
                <c:pt idx="29">
                  <c:v>2.4598475967174678</c:v>
                </c:pt>
                <c:pt idx="30">
                  <c:v>2.4918324918324917</c:v>
                </c:pt>
                <c:pt idx="31">
                  <c:v>2.3611032129655958</c:v>
                </c:pt>
                <c:pt idx="32">
                  <c:v>2.4995455922447745</c:v>
                </c:pt>
                <c:pt idx="33">
                  <c:v>2.3877551020408165</c:v>
                </c:pt>
                <c:pt idx="34">
                  <c:v>2.4245873648264085</c:v>
                </c:pt>
                <c:pt idx="35">
                  <c:v>2.7264121173871882</c:v>
                </c:pt>
                <c:pt idx="36">
                  <c:v>2.4760244115082823</c:v>
                </c:pt>
                <c:pt idx="37">
                  <c:v>2.6689377516258905</c:v>
                </c:pt>
                <c:pt idx="38">
                  <c:v>2.7712165214585349</c:v>
                </c:pt>
                <c:pt idx="39">
                  <c:v>2.8449163449163448</c:v>
                </c:pt>
                <c:pt idx="40">
                  <c:v>2.7233201581027666</c:v>
                </c:pt>
                <c:pt idx="41">
                  <c:v>2.7333333333333334</c:v>
                </c:pt>
                <c:pt idx="42">
                  <c:v>3.022811137202281</c:v>
                </c:pt>
                <c:pt idx="43">
                  <c:v>2.7887147335423199</c:v>
                </c:pt>
                <c:pt idx="44">
                  <c:v>2.8861209964412811</c:v>
                </c:pt>
                <c:pt idx="45">
                  <c:v>2.6420574886535553</c:v>
                </c:pt>
                <c:pt idx="46">
                  <c:v>2.5800240673886883</c:v>
                </c:pt>
                <c:pt idx="47">
                  <c:v>2.4361452841241946</c:v>
                </c:pt>
                <c:pt idx="48">
                  <c:v>2.4445093457943927</c:v>
                </c:pt>
                <c:pt idx="49">
                  <c:v>2.3122876557191394</c:v>
                </c:pt>
                <c:pt idx="50">
                  <c:v>2.4087943262411349</c:v>
                </c:pt>
                <c:pt idx="51">
                  <c:v>2.3269723725434348</c:v>
                </c:pt>
                <c:pt idx="52">
                  <c:v>2.2134770889487871</c:v>
                </c:pt>
                <c:pt idx="53">
                  <c:v>2.4830686245130358</c:v>
                </c:pt>
                <c:pt idx="54">
                  <c:v>2.1331934976402729</c:v>
                </c:pt>
                <c:pt idx="55">
                  <c:v>2.2564247387743577</c:v>
                </c:pt>
                <c:pt idx="56">
                  <c:v>2.0745878042397279</c:v>
                </c:pt>
                <c:pt idx="57">
                  <c:v>2.0443824499112351</c:v>
                </c:pt>
                <c:pt idx="58">
                  <c:v>2.2845622119815667</c:v>
                </c:pt>
                <c:pt idx="59">
                  <c:v>1.9474717722140402</c:v>
                </c:pt>
                <c:pt idx="60">
                  <c:v>2.0462670872765512</c:v>
                </c:pt>
                <c:pt idx="61">
                  <c:v>2.0126103404791928</c:v>
                </c:pt>
                <c:pt idx="62">
                  <c:v>1.9132047477744807</c:v>
                </c:pt>
                <c:pt idx="63">
                  <c:v>1.8446742005289734</c:v>
                </c:pt>
                <c:pt idx="64">
                  <c:v>2.0150118514616802</c:v>
                </c:pt>
                <c:pt idx="65">
                  <c:v>1.8522895125553915</c:v>
                </c:pt>
                <c:pt idx="66">
                  <c:v>1.7401315789473684</c:v>
                </c:pt>
                <c:pt idx="67">
                  <c:v>1.7732979237083535</c:v>
                </c:pt>
                <c:pt idx="68">
                  <c:v>1.7355238970588236</c:v>
                </c:pt>
                <c:pt idx="69">
                  <c:v>1.7813097514340344</c:v>
                </c:pt>
                <c:pt idx="70">
                  <c:v>1.7810734463276836</c:v>
                </c:pt>
                <c:pt idx="71">
                  <c:v>1.6999065857076132</c:v>
                </c:pt>
                <c:pt idx="72">
                  <c:v>1.6065499204002729</c:v>
                </c:pt>
                <c:pt idx="73">
                  <c:v>1.6610404624277457</c:v>
                </c:pt>
                <c:pt idx="74">
                  <c:v>1.4945054945054945</c:v>
                </c:pt>
                <c:pt idx="75">
                  <c:v>1.4864300626304803</c:v>
                </c:pt>
                <c:pt idx="76">
                  <c:v>1.5639704234819629</c:v>
                </c:pt>
                <c:pt idx="77">
                  <c:v>1.5173385348938015</c:v>
                </c:pt>
                <c:pt idx="78">
                  <c:v>1.6329085116067366</c:v>
                </c:pt>
                <c:pt idx="79">
                  <c:v>1.50552016985138</c:v>
                </c:pt>
                <c:pt idx="80">
                  <c:v>1.4454295967912181</c:v>
                </c:pt>
                <c:pt idx="81">
                  <c:v>1.4652581137007188</c:v>
                </c:pt>
                <c:pt idx="82">
                  <c:v>1.4794402583423036</c:v>
                </c:pt>
                <c:pt idx="83">
                  <c:v>1.4636363636363636</c:v>
                </c:pt>
                <c:pt idx="84">
                  <c:v>1.4940163762334664</c:v>
                </c:pt>
                <c:pt idx="85">
                  <c:v>1.474143434773356</c:v>
                </c:pt>
                <c:pt idx="86">
                  <c:v>1.356509471987102</c:v>
                </c:pt>
                <c:pt idx="87">
                  <c:v>1.4608658562593304</c:v>
                </c:pt>
                <c:pt idx="88">
                  <c:v>1.4528666523512992</c:v>
                </c:pt>
                <c:pt idx="89">
                  <c:v>1.4363037662070386</c:v>
                </c:pt>
                <c:pt idx="90">
                  <c:v>1.5548064375815571</c:v>
                </c:pt>
                <c:pt idx="91">
                  <c:v>1.5545534535855696</c:v>
                </c:pt>
                <c:pt idx="92">
                  <c:v>1.5412725709372312</c:v>
                </c:pt>
                <c:pt idx="93">
                  <c:v>1.5610440034512512</c:v>
                </c:pt>
                <c:pt idx="94">
                  <c:v>1.5583297460180801</c:v>
                </c:pt>
                <c:pt idx="95">
                  <c:v>1.682068206820682</c:v>
                </c:pt>
                <c:pt idx="96">
                  <c:v>1.6619809688581315</c:v>
                </c:pt>
                <c:pt idx="97">
                  <c:v>1.7520448702967983</c:v>
                </c:pt>
                <c:pt idx="98">
                  <c:v>1.8513609467455621</c:v>
                </c:pt>
                <c:pt idx="99">
                  <c:v>1.8926889714993804</c:v>
                </c:pt>
                <c:pt idx="100">
                  <c:v>2.0016690510252744</c:v>
                </c:pt>
                <c:pt idx="101">
                  <c:v>2.2389033942558747</c:v>
                </c:pt>
                <c:pt idx="102">
                  <c:v>2.3838356895172046</c:v>
                </c:pt>
                <c:pt idx="103">
                  <c:v>2.568862275449102</c:v>
                </c:pt>
                <c:pt idx="104">
                  <c:v>2.9466170080695222</c:v>
                </c:pt>
                <c:pt idx="105">
                  <c:v>2.9831211134142732</c:v>
                </c:pt>
                <c:pt idx="106">
                  <c:v>3.2615289384091612</c:v>
                </c:pt>
                <c:pt idx="107">
                  <c:v>3.5874125874125875</c:v>
                </c:pt>
                <c:pt idx="108">
                  <c:v>4.4039444850255665</c:v>
                </c:pt>
                <c:pt idx="109">
                  <c:v>4.5034916201117321</c:v>
                </c:pt>
                <c:pt idx="110">
                  <c:v>5.2983425414364644</c:v>
                </c:pt>
                <c:pt idx="111">
                  <c:v>6.0361655773420475</c:v>
                </c:pt>
                <c:pt idx="112">
                  <c:v>5.6881129854845041</c:v>
                </c:pt>
                <c:pt idx="113">
                  <c:v>5.8757491010787053</c:v>
                </c:pt>
                <c:pt idx="114">
                  <c:v>6.541666666666667</c:v>
                </c:pt>
                <c:pt idx="115">
                  <c:v>6.3361847733105217</c:v>
                </c:pt>
                <c:pt idx="116">
                  <c:v>6.0349819059107359</c:v>
                </c:pt>
                <c:pt idx="117">
                  <c:v>6.3807148794679964</c:v>
                </c:pt>
                <c:pt idx="118">
                  <c:v>6.0803036356372351</c:v>
                </c:pt>
                <c:pt idx="119">
                  <c:v>5.8792834890965731</c:v>
                </c:pt>
                <c:pt idx="120">
                  <c:v>5.3034896016919282</c:v>
                </c:pt>
                <c:pt idx="121">
                  <c:v>5.6687921980495126</c:v>
                </c:pt>
                <c:pt idx="122">
                  <c:v>5.6745054124673384</c:v>
                </c:pt>
                <c:pt idx="123">
                  <c:v>4.8604503647320012</c:v>
                </c:pt>
                <c:pt idx="124">
                  <c:v>4.9695448460508702</c:v>
                </c:pt>
                <c:pt idx="125">
                  <c:v>5.1674401999285973</c:v>
                </c:pt>
                <c:pt idx="126">
                  <c:v>4.7086307592472423</c:v>
                </c:pt>
                <c:pt idx="127">
                  <c:v>4.8842947649216404</c:v>
                </c:pt>
                <c:pt idx="128">
                  <c:v>4.9962302947224124</c:v>
                </c:pt>
                <c:pt idx="129">
                  <c:v>4.4871715610510048</c:v>
                </c:pt>
                <c:pt idx="130">
                  <c:v>4.6966677047648711</c:v>
                </c:pt>
                <c:pt idx="131">
                  <c:v>4.6919555264879005</c:v>
                </c:pt>
                <c:pt idx="132">
                  <c:v>4.514497422680412</c:v>
                </c:pt>
                <c:pt idx="133">
                  <c:v>4.283942963422195</c:v>
                </c:pt>
                <c:pt idx="134">
                  <c:v>4.2125114995400184</c:v>
                </c:pt>
                <c:pt idx="135">
                  <c:v>4.2826020251610926</c:v>
                </c:pt>
                <c:pt idx="136">
                  <c:v>4.358288770053476</c:v>
                </c:pt>
                <c:pt idx="137">
                  <c:v>4.0410998552821997</c:v>
                </c:pt>
                <c:pt idx="138">
                  <c:v>3.798785536847916</c:v>
                </c:pt>
                <c:pt idx="139">
                  <c:v>4.1507960348452988</c:v>
                </c:pt>
                <c:pt idx="140">
                  <c:v>3.6958134605193429</c:v>
                </c:pt>
                <c:pt idx="141">
                  <c:v>3.7562862669245649</c:v>
                </c:pt>
                <c:pt idx="142">
                  <c:v>3.7312762973352034</c:v>
                </c:pt>
                <c:pt idx="143">
                  <c:v>3.4747876857749471</c:v>
                </c:pt>
                <c:pt idx="144">
                  <c:v>3.2737272959836274</c:v>
                </c:pt>
                <c:pt idx="145">
                  <c:v>3.5434181415929205</c:v>
                </c:pt>
                <c:pt idx="146">
                  <c:v>3.1950238753455644</c:v>
                </c:pt>
                <c:pt idx="147">
                  <c:v>3.3340363828104405</c:v>
                </c:pt>
                <c:pt idx="148">
                  <c:v>3.3011734028683182</c:v>
                </c:pt>
                <c:pt idx="149">
                  <c:v>3.2452058297110713</c:v>
                </c:pt>
                <c:pt idx="150">
                  <c:v>3.3884872824631862</c:v>
                </c:pt>
                <c:pt idx="151">
                  <c:v>3.2740876870569702</c:v>
                </c:pt>
                <c:pt idx="152">
                  <c:v>3.1208140133951572</c:v>
                </c:pt>
                <c:pt idx="153">
                  <c:v>3.2116556291390728</c:v>
                </c:pt>
                <c:pt idx="154">
                  <c:v>3.0956678700361011</c:v>
                </c:pt>
                <c:pt idx="155">
                  <c:v>3.0977329974811085</c:v>
                </c:pt>
                <c:pt idx="156">
                  <c:v>3.1789446851899057</c:v>
                </c:pt>
                <c:pt idx="157">
                  <c:v>2.9845154845154847</c:v>
                </c:pt>
                <c:pt idx="158">
                  <c:v>2.8677625122669284</c:v>
                </c:pt>
                <c:pt idx="159">
                  <c:v>2.9488465396188568</c:v>
                </c:pt>
                <c:pt idx="160">
                  <c:v>2.8115802171290714</c:v>
                </c:pt>
                <c:pt idx="161">
                  <c:v>2.8315662650602409</c:v>
                </c:pt>
                <c:pt idx="162">
                  <c:v>2.9176319176319176</c:v>
                </c:pt>
                <c:pt idx="163">
                  <c:v>2.7610771113831087</c:v>
                </c:pt>
                <c:pt idx="164">
                  <c:v>2.7301356589147288</c:v>
                </c:pt>
                <c:pt idx="165">
                  <c:v>2.6376125059213642</c:v>
                </c:pt>
                <c:pt idx="166">
                  <c:v>2.6188395241563485</c:v>
                </c:pt>
                <c:pt idx="167">
                  <c:v>2.524629944188304</c:v>
                </c:pt>
                <c:pt idx="168">
                  <c:v>2.4720135691785803</c:v>
                </c:pt>
                <c:pt idx="169">
                  <c:v>2.3665675737479992</c:v>
                </c:pt>
                <c:pt idx="170">
                  <c:v>2.3655423883318139</c:v>
                </c:pt>
                <c:pt idx="171">
                  <c:v>2.1248357424441524</c:v>
                </c:pt>
                <c:pt idx="172">
                  <c:v>2.0768906677901833</c:v>
                </c:pt>
                <c:pt idx="173">
                  <c:v>1.8988358089120836</c:v>
                </c:pt>
                <c:pt idx="174">
                  <c:v>1.9826661163846471</c:v>
                </c:pt>
                <c:pt idx="175">
                  <c:v>1.7945410357076088</c:v>
                </c:pt>
                <c:pt idx="176">
                  <c:v>1.8848188848188847</c:v>
                </c:pt>
                <c:pt idx="177">
                  <c:v>1.7936951316839584</c:v>
                </c:pt>
                <c:pt idx="178">
                  <c:v>1.8769357836052034</c:v>
                </c:pt>
                <c:pt idx="179">
                  <c:v>1.6992202729044834</c:v>
                </c:pt>
                <c:pt idx="180">
                  <c:v>1.6626122754491017</c:v>
                </c:pt>
                <c:pt idx="181">
                  <c:v>1.5731796560556166</c:v>
                </c:pt>
                <c:pt idx="182">
                  <c:v>1.6343570057581573</c:v>
                </c:pt>
                <c:pt idx="183">
                  <c:v>1.527331189710611</c:v>
                </c:pt>
                <c:pt idx="184">
                  <c:v>1.5879920905985978</c:v>
                </c:pt>
                <c:pt idx="185">
                  <c:v>1.5714557926829269</c:v>
                </c:pt>
                <c:pt idx="186">
                  <c:v>1.3485799207397622</c:v>
                </c:pt>
                <c:pt idx="187">
                  <c:v>1.4618620815803915</c:v>
                </c:pt>
                <c:pt idx="188">
                  <c:v>1.4407798833819243</c:v>
                </c:pt>
                <c:pt idx="189">
                  <c:v>1.3722501299151222</c:v>
                </c:pt>
                <c:pt idx="190">
                  <c:v>1.4015416958654521</c:v>
                </c:pt>
                <c:pt idx="191">
                  <c:v>1.3527801539777589</c:v>
                </c:pt>
                <c:pt idx="192">
                  <c:v>1.2686294078509648</c:v>
                </c:pt>
                <c:pt idx="193">
                  <c:v>1.334835355285962</c:v>
                </c:pt>
                <c:pt idx="194">
                  <c:v>1.2989068363517702</c:v>
                </c:pt>
                <c:pt idx="195">
                  <c:v>1.3901430294675168</c:v>
                </c:pt>
                <c:pt idx="196">
                  <c:v>1.3245629219317985</c:v>
                </c:pt>
                <c:pt idx="197">
                  <c:v>1.3486590038314177</c:v>
                </c:pt>
                <c:pt idx="198">
                  <c:v>1.2816169070781618</c:v>
                </c:pt>
                <c:pt idx="199">
                  <c:v>1.3711467324290998</c:v>
                </c:pt>
                <c:pt idx="200">
                  <c:v>1.3553169734151329</c:v>
                </c:pt>
                <c:pt idx="201">
                  <c:v>1.3970667143623681</c:v>
                </c:pt>
                <c:pt idx="202">
                  <c:v>1.2649472450175849</c:v>
                </c:pt>
                <c:pt idx="203">
                  <c:v>1.2610663983903421</c:v>
                </c:pt>
                <c:pt idx="204">
                  <c:v>1.3295353391490119</c:v>
                </c:pt>
                <c:pt idx="205">
                  <c:v>1.2458213743035624</c:v>
                </c:pt>
                <c:pt idx="206">
                  <c:v>1.2171743245568749</c:v>
                </c:pt>
                <c:pt idx="207">
                  <c:v>1.1638483007716303</c:v>
                </c:pt>
                <c:pt idx="208">
                  <c:v>1.201510470305527</c:v>
                </c:pt>
                <c:pt idx="209">
                  <c:v>1.0900872323552735</c:v>
                </c:pt>
                <c:pt idx="210">
                  <c:v>1.1048412952869509</c:v>
                </c:pt>
                <c:pt idx="211">
                  <c:v>1.1284257488846399</c:v>
                </c:pt>
                <c:pt idx="212">
                  <c:v>1.084493670886076</c:v>
                </c:pt>
                <c:pt idx="213">
                  <c:v>1.0455680399500624</c:v>
                </c:pt>
                <c:pt idx="214">
                  <c:v>1.080210492744379</c:v>
                </c:pt>
                <c:pt idx="215">
                  <c:v>1.0467171717171717</c:v>
                </c:pt>
                <c:pt idx="216">
                  <c:v>0.98725147973895888</c:v>
                </c:pt>
                <c:pt idx="217">
                  <c:v>1.0012161751292186</c:v>
                </c:pt>
                <c:pt idx="218">
                  <c:v>0.94705192138457028</c:v>
                </c:pt>
                <c:pt idx="219">
                  <c:v>0.93408662900188322</c:v>
                </c:pt>
                <c:pt idx="220">
                  <c:v>0.88450543167524298</c:v>
                </c:pt>
                <c:pt idx="221">
                  <c:v>0.89070056653309382</c:v>
                </c:pt>
                <c:pt idx="222">
                  <c:v>0.85783768760422452</c:v>
                </c:pt>
                <c:pt idx="223">
                  <c:v>0.8552211898488421</c:v>
                </c:pt>
                <c:pt idx="224">
                  <c:v>0.82629427792915533</c:v>
                </c:pt>
                <c:pt idx="225">
                  <c:v>0.84589273591310254</c:v>
                </c:pt>
                <c:pt idx="226">
                  <c:v>0.8113257475522625</c:v>
                </c:pt>
                <c:pt idx="227">
                  <c:v>0.85796906523201077</c:v>
                </c:pt>
                <c:pt idx="228">
                  <c:v>0.86417770640974179</c:v>
                </c:pt>
                <c:pt idx="229">
                  <c:v>0.86738452819495604</c:v>
                </c:pt>
                <c:pt idx="230">
                  <c:v>0.84234972677595632</c:v>
                </c:pt>
                <c:pt idx="231">
                  <c:v>0.81644518272425248</c:v>
                </c:pt>
                <c:pt idx="232">
                  <c:v>0.81357093899931465</c:v>
                </c:pt>
                <c:pt idx="233">
                  <c:v>0.82636071078774309</c:v>
                </c:pt>
                <c:pt idx="234">
                  <c:v>0.84519774011299431</c:v>
                </c:pt>
                <c:pt idx="235">
                  <c:v>0.83912069448333804</c:v>
                </c:pt>
                <c:pt idx="236">
                  <c:v>0.81211267605633808</c:v>
                </c:pt>
                <c:pt idx="237">
                  <c:v>0.80625589861129832</c:v>
                </c:pt>
                <c:pt idx="238">
                  <c:v>0.85991879350348033</c:v>
                </c:pt>
                <c:pt idx="239">
                  <c:v>0.86945557039014987</c:v>
                </c:pt>
                <c:pt idx="240">
                  <c:v>0.81357352325094257</c:v>
                </c:pt>
                <c:pt idx="241">
                  <c:v>0.81601484441906935</c:v>
                </c:pt>
                <c:pt idx="242">
                  <c:v>1.2105085318465958</c:v>
                </c:pt>
                <c:pt idx="243">
                  <c:v>4.8923338288383942</c:v>
                </c:pt>
                <c:pt idx="244">
                  <c:v>3.8485572505054217</c:v>
                </c:pt>
                <c:pt idx="245">
                  <c:v>2.9170392449080973</c:v>
                </c:pt>
                <c:pt idx="246">
                  <c:v>2.460051351759553</c:v>
                </c:pt>
                <c:pt idx="247">
                  <c:v>2.1428345209817894</c:v>
                </c:pt>
                <c:pt idx="248">
                  <c:v>1.9377887280566677</c:v>
                </c:pt>
                <c:pt idx="249">
                  <c:v>1.6169624672679663</c:v>
                </c:pt>
                <c:pt idx="250">
                  <c:v>1.5746639392168322</c:v>
                </c:pt>
                <c:pt idx="251">
                  <c:v>1.5550590948400116</c:v>
                </c:pt>
                <c:pt idx="252">
                  <c:v>1.407632743362832</c:v>
                </c:pt>
                <c:pt idx="253">
                  <c:v>1.2712468193384223</c:v>
                </c:pt>
                <c:pt idx="254">
                  <c:v>1.1428066037735849</c:v>
                </c:pt>
                <c:pt idx="255">
                  <c:v>1.0490016189962224</c:v>
                </c:pt>
                <c:pt idx="256">
                  <c:v>0.959746861707646</c:v>
                </c:pt>
                <c:pt idx="257">
                  <c:v>0.96447421843280556</c:v>
                </c:pt>
                <c:pt idx="258">
                  <c:v>0.80413614022071778</c:v>
                </c:pt>
                <c:pt idx="259">
                  <c:v>0.784551698184213</c:v>
                </c:pt>
                <c:pt idx="260">
                  <c:v>0.71826103251194606</c:v>
                </c:pt>
                <c:pt idx="261">
                  <c:v>0.66477375157742924</c:v>
                </c:pt>
                <c:pt idx="262">
                  <c:v>0.62277971067570037</c:v>
                </c:pt>
                <c:pt idx="263">
                  <c:v>0.551974143955276</c:v>
                </c:pt>
                <c:pt idx="264">
                  <c:v>0.57724009571922363</c:v>
                </c:pt>
                <c:pt idx="265">
                  <c:v>0.55271509167842026</c:v>
                </c:pt>
                <c:pt idx="266">
                  <c:v>0.50206663854913536</c:v>
                </c:pt>
                <c:pt idx="267">
                  <c:v>0.50860371543532235</c:v>
                </c:pt>
                <c:pt idx="268">
                  <c:v>0.52640891798637535</c:v>
                </c:pt>
                <c:pt idx="269">
                  <c:v>0.53550724637681157</c:v>
                </c:pt>
                <c:pt idx="270">
                  <c:v>0.50760966875559532</c:v>
                </c:pt>
                <c:pt idx="271">
                  <c:v>0.58501945525291832</c:v>
                </c:pt>
                <c:pt idx="272">
                  <c:v>0.53681067462909393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8D-4837-A7FF-D00A1781B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1517663"/>
        <c:axId val="1701876159"/>
      </c:lineChart>
      <c:dateAx>
        <c:axId val="1271517663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876159"/>
        <c:crosses val="autoZero"/>
        <c:auto val="1"/>
        <c:lblOffset val="100"/>
        <c:baseTimeUnit val="months"/>
        <c:majorUnit val="12"/>
        <c:majorTimeUnit val="months"/>
      </c:dateAx>
      <c:valAx>
        <c:axId val="170187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baseline="0">
                    <a:effectLst/>
                  </a:rPr>
                  <a:t>Number of Unemployed Job Seekers per Job Opening</a:t>
                </a:r>
                <a:endParaRPr lang="en-US" sz="300">
                  <a:effectLst/>
                </a:endParaRPr>
              </a:p>
            </c:rich>
          </c:tx>
          <c:layout>
            <c:manualLayout>
              <c:xMode val="edge"/>
              <c:yMode val="edge"/>
              <c:x val="1.4410356099972169E-2"/>
              <c:y val="0.293096182652426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>
            <a:solidFill>
              <a:schemeClr val="accent3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517663"/>
        <c:crosses val="autoZero"/>
        <c:crossBetween val="between"/>
      </c:valAx>
      <c:valAx>
        <c:axId val="1703278783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105871"/>
        <c:crosses val="max"/>
        <c:crossBetween val="between"/>
      </c:valAx>
      <c:dateAx>
        <c:axId val="127510587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703278783"/>
        <c:crosses val="autoZero"/>
        <c:auto val="1"/>
        <c:lblOffset val="100"/>
        <c:baseTimeUnit val="months"/>
      </c:dateAx>
      <c:spPr>
        <a:noFill/>
        <a:ln>
          <a:solidFill>
            <a:schemeClr val="accent3">
              <a:lumMod val="40000"/>
              <a:lumOff val="6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 WAGE AND SALARY GROWTH</a:t>
            </a:r>
            <a:endParaRPr lang="en-US" sz="1800" baseline="0" dirty="0"/>
          </a:p>
        </c:rich>
      </c:tx>
      <c:layout>
        <c:manualLayout>
          <c:xMode val="edge"/>
          <c:yMode val="edge"/>
          <c:x val="0.35803703856389679"/>
          <c:y val="1.2835239323665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901945825812794E-2"/>
          <c:y val="0.11789911113749575"/>
          <c:w val="0.90148735770740118"/>
          <c:h val="0.72146362787585072"/>
        </c:manualLayout>
      </c:layout>
      <c:lineChart>
        <c:grouping val="standard"/>
        <c:varyColors val="0"/>
        <c:ser>
          <c:idx val="2"/>
          <c:order val="0"/>
          <c:tx>
            <c:strRef>
              <c:f>Sheet1!$G$6</c:f>
              <c:strCache>
                <c:ptCount val="1"/>
                <c:pt idx="0">
                  <c:v>Private</c:v>
                </c:pt>
              </c:strCache>
            </c:strRef>
          </c:tx>
          <c:spPr>
            <a:ln w="28575" cap="rnd">
              <a:solidFill>
                <a:srgbClr val="4472C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Sheet1!$E$12:$E$61</c:f>
              <c:numCache>
                <c:formatCode>General</c:formatCode>
                <c:ptCount val="50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2022</c:v>
                </c:pt>
                <c:pt idx="49">
                  <c:v>2022</c:v>
                </c:pt>
              </c:numCache>
            </c:numRef>
          </c:cat>
          <c:val>
            <c:numRef>
              <c:f>Sheet1!$G$12:$G$61</c:f>
              <c:numCache>
                <c:formatCode>0.0%</c:formatCode>
                <c:ptCount val="50"/>
                <c:pt idx="0">
                  <c:v>1.4571948998178597E-2</c:v>
                </c:pt>
                <c:pt idx="1">
                  <c:v>1.6348773841961872E-2</c:v>
                </c:pt>
                <c:pt idx="2">
                  <c:v>1.6289592760180938E-2</c:v>
                </c:pt>
                <c:pt idx="3">
                  <c:v>1.7117117117117164E-2</c:v>
                </c:pt>
                <c:pt idx="4">
                  <c:v>1.6157989228007263E-2</c:v>
                </c:pt>
                <c:pt idx="5">
                  <c:v>1.6085790884718509E-2</c:v>
                </c:pt>
                <c:pt idx="6">
                  <c:v>1.6918967052537814E-2</c:v>
                </c:pt>
                <c:pt idx="7">
                  <c:v>1.5943312666076181E-2</c:v>
                </c:pt>
                <c:pt idx="8">
                  <c:v>1.8551236749116518E-2</c:v>
                </c:pt>
                <c:pt idx="9">
                  <c:v>1.846965699208436E-2</c:v>
                </c:pt>
                <c:pt idx="10">
                  <c:v>1.8388791593695331E-2</c:v>
                </c:pt>
                <c:pt idx="11">
                  <c:v>1.7436791630339954E-2</c:v>
                </c:pt>
                <c:pt idx="12">
                  <c:v>1.8213356461405095E-2</c:v>
                </c:pt>
                <c:pt idx="13">
                  <c:v>1.899827288428324E-2</c:v>
                </c:pt>
                <c:pt idx="14">
                  <c:v>1.8056749785038795E-2</c:v>
                </c:pt>
                <c:pt idx="15">
                  <c:v>2.0565552699228773E-2</c:v>
                </c:pt>
                <c:pt idx="16">
                  <c:v>1.7035775127768327E-2</c:v>
                </c:pt>
                <c:pt idx="17">
                  <c:v>1.8644067796610209E-2</c:v>
                </c:pt>
                <c:pt idx="18">
                  <c:v>2.2804054054053946E-2</c:v>
                </c:pt>
                <c:pt idx="19">
                  <c:v>2.267002518891692E-2</c:v>
                </c:pt>
                <c:pt idx="20">
                  <c:v>2.6800670016750239E-2</c:v>
                </c:pt>
                <c:pt idx="21">
                  <c:v>2.1630615640598982E-2</c:v>
                </c:pt>
                <c:pt idx="22">
                  <c:v>2.0644095788604488E-2</c:v>
                </c:pt>
                <c:pt idx="23">
                  <c:v>2.0525451559934238E-2</c:v>
                </c:pt>
                <c:pt idx="24">
                  <c:v>2.0391517128874437E-2</c:v>
                </c:pt>
                <c:pt idx="25">
                  <c:v>2.6058631921824116E-2</c:v>
                </c:pt>
                <c:pt idx="26">
                  <c:v>2.4271844660194164E-2</c:v>
                </c:pt>
                <c:pt idx="27">
                  <c:v>2.4135156878519748E-2</c:v>
                </c:pt>
                <c:pt idx="28">
                  <c:v>2.478017585931247E-2</c:v>
                </c:pt>
                <c:pt idx="29">
                  <c:v>2.3809523809523725E-2</c:v>
                </c:pt>
                <c:pt idx="30">
                  <c:v>2.6066350710900466E-2</c:v>
                </c:pt>
                <c:pt idx="31">
                  <c:v>2.7494108405341722E-2</c:v>
                </c:pt>
                <c:pt idx="32">
                  <c:v>2.8861154446177872E-2</c:v>
                </c:pt>
                <c:pt idx="33">
                  <c:v>2.9457364341085368E-2</c:v>
                </c:pt>
                <c:pt idx="34">
                  <c:v>3.1562740569669012E-2</c:v>
                </c:pt>
                <c:pt idx="35">
                  <c:v>3.1345565749235416E-2</c:v>
                </c:pt>
                <c:pt idx="36">
                  <c:v>2.9567854435178287E-2</c:v>
                </c:pt>
                <c:pt idx="37">
                  <c:v>3.0120481927710774E-2</c:v>
                </c:pt>
                <c:pt idx="38">
                  <c:v>2.9850746268656803E-2</c:v>
                </c:pt>
                <c:pt idx="39">
                  <c:v>2.9651593773165397E-2</c:v>
                </c:pt>
                <c:pt idx="40">
                  <c:v>3.3136966126656953E-2</c:v>
                </c:pt>
                <c:pt idx="41">
                  <c:v>2.9239766081871288E-2</c:v>
                </c:pt>
                <c:pt idx="42">
                  <c:v>2.608695652173898E-2</c:v>
                </c:pt>
                <c:pt idx="43">
                  <c:v>2.8077753779697678E-2</c:v>
                </c:pt>
                <c:pt idx="44">
                  <c:v>2.9935851746258013E-2</c:v>
                </c:pt>
                <c:pt idx="45">
                  <c:v>3.5511363636363535E-2</c:v>
                </c:pt>
                <c:pt idx="46">
                  <c:v>4.590395480225995E-2</c:v>
                </c:pt>
                <c:pt idx="47">
                  <c:v>4.9019607843137303E-2</c:v>
                </c:pt>
                <c:pt idx="48">
                  <c:v>4.9826989619377038E-2</c:v>
                </c:pt>
                <c:pt idx="49">
                  <c:v>5.692729766803839E-2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E2-4E64-8BC2-EF998FA10452}"/>
            </c:ext>
          </c:extLst>
        </c:ser>
        <c:ser>
          <c:idx val="1"/>
          <c:order val="1"/>
          <c:tx>
            <c:strRef>
              <c:f>Sheet1!$F$6</c:f>
              <c:strCache>
                <c:ptCount val="1"/>
                <c:pt idx="0">
                  <c:v>State and Local Government</c:v>
                </c:pt>
              </c:strCache>
            </c:strRef>
          </c:tx>
          <c:spPr>
            <a:ln w="28575" cap="rnd">
              <a:solidFill>
                <a:srgbClr val="4472C4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Sheet1!$E$12:$E$61</c:f>
              <c:numCache>
                <c:formatCode>General</c:formatCode>
                <c:ptCount val="50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2022</c:v>
                </c:pt>
                <c:pt idx="49">
                  <c:v>2022</c:v>
                </c:pt>
              </c:numCache>
            </c:numRef>
          </c:cat>
          <c:val>
            <c:numRef>
              <c:f>Sheet1!$F$12:$F$61</c:f>
              <c:numCache>
                <c:formatCode>0.0%</c:formatCode>
                <c:ptCount val="50"/>
                <c:pt idx="0">
                  <c:v>1.6216216216216273E-2</c:v>
                </c:pt>
                <c:pt idx="1">
                  <c:v>1.3428827215756556E-2</c:v>
                </c:pt>
                <c:pt idx="2">
                  <c:v>1.2511170688114248E-2</c:v>
                </c:pt>
                <c:pt idx="3">
                  <c:v>1.245551601423478E-2</c:v>
                </c:pt>
                <c:pt idx="4">
                  <c:v>1.1524822695035519E-2</c:v>
                </c:pt>
                <c:pt idx="5">
                  <c:v>1.0600706713780994E-2</c:v>
                </c:pt>
                <c:pt idx="6">
                  <c:v>1.0591350397175736E-2</c:v>
                </c:pt>
                <c:pt idx="7">
                  <c:v>8.7873462214411724E-3</c:v>
                </c:pt>
                <c:pt idx="8">
                  <c:v>9.6406660823840085E-3</c:v>
                </c:pt>
                <c:pt idx="9">
                  <c:v>1.0489510489510412E-2</c:v>
                </c:pt>
                <c:pt idx="10">
                  <c:v>1.1353711790393017E-2</c:v>
                </c:pt>
                <c:pt idx="11">
                  <c:v>1.1324041811846763E-2</c:v>
                </c:pt>
                <c:pt idx="12">
                  <c:v>1.0416666666666741E-2</c:v>
                </c:pt>
                <c:pt idx="13">
                  <c:v>9.5155709342560346E-3</c:v>
                </c:pt>
                <c:pt idx="14">
                  <c:v>9.4991364421417313E-3</c:v>
                </c:pt>
                <c:pt idx="15">
                  <c:v>1.1197243755383335E-2</c:v>
                </c:pt>
                <c:pt idx="16">
                  <c:v>1.2027491408934665E-2</c:v>
                </c:pt>
                <c:pt idx="17">
                  <c:v>1.2853470437018011E-2</c:v>
                </c:pt>
                <c:pt idx="18">
                  <c:v>1.6253207869974196E-2</c:v>
                </c:pt>
                <c:pt idx="19">
                  <c:v>1.7035775127768327E-2</c:v>
                </c:pt>
                <c:pt idx="20">
                  <c:v>1.8675721561969505E-2</c:v>
                </c:pt>
                <c:pt idx="21">
                  <c:v>2.0304568527918621E-2</c:v>
                </c:pt>
                <c:pt idx="22">
                  <c:v>1.8518518518518601E-2</c:v>
                </c:pt>
                <c:pt idx="23">
                  <c:v>1.7587939698492372E-2</c:v>
                </c:pt>
                <c:pt idx="24">
                  <c:v>1.7499999999999849E-2</c:v>
                </c:pt>
                <c:pt idx="25">
                  <c:v>1.7412935323383172E-2</c:v>
                </c:pt>
                <c:pt idx="26">
                  <c:v>1.983471074380172E-2</c:v>
                </c:pt>
                <c:pt idx="27">
                  <c:v>2.0576131687242816E-2</c:v>
                </c:pt>
                <c:pt idx="28">
                  <c:v>2.2113022113022129E-2</c:v>
                </c:pt>
                <c:pt idx="29">
                  <c:v>2.1189894050529734E-2</c:v>
                </c:pt>
                <c:pt idx="30">
                  <c:v>2.0259319286871857E-2</c:v>
                </c:pt>
                <c:pt idx="31">
                  <c:v>2.0161290322580738E-2</c:v>
                </c:pt>
                <c:pt idx="32">
                  <c:v>1.8429487179487225E-2</c:v>
                </c:pt>
                <c:pt idx="33">
                  <c:v>1.9952114924181918E-2</c:v>
                </c:pt>
                <c:pt idx="34">
                  <c:v>2.2239872915011727E-2</c:v>
                </c:pt>
                <c:pt idx="35">
                  <c:v>2.3715415019762931E-2</c:v>
                </c:pt>
                <c:pt idx="36">
                  <c:v>2.5177025963808219E-2</c:v>
                </c:pt>
                <c:pt idx="37">
                  <c:v>2.5039123630672844E-2</c:v>
                </c:pt>
                <c:pt idx="38">
                  <c:v>2.7195027195027199E-2</c:v>
                </c:pt>
                <c:pt idx="39">
                  <c:v>2.6254826254826336E-2</c:v>
                </c:pt>
                <c:pt idx="40">
                  <c:v>2.6093630084420338E-2</c:v>
                </c:pt>
                <c:pt idx="41">
                  <c:v>2.6717557251908497E-2</c:v>
                </c:pt>
                <c:pt idx="42">
                  <c:v>1.8154311649016597E-2</c:v>
                </c:pt>
                <c:pt idx="43">
                  <c:v>1.8058690744920947E-2</c:v>
                </c:pt>
                <c:pt idx="44">
                  <c:v>1.6454749439042793E-2</c:v>
                </c:pt>
                <c:pt idx="45">
                  <c:v>1.6356877323419949E-2</c:v>
                </c:pt>
                <c:pt idx="46">
                  <c:v>2.4517087667162096E-2</c:v>
                </c:pt>
                <c:pt idx="47">
                  <c:v>2.5868440502586854E-2</c:v>
                </c:pt>
                <c:pt idx="48">
                  <c:v>3.0905077262693093E-2</c:v>
                </c:pt>
                <c:pt idx="49">
                  <c:v>3.2187271397220218E-2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E2-4E64-8BC2-EF998FA10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5765903"/>
        <c:axId val="1565778799"/>
      </c:lineChart>
      <c:catAx>
        <c:axId val="15657659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778799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565778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dirty="0"/>
                  <a:t>Qtr. over</a:t>
                </a:r>
                <a:r>
                  <a:rPr lang="en-US" sz="900" baseline="0" dirty="0"/>
                  <a:t> Same Qtr. Prior Yr. Percent Change</a:t>
                </a:r>
                <a:endParaRPr lang="en-US" sz="900" dirty="0"/>
              </a:p>
            </c:rich>
          </c:tx>
          <c:layout>
            <c:manualLayout>
              <c:xMode val="edge"/>
              <c:yMode val="edge"/>
              <c:x val="1.7741224755282555E-2"/>
              <c:y val="0.28216651465516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765903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606815901938959"/>
          <c:y val="0.90732925690662891"/>
          <c:w val="0.29465676394264662"/>
          <c:h val="4.1390953486897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2020 -</a:t>
            </a:r>
            <a:r>
              <a:rPr lang="en-US" sz="1800" baseline="0" dirty="0"/>
              <a:t> APPALACHIAN</a:t>
            </a:r>
            <a:endParaRPr lang="en-US" sz="1800" dirty="0"/>
          </a:p>
        </c:rich>
      </c:tx>
      <c:layout>
        <c:manualLayout>
          <c:xMode val="edge"/>
          <c:yMode val="edge"/>
          <c:x val="0.30296521576778213"/>
          <c:y val="1.6972165648336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Appalachian!$CQ$3:$CQ$20</c:f>
              <c:numCache>
                <c:formatCode>0.00%</c:formatCode>
                <c:ptCount val="18"/>
                <c:pt idx="0">
                  <c:v>-2.99368E-2</c:v>
                </c:pt>
                <c:pt idx="1">
                  <c:v>-3.1243E-2</c:v>
                </c:pt>
                <c:pt idx="2">
                  <c:v>-3.4109300000000002E-2</c:v>
                </c:pt>
                <c:pt idx="3">
                  <c:v>-3.3656999999999999E-2</c:v>
                </c:pt>
                <c:pt idx="4">
                  <c:v>-3.30955E-2</c:v>
                </c:pt>
                <c:pt idx="5">
                  <c:v>-3.2950100000000003E-2</c:v>
                </c:pt>
                <c:pt idx="6">
                  <c:v>-3.2297399999999997E-2</c:v>
                </c:pt>
                <c:pt idx="7">
                  <c:v>-3.03626E-2</c:v>
                </c:pt>
                <c:pt idx="8">
                  <c:v>-2.92743E-2</c:v>
                </c:pt>
                <c:pt idx="9">
                  <c:v>-3.075E-2</c:v>
                </c:pt>
                <c:pt idx="10">
                  <c:v>-3.1743399999999998E-2</c:v>
                </c:pt>
                <c:pt idx="11">
                  <c:v>-3.2989999999999998E-2</c:v>
                </c:pt>
                <c:pt idx="12">
                  <c:v>-3.0415399999999999E-2</c:v>
                </c:pt>
                <c:pt idx="13">
                  <c:v>-2.61593E-2</c:v>
                </c:pt>
                <c:pt idx="14">
                  <c:v>-2.2014700000000002E-2</c:v>
                </c:pt>
                <c:pt idx="15">
                  <c:v>-1.44054E-2</c:v>
                </c:pt>
                <c:pt idx="16">
                  <c:v>-8.0766099999999997E-3</c:v>
                </c:pt>
                <c:pt idx="17">
                  <c:v>-5.53514E-3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08-4E4E-A879-5B5990645350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Appalachian!$B$3:$B$20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Appalachian!$CS$3:$CS$20</c:f>
              <c:numCache>
                <c:formatCode>0.00%</c:formatCode>
                <c:ptCount val="18"/>
                <c:pt idx="0">
                  <c:v>2.7883000000000002E-2</c:v>
                </c:pt>
                <c:pt idx="1">
                  <c:v>2.9779300000000002E-2</c:v>
                </c:pt>
                <c:pt idx="2">
                  <c:v>3.3184499999999999E-2</c:v>
                </c:pt>
                <c:pt idx="3">
                  <c:v>3.2863400000000001E-2</c:v>
                </c:pt>
                <c:pt idx="4">
                  <c:v>3.2588300000000001E-2</c:v>
                </c:pt>
                <c:pt idx="5">
                  <c:v>3.3859800000000002E-2</c:v>
                </c:pt>
                <c:pt idx="6">
                  <c:v>3.3756500000000002E-2</c:v>
                </c:pt>
                <c:pt idx="7">
                  <c:v>3.1326600000000003E-2</c:v>
                </c:pt>
                <c:pt idx="8">
                  <c:v>3.0370899999999999E-2</c:v>
                </c:pt>
                <c:pt idx="9">
                  <c:v>3.1624300000000001E-2</c:v>
                </c:pt>
                <c:pt idx="10">
                  <c:v>3.2549099999999997E-2</c:v>
                </c:pt>
                <c:pt idx="11">
                  <c:v>3.43158E-2</c:v>
                </c:pt>
                <c:pt idx="12">
                  <c:v>3.2946299999999998E-2</c:v>
                </c:pt>
                <c:pt idx="13">
                  <c:v>2.9800400000000001E-2</c:v>
                </c:pt>
                <c:pt idx="14">
                  <c:v>2.52865E-2</c:v>
                </c:pt>
                <c:pt idx="15">
                  <c:v>1.73787E-2</c:v>
                </c:pt>
                <c:pt idx="16">
                  <c:v>1.10416E-2</c:v>
                </c:pt>
                <c:pt idx="17">
                  <c:v>1.04289E-2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08-4E4E-A879-5B5990645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2708767"/>
        <c:axId val="272712927"/>
      </c:barChart>
      <c:catAx>
        <c:axId val="272708767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712927"/>
        <c:crosses val="autoZero"/>
        <c:auto val="1"/>
        <c:lblAlgn val="ctr"/>
        <c:lblOffset val="100"/>
        <c:noMultiLvlLbl val="0"/>
      </c:catAx>
      <c:valAx>
        <c:axId val="272712927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708767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2020 - SC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Carolina'!$CQ$3:$CQ$20</c:f>
              <c:numCache>
                <c:formatCode>0.00%</c:formatCode>
                <c:ptCount val="18"/>
                <c:pt idx="0">
                  <c:v>-2.8372399999999999E-2</c:v>
                </c:pt>
                <c:pt idx="1">
                  <c:v>-3.0176600000000001E-2</c:v>
                </c:pt>
                <c:pt idx="2">
                  <c:v>-3.30791E-2</c:v>
                </c:pt>
                <c:pt idx="3">
                  <c:v>-3.25673E-2</c:v>
                </c:pt>
                <c:pt idx="4">
                  <c:v>-3.2435899999999997E-2</c:v>
                </c:pt>
                <c:pt idx="5">
                  <c:v>-3.22104E-2</c:v>
                </c:pt>
                <c:pt idx="6">
                  <c:v>-3.1768999999999999E-2</c:v>
                </c:pt>
                <c:pt idx="7">
                  <c:v>-3.06518E-2</c:v>
                </c:pt>
                <c:pt idx="8">
                  <c:v>-2.9097000000000001E-2</c:v>
                </c:pt>
                <c:pt idx="9">
                  <c:v>-2.96434E-2</c:v>
                </c:pt>
                <c:pt idx="10">
                  <c:v>-3.0641100000000001E-2</c:v>
                </c:pt>
                <c:pt idx="11">
                  <c:v>-3.2655000000000003E-2</c:v>
                </c:pt>
                <c:pt idx="12">
                  <c:v>-3.1454999999999997E-2</c:v>
                </c:pt>
                <c:pt idx="13">
                  <c:v>-2.8142799999999999E-2</c:v>
                </c:pt>
                <c:pt idx="14">
                  <c:v>-2.4240399999999999E-2</c:v>
                </c:pt>
                <c:pt idx="15">
                  <c:v>-1.5348499999999999E-2</c:v>
                </c:pt>
                <c:pt idx="16">
                  <c:v>-8.3814600000000003E-3</c:v>
                </c:pt>
                <c:pt idx="17">
                  <c:v>-5.8030699999999996E-3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C-4C78-B8AD-5429E7F12C28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Carolina'!$CS$3:$CS$20</c:f>
              <c:numCache>
                <c:formatCode>0.00%</c:formatCode>
                <c:ptCount val="18"/>
                <c:pt idx="0">
                  <c:v>2.7118E-2</c:v>
                </c:pt>
                <c:pt idx="1">
                  <c:v>2.8984599999999999E-2</c:v>
                </c:pt>
                <c:pt idx="2">
                  <c:v>3.1972599999999997E-2</c:v>
                </c:pt>
                <c:pt idx="3">
                  <c:v>3.11361E-2</c:v>
                </c:pt>
                <c:pt idx="4">
                  <c:v>3.0802300000000001E-2</c:v>
                </c:pt>
                <c:pt idx="5">
                  <c:v>3.2904299999999997E-2</c:v>
                </c:pt>
                <c:pt idx="6">
                  <c:v>3.3442399999999997E-2</c:v>
                </c:pt>
                <c:pt idx="7">
                  <c:v>3.2027399999999998E-2</c:v>
                </c:pt>
                <c:pt idx="8">
                  <c:v>3.0539500000000001E-2</c:v>
                </c:pt>
                <c:pt idx="9">
                  <c:v>3.10858E-2</c:v>
                </c:pt>
                <c:pt idx="10">
                  <c:v>3.22765E-2</c:v>
                </c:pt>
                <c:pt idx="11">
                  <c:v>3.55211E-2</c:v>
                </c:pt>
                <c:pt idx="12">
                  <c:v>3.5153499999999997E-2</c:v>
                </c:pt>
                <c:pt idx="13">
                  <c:v>3.2889099999999998E-2</c:v>
                </c:pt>
                <c:pt idx="14">
                  <c:v>2.7840500000000001E-2</c:v>
                </c:pt>
                <c:pt idx="15">
                  <c:v>1.8215700000000001E-2</c:v>
                </c:pt>
                <c:pt idx="16">
                  <c:v>1.1008799999999999E-2</c:v>
                </c:pt>
                <c:pt idx="17">
                  <c:v>1.04116E-2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CC-4C78-B8AD-5429E7F12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348463"/>
        <c:axId val="421347631"/>
      </c:barChart>
      <c:catAx>
        <c:axId val="42134846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7631"/>
        <c:crosses val="autoZero"/>
        <c:auto val="1"/>
        <c:lblAlgn val="ctr"/>
        <c:lblOffset val="100"/>
        <c:noMultiLvlLbl val="0"/>
      </c:catAx>
      <c:valAx>
        <c:axId val="421347631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846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2020 -</a:t>
            </a:r>
            <a:r>
              <a:rPr lang="en-US" sz="1800" baseline="0" dirty="0"/>
              <a:t> BCD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411229460514966E-2"/>
          <c:y val="0.110248470723237"/>
          <c:w val="0.84322522956235413"/>
          <c:h val="0.75093792374731161"/>
        </c:manualLayout>
      </c:layout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BCD!$CQ$3:$CQ$20</c:f>
              <c:numCache>
                <c:formatCode>0.00%</c:formatCode>
                <c:ptCount val="18"/>
                <c:pt idx="0">
                  <c:v>-2.9675199999999999E-2</c:v>
                </c:pt>
                <c:pt idx="1">
                  <c:v>-3.0558100000000001E-2</c:v>
                </c:pt>
                <c:pt idx="2">
                  <c:v>-3.2366499999999999E-2</c:v>
                </c:pt>
                <c:pt idx="3">
                  <c:v>-3.1539499999999998E-2</c:v>
                </c:pt>
                <c:pt idx="4">
                  <c:v>-3.2248100000000002E-2</c:v>
                </c:pt>
                <c:pt idx="5">
                  <c:v>-3.6035400000000002E-2</c:v>
                </c:pt>
                <c:pt idx="6">
                  <c:v>-3.8333100000000002E-2</c:v>
                </c:pt>
                <c:pt idx="7">
                  <c:v>-3.6679200000000002E-2</c:v>
                </c:pt>
                <c:pt idx="8">
                  <c:v>-3.1399999999999997E-2</c:v>
                </c:pt>
                <c:pt idx="9">
                  <c:v>-2.9776E-2</c:v>
                </c:pt>
                <c:pt idx="10">
                  <c:v>-2.9818399999999998E-2</c:v>
                </c:pt>
                <c:pt idx="11">
                  <c:v>-3.1681500000000001E-2</c:v>
                </c:pt>
                <c:pt idx="12">
                  <c:v>-2.9422400000000001E-2</c:v>
                </c:pt>
                <c:pt idx="13">
                  <c:v>-2.5183000000000001E-2</c:v>
                </c:pt>
                <c:pt idx="14">
                  <c:v>-2.09699E-2</c:v>
                </c:pt>
                <c:pt idx="15">
                  <c:v>-1.27341E-2</c:v>
                </c:pt>
                <c:pt idx="16">
                  <c:v>-6.8820299999999999E-3</c:v>
                </c:pt>
                <c:pt idx="17">
                  <c:v>-5.0164299999999997E-3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5-4EBA-9CB6-87232E520187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BCD!$B$3:$B$20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BCD!$CS$3:$CS$20</c:f>
              <c:numCache>
                <c:formatCode>0.00%</c:formatCode>
                <c:ptCount val="18"/>
                <c:pt idx="0">
                  <c:v>2.85854E-2</c:v>
                </c:pt>
                <c:pt idx="1">
                  <c:v>2.93227E-2</c:v>
                </c:pt>
                <c:pt idx="2">
                  <c:v>3.1091199999999999E-2</c:v>
                </c:pt>
                <c:pt idx="3">
                  <c:v>2.9240499999999999E-2</c:v>
                </c:pt>
                <c:pt idx="4">
                  <c:v>2.8341399999999999E-2</c:v>
                </c:pt>
                <c:pt idx="5">
                  <c:v>3.6988100000000003E-2</c:v>
                </c:pt>
                <c:pt idx="6">
                  <c:v>3.98699E-2</c:v>
                </c:pt>
                <c:pt idx="7">
                  <c:v>3.7660600000000002E-2</c:v>
                </c:pt>
                <c:pt idx="8">
                  <c:v>3.2569500000000001E-2</c:v>
                </c:pt>
                <c:pt idx="9">
                  <c:v>3.03439E-2</c:v>
                </c:pt>
                <c:pt idx="10">
                  <c:v>3.1199500000000002E-2</c:v>
                </c:pt>
                <c:pt idx="11">
                  <c:v>3.4397700000000003E-2</c:v>
                </c:pt>
                <c:pt idx="12">
                  <c:v>3.34051E-2</c:v>
                </c:pt>
                <c:pt idx="13">
                  <c:v>2.9717500000000001E-2</c:v>
                </c:pt>
                <c:pt idx="14">
                  <c:v>2.4226600000000001E-2</c:v>
                </c:pt>
                <c:pt idx="15">
                  <c:v>1.53905E-2</c:v>
                </c:pt>
                <c:pt idx="16">
                  <c:v>8.8422699999999993E-3</c:v>
                </c:pt>
                <c:pt idx="17">
                  <c:v>8.4885800000000008E-3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C5-4EBA-9CB6-87232E520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6840767"/>
        <c:axId val="406853663"/>
      </c:barChart>
      <c:catAx>
        <c:axId val="406840767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853663"/>
        <c:crosses val="autoZero"/>
        <c:auto val="1"/>
        <c:lblAlgn val="ctr"/>
        <c:lblOffset val="100"/>
        <c:noMultiLvlLbl val="0"/>
      </c:catAx>
      <c:valAx>
        <c:axId val="406853663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840767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2020 - SC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Carolina'!$CQ$3:$CQ$20</c:f>
              <c:numCache>
                <c:formatCode>0.00%</c:formatCode>
                <c:ptCount val="18"/>
                <c:pt idx="0">
                  <c:v>-2.8372399999999999E-2</c:v>
                </c:pt>
                <c:pt idx="1">
                  <c:v>-3.0176600000000001E-2</c:v>
                </c:pt>
                <c:pt idx="2">
                  <c:v>-3.30791E-2</c:v>
                </c:pt>
                <c:pt idx="3">
                  <c:v>-3.25673E-2</c:v>
                </c:pt>
                <c:pt idx="4">
                  <c:v>-3.2435899999999997E-2</c:v>
                </c:pt>
                <c:pt idx="5">
                  <c:v>-3.22104E-2</c:v>
                </c:pt>
                <c:pt idx="6">
                  <c:v>-3.1768999999999999E-2</c:v>
                </c:pt>
                <c:pt idx="7">
                  <c:v>-3.06518E-2</c:v>
                </c:pt>
                <c:pt idx="8">
                  <c:v>-2.9097000000000001E-2</c:v>
                </c:pt>
                <c:pt idx="9">
                  <c:v>-2.96434E-2</c:v>
                </c:pt>
                <c:pt idx="10">
                  <c:v>-3.0641100000000001E-2</c:v>
                </c:pt>
                <c:pt idx="11">
                  <c:v>-3.2655000000000003E-2</c:v>
                </c:pt>
                <c:pt idx="12">
                  <c:v>-3.1454999999999997E-2</c:v>
                </c:pt>
                <c:pt idx="13">
                  <c:v>-2.8142799999999999E-2</c:v>
                </c:pt>
                <c:pt idx="14">
                  <c:v>-2.4240399999999999E-2</c:v>
                </c:pt>
                <c:pt idx="15">
                  <c:v>-1.5348499999999999E-2</c:v>
                </c:pt>
                <c:pt idx="16">
                  <c:v>-8.3814600000000003E-3</c:v>
                </c:pt>
                <c:pt idx="17">
                  <c:v>-5.8030699999999996E-3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E-4A58-9C04-03EB29D4BFC8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Carolina'!$CS$3:$CS$20</c:f>
              <c:numCache>
                <c:formatCode>0.00%</c:formatCode>
                <c:ptCount val="18"/>
                <c:pt idx="0">
                  <c:v>2.7118E-2</c:v>
                </c:pt>
                <c:pt idx="1">
                  <c:v>2.8984599999999999E-2</c:v>
                </c:pt>
                <c:pt idx="2">
                  <c:v>3.1972599999999997E-2</c:v>
                </c:pt>
                <c:pt idx="3">
                  <c:v>3.11361E-2</c:v>
                </c:pt>
                <c:pt idx="4">
                  <c:v>3.0802300000000001E-2</c:v>
                </c:pt>
                <c:pt idx="5">
                  <c:v>3.2904299999999997E-2</c:v>
                </c:pt>
                <c:pt idx="6">
                  <c:v>3.3442399999999997E-2</c:v>
                </c:pt>
                <c:pt idx="7">
                  <c:v>3.2027399999999998E-2</c:v>
                </c:pt>
                <c:pt idx="8">
                  <c:v>3.0539500000000001E-2</c:v>
                </c:pt>
                <c:pt idx="9">
                  <c:v>3.10858E-2</c:v>
                </c:pt>
                <c:pt idx="10">
                  <c:v>3.22765E-2</c:v>
                </c:pt>
                <c:pt idx="11">
                  <c:v>3.55211E-2</c:v>
                </c:pt>
                <c:pt idx="12">
                  <c:v>3.5153499999999997E-2</c:v>
                </c:pt>
                <c:pt idx="13">
                  <c:v>3.2889099999999998E-2</c:v>
                </c:pt>
                <c:pt idx="14">
                  <c:v>2.7840500000000001E-2</c:v>
                </c:pt>
                <c:pt idx="15">
                  <c:v>1.8215700000000001E-2</c:v>
                </c:pt>
                <c:pt idx="16">
                  <c:v>1.1008799999999999E-2</c:v>
                </c:pt>
                <c:pt idx="17">
                  <c:v>1.04116E-2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0E-4A58-9C04-03EB29D4B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348463"/>
        <c:axId val="421347631"/>
      </c:barChart>
      <c:catAx>
        <c:axId val="42134846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7631"/>
        <c:crosses val="autoZero"/>
        <c:auto val="1"/>
        <c:lblAlgn val="ctr"/>
        <c:lblOffset val="100"/>
        <c:noMultiLvlLbl val="0"/>
      </c:catAx>
      <c:valAx>
        <c:axId val="421347631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846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2020 -</a:t>
            </a:r>
            <a:r>
              <a:rPr lang="en-US" sz="1800" baseline="0" dirty="0"/>
              <a:t> CATAWBA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Catawba!$CQ$3:$CQ$20</c:f>
              <c:numCache>
                <c:formatCode>0.00%</c:formatCode>
                <c:ptCount val="18"/>
                <c:pt idx="0">
                  <c:v>-2.8578900000000001E-2</c:v>
                </c:pt>
                <c:pt idx="1">
                  <c:v>-3.3540500000000001E-2</c:v>
                </c:pt>
                <c:pt idx="2">
                  <c:v>-3.6218E-2</c:v>
                </c:pt>
                <c:pt idx="3">
                  <c:v>-3.1247199999999999E-2</c:v>
                </c:pt>
                <c:pt idx="4">
                  <c:v>-2.6046900000000001E-2</c:v>
                </c:pt>
                <c:pt idx="5">
                  <c:v>-2.7708400000000001E-2</c:v>
                </c:pt>
                <c:pt idx="6">
                  <c:v>-3.0404E-2</c:v>
                </c:pt>
                <c:pt idx="7">
                  <c:v>-3.2551799999999999E-2</c:v>
                </c:pt>
                <c:pt idx="8">
                  <c:v>-3.3292799999999997E-2</c:v>
                </c:pt>
                <c:pt idx="9">
                  <c:v>-3.4042799999999998E-2</c:v>
                </c:pt>
                <c:pt idx="10">
                  <c:v>-3.3458700000000001E-2</c:v>
                </c:pt>
                <c:pt idx="11">
                  <c:v>-3.28928E-2</c:v>
                </c:pt>
                <c:pt idx="12">
                  <c:v>-3.01085E-2</c:v>
                </c:pt>
                <c:pt idx="13">
                  <c:v>-2.5571900000000002E-2</c:v>
                </c:pt>
                <c:pt idx="14">
                  <c:v>-2.22604E-2</c:v>
                </c:pt>
                <c:pt idx="15">
                  <c:v>-1.4494E-2</c:v>
                </c:pt>
                <c:pt idx="16">
                  <c:v>-7.5708800000000003E-3</c:v>
                </c:pt>
                <c:pt idx="17">
                  <c:v>-5.0798299999999996E-3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E-40B2-AB77-60AFA77EA0B6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Catawba!$B$3:$B$20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Catawba!$CS$3:$CS$20</c:f>
              <c:numCache>
                <c:formatCode>0.00%</c:formatCode>
                <c:ptCount val="18"/>
                <c:pt idx="0">
                  <c:v>2.7374300000000001E-2</c:v>
                </c:pt>
                <c:pt idx="1">
                  <c:v>3.1979100000000003E-2</c:v>
                </c:pt>
                <c:pt idx="2">
                  <c:v>3.5106499999999999E-2</c:v>
                </c:pt>
                <c:pt idx="3">
                  <c:v>3.1015399999999999E-2</c:v>
                </c:pt>
                <c:pt idx="4">
                  <c:v>2.6633299999999999E-2</c:v>
                </c:pt>
                <c:pt idx="5">
                  <c:v>2.9160700000000001E-2</c:v>
                </c:pt>
                <c:pt idx="6">
                  <c:v>3.3895099999999997E-2</c:v>
                </c:pt>
                <c:pt idx="7">
                  <c:v>3.53884E-2</c:v>
                </c:pt>
                <c:pt idx="8">
                  <c:v>3.4249700000000001E-2</c:v>
                </c:pt>
                <c:pt idx="9">
                  <c:v>3.5154299999999999E-2</c:v>
                </c:pt>
                <c:pt idx="10">
                  <c:v>3.4051900000000003E-2</c:v>
                </c:pt>
                <c:pt idx="11">
                  <c:v>3.4956500000000001E-2</c:v>
                </c:pt>
                <c:pt idx="12">
                  <c:v>3.2688200000000001E-2</c:v>
                </c:pt>
                <c:pt idx="13">
                  <c:v>3.0019899999999999E-2</c:v>
                </c:pt>
                <c:pt idx="14">
                  <c:v>2.6692400000000002E-2</c:v>
                </c:pt>
                <c:pt idx="15">
                  <c:v>1.72192E-2</c:v>
                </c:pt>
                <c:pt idx="16">
                  <c:v>1.01688E-2</c:v>
                </c:pt>
                <c:pt idx="17">
                  <c:v>9.1777899999999999E-3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9E-40B2-AB77-60AFA77EA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6441263"/>
        <c:axId val="416454575"/>
      </c:barChart>
      <c:catAx>
        <c:axId val="41644126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454575"/>
        <c:crosses val="autoZero"/>
        <c:auto val="1"/>
        <c:lblAlgn val="ctr"/>
        <c:lblOffset val="100"/>
        <c:noMultiLvlLbl val="0"/>
      </c:catAx>
      <c:valAx>
        <c:axId val="416454575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44126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2020 - SC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Carolina'!$CQ$3:$CQ$20</c:f>
              <c:numCache>
                <c:formatCode>0.00%</c:formatCode>
                <c:ptCount val="18"/>
                <c:pt idx="0">
                  <c:v>-2.8372399999999999E-2</c:v>
                </c:pt>
                <c:pt idx="1">
                  <c:v>-3.0176600000000001E-2</c:v>
                </c:pt>
                <c:pt idx="2">
                  <c:v>-3.30791E-2</c:v>
                </c:pt>
                <c:pt idx="3">
                  <c:v>-3.25673E-2</c:v>
                </c:pt>
                <c:pt idx="4">
                  <c:v>-3.2435899999999997E-2</c:v>
                </c:pt>
                <c:pt idx="5">
                  <c:v>-3.22104E-2</c:v>
                </c:pt>
                <c:pt idx="6">
                  <c:v>-3.1768999999999999E-2</c:v>
                </c:pt>
                <c:pt idx="7">
                  <c:v>-3.06518E-2</c:v>
                </c:pt>
                <c:pt idx="8">
                  <c:v>-2.9097000000000001E-2</c:v>
                </c:pt>
                <c:pt idx="9">
                  <c:v>-2.96434E-2</c:v>
                </c:pt>
                <c:pt idx="10">
                  <c:v>-3.0641100000000001E-2</c:v>
                </c:pt>
                <c:pt idx="11">
                  <c:v>-3.2655000000000003E-2</c:v>
                </c:pt>
                <c:pt idx="12">
                  <c:v>-3.1454999999999997E-2</c:v>
                </c:pt>
                <c:pt idx="13">
                  <c:v>-2.8142799999999999E-2</c:v>
                </c:pt>
                <c:pt idx="14">
                  <c:v>-2.4240399999999999E-2</c:v>
                </c:pt>
                <c:pt idx="15">
                  <c:v>-1.5348499999999999E-2</c:v>
                </c:pt>
                <c:pt idx="16">
                  <c:v>-8.3814600000000003E-3</c:v>
                </c:pt>
                <c:pt idx="17">
                  <c:v>-5.8030699999999996E-3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9-4970-8499-E3B50BCF4A61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Carolina'!$CS$3:$CS$20</c:f>
              <c:numCache>
                <c:formatCode>0.00%</c:formatCode>
                <c:ptCount val="18"/>
                <c:pt idx="0">
                  <c:v>2.7118E-2</c:v>
                </c:pt>
                <c:pt idx="1">
                  <c:v>2.8984599999999999E-2</c:v>
                </c:pt>
                <c:pt idx="2">
                  <c:v>3.1972599999999997E-2</c:v>
                </c:pt>
                <c:pt idx="3">
                  <c:v>3.11361E-2</c:v>
                </c:pt>
                <c:pt idx="4">
                  <c:v>3.0802300000000001E-2</c:v>
                </c:pt>
                <c:pt idx="5">
                  <c:v>3.2904299999999997E-2</c:v>
                </c:pt>
                <c:pt idx="6">
                  <c:v>3.3442399999999997E-2</c:v>
                </c:pt>
                <c:pt idx="7">
                  <c:v>3.2027399999999998E-2</c:v>
                </c:pt>
                <c:pt idx="8">
                  <c:v>3.0539500000000001E-2</c:v>
                </c:pt>
                <c:pt idx="9">
                  <c:v>3.10858E-2</c:v>
                </c:pt>
                <c:pt idx="10">
                  <c:v>3.22765E-2</c:v>
                </c:pt>
                <c:pt idx="11">
                  <c:v>3.55211E-2</c:v>
                </c:pt>
                <c:pt idx="12">
                  <c:v>3.5153499999999997E-2</c:v>
                </c:pt>
                <c:pt idx="13">
                  <c:v>3.2889099999999998E-2</c:v>
                </c:pt>
                <c:pt idx="14">
                  <c:v>2.7840500000000001E-2</c:v>
                </c:pt>
                <c:pt idx="15">
                  <c:v>1.8215700000000001E-2</c:v>
                </c:pt>
                <c:pt idx="16">
                  <c:v>1.1008799999999999E-2</c:v>
                </c:pt>
                <c:pt idx="17">
                  <c:v>1.04116E-2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09-4970-8499-E3B50BCF4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348463"/>
        <c:axId val="421347631"/>
      </c:barChart>
      <c:catAx>
        <c:axId val="42134846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7631"/>
        <c:crosses val="autoZero"/>
        <c:auto val="1"/>
        <c:lblAlgn val="ctr"/>
        <c:lblOffset val="100"/>
        <c:noMultiLvlLbl val="0"/>
      </c:catAx>
      <c:valAx>
        <c:axId val="421347631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846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POPULATION PYRAMID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435000771962326E-2"/>
          <c:y val="0.12251013366463373"/>
          <c:w val="0.84313300910915545"/>
          <c:h val="0.77001318347970382"/>
        </c:manualLayout>
      </c:layout>
      <c:barChart>
        <c:barDir val="bar"/>
        <c:grouping val="stacked"/>
        <c:varyColors val="0"/>
        <c:ser>
          <c:idx val="0"/>
          <c:order val="0"/>
          <c:tx>
            <c:v>Male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Carolina'!$DA$3:$DA$20</c:f>
              <c:numCache>
                <c:formatCode>0.00%</c:formatCode>
                <c:ptCount val="18"/>
                <c:pt idx="0">
                  <c:v>-2.8372381390636692E-2</c:v>
                </c:pt>
                <c:pt idx="1">
                  <c:v>-3.0176608431277504E-2</c:v>
                </c:pt>
                <c:pt idx="2">
                  <c:v>-3.3079119945723115E-2</c:v>
                </c:pt>
                <c:pt idx="3">
                  <c:v>-3.2567301839563148E-2</c:v>
                </c:pt>
                <c:pt idx="4">
                  <c:v>-3.2435936491675942E-2</c:v>
                </c:pt>
                <c:pt idx="5">
                  <c:v>-3.2210432474605463E-2</c:v>
                </c:pt>
                <c:pt idx="6">
                  <c:v>-3.1768974740236718E-2</c:v>
                </c:pt>
                <c:pt idx="7">
                  <c:v>-3.0651784570964478E-2</c:v>
                </c:pt>
                <c:pt idx="8">
                  <c:v>-2.9097034748863174E-2</c:v>
                </c:pt>
                <c:pt idx="9">
                  <c:v>-2.9643350876649304E-2</c:v>
                </c:pt>
                <c:pt idx="10">
                  <c:v>-3.0641064846730359E-2</c:v>
                </c:pt>
                <c:pt idx="11">
                  <c:v>-3.2655008674205947E-2</c:v>
                </c:pt>
                <c:pt idx="12">
                  <c:v>-3.1454984272215505E-2</c:v>
                </c:pt>
                <c:pt idx="13">
                  <c:v>-2.8142784387949548E-2</c:v>
                </c:pt>
                <c:pt idx="14">
                  <c:v>-2.4240414958576061E-2</c:v>
                </c:pt>
                <c:pt idx="15">
                  <c:v>-1.5348501158412381E-2</c:v>
                </c:pt>
                <c:pt idx="16">
                  <c:v>-8.3814600225426052E-3</c:v>
                </c:pt>
                <c:pt idx="17">
                  <c:v>-5.8030739881213761E-3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F-4AEC-88AE-75E7A358E716}"/>
            </c:ext>
          </c:extLst>
        </c:ser>
        <c:ser>
          <c:idx val="1"/>
          <c:order val="1"/>
          <c:tx>
            <c:v>Female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Carolina'!$DD$3:$DD$20</c:f>
              <c:numCache>
                <c:formatCode>0.00%</c:formatCode>
                <c:ptCount val="18"/>
                <c:pt idx="0">
                  <c:v>2.7117978751167719E-2</c:v>
                </c:pt>
                <c:pt idx="1">
                  <c:v>2.8984575096443411E-2</c:v>
                </c:pt>
                <c:pt idx="2">
                  <c:v>3.1972649500684992E-2</c:v>
                </c:pt>
                <c:pt idx="3">
                  <c:v>3.1136121202269697E-2</c:v>
                </c:pt>
                <c:pt idx="4">
                  <c:v>3.0802250518396117E-2</c:v>
                </c:pt>
                <c:pt idx="5">
                  <c:v>3.2904290988668469E-2</c:v>
                </c:pt>
                <c:pt idx="6">
                  <c:v>3.3442421145221272E-2</c:v>
                </c:pt>
                <c:pt idx="7">
                  <c:v>3.2027417546317494E-2</c:v>
                </c:pt>
                <c:pt idx="8">
                  <c:v>3.0539519822621698E-2</c:v>
                </c:pt>
                <c:pt idx="9">
                  <c:v>3.1085835950407828E-2</c:v>
                </c:pt>
                <c:pt idx="10">
                  <c:v>3.2276504956703034E-2</c:v>
                </c:pt>
                <c:pt idx="11">
                  <c:v>3.5521073126255548E-2</c:v>
                </c:pt>
                <c:pt idx="12">
                  <c:v>3.515348403706374E-2</c:v>
                </c:pt>
                <c:pt idx="13">
                  <c:v>3.288908847066372E-2</c:v>
                </c:pt>
                <c:pt idx="14">
                  <c:v>2.7840488164547376E-2</c:v>
                </c:pt>
                <c:pt idx="15">
                  <c:v>1.8215735034923887E-2</c:v>
                </c:pt>
                <c:pt idx="16">
                  <c:v>1.1008766980286817E-2</c:v>
                </c:pt>
                <c:pt idx="17">
                  <c:v>1.0411580888407865E-2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F-4AEC-88AE-75E7A358E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593119"/>
        <c:axId val="298594783"/>
      </c:barChart>
      <c:catAx>
        <c:axId val="29859311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94783"/>
        <c:crosses val="autoZero"/>
        <c:auto val="1"/>
        <c:lblAlgn val="ctr"/>
        <c:lblOffset val="100"/>
        <c:noMultiLvlLbl val="0"/>
      </c:catAx>
      <c:valAx>
        <c:axId val="298594783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9311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12274201018991"/>
          <c:y val="0.93814296182312762"/>
          <c:w val="0.19112706499922805"/>
          <c:h val="4.7718362932891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2020 -</a:t>
            </a:r>
            <a:r>
              <a:rPr lang="en-US" sz="1800" baseline="0" dirty="0"/>
              <a:t> CENTRAL MIDLANDS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'Central Midlan'!$CQ$3:$CQ$20</c:f>
              <c:numCache>
                <c:formatCode>0.00%</c:formatCode>
                <c:ptCount val="18"/>
                <c:pt idx="0">
                  <c:v>-2.84692E-2</c:v>
                </c:pt>
                <c:pt idx="1">
                  <c:v>-3.0517200000000001E-2</c:v>
                </c:pt>
                <c:pt idx="2">
                  <c:v>-3.3571799999999999E-2</c:v>
                </c:pt>
                <c:pt idx="3">
                  <c:v>-3.7347199999999997E-2</c:v>
                </c:pt>
                <c:pt idx="4">
                  <c:v>-4.2547300000000003E-2</c:v>
                </c:pt>
                <c:pt idx="5">
                  <c:v>-3.4852399999999999E-2</c:v>
                </c:pt>
                <c:pt idx="6">
                  <c:v>-3.2777000000000001E-2</c:v>
                </c:pt>
                <c:pt idx="7">
                  <c:v>-3.15328E-2</c:v>
                </c:pt>
                <c:pt idx="8">
                  <c:v>-2.9247100000000002E-2</c:v>
                </c:pt>
                <c:pt idx="9">
                  <c:v>-2.9352300000000001E-2</c:v>
                </c:pt>
                <c:pt idx="10">
                  <c:v>-2.9830200000000001E-2</c:v>
                </c:pt>
                <c:pt idx="11">
                  <c:v>-3.05835E-2</c:v>
                </c:pt>
                <c:pt idx="12">
                  <c:v>-2.9097700000000001E-2</c:v>
                </c:pt>
                <c:pt idx="13">
                  <c:v>-2.39353E-2</c:v>
                </c:pt>
                <c:pt idx="14">
                  <c:v>-1.9481999999999999E-2</c:v>
                </c:pt>
                <c:pt idx="15">
                  <c:v>-1.1891000000000001E-2</c:v>
                </c:pt>
                <c:pt idx="16">
                  <c:v>-6.42605E-3</c:v>
                </c:pt>
                <c:pt idx="17">
                  <c:v>-4.7481099999999998E-3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1-40CE-928A-C881FC11ACAF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'Central Midlan'!$B$3:$B$20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'Central Midlan'!$CS$3:$CS$20</c:f>
              <c:numCache>
                <c:formatCode>0.00%</c:formatCode>
                <c:ptCount val="18"/>
                <c:pt idx="0">
                  <c:v>2.7435399999999999E-2</c:v>
                </c:pt>
                <c:pt idx="1">
                  <c:v>2.9335400000000001E-2</c:v>
                </c:pt>
                <c:pt idx="2">
                  <c:v>3.2418599999999999E-2</c:v>
                </c:pt>
                <c:pt idx="3">
                  <c:v>3.4848499999999998E-2</c:v>
                </c:pt>
                <c:pt idx="4">
                  <c:v>3.9570599999999997E-2</c:v>
                </c:pt>
                <c:pt idx="5">
                  <c:v>3.62706E-2</c:v>
                </c:pt>
                <c:pt idx="6">
                  <c:v>3.4917299999999998E-2</c:v>
                </c:pt>
                <c:pt idx="7">
                  <c:v>3.3766600000000001E-2</c:v>
                </c:pt>
                <c:pt idx="8">
                  <c:v>3.1415999999999999E-2</c:v>
                </c:pt>
                <c:pt idx="9">
                  <c:v>3.1782199999999997E-2</c:v>
                </c:pt>
                <c:pt idx="10">
                  <c:v>3.1489999999999997E-2</c:v>
                </c:pt>
                <c:pt idx="11">
                  <c:v>3.39017E-2</c:v>
                </c:pt>
                <c:pt idx="12">
                  <c:v>3.2436699999999999E-2</c:v>
                </c:pt>
                <c:pt idx="13">
                  <c:v>2.82899E-2</c:v>
                </c:pt>
                <c:pt idx="14">
                  <c:v>2.2971700000000001E-2</c:v>
                </c:pt>
                <c:pt idx="15">
                  <c:v>1.4731299999999999E-2</c:v>
                </c:pt>
                <c:pt idx="16">
                  <c:v>9.0624399999999997E-3</c:v>
                </c:pt>
                <c:pt idx="17">
                  <c:v>9.1468599999999997E-3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11-40CE-928A-C881FC11A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8724927"/>
        <c:axId val="488728671"/>
      </c:barChart>
      <c:catAx>
        <c:axId val="488724927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728671"/>
        <c:crosses val="autoZero"/>
        <c:auto val="1"/>
        <c:lblAlgn val="ctr"/>
        <c:lblOffset val="100"/>
        <c:noMultiLvlLbl val="0"/>
      </c:catAx>
      <c:valAx>
        <c:axId val="488728671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724927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2020 - SC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Carolina'!$CQ$3:$CQ$20</c:f>
              <c:numCache>
                <c:formatCode>0.00%</c:formatCode>
                <c:ptCount val="18"/>
                <c:pt idx="0">
                  <c:v>-2.8372399999999999E-2</c:v>
                </c:pt>
                <c:pt idx="1">
                  <c:v>-3.0176600000000001E-2</c:v>
                </c:pt>
                <c:pt idx="2">
                  <c:v>-3.30791E-2</c:v>
                </c:pt>
                <c:pt idx="3">
                  <c:v>-3.25673E-2</c:v>
                </c:pt>
                <c:pt idx="4">
                  <c:v>-3.2435899999999997E-2</c:v>
                </c:pt>
                <c:pt idx="5">
                  <c:v>-3.22104E-2</c:v>
                </c:pt>
                <c:pt idx="6">
                  <c:v>-3.1768999999999999E-2</c:v>
                </c:pt>
                <c:pt idx="7">
                  <c:v>-3.06518E-2</c:v>
                </c:pt>
                <c:pt idx="8">
                  <c:v>-2.9097000000000001E-2</c:v>
                </c:pt>
                <c:pt idx="9">
                  <c:v>-2.96434E-2</c:v>
                </c:pt>
                <c:pt idx="10">
                  <c:v>-3.0641100000000001E-2</c:v>
                </c:pt>
                <c:pt idx="11">
                  <c:v>-3.2655000000000003E-2</c:v>
                </c:pt>
                <c:pt idx="12">
                  <c:v>-3.1454999999999997E-2</c:v>
                </c:pt>
                <c:pt idx="13">
                  <c:v>-2.8142799999999999E-2</c:v>
                </c:pt>
                <c:pt idx="14">
                  <c:v>-2.4240399999999999E-2</c:v>
                </c:pt>
                <c:pt idx="15">
                  <c:v>-1.5348499999999999E-2</c:v>
                </c:pt>
                <c:pt idx="16">
                  <c:v>-8.3814600000000003E-3</c:v>
                </c:pt>
                <c:pt idx="17">
                  <c:v>-5.8030699999999996E-3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FC-4E8A-8B21-2F22763AC44A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Carolina'!$CS$3:$CS$20</c:f>
              <c:numCache>
                <c:formatCode>0.00%</c:formatCode>
                <c:ptCount val="18"/>
                <c:pt idx="0">
                  <c:v>2.7118E-2</c:v>
                </c:pt>
                <c:pt idx="1">
                  <c:v>2.8984599999999999E-2</c:v>
                </c:pt>
                <c:pt idx="2">
                  <c:v>3.1972599999999997E-2</c:v>
                </c:pt>
                <c:pt idx="3">
                  <c:v>3.11361E-2</c:v>
                </c:pt>
                <c:pt idx="4">
                  <c:v>3.0802300000000001E-2</c:v>
                </c:pt>
                <c:pt idx="5">
                  <c:v>3.2904299999999997E-2</c:v>
                </c:pt>
                <c:pt idx="6">
                  <c:v>3.3442399999999997E-2</c:v>
                </c:pt>
                <c:pt idx="7">
                  <c:v>3.2027399999999998E-2</c:v>
                </c:pt>
                <c:pt idx="8">
                  <c:v>3.0539500000000001E-2</c:v>
                </c:pt>
                <c:pt idx="9">
                  <c:v>3.10858E-2</c:v>
                </c:pt>
                <c:pt idx="10">
                  <c:v>3.22765E-2</c:v>
                </c:pt>
                <c:pt idx="11">
                  <c:v>3.55211E-2</c:v>
                </c:pt>
                <c:pt idx="12">
                  <c:v>3.5153499999999997E-2</c:v>
                </c:pt>
                <c:pt idx="13">
                  <c:v>3.2889099999999998E-2</c:v>
                </c:pt>
                <c:pt idx="14">
                  <c:v>2.7840500000000001E-2</c:v>
                </c:pt>
                <c:pt idx="15">
                  <c:v>1.8215700000000001E-2</c:v>
                </c:pt>
                <c:pt idx="16">
                  <c:v>1.1008799999999999E-2</c:v>
                </c:pt>
                <c:pt idx="17">
                  <c:v>1.04116E-2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FC-4E8A-8B21-2F22763AC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348463"/>
        <c:axId val="421347631"/>
      </c:barChart>
      <c:catAx>
        <c:axId val="42134846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7631"/>
        <c:crosses val="autoZero"/>
        <c:auto val="1"/>
        <c:lblAlgn val="ctr"/>
        <c:lblOffset val="100"/>
        <c:noMultiLvlLbl val="0"/>
      </c:catAx>
      <c:valAx>
        <c:axId val="421347631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846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2020 - LOWCOUNTRY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Lowcountry!$CQ$3:$CQ$20</c:f>
              <c:numCache>
                <c:formatCode>0.00%</c:formatCode>
                <c:ptCount val="18"/>
                <c:pt idx="0">
                  <c:v>-2.62984E-2</c:v>
                </c:pt>
                <c:pt idx="1">
                  <c:v>-2.6579599999999998E-2</c:v>
                </c:pt>
                <c:pt idx="2">
                  <c:v>-2.9198100000000001E-2</c:v>
                </c:pt>
                <c:pt idx="3">
                  <c:v>-3.06407E-2</c:v>
                </c:pt>
                <c:pt idx="4">
                  <c:v>-3.2638300000000002E-2</c:v>
                </c:pt>
                <c:pt idx="5">
                  <c:v>-2.9567E-2</c:v>
                </c:pt>
                <c:pt idx="6">
                  <c:v>-2.6842499999999998E-2</c:v>
                </c:pt>
                <c:pt idx="7">
                  <c:v>-2.62107E-2</c:v>
                </c:pt>
                <c:pt idx="8">
                  <c:v>-2.48741E-2</c:v>
                </c:pt>
                <c:pt idx="9">
                  <c:v>-2.5476700000000001E-2</c:v>
                </c:pt>
                <c:pt idx="10">
                  <c:v>-2.6714700000000001E-2</c:v>
                </c:pt>
                <c:pt idx="11">
                  <c:v>-3.1827599999999998E-2</c:v>
                </c:pt>
                <c:pt idx="12">
                  <c:v>-3.4541099999999998E-2</c:v>
                </c:pt>
                <c:pt idx="13">
                  <c:v>-3.5622099999999997E-2</c:v>
                </c:pt>
                <c:pt idx="14">
                  <c:v>-3.60749E-2</c:v>
                </c:pt>
                <c:pt idx="15">
                  <c:v>-2.4866800000000001E-2</c:v>
                </c:pt>
                <c:pt idx="16">
                  <c:v>-1.36258E-2</c:v>
                </c:pt>
                <c:pt idx="17">
                  <c:v>-9.6815800000000004E-3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A-47F8-92A3-12723D282AEB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Lowcountry!$B$3:$B$20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Lowcountry!$CS$3:$CS$20</c:f>
              <c:numCache>
                <c:formatCode>0.00%</c:formatCode>
                <c:ptCount val="18"/>
                <c:pt idx="0">
                  <c:v>2.50786E-2</c:v>
                </c:pt>
                <c:pt idx="1">
                  <c:v>2.5151699999999999E-2</c:v>
                </c:pt>
                <c:pt idx="2">
                  <c:v>2.7963700000000001E-2</c:v>
                </c:pt>
                <c:pt idx="3">
                  <c:v>2.6806E-2</c:v>
                </c:pt>
                <c:pt idx="4">
                  <c:v>2.6042800000000001E-2</c:v>
                </c:pt>
                <c:pt idx="5">
                  <c:v>2.7985599999999999E-2</c:v>
                </c:pt>
                <c:pt idx="6">
                  <c:v>2.6886400000000001E-2</c:v>
                </c:pt>
                <c:pt idx="7">
                  <c:v>2.6316699999999998E-2</c:v>
                </c:pt>
                <c:pt idx="8">
                  <c:v>2.5681200000000001E-2</c:v>
                </c:pt>
                <c:pt idx="9">
                  <c:v>2.6733E-2</c:v>
                </c:pt>
                <c:pt idx="10">
                  <c:v>2.9512199999999999E-2</c:v>
                </c:pt>
                <c:pt idx="11">
                  <c:v>3.6717699999999999E-2</c:v>
                </c:pt>
                <c:pt idx="12">
                  <c:v>4.0585200000000002E-2</c:v>
                </c:pt>
                <c:pt idx="13">
                  <c:v>4.3682100000000001E-2</c:v>
                </c:pt>
                <c:pt idx="14">
                  <c:v>3.9884000000000003E-2</c:v>
                </c:pt>
                <c:pt idx="15">
                  <c:v>2.6334900000000001E-2</c:v>
                </c:pt>
                <c:pt idx="16">
                  <c:v>1.45132E-2</c:v>
                </c:pt>
                <c:pt idx="17">
                  <c:v>1.2844299999999999E-2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BA-47F8-92A3-12723D282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3512079"/>
        <c:axId val="273512495"/>
      </c:barChart>
      <c:catAx>
        <c:axId val="27351207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512495"/>
        <c:crosses val="autoZero"/>
        <c:auto val="1"/>
        <c:lblAlgn val="ctr"/>
        <c:lblOffset val="100"/>
        <c:noMultiLvlLbl val="0"/>
      </c:catAx>
      <c:valAx>
        <c:axId val="273512495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51207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2020 - SC</a:t>
            </a:r>
          </a:p>
        </c:rich>
      </c:tx>
      <c:layout>
        <c:manualLayout>
          <c:xMode val="edge"/>
          <c:yMode val="edge"/>
          <c:x val="0.38458985065138468"/>
          <c:y val="1.6972165648336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Carolina'!$CQ$3:$CQ$20</c:f>
              <c:numCache>
                <c:formatCode>0.00%</c:formatCode>
                <c:ptCount val="18"/>
                <c:pt idx="0">
                  <c:v>-2.8372399999999999E-2</c:v>
                </c:pt>
                <c:pt idx="1">
                  <c:v>-3.0176600000000001E-2</c:v>
                </c:pt>
                <c:pt idx="2">
                  <c:v>-3.30791E-2</c:v>
                </c:pt>
                <c:pt idx="3">
                  <c:v>-3.25673E-2</c:v>
                </c:pt>
                <c:pt idx="4">
                  <c:v>-3.2435899999999997E-2</c:v>
                </c:pt>
                <c:pt idx="5">
                  <c:v>-3.22104E-2</c:v>
                </c:pt>
                <c:pt idx="6">
                  <c:v>-3.1768999999999999E-2</c:v>
                </c:pt>
                <c:pt idx="7">
                  <c:v>-3.06518E-2</c:v>
                </c:pt>
                <c:pt idx="8">
                  <c:v>-2.9097000000000001E-2</c:v>
                </c:pt>
                <c:pt idx="9">
                  <c:v>-2.96434E-2</c:v>
                </c:pt>
                <c:pt idx="10">
                  <c:v>-3.0641100000000001E-2</c:v>
                </c:pt>
                <c:pt idx="11">
                  <c:v>-3.2655000000000003E-2</c:v>
                </c:pt>
                <c:pt idx="12">
                  <c:v>-3.1454999999999997E-2</c:v>
                </c:pt>
                <c:pt idx="13">
                  <c:v>-2.8142799999999999E-2</c:v>
                </c:pt>
                <c:pt idx="14">
                  <c:v>-2.4240399999999999E-2</c:v>
                </c:pt>
                <c:pt idx="15">
                  <c:v>-1.5348499999999999E-2</c:v>
                </c:pt>
                <c:pt idx="16">
                  <c:v>-8.3814600000000003E-3</c:v>
                </c:pt>
                <c:pt idx="17">
                  <c:v>-5.8030699999999996E-3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0-4F3B-B995-C83ACA29626E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Carolina'!$CS$3:$CS$20</c:f>
              <c:numCache>
                <c:formatCode>0.00%</c:formatCode>
                <c:ptCount val="18"/>
                <c:pt idx="0">
                  <c:v>2.7118E-2</c:v>
                </c:pt>
                <c:pt idx="1">
                  <c:v>2.8984599999999999E-2</c:v>
                </c:pt>
                <c:pt idx="2">
                  <c:v>3.1972599999999997E-2</c:v>
                </c:pt>
                <c:pt idx="3">
                  <c:v>3.11361E-2</c:v>
                </c:pt>
                <c:pt idx="4">
                  <c:v>3.0802300000000001E-2</c:v>
                </c:pt>
                <c:pt idx="5">
                  <c:v>3.2904299999999997E-2</c:v>
                </c:pt>
                <c:pt idx="6">
                  <c:v>3.3442399999999997E-2</c:v>
                </c:pt>
                <c:pt idx="7">
                  <c:v>3.2027399999999998E-2</c:v>
                </c:pt>
                <c:pt idx="8">
                  <c:v>3.0539500000000001E-2</c:v>
                </c:pt>
                <c:pt idx="9">
                  <c:v>3.10858E-2</c:v>
                </c:pt>
                <c:pt idx="10">
                  <c:v>3.22765E-2</c:v>
                </c:pt>
                <c:pt idx="11">
                  <c:v>3.55211E-2</c:v>
                </c:pt>
                <c:pt idx="12">
                  <c:v>3.5153499999999997E-2</c:v>
                </c:pt>
                <c:pt idx="13">
                  <c:v>3.2889099999999998E-2</c:v>
                </c:pt>
                <c:pt idx="14">
                  <c:v>2.7840500000000001E-2</c:v>
                </c:pt>
                <c:pt idx="15">
                  <c:v>1.8215700000000001E-2</c:v>
                </c:pt>
                <c:pt idx="16">
                  <c:v>1.1008799999999999E-2</c:v>
                </c:pt>
                <c:pt idx="17">
                  <c:v>1.04116E-2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40-4F3B-B995-C83ACA296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348463"/>
        <c:axId val="421347631"/>
      </c:barChart>
      <c:catAx>
        <c:axId val="42134846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7631"/>
        <c:crosses val="autoZero"/>
        <c:auto val="1"/>
        <c:lblAlgn val="ctr"/>
        <c:lblOffset val="100"/>
        <c:noMultiLvlLbl val="0"/>
      </c:catAx>
      <c:valAx>
        <c:axId val="421347631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846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–</a:t>
            </a:r>
            <a:r>
              <a:rPr lang="en-US" sz="1800" baseline="0" dirty="0"/>
              <a:t> LOWER SAVANNAH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'Lower Savannah'!$CQ$3:$CQ$20</c:f>
              <c:numCache>
                <c:formatCode>0.00%</c:formatCode>
                <c:ptCount val="18"/>
                <c:pt idx="0">
                  <c:v>-2.75959E-2</c:v>
                </c:pt>
                <c:pt idx="1">
                  <c:v>-2.92403E-2</c:v>
                </c:pt>
                <c:pt idx="2">
                  <c:v>-3.3429E-2</c:v>
                </c:pt>
                <c:pt idx="3">
                  <c:v>-3.2043599999999998E-2</c:v>
                </c:pt>
                <c:pt idx="4">
                  <c:v>-2.9130199999999998E-2</c:v>
                </c:pt>
                <c:pt idx="5">
                  <c:v>-3.0483300000000001E-2</c:v>
                </c:pt>
                <c:pt idx="6">
                  <c:v>-2.8680299999999999E-2</c:v>
                </c:pt>
                <c:pt idx="7">
                  <c:v>-2.7382199999999999E-2</c:v>
                </c:pt>
                <c:pt idx="8">
                  <c:v>-2.6569700000000002E-2</c:v>
                </c:pt>
                <c:pt idx="9">
                  <c:v>-2.7016399999999999E-2</c:v>
                </c:pt>
                <c:pt idx="10">
                  <c:v>-2.9826200000000001E-2</c:v>
                </c:pt>
                <c:pt idx="11">
                  <c:v>-3.4872800000000002E-2</c:v>
                </c:pt>
                <c:pt idx="12">
                  <c:v>-3.3979299999999997E-2</c:v>
                </c:pt>
                <c:pt idx="13">
                  <c:v>-3.0217899999999999E-2</c:v>
                </c:pt>
                <c:pt idx="14">
                  <c:v>-2.6210399999999998E-2</c:v>
                </c:pt>
                <c:pt idx="15">
                  <c:v>-1.7522200000000002E-2</c:v>
                </c:pt>
                <c:pt idx="16">
                  <c:v>-9.5395900000000006E-3</c:v>
                </c:pt>
                <c:pt idx="17">
                  <c:v>-6.8949199999999997E-3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F-4D24-B49D-D98D62ABA271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'Lower Savannah'!$B$3:$B$20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'Lower Savannah'!$CS$3:$CS$20</c:f>
              <c:numCache>
                <c:formatCode>0.00%</c:formatCode>
                <c:ptCount val="18"/>
                <c:pt idx="0">
                  <c:v>2.6731600000000001E-2</c:v>
                </c:pt>
                <c:pt idx="1">
                  <c:v>2.8787099999999999E-2</c:v>
                </c:pt>
                <c:pt idx="2">
                  <c:v>3.1648700000000002E-2</c:v>
                </c:pt>
                <c:pt idx="3">
                  <c:v>3.1706900000000003E-2</c:v>
                </c:pt>
                <c:pt idx="4">
                  <c:v>3.00366E-2</c:v>
                </c:pt>
                <c:pt idx="5">
                  <c:v>3.0726099999999999E-2</c:v>
                </c:pt>
                <c:pt idx="6">
                  <c:v>3.1098399999999998E-2</c:v>
                </c:pt>
                <c:pt idx="7">
                  <c:v>2.96352E-2</c:v>
                </c:pt>
                <c:pt idx="8">
                  <c:v>2.8363099999999999E-2</c:v>
                </c:pt>
                <c:pt idx="9">
                  <c:v>2.9771200000000001E-2</c:v>
                </c:pt>
                <c:pt idx="10">
                  <c:v>3.26942E-2</c:v>
                </c:pt>
                <c:pt idx="11">
                  <c:v>3.76955E-2</c:v>
                </c:pt>
                <c:pt idx="12">
                  <c:v>3.6873299999999998E-2</c:v>
                </c:pt>
                <c:pt idx="13">
                  <c:v>3.6225899999999998E-2</c:v>
                </c:pt>
                <c:pt idx="14">
                  <c:v>3.05578E-2</c:v>
                </c:pt>
                <c:pt idx="15">
                  <c:v>2.1154099999999999E-2</c:v>
                </c:pt>
                <c:pt idx="16">
                  <c:v>1.26569E-2</c:v>
                </c:pt>
                <c:pt idx="17">
                  <c:v>1.3003199999999999E-2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6F-4D24-B49D-D98D62ABA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7333503"/>
        <c:axId val="497331839"/>
      </c:barChart>
      <c:catAx>
        <c:axId val="49733350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331839"/>
        <c:crosses val="autoZero"/>
        <c:auto val="1"/>
        <c:lblAlgn val="ctr"/>
        <c:lblOffset val="100"/>
        <c:noMultiLvlLbl val="0"/>
      </c:catAx>
      <c:valAx>
        <c:axId val="497331839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33350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2020 - SC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Carolina'!$CQ$3:$CQ$20</c:f>
              <c:numCache>
                <c:formatCode>0.00%</c:formatCode>
                <c:ptCount val="18"/>
                <c:pt idx="0">
                  <c:v>-2.8372399999999999E-2</c:v>
                </c:pt>
                <c:pt idx="1">
                  <c:v>-3.0176600000000001E-2</c:v>
                </c:pt>
                <c:pt idx="2">
                  <c:v>-3.30791E-2</c:v>
                </c:pt>
                <c:pt idx="3">
                  <c:v>-3.25673E-2</c:v>
                </c:pt>
                <c:pt idx="4">
                  <c:v>-3.2435899999999997E-2</c:v>
                </c:pt>
                <c:pt idx="5">
                  <c:v>-3.22104E-2</c:v>
                </c:pt>
                <c:pt idx="6">
                  <c:v>-3.1768999999999999E-2</c:v>
                </c:pt>
                <c:pt idx="7">
                  <c:v>-3.06518E-2</c:v>
                </c:pt>
                <c:pt idx="8">
                  <c:v>-2.9097000000000001E-2</c:v>
                </c:pt>
                <c:pt idx="9">
                  <c:v>-2.96434E-2</c:v>
                </c:pt>
                <c:pt idx="10">
                  <c:v>-3.0641100000000001E-2</c:v>
                </c:pt>
                <c:pt idx="11">
                  <c:v>-3.2655000000000003E-2</c:v>
                </c:pt>
                <c:pt idx="12">
                  <c:v>-3.1454999999999997E-2</c:v>
                </c:pt>
                <c:pt idx="13">
                  <c:v>-2.8142799999999999E-2</c:v>
                </c:pt>
                <c:pt idx="14">
                  <c:v>-2.4240399999999999E-2</c:v>
                </c:pt>
                <c:pt idx="15">
                  <c:v>-1.5348499999999999E-2</c:v>
                </c:pt>
                <c:pt idx="16">
                  <c:v>-8.3814600000000003E-3</c:v>
                </c:pt>
                <c:pt idx="17">
                  <c:v>-5.8030699999999996E-3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E-4A5F-A76C-A51EE2452375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Carolina'!$CS$3:$CS$20</c:f>
              <c:numCache>
                <c:formatCode>0.00%</c:formatCode>
                <c:ptCount val="18"/>
                <c:pt idx="0">
                  <c:v>2.7118E-2</c:v>
                </c:pt>
                <c:pt idx="1">
                  <c:v>2.8984599999999999E-2</c:v>
                </c:pt>
                <c:pt idx="2">
                  <c:v>3.1972599999999997E-2</c:v>
                </c:pt>
                <c:pt idx="3">
                  <c:v>3.11361E-2</c:v>
                </c:pt>
                <c:pt idx="4">
                  <c:v>3.0802300000000001E-2</c:v>
                </c:pt>
                <c:pt idx="5">
                  <c:v>3.2904299999999997E-2</c:v>
                </c:pt>
                <c:pt idx="6">
                  <c:v>3.3442399999999997E-2</c:v>
                </c:pt>
                <c:pt idx="7">
                  <c:v>3.2027399999999998E-2</c:v>
                </c:pt>
                <c:pt idx="8">
                  <c:v>3.0539500000000001E-2</c:v>
                </c:pt>
                <c:pt idx="9">
                  <c:v>3.10858E-2</c:v>
                </c:pt>
                <c:pt idx="10">
                  <c:v>3.22765E-2</c:v>
                </c:pt>
                <c:pt idx="11">
                  <c:v>3.55211E-2</c:v>
                </c:pt>
                <c:pt idx="12">
                  <c:v>3.5153499999999997E-2</c:v>
                </c:pt>
                <c:pt idx="13">
                  <c:v>3.2889099999999998E-2</c:v>
                </c:pt>
                <c:pt idx="14">
                  <c:v>2.7840500000000001E-2</c:v>
                </c:pt>
                <c:pt idx="15">
                  <c:v>1.8215700000000001E-2</c:v>
                </c:pt>
                <c:pt idx="16">
                  <c:v>1.1008799999999999E-2</c:v>
                </c:pt>
                <c:pt idx="17">
                  <c:v>1.04116E-2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3E-4A5F-A76C-A51EE2452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348463"/>
        <c:axId val="421347631"/>
      </c:barChart>
      <c:catAx>
        <c:axId val="42134846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7631"/>
        <c:crosses val="autoZero"/>
        <c:auto val="1"/>
        <c:lblAlgn val="ctr"/>
        <c:lblOffset val="100"/>
        <c:noMultiLvlLbl val="0"/>
      </c:catAx>
      <c:valAx>
        <c:axId val="421347631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846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–</a:t>
            </a:r>
            <a:r>
              <a:rPr lang="en-US" sz="1800" baseline="0" dirty="0"/>
              <a:t> PEE DEE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PeeDee!$CQ$3:$CQ$20</c:f>
              <c:numCache>
                <c:formatCode>0.00%</c:formatCode>
                <c:ptCount val="18"/>
                <c:pt idx="0">
                  <c:v>-2.9370199999999999E-2</c:v>
                </c:pt>
                <c:pt idx="1">
                  <c:v>-3.1512400000000003E-2</c:v>
                </c:pt>
                <c:pt idx="2">
                  <c:v>-3.5071600000000001E-2</c:v>
                </c:pt>
                <c:pt idx="3">
                  <c:v>-3.1937800000000002E-2</c:v>
                </c:pt>
                <c:pt idx="4">
                  <c:v>-2.9082500000000001E-2</c:v>
                </c:pt>
                <c:pt idx="5">
                  <c:v>-3.13166E-2</c:v>
                </c:pt>
                <c:pt idx="6">
                  <c:v>-2.92263E-2</c:v>
                </c:pt>
                <c:pt idx="7">
                  <c:v>-2.78645E-2</c:v>
                </c:pt>
                <c:pt idx="8">
                  <c:v>-2.86082E-2</c:v>
                </c:pt>
                <c:pt idx="9">
                  <c:v>-2.9382399999999999E-2</c:v>
                </c:pt>
                <c:pt idx="10">
                  <c:v>-3.0799400000000001E-2</c:v>
                </c:pt>
                <c:pt idx="11">
                  <c:v>-3.2507000000000001E-2</c:v>
                </c:pt>
                <c:pt idx="12">
                  <c:v>-3.13166E-2</c:v>
                </c:pt>
                <c:pt idx="13">
                  <c:v>-2.8381699999999999E-2</c:v>
                </c:pt>
                <c:pt idx="14">
                  <c:v>-2.35035E-2</c:v>
                </c:pt>
                <c:pt idx="15">
                  <c:v>-1.4249E-2</c:v>
                </c:pt>
                <c:pt idx="16">
                  <c:v>-7.9324300000000007E-3</c:v>
                </c:pt>
                <c:pt idx="17">
                  <c:v>-5.13833E-3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66-4BF1-8828-6A4877D763D7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PeeDee!$B$3:$B$20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PeeDee!$CS$3:$CS$20</c:f>
              <c:numCache>
                <c:formatCode>0.00%</c:formatCode>
                <c:ptCount val="18"/>
                <c:pt idx="0">
                  <c:v>2.82746E-2</c:v>
                </c:pt>
                <c:pt idx="1">
                  <c:v>3.0679999999999999E-2</c:v>
                </c:pt>
                <c:pt idx="2">
                  <c:v>3.4373899999999999E-2</c:v>
                </c:pt>
                <c:pt idx="3">
                  <c:v>3.1402300000000001E-2</c:v>
                </c:pt>
                <c:pt idx="4">
                  <c:v>3.04841E-2</c:v>
                </c:pt>
                <c:pt idx="5">
                  <c:v>3.2497900000000003E-2</c:v>
                </c:pt>
                <c:pt idx="6">
                  <c:v>3.1032000000000001E-2</c:v>
                </c:pt>
                <c:pt idx="7">
                  <c:v>2.9709900000000001E-2</c:v>
                </c:pt>
                <c:pt idx="8">
                  <c:v>3.1481799999999997E-2</c:v>
                </c:pt>
                <c:pt idx="9">
                  <c:v>3.2617199999999999E-2</c:v>
                </c:pt>
                <c:pt idx="10">
                  <c:v>3.3578200000000002E-2</c:v>
                </c:pt>
                <c:pt idx="11">
                  <c:v>3.6396699999999997E-2</c:v>
                </c:pt>
                <c:pt idx="12">
                  <c:v>3.5616399999999999E-2</c:v>
                </c:pt>
                <c:pt idx="13">
                  <c:v>3.3620999999999998E-2</c:v>
                </c:pt>
                <c:pt idx="14">
                  <c:v>2.84949E-2</c:v>
                </c:pt>
                <c:pt idx="15">
                  <c:v>1.9041499999999999E-2</c:v>
                </c:pt>
                <c:pt idx="16">
                  <c:v>1.20976E-2</c:v>
                </c:pt>
                <c:pt idx="17">
                  <c:v>1.13998E-2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66-4BF1-8828-6A4877D76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7340159"/>
        <c:axId val="497330591"/>
      </c:barChart>
      <c:catAx>
        <c:axId val="49734015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330591"/>
        <c:crosses val="autoZero"/>
        <c:auto val="1"/>
        <c:lblAlgn val="ctr"/>
        <c:lblOffset val="100"/>
        <c:noMultiLvlLbl val="0"/>
      </c:catAx>
      <c:valAx>
        <c:axId val="497330591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34015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2020 - SC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Carolina'!$CQ$3:$CQ$20</c:f>
              <c:numCache>
                <c:formatCode>0.00%</c:formatCode>
                <c:ptCount val="18"/>
                <c:pt idx="0">
                  <c:v>-2.8372399999999999E-2</c:v>
                </c:pt>
                <c:pt idx="1">
                  <c:v>-3.0176600000000001E-2</c:v>
                </c:pt>
                <c:pt idx="2">
                  <c:v>-3.30791E-2</c:v>
                </c:pt>
                <c:pt idx="3">
                  <c:v>-3.25673E-2</c:v>
                </c:pt>
                <c:pt idx="4">
                  <c:v>-3.2435899999999997E-2</c:v>
                </c:pt>
                <c:pt idx="5">
                  <c:v>-3.22104E-2</c:v>
                </c:pt>
                <c:pt idx="6">
                  <c:v>-3.1768999999999999E-2</c:v>
                </c:pt>
                <c:pt idx="7">
                  <c:v>-3.06518E-2</c:v>
                </c:pt>
                <c:pt idx="8">
                  <c:v>-2.9097000000000001E-2</c:v>
                </c:pt>
                <c:pt idx="9">
                  <c:v>-2.96434E-2</c:v>
                </c:pt>
                <c:pt idx="10">
                  <c:v>-3.0641100000000001E-2</c:v>
                </c:pt>
                <c:pt idx="11">
                  <c:v>-3.2655000000000003E-2</c:v>
                </c:pt>
                <c:pt idx="12">
                  <c:v>-3.1454999999999997E-2</c:v>
                </c:pt>
                <c:pt idx="13">
                  <c:v>-2.8142799999999999E-2</c:v>
                </c:pt>
                <c:pt idx="14">
                  <c:v>-2.4240399999999999E-2</c:v>
                </c:pt>
                <c:pt idx="15">
                  <c:v>-1.5348499999999999E-2</c:v>
                </c:pt>
                <c:pt idx="16">
                  <c:v>-8.3814600000000003E-3</c:v>
                </c:pt>
                <c:pt idx="17">
                  <c:v>-5.8030699999999996E-3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6-4879-9F8B-57F91B05A676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Carolina'!$CS$3:$CS$20</c:f>
              <c:numCache>
                <c:formatCode>0.00%</c:formatCode>
                <c:ptCount val="18"/>
                <c:pt idx="0">
                  <c:v>2.7118E-2</c:v>
                </c:pt>
                <c:pt idx="1">
                  <c:v>2.8984599999999999E-2</c:v>
                </c:pt>
                <c:pt idx="2">
                  <c:v>3.1972599999999997E-2</c:v>
                </c:pt>
                <c:pt idx="3">
                  <c:v>3.11361E-2</c:v>
                </c:pt>
                <c:pt idx="4">
                  <c:v>3.0802300000000001E-2</c:v>
                </c:pt>
                <c:pt idx="5">
                  <c:v>3.2904299999999997E-2</c:v>
                </c:pt>
                <c:pt idx="6">
                  <c:v>3.3442399999999997E-2</c:v>
                </c:pt>
                <c:pt idx="7">
                  <c:v>3.2027399999999998E-2</c:v>
                </c:pt>
                <c:pt idx="8">
                  <c:v>3.0539500000000001E-2</c:v>
                </c:pt>
                <c:pt idx="9">
                  <c:v>3.10858E-2</c:v>
                </c:pt>
                <c:pt idx="10">
                  <c:v>3.22765E-2</c:v>
                </c:pt>
                <c:pt idx="11">
                  <c:v>3.55211E-2</c:v>
                </c:pt>
                <c:pt idx="12">
                  <c:v>3.5153499999999997E-2</c:v>
                </c:pt>
                <c:pt idx="13">
                  <c:v>3.2889099999999998E-2</c:v>
                </c:pt>
                <c:pt idx="14">
                  <c:v>2.7840500000000001E-2</c:v>
                </c:pt>
                <c:pt idx="15">
                  <c:v>1.8215700000000001E-2</c:v>
                </c:pt>
                <c:pt idx="16">
                  <c:v>1.1008799999999999E-2</c:v>
                </c:pt>
                <c:pt idx="17">
                  <c:v>1.04116E-2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6-4879-9F8B-57F91B05A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348463"/>
        <c:axId val="421347631"/>
      </c:barChart>
      <c:catAx>
        <c:axId val="42134846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7631"/>
        <c:crosses val="autoZero"/>
        <c:auto val="1"/>
        <c:lblAlgn val="ctr"/>
        <c:lblOffset val="100"/>
        <c:noMultiLvlLbl val="0"/>
      </c:catAx>
      <c:valAx>
        <c:axId val="421347631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846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–</a:t>
            </a:r>
            <a:r>
              <a:rPr lang="en-US" sz="1800" baseline="0" dirty="0"/>
              <a:t> SANTEE LYNCHES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'Santee Lynches'!$CQ$3:$CQ$20</c:f>
              <c:numCache>
                <c:formatCode>0.00%</c:formatCode>
                <c:ptCount val="18"/>
                <c:pt idx="0">
                  <c:v>-2.9647099999999999E-2</c:v>
                </c:pt>
                <c:pt idx="1">
                  <c:v>-3.1601299999999999E-2</c:v>
                </c:pt>
                <c:pt idx="2">
                  <c:v>-3.4662999999999999E-2</c:v>
                </c:pt>
                <c:pt idx="3">
                  <c:v>-3.2045200000000003E-2</c:v>
                </c:pt>
                <c:pt idx="4">
                  <c:v>-3.55783E-2</c:v>
                </c:pt>
                <c:pt idx="5">
                  <c:v>-3.3765999999999997E-2</c:v>
                </c:pt>
                <c:pt idx="6">
                  <c:v>-3.0658500000000002E-2</c:v>
                </c:pt>
                <c:pt idx="7">
                  <c:v>-2.89056E-2</c:v>
                </c:pt>
                <c:pt idx="8">
                  <c:v>-2.70338E-2</c:v>
                </c:pt>
                <c:pt idx="9">
                  <c:v>-2.72535E-2</c:v>
                </c:pt>
                <c:pt idx="10">
                  <c:v>-2.8832400000000001E-2</c:v>
                </c:pt>
                <c:pt idx="11">
                  <c:v>-3.2781999999999999E-2</c:v>
                </c:pt>
                <c:pt idx="12">
                  <c:v>-3.20772E-2</c:v>
                </c:pt>
                <c:pt idx="13">
                  <c:v>-2.8077299999999999E-2</c:v>
                </c:pt>
                <c:pt idx="14">
                  <c:v>-2.35327E-2</c:v>
                </c:pt>
                <c:pt idx="15">
                  <c:v>-1.50615E-2</c:v>
                </c:pt>
                <c:pt idx="16">
                  <c:v>-8.4620900000000002E-3</c:v>
                </c:pt>
                <c:pt idx="17">
                  <c:v>-6.40721E-3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D-4404-8A5D-9005D7679B6B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'Santee Lynches'!$B$3:$B$20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'Santee Lynches'!$CS$3:$CS$20</c:f>
              <c:numCache>
                <c:formatCode>0.00%</c:formatCode>
                <c:ptCount val="18"/>
                <c:pt idx="0">
                  <c:v>2.91802E-2</c:v>
                </c:pt>
                <c:pt idx="1">
                  <c:v>2.9912500000000002E-2</c:v>
                </c:pt>
                <c:pt idx="2">
                  <c:v>3.3326599999999998E-2</c:v>
                </c:pt>
                <c:pt idx="3">
                  <c:v>3.0214499999999998E-2</c:v>
                </c:pt>
                <c:pt idx="4">
                  <c:v>2.90201E-2</c:v>
                </c:pt>
                <c:pt idx="5">
                  <c:v>3.1775200000000003E-2</c:v>
                </c:pt>
                <c:pt idx="6">
                  <c:v>3.1999399999999997E-2</c:v>
                </c:pt>
                <c:pt idx="7">
                  <c:v>3.0223699999999999E-2</c:v>
                </c:pt>
                <c:pt idx="8">
                  <c:v>2.9345E-2</c:v>
                </c:pt>
                <c:pt idx="9">
                  <c:v>2.91253E-2</c:v>
                </c:pt>
                <c:pt idx="10">
                  <c:v>3.1921600000000001E-2</c:v>
                </c:pt>
                <c:pt idx="11">
                  <c:v>3.5953600000000002E-2</c:v>
                </c:pt>
                <c:pt idx="12">
                  <c:v>3.6617200000000003E-2</c:v>
                </c:pt>
                <c:pt idx="13">
                  <c:v>3.3491399999999998E-2</c:v>
                </c:pt>
                <c:pt idx="14">
                  <c:v>2.83336E-2</c:v>
                </c:pt>
                <c:pt idx="15">
                  <c:v>1.87136E-2</c:v>
                </c:pt>
                <c:pt idx="16">
                  <c:v>1.27549E-2</c:v>
                </c:pt>
                <c:pt idx="17">
                  <c:v>1.1706899999999999E-2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AD-4404-8A5D-9005D7679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4198159"/>
        <c:axId val="504193999"/>
      </c:barChart>
      <c:catAx>
        <c:axId val="50419815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193999"/>
        <c:crosses val="autoZero"/>
        <c:auto val="1"/>
        <c:lblAlgn val="ctr"/>
        <c:lblOffset val="100"/>
        <c:noMultiLvlLbl val="0"/>
      </c:catAx>
      <c:valAx>
        <c:axId val="504193999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19815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2020 - SC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Carolina'!$CQ$3:$CQ$20</c:f>
              <c:numCache>
                <c:formatCode>0.00%</c:formatCode>
                <c:ptCount val="18"/>
                <c:pt idx="0">
                  <c:v>-2.8372399999999999E-2</c:v>
                </c:pt>
                <c:pt idx="1">
                  <c:v>-3.0176600000000001E-2</c:v>
                </c:pt>
                <c:pt idx="2">
                  <c:v>-3.30791E-2</c:v>
                </c:pt>
                <c:pt idx="3">
                  <c:v>-3.25673E-2</c:v>
                </c:pt>
                <c:pt idx="4">
                  <c:v>-3.2435899999999997E-2</c:v>
                </c:pt>
                <c:pt idx="5">
                  <c:v>-3.22104E-2</c:v>
                </c:pt>
                <c:pt idx="6">
                  <c:v>-3.1768999999999999E-2</c:v>
                </c:pt>
                <c:pt idx="7">
                  <c:v>-3.06518E-2</c:v>
                </c:pt>
                <c:pt idx="8">
                  <c:v>-2.9097000000000001E-2</c:v>
                </c:pt>
                <c:pt idx="9">
                  <c:v>-2.96434E-2</c:v>
                </c:pt>
                <c:pt idx="10">
                  <c:v>-3.0641100000000001E-2</c:v>
                </c:pt>
                <c:pt idx="11">
                  <c:v>-3.2655000000000003E-2</c:v>
                </c:pt>
                <c:pt idx="12">
                  <c:v>-3.1454999999999997E-2</c:v>
                </c:pt>
                <c:pt idx="13">
                  <c:v>-2.8142799999999999E-2</c:v>
                </c:pt>
                <c:pt idx="14">
                  <c:v>-2.4240399999999999E-2</c:v>
                </c:pt>
                <c:pt idx="15">
                  <c:v>-1.5348499999999999E-2</c:v>
                </c:pt>
                <c:pt idx="16">
                  <c:v>-8.3814600000000003E-3</c:v>
                </c:pt>
                <c:pt idx="17">
                  <c:v>-5.8030699999999996E-3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6-404F-BDC1-1D0ACA2CFF2A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Carolina'!$CS$3:$CS$20</c:f>
              <c:numCache>
                <c:formatCode>0.00%</c:formatCode>
                <c:ptCount val="18"/>
                <c:pt idx="0">
                  <c:v>2.7118E-2</c:v>
                </c:pt>
                <c:pt idx="1">
                  <c:v>2.8984599999999999E-2</c:v>
                </c:pt>
                <c:pt idx="2">
                  <c:v>3.1972599999999997E-2</c:v>
                </c:pt>
                <c:pt idx="3">
                  <c:v>3.11361E-2</c:v>
                </c:pt>
                <c:pt idx="4">
                  <c:v>3.0802300000000001E-2</c:v>
                </c:pt>
                <c:pt idx="5">
                  <c:v>3.2904299999999997E-2</c:v>
                </c:pt>
                <c:pt idx="6">
                  <c:v>3.3442399999999997E-2</c:v>
                </c:pt>
                <c:pt idx="7">
                  <c:v>3.2027399999999998E-2</c:v>
                </c:pt>
                <c:pt idx="8">
                  <c:v>3.0539500000000001E-2</c:v>
                </c:pt>
                <c:pt idx="9">
                  <c:v>3.10858E-2</c:v>
                </c:pt>
                <c:pt idx="10">
                  <c:v>3.22765E-2</c:v>
                </c:pt>
                <c:pt idx="11">
                  <c:v>3.55211E-2</c:v>
                </c:pt>
                <c:pt idx="12">
                  <c:v>3.5153499999999997E-2</c:v>
                </c:pt>
                <c:pt idx="13">
                  <c:v>3.2889099999999998E-2</c:v>
                </c:pt>
                <c:pt idx="14">
                  <c:v>2.7840500000000001E-2</c:v>
                </c:pt>
                <c:pt idx="15">
                  <c:v>1.8215700000000001E-2</c:v>
                </c:pt>
                <c:pt idx="16">
                  <c:v>1.1008799999999999E-2</c:v>
                </c:pt>
                <c:pt idx="17">
                  <c:v>1.04116E-2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6-404F-BDC1-1D0ACA2CF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348463"/>
        <c:axId val="421347631"/>
      </c:barChart>
      <c:catAx>
        <c:axId val="42134846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7631"/>
        <c:crosses val="autoZero"/>
        <c:auto val="1"/>
        <c:lblAlgn val="ctr"/>
        <c:lblOffset val="100"/>
        <c:noMultiLvlLbl val="0"/>
      </c:catAx>
      <c:valAx>
        <c:axId val="421347631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846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 POPULATION CHANGE BY</a:t>
            </a:r>
            <a:r>
              <a:rPr lang="en-US" sz="1800" baseline="0" dirty="0"/>
              <a:t> COMPONENT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859077165572586E-2"/>
          <c:y val="8.6074309510239269E-2"/>
          <c:w val="0.92890225068042021"/>
          <c:h val="0.70932528310993059"/>
        </c:manualLayout>
      </c:layout>
      <c:areaChart>
        <c:grouping val="stacked"/>
        <c:varyColors val="0"/>
        <c:ser>
          <c:idx val="0"/>
          <c:order val="0"/>
          <c:tx>
            <c:v>Natural Increase</c:v>
          </c:tx>
          <c:spPr>
            <a:solidFill>
              <a:srgbClr val="4472C4">
                <a:lumMod val="75000"/>
              </a:srgbClr>
            </a:solidFill>
            <a:ln>
              <a:noFill/>
            </a:ln>
            <a:effectLst/>
          </c:spPr>
          <c:cat>
            <c:numRef>
              <c:f>COMP_POP_CHG_00_20_wide!$G$2:$G$23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COMP_POP_CHG_00_20_wide!$H$2:$H$23</c:f>
              <c:numCache>
                <c:formatCode>General</c:formatCode>
                <c:ptCount val="22"/>
                <c:pt idx="0">
                  <c:v>4667</c:v>
                </c:pt>
                <c:pt idx="1">
                  <c:v>19139</c:v>
                </c:pt>
                <c:pt idx="2">
                  <c:v>18103</c:v>
                </c:pt>
                <c:pt idx="3">
                  <c:v>17159</c:v>
                </c:pt>
                <c:pt idx="4">
                  <c:v>18306</c:v>
                </c:pt>
                <c:pt idx="5">
                  <c:v>18676</c:v>
                </c:pt>
                <c:pt idx="6">
                  <c:v>20858</c:v>
                </c:pt>
                <c:pt idx="7">
                  <c:v>23690</c:v>
                </c:pt>
                <c:pt idx="8">
                  <c:v>24232</c:v>
                </c:pt>
                <c:pt idx="9">
                  <c:v>21031</c:v>
                </c:pt>
                <c:pt idx="10">
                  <c:v>21936</c:v>
                </c:pt>
                <c:pt idx="11">
                  <c:v>15447</c:v>
                </c:pt>
                <c:pt idx="12">
                  <c:v>15477</c:v>
                </c:pt>
                <c:pt idx="13">
                  <c:v>11917</c:v>
                </c:pt>
                <c:pt idx="14">
                  <c:v>12779</c:v>
                </c:pt>
                <c:pt idx="15">
                  <c:v>11415</c:v>
                </c:pt>
                <c:pt idx="16">
                  <c:v>10595</c:v>
                </c:pt>
                <c:pt idx="17">
                  <c:v>7995</c:v>
                </c:pt>
                <c:pt idx="18">
                  <c:v>6564</c:v>
                </c:pt>
                <c:pt idx="19">
                  <c:v>5319</c:v>
                </c:pt>
                <c:pt idx="20">
                  <c:v>803</c:v>
                </c:pt>
                <c:pt idx="21">
                  <c:v>-7807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E-4E38-B929-0365FC87D428}"/>
            </c:ext>
          </c:extLst>
        </c:ser>
        <c:ser>
          <c:idx val="1"/>
          <c:order val="1"/>
          <c:tx>
            <c:v>Net Migration</c:v>
          </c:tx>
          <c:spPr>
            <a:solidFill>
              <a:srgbClr val="E7E6E6">
                <a:lumMod val="90000"/>
              </a:srgbClr>
            </a:solidFill>
            <a:ln>
              <a:noFill/>
            </a:ln>
            <a:effectLst/>
          </c:spPr>
          <c:cat>
            <c:numRef>
              <c:f>COMP_POP_CHG_00_20_wide!$G$2:$G$23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COMP_POP_CHG_00_20_wide!$I$2:$I$23</c:f>
              <c:numCache>
                <c:formatCode>General</c:formatCode>
                <c:ptCount val="22"/>
                <c:pt idx="0">
                  <c:v>7355</c:v>
                </c:pt>
                <c:pt idx="1">
                  <c:v>20696</c:v>
                </c:pt>
                <c:pt idx="2">
                  <c:v>23270</c:v>
                </c:pt>
                <c:pt idx="3">
                  <c:v>23413</c:v>
                </c:pt>
                <c:pt idx="4">
                  <c:v>39658</c:v>
                </c:pt>
                <c:pt idx="5">
                  <c:v>37784</c:v>
                </c:pt>
                <c:pt idx="6">
                  <c:v>63292</c:v>
                </c:pt>
                <c:pt idx="7">
                  <c:v>59140</c:v>
                </c:pt>
                <c:pt idx="8">
                  <c:v>56085</c:v>
                </c:pt>
                <c:pt idx="9">
                  <c:v>35301</c:v>
                </c:pt>
                <c:pt idx="10">
                  <c:v>31171</c:v>
                </c:pt>
                <c:pt idx="11">
                  <c:v>21291</c:v>
                </c:pt>
                <c:pt idx="12">
                  <c:v>30410</c:v>
                </c:pt>
                <c:pt idx="13">
                  <c:v>35044</c:v>
                </c:pt>
                <c:pt idx="14">
                  <c:v>46836</c:v>
                </c:pt>
                <c:pt idx="15">
                  <c:v>57183</c:v>
                </c:pt>
                <c:pt idx="16">
                  <c:v>56257</c:v>
                </c:pt>
                <c:pt idx="17">
                  <c:v>55923</c:v>
                </c:pt>
                <c:pt idx="18">
                  <c:v>57942</c:v>
                </c:pt>
                <c:pt idx="19">
                  <c:v>60743</c:v>
                </c:pt>
                <c:pt idx="20">
                  <c:v>59694</c:v>
                </c:pt>
                <c:pt idx="21">
                  <c:v>67971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9E-4E38-B929-0365FC87D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3175" cap="flat" cmpd="sng" algn="ctr">
              <a:solidFill>
                <a:schemeClr val="accent3"/>
              </a:solidFill>
              <a:round/>
            </a:ln>
            <a:effectLst/>
          </c:spPr>
        </c:dropLines>
        <c:axId val="2096166767"/>
        <c:axId val="2096164271"/>
      </c:areaChart>
      <c:catAx>
        <c:axId val="209616676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low"/>
        <c:spPr>
          <a:noFill/>
          <a:ln w="15875" cap="flat" cmpd="sng" algn="ctr">
            <a:solidFill>
              <a:srgbClr val="A5A5A5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64271"/>
        <c:crosses val="autoZero"/>
        <c:auto val="1"/>
        <c:lblAlgn val="ctr"/>
        <c:lblOffset val="100"/>
        <c:noMultiLvlLbl val="0"/>
      </c:catAx>
      <c:valAx>
        <c:axId val="209616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in"/>
        <c:tickLblPos val="nextTo"/>
        <c:spPr>
          <a:noFill/>
          <a:ln>
            <a:solidFill>
              <a:srgbClr val="A5A5A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66767"/>
        <c:crosses val="autoZero"/>
        <c:crossBetween val="midCat"/>
      </c:valAx>
      <c:spPr>
        <a:noFill/>
        <a:ln>
          <a:solidFill>
            <a:srgbClr val="A5A5A5"/>
          </a:solidFill>
        </a:ln>
        <a:effectLst/>
      </c:spPr>
    </c:plotArea>
    <c:legend>
      <c:legendPos val="b"/>
      <c:layout>
        <c:manualLayout>
          <c:xMode val="edge"/>
          <c:yMode val="edge"/>
          <c:x val="0.39778167674692844"/>
          <c:y val="0.92133561440529321"/>
          <c:w val="0.2044367245318445"/>
          <c:h val="3.7687397103253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</a:t>
            </a:r>
            <a:r>
              <a:rPr lang="en-US" sz="1800" baseline="0" dirty="0"/>
              <a:t> - UPPER SAVANNAH</a:t>
            </a:r>
            <a:endParaRPr lang="en-US" sz="1800" dirty="0"/>
          </a:p>
        </c:rich>
      </c:tx>
      <c:layout>
        <c:manualLayout>
          <c:xMode val="edge"/>
          <c:yMode val="edge"/>
          <c:x val="0.170396138754260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'Upper Savannah'!$CQ$3:$CQ$20</c:f>
              <c:numCache>
                <c:formatCode>0.00%</c:formatCode>
                <c:ptCount val="18"/>
                <c:pt idx="0">
                  <c:v>-2.7165700000000001E-2</c:v>
                </c:pt>
                <c:pt idx="1">
                  <c:v>-2.8741300000000001E-2</c:v>
                </c:pt>
                <c:pt idx="2">
                  <c:v>-3.2482700000000003E-2</c:v>
                </c:pt>
                <c:pt idx="3">
                  <c:v>-3.1069800000000002E-2</c:v>
                </c:pt>
                <c:pt idx="4">
                  <c:v>-3.0428400000000001E-2</c:v>
                </c:pt>
                <c:pt idx="5">
                  <c:v>-3.0591E-2</c:v>
                </c:pt>
                <c:pt idx="6">
                  <c:v>-3.0135599999999998E-2</c:v>
                </c:pt>
                <c:pt idx="7">
                  <c:v>-2.8941100000000001E-2</c:v>
                </c:pt>
                <c:pt idx="8">
                  <c:v>-2.7946499999999999E-2</c:v>
                </c:pt>
                <c:pt idx="9">
                  <c:v>-3.02843E-2</c:v>
                </c:pt>
                <c:pt idx="10">
                  <c:v>-3.2761499999999999E-2</c:v>
                </c:pt>
                <c:pt idx="11">
                  <c:v>-3.4518300000000002E-2</c:v>
                </c:pt>
                <c:pt idx="12">
                  <c:v>-3.40443E-2</c:v>
                </c:pt>
                <c:pt idx="13">
                  <c:v>-3.0972199999999998E-2</c:v>
                </c:pt>
                <c:pt idx="14">
                  <c:v>-2.6050299999999998E-2</c:v>
                </c:pt>
                <c:pt idx="15">
                  <c:v>-1.6829299999999998E-2</c:v>
                </c:pt>
                <c:pt idx="16">
                  <c:v>-9.9785700000000008E-3</c:v>
                </c:pt>
                <c:pt idx="17">
                  <c:v>-7.3805199999999998E-3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6-41A7-A34C-1D234627CAD4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'Upper Savannah'!$B$3:$B$20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'Upper Savannah'!$CS$3:$CS$20</c:f>
              <c:numCache>
                <c:formatCode>0.00%</c:formatCode>
                <c:ptCount val="18"/>
                <c:pt idx="0">
                  <c:v>2.6236200000000001E-2</c:v>
                </c:pt>
                <c:pt idx="1">
                  <c:v>2.7904700000000001E-2</c:v>
                </c:pt>
                <c:pt idx="2">
                  <c:v>3.17437E-2</c:v>
                </c:pt>
                <c:pt idx="3">
                  <c:v>3.0544600000000002E-2</c:v>
                </c:pt>
                <c:pt idx="4">
                  <c:v>2.97731E-2</c:v>
                </c:pt>
                <c:pt idx="5">
                  <c:v>3.0084400000000001E-2</c:v>
                </c:pt>
                <c:pt idx="6">
                  <c:v>2.97731E-2</c:v>
                </c:pt>
                <c:pt idx="7">
                  <c:v>2.84856E-2</c:v>
                </c:pt>
                <c:pt idx="8">
                  <c:v>2.7732699999999999E-2</c:v>
                </c:pt>
                <c:pt idx="9">
                  <c:v>3.0251799999999999E-2</c:v>
                </c:pt>
                <c:pt idx="10">
                  <c:v>3.3463300000000001E-2</c:v>
                </c:pt>
                <c:pt idx="11">
                  <c:v>3.6600500000000001E-2</c:v>
                </c:pt>
                <c:pt idx="12">
                  <c:v>3.6354200000000003E-2</c:v>
                </c:pt>
                <c:pt idx="13">
                  <c:v>3.4016400000000002E-2</c:v>
                </c:pt>
                <c:pt idx="14">
                  <c:v>2.9312899999999999E-2</c:v>
                </c:pt>
                <c:pt idx="15">
                  <c:v>2.0077999999999999E-2</c:v>
                </c:pt>
                <c:pt idx="16">
                  <c:v>1.30925E-2</c:v>
                </c:pt>
                <c:pt idx="17">
                  <c:v>1.4231199999999999E-2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C6-41A7-A34C-1D234627C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4164879"/>
        <c:axId val="504183599"/>
      </c:barChart>
      <c:catAx>
        <c:axId val="50416487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183599"/>
        <c:crosses val="autoZero"/>
        <c:auto val="1"/>
        <c:lblAlgn val="ctr"/>
        <c:lblOffset val="100"/>
        <c:noMultiLvlLbl val="0"/>
      </c:catAx>
      <c:valAx>
        <c:axId val="504183599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16487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2020 - SC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Carolina'!$CQ$3:$CQ$20</c:f>
              <c:numCache>
                <c:formatCode>0.00%</c:formatCode>
                <c:ptCount val="18"/>
                <c:pt idx="0">
                  <c:v>-2.8372399999999999E-2</c:v>
                </c:pt>
                <c:pt idx="1">
                  <c:v>-3.0176600000000001E-2</c:v>
                </c:pt>
                <c:pt idx="2">
                  <c:v>-3.30791E-2</c:v>
                </c:pt>
                <c:pt idx="3">
                  <c:v>-3.25673E-2</c:v>
                </c:pt>
                <c:pt idx="4">
                  <c:v>-3.2435899999999997E-2</c:v>
                </c:pt>
                <c:pt idx="5">
                  <c:v>-3.22104E-2</c:v>
                </c:pt>
                <c:pt idx="6">
                  <c:v>-3.1768999999999999E-2</c:v>
                </c:pt>
                <c:pt idx="7">
                  <c:v>-3.06518E-2</c:v>
                </c:pt>
                <c:pt idx="8">
                  <c:v>-2.9097000000000001E-2</c:v>
                </c:pt>
                <c:pt idx="9">
                  <c:v>-2.96434E-2</c:v>
                </c:pt>
                <c:pt idx="10">
                  <c:v>-3.0641100000000001E-2</c:v>
                </c:pt>
                <c:pt idx="11">
                  <c:v>-3.2655000000000003E-2</c:v>
                </c:pt>
                <c:pt idx="12">
                  <c:v>-3.1454999999999997E-2</c:v>
                </c:pt>
                <c:pt idx="13">
                  <c:v>-2.8142799999999999E-2</c:v>
                </c:pt>
                <c:pt idx="14">
                  <c:v>-2.4240399999999999E-2</c:v>
                </c:pt>
                <c:pt idx="15">
                  <c:v>-1.5348499999999999E-2</c:v>
                </c:pt>
                <c:pt idx="16">
                  <c:v>-8.3814600000000003E-3</c:v>
                </c:pt>
                <c:pt idx="17">
                  <c:v>-5.8030699999999996E-3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E-4A11-94FB-FA0116CF59F6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Carolina'!$CS$3:$CS$20</c:f>
              <c:numCache>
                <c:formatCode>0.00%</c:formatCode>
                <c:ptCount val="18"/>
                <c:pt idx="0">
                  <c:v>2.7118E-2</c:v>
                </c:pt>
                <c:pt idx="1">
                  <c:v>2.8984599999999999E-2</c:v>
                </c:pt>
                <c:pt idx="2">
                  <c:v>3.1972599999999997E-2</c:v>
                </c:pt>
                <c:pt idx="3">
                  <c:v>3.11361E-2</c:v>
                </c:pt>
                <c:pt idx="4">
                  <c:v>3.0802300000000001E-2</c:v>
                </c:pt>
                <c:pt idx="5">
                  <c:v>3.2904299999999997E-2</c:v>
                </c:pt>
                <c:pt idx="6">
                  <c:v>3.3442399999999997E-2</c:v>
                </c:pt>
                <c:pt idx="7">
                  <c:v>3.2027399999999998E-2</c:v>
                </c:pt>
                <c:pt idx="8">
                  <c:v>3.0539500000000001E-2</c:v>
                </c:pt>
                <c:pt idx="9">
                  <c:v>3.10858E-2</c:v>
                </c:pt>
                <c:pt idx="10">
                  <c:v>3.22765E-2</c:v>
                </c:pt>
                <c:pt idx="11">
                  <c:v>3.55211E-2</c:v>
                </c:pt>
                <c:pt idx="12">
                  <c:v>3.5153499999999997E-2</c:v>
                </c:pt>
                <c:pt idx="13">
                  <c:v>3.2889099999999998E-2</c:v>
                </c:pt>
                <c:pt idx="14">
                  <c:v>2.7840500000000001E-2</c:v>
                </c:pt>
                <c:pt idx="15">
                  <c:v>1.8215700000000001E-2</c:v>
                </c:pt>
                <c:pt idx="16">
                  <c:v>1.1008799999999999E-2</c:v>
                </c:pt>
                <c:pt idx="17">
                  <c:v>1.04116E-2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AE-4A11-94FB-FA0116CF5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348463"/>
        <c:axId val="421347631"/>
      </c:barChart>
      <c:catAx>
        <c:axId val="42134846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7631"/>
        <c:crosses val="autoZero"/>
        <c:auto val="1"/>
        <c:lblAlgn val="ctr"/>
        <c:lblOffset val="100"/>
        <c:noMultiLvlLbl val="0"/>
      </c:catAx>
      <c:valAx>
        <c:axId val="421347631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846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2020 - WACCAMAW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Waccamaw!$E$3:$E$20</c:f>
              <c:numCache>
                <c:formatCode>0.00%</c:formatCode>
                <c:ptCount val="18"/>
                <c:pt idx="0">
                  <c:v>-2.2065899999999999E-2</c:v>
                </c:pt>
                <c:pt idx="1">
                  <c:v>-2.4307800000000001E-2</c:v>
                </c:pt>
                <c:pt idx="2">
                  <c:v>-2.7565599999999999E-2</c:v>
                </c:pt>
                <c:pt idx="3">
                  <c:v>-2.7232900000000001E-2</c:v>
                </c:pt>
                <c:pt idx="4">
                  <c:v>-2.3745100000000002E-2</c:v>
                </c:pt>
                <c:pt idx="5">
                  <c:v>-2.6520599999999998E-2</c:v>
                </c:pt>
                <c:pt idx="6">
                  <c:v>-2.63666E-2</c:v>
                </c:pt>
                <c:pt idx="7">
                  <c:v>-2.59981E-2</c:v>
                </c:pt>
                <c:pt idx="8">
                  <c:v>-2.6304000000000001E-2</c:v>
                </c:pt>
                <c:pt idx="9">
                  <c:v>-2.7713000000000002E-2</c:v>
                </c:pt>
                <c:pt idx="10">
                  <c:v>-3.0187100000000001E-2</c:v>
                </c:pt>
                <c:pt idx="11">
                  <c:v>-3.4862900000000002E-2</c:v>
                </c:pt>
                <c:pt idx="12">
                  <c:v>-3.8480300000000002E-2</c:v>
                </c:pt>
                <c:pt idx="13">
                  <c:v>-4.1579600000000001E-2</c:v>
                </c:pt>
                <c:pt idx="14">
                  <c:v>-3.8243600000000003E-2</c:v>
                </c:pt>
                <c:pt idx="15">
                  <c:v>-2.2525900000000001E-2</c:v>
                </c:pt>
                <c:pt idx="16">
                  <c:v>-1.1646999999999999E-2</c:v>
                </c:pt>
                <c:pt idx="17">
                  <c:v>-6.8395000000000001E-3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1-44B4-8804-8B110E9AFA2C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Waccamaw!$B$3:$B$20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Waccamaw!$G$3:$G$20</c:f>
              <c:numCache>
                <c:formatCode>0.00%</c:formatCode>
                <c:ptCount val="18"/>
                <c:pt idx="0">
                  <c:v>2.1509899999999998E-2</c:v>
                </c:pt>
                <c:pt idx="1">
                  <c:v>2.37875E-2</c:v>
                </c:pt>
                <c:pt idx="2">
                  <c:v>2.64894E-2</c:v>
                </c:pt>
                <c:pt idx="3">
                  <c:v>2.5946799999999999E-2</c:v>
                </c:pt>
                <c:pt idx="4">
                  <c:v>2.39773E-2</c:v>
                </c:pt>
                <c:pt idx="5">
                  <c:v>2.7353499999999999E-2</c:v>
                </c:pt>
                <c:pt idx="6">
                  <c:v>2.78582E-2</c:v>
                </c:pt>
                <c:pt idx="7">
                  <c:v>2.7125799999999999E-2</c:v>
                </c:pt>
                <c:pt idx="8">
                  <c:v>2.7963100000000001E-2</c:v>
                </c:pt>
                <c:pt idx="9">
                  <c:v>2.9434599999999998E-2</c:v>
                </c:pt>
                <c:pt idx="10">
                  <c:v>3.3063099999999998E-2</c:v>
                </c:pt>
                <c:pt idx="11">
                  <c:v>4.0844900000000003E-2</c:v>
                </c:pt>
                <c:pt idx="12">
                  <c:v>4.5784199999999997E-2</c:v>
                </c:pt>
                <c:pt idx="13">
                  <c:v>4.81824E-2</c:v>
                </c:pt>
                <c:pt idx="14">
                  <c:v>4.0722099999999997E-2</c:v>
                </c:pt>
                <c:pt idx="15">
                  <c:v>2.3999599999999999E-2</c:v>
                </c:pt>
                <c:pt idx="16">
                  <c:v>1.3040400000000001E-2</c:v>
                </c:pt>
                <c:pt idx="17">
                  <c:v>1.07315E-2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21-44B4-8804-8B110E9AF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2228479"/>
        <c:axId val="512228063"/>
      </c:barChart>
      <c:catAx>
        <c:axId val="512228479"/>
        <c:scaling>
          <c:orientation val="minMax"/>
        </c:scaling>
        <c:delete val="0"/>
        <c:axPos val="l"/>
        <c:numFmt formatCode="0.0%;0.0%" sourceLinked="0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28063"/>
        <c:crosses val="autoZero"/>
        <c:auto val="1"/>
        <c:lblAlgn val="ctr"/>
        <c:lblOffset val="100"/>
        <c:noMultiLvlLbl val="0"/>
      </c:catAx>
      <c:valAx>
        <c:axId val="512228063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2847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2020 - SC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Carolina'!$CQ$3:$CQ$20</c:f>
              <c:numCache>
                <c:formatCode>0.00%</c:formatCode>
                <c:ptCount val="18"/>
                <c:pt idx="0">
                  <c:v>-2.8372399999999999E-2</c:v>
                </c:pt>
                <c:pt idx="1">
                  <c:v>-3.0176600000000001E-2</c:v>
                </c:pt>
                <c:pt idx="2">
                  <c:v>-3.30791E-2</c:v>
                </c:pt>
                <c:pt idx="3">
                  <c:v>-3.25673E-2</c:v>
                </c:pt>
                <c:pt idx="4">
                  <c:v>-3.2435899999999997E-2</c:v>
                </c:pt>
                <c:pt idx="5">
                  <c:v>-3.22104E-2</c:v>
                </c:pt>
                <c:pt idx="6">
                  <c:v>-3.1768999999999999E-2</c:v>
                </c:pt>
                <c:pt idx="7">
                  <c:v>-3.06518E-2</c:v>
                </c:pt>
                <c:pt idx="8">
                  <c:v>-2.9097000000000001E-2</c:v>
                </c:pt>
                <c:pt idx="9">
                  <c:v>-2.96434E-2</c:v>
                </c:pt>
                <c:pt idx="10">
                  <c:v>-3.0641100000000001E-2</c:v>
                </c:pt>
                <c:pt idx="11">
                  <c:v>-3.2655000000000003E-2</c:v>
                </c:pt>
                <c:pt idx="12">
                  <c:v>-3.1454999999999997E-2</c:v>
                </c:pt>
                <c:pt idx="13">
                  <c:v>-2.8142799999999999E-2</c:v>
                </c:pt>
                <c:pt idx="14">
                  <c:v>-2.4240399999999999E-2</c:v>
                </c:pt>
                <c:pt idx="15">
                  <c:v>-1.5348499999999999E-2</c:v>
                </c:pt>
                <c:pt idx="16">
                  <c:v>-8.3814600000000003E-3</c:v>
                </c:pt>
                <c:pt idx="17">
                  <c:v>-5.8030699999999996E-3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B-4DBE-9250-5E0F1920248C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Carolina'!$CS$3:$CS$20</c:f>
              <c:numCache>
                <c:formatCode>0.00%</c:formatCode>
                <c:ptCount val="18"/>
                <c:pt idx="0">
                  <c:v>2.7118E-2</c:v>
                </c:pt>
                <c:pt idx="1">
                  <c:v>2.8984599999999999E-2</c:v>
                </c:pt>
                <c:pt idx="2">
                  <c:v>3.1972599999999997E-2</c:v>
                </c:pt>
                <c:pt idx="3">
                  <c:v>3.11361E-2</c:v>
                </c:pt>
                <c:pt idx="4">
                  <c:v>3.0802300000000001E-2</c:v>
                </c:pt>
                <c:pt idx="5">
                  <c:v>3.2904299999999997E-2</c:v>
                </c:pt>
                <c:pt idx="6">
                  <c:v>3.3442399999999997E-2</c:v>
                </c:pt>
                <c:pt idx="7">
                  <c:v>3.2027399999999998E-2</c:v>
                </c:pt>
                <c:pt idx="8">
                  <c:v>3.0539500000000001E-2</c:v>
                </c:pt>
                <c:pt idx="9">
                  <c:v>3.10858E-2</c:v>
                </c:pt>
                <c:pt idx="10">
                  <c:v>3.22765E-2</c:v>
                </c:pt>
                <c:pt idx="11">
                  <c:v>3.55211E-2</c:v>
                </c:pt>
                <c:pt idx="12">
                  <c:v>3.5153499999999997E-2</c:v>
                </c:pt>
                <c:pt idx="13">
                  <c:v>3.2889099999999998E-2</c:v>
                </c:pt>
                <c:pt idx="14">
                  <c:v>2.7840500000000001E-2</c:v>
                </c:pt>
                <c:pt idx="15">
                  <c:v>1.8215700000000001E-2</c:v>
                </c:pt>
                <c:pt idx="16">
                  <c:v>1.1008799999999999E-2</c:v>
                </c:pt>
                <c:pt idx="17">
                  <c:v>1.04116E-2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B-4DBE-9250-5E0F19202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348463"/>
        <c:axId val="421347631"/>
      </c:barChart>
      <c:catAx>
        <c:axId val="42134846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7631"/>
        <c:crosses val="autoZero"/>
        <c:auto val="1"/>
        <c:lblAlgn val="ctr"/>
        <c:lblOffset val="100"/>
        <c:noMultiLvlLbl val="0"/>
      </c:catAx>
      <c:valAx>
        <c:axId val="421347631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846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</a:t>
            </a:r>
          </a:p>
        </c:rich>
      </c:tx>
      <c:layout>
        <c:manualLayout>
          <c:xMode val="edge"/>
          <c:yMode val="edge"/>
          <c:x val="0.30296521576778213"/>
          <c:y val="1.6972165648336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Appalachian!$CQ$3:$CQ$20</c:f>
              <c:numCache>
                <c:formatCode>0.00%</c:formatCode>
                <c:ptCount val="18"/>
                <c:pt idx="0">
                  <c:v>-2.99368E-2</c:v>
                </c:pt>
                <c:pt idx="1">
                  <c:v>-3.1243E-2</c:v>
                </c:pt>
                <c:pt idx="2">
                  <c:v>-3.4109300000000002E-2</c:v>
                </c:pt>
                <c:pt idx="3">
                  <c:v>-3.3656999999999999E-2</c:v>
                </c:pt>
                <c:pt idx="4">
                  <c:v>-3.30955E-2</c:v>
                </c:pt>
                <c:pt idx="5">
                  <c:v>-3.2950100000000003E-2</c:v>
                </c:pt>
                <c:pt idx="6">
                  <c:v>-3.2297399999999997E-2</c:v>
                </c:pt>
                <c:pt idx="7">
                  <c:v>-3.03626E-2</c:v>
                </c:pt>
                <c:pt idx="8">
                  <c:v>-2.92743E-2</c:v>
                </c:pt>
                <c:pt idx="9">
                  <c:v>-3.075E-2</c:v>
                </c:pt>
                <c:pt idx="10">
                  <c:v>-3.1743399999999998E-2</c:v>
                </c:pt>
                <c:pt idx="11">
                  <c:v>-3.2989999999999998E-2</c:v>
                </c:pt>
                <c:pt idx="12">
                  <c:v>-3.0415399999999999E-2</c:v>
                </c:pt>
                <c:pt idx="13">
                  <c:v>-2.61593E-2</c:v>
                </c:pt>
                <c:pt idx="14">
                  <c:v>-2.2014700000000002E-2</c:v>
                </c:pt>
                <c:pt idx="15">
                  <c:v>-1.44054E-2</c:v>
                </c:pt>
                <c:pt idx="16">
                  <c:v>-8.0766099999999997E-3</c:v>
                </c:pt>
                <c:pt idx="17">
                  <c:v>-5.53514E-3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08-4E4E-A879-5B5990645350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Appalachian!$B$3:$B$20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Appalachian!$CS$3:$CS$20</c:f>
              <c:numCache>
                <c:formatCode>0.00%</c:formatCode>
                <c:ptCount val="18"/>
                <c:pt idx="0">
                  <c:v>2.7883000000000002E-2</c:v>
                </c:pt>
                <c:pt idx="1">
                  <c:v>2.9779300000000002E-2</c:v>
                </c:pt>
                <c:pt idx="2">
                  <c:v>3.3184499999999999E-2</c:v>
                </c:pt>
                <c:pt idx="3">
                  <c:v>3.2863400000000001E-2</c:v>
                </c:pt>
                <c:pt idx="4">
                  <c:v>3.2588300000000001E-2</c:v>
                </c:pt>
                <c:pt idx="5">
                  <c:v>3.3859800000000002E-2</c:v>
                </c:pt>
                <c:pt idx="6">
                  <c:v>3.3756500000000002E-2</c:v>
                </c:pt>
                <c:pt idx="7">
                  <c:v>3.1326600000000003E-2</c:v>
                </c:pt>
                <c:pt idx="8">
                  <c:v>3.0370899999999999E-2</c:v>
                </c:pt>
                <c:pt idx="9">
                  <c:v>3.1624300000000001E-2</c:v>
                </c:pt>
                <c:pt idx="10">
                  <c:v>3.2549099999999997E-2</c:v>
                </c:pt>
                <c:pt idx="11">
                  <c:v>3.43158E-2</c:v>
                </c:pt>
                <c:pt idx="12">
                  <c:v>3.2946299999999998E-2</c:v>
                </c:pt>
                <c:pt idx="13">
                  <c:v>2.9800400000000001E-2</c:v>
                </c:pt>
                <c:pt idx="14">
                  <c:v>2.52865E-2</c:v>
                </c:pt>
                <c:pt idx="15">
                  <c:v>1.73787E-2</c:v>
                </c:pt>
                <c:pt idx="16">
                  <c:v>1.10416E-2</c:v>
                </c:pt>
                <c:pt idx="17">
                  <c:v>1.04289E-2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08-4E4E-A879-5B5990645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2708767"/>
        <c:axId val="272712927"/>
      </c:barChart>
      <c:catAx>
        <c:axId val="272708767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712927"/>
        <c:crosses val="autoZero"/>
        <c:auto val="1"/>
        <c:lblAlgn val="ctr"/>
        <c:lblOffset val="100"/>
        <c:noMultiLvlLbl val="0"/>
      </c:catAx>
      <c:valAx>
        <c:axId val="272712927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708767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1970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Appalachian!$E$3:$E$20</c:f>
              <c:numCache>
                <c:formatCode>0.00%</c:formatCode>
                <c:ptCount val="18"/>
                <c:pt idx="0">
                  <c:v>-4.39289E-2</c:v>
                </c:pt>
                <c:pt idx="1">
                  <c:v>-4.9588599999999997E-2</c:v>
                </c:pt>
                <c:pt idx="2">
                  <c:v>-5.0792499999999997E-2</c:v>
                </c:pt>
                <c:pt idx="3">
                  <c:v>-4.9414899999999998E-2</c:v>
                </c:pt>
                <c:pt idx="4">
                  <c:v>-3.9572200000000002E-2</c:v>
                </c:pt>
                <c:pt idx="5">
                  <c:v>-3.2566100000000001E-2</c:v>
                </c:pt>
                <c:pt idx="6">
                  <c:v>-3.2566100000000001E-2</c:v>
                </c:pt>
                <c:pt idx="7">
                  <c:v>-2.8525499999999999E-2</c:v>
                </c:pt>
                <c:pt idx="8">
                  <c:v>-2.8525499999999999E-2</c:v>
                </c:pt>
                <c:pt idx="9">
                  <c:v>-2.7557100000000001E-2</c:v>
                </c:pt>
                <c:pt idx="10">
                  <c:v>-2.7557100000000001E-2</c:v>
                </c:pt>
                <c:pt idx="11">
                  <c:v>-2.24818E-2</c:v>
                </c:pt>
                <c:pt idx="12">
                  <c:v>-1.8545599999999999E-2</c:v>
                </c:pt>
                <c:pt idx="13">
                  <c:v>-1.09552E-2</c:v>
                </c:pt>
                <c:pt idx="14">
                  <c:v>-1.09552E-2</c:v>
                </c:pt>
                <c:pt idx="15">
                  <c:v>-4.9754700000000001E-3</c:v>
                </c:pt>
                <c:pt idx="16">
                  <c:v>-3.4828300000000001E-3</c:v>
                </c:pt>
                <c:pt idx="17">
                  <c:v>-1.4926399999999999E-3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8E-4665-B940-B5A835DFE346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Appalachian!$B$3:$B$20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Appalachian!$G$3:$G$20</c:f>
              <c:numCache>
                <c:formatCode>0.00%</c:formatCode>
                <c:ptCount val="18"/>
                <c:pt idx="0">
                  <c:v>4.2703699999999997E-2</c:v>
                </c:pt>
                <c:pt idx="1">
                  <c:v>4.7351600000000001E-2</c:v>
                </c:pt>
                <c:pt idx="2">
                  <c:v>4.8969899999999997E-2</c:v>
                </c:pt>
                <c:pt idx="3">
                  <c:v>4.8567600000000002E-2</c:v>
                </c:pt>
                <c:pt idx="4">
                  <c:v>4.3237100000000001E-2</c:v>
                </c:pt>
                <c:pt idx="5">
                  <c:v>3.36488E-2</c:v>
                </c:pt>
                <c:pt idx="6">
                  <c:v>3.36488E-2</c:v>
                </c:pt>
                <c:pt idx="7">
                  <c:v>3.05957E-2</c:v>
                </c:pt>
                <c:pt idx="8">
                  <c:v>3.05957E-2</c:v>
                </c:pt>
                <c:pt idx="9">
                  <c:v>3.01622E-2</c:v>
                </c:pt>
                <c:pt idx="10">
                  <c:v>3.01622E-2</c:v>
                </c:pt>
                <c:pt idx="11">
                  <c:v>2.51913E-2</c:v>
                </c:pt>
                <c:pt idx="12">
                  <c:v>2.2835399999999999E-2</c:v>
                </c:pt>
                <c:pt idx="13">
                  <c:v>1.55116E-2</c:v>
                </c:pt>
                <c:pt idx="14">
                  <c:v>1.55116E-2</c:v>
                </c:pt>
                <c:pt idx="15">
                  <c:v>8.9116600000000001E-3</c:v>
                </c:pt>
                <c:pt idx="16">
                  <c:v>6.2381600000000004E-3</c:v>
                </c:pt>
                <c:pt idx="17">
                  <c:v>2.6735000000000001E-3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8E-4665-B940-B5A835DFE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5477311"/>
        <c:axId val="425479391"/>
      </c:barChart>
      <c:catAx>
        <c:axId val="425477311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79391"/>
        <c:crosses val="autoZero"/>
        <c:auto val="1"/>
        <c:lblAlgn val="ctr"/>
        <c:lblOffset val="100"/>
        <c:noMultiLvlLbl val="0"/>
      </c:catAx>
      <c:valAx>
        <c:axId val="425479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77311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</a:t>
            </a:r>
            <a:endParaRPr lang="en-US" sz="18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411229460514966E-2"/>
          <c:y val="0.110248470723237"/>
          <c:w val="0.84322522956235413"/>
          <c:h val="0.75093792374731161"/>
        </c:manualLayout>
      </c:layout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BCD!$CQ$3:$CQ$20</c:f>
              <c:numCache>
                <c:formatCode>0.00%</c:formatCode>
                <c:ptCount val="18"/>
                <c:pt idx="0">
                  <c:v>-2.9675199999999999E-2</c:v>
                </c:pt>
                <c:pt idx="1">
                  <c:v>-3.0558100000000001E-2</c:v>
                </c:pt>
                <c:pt idx="2">
                  <c:v>-3.2366499999999999E-2</c:v>
                </c:pt>
                <c:pt idx="3">
                  <c:v>-3.1539499999999998E-2</c:v>
                </c:pt>
                <c:pt idx="4">
                  <c:v>-3.2248100000000002E-2</c:v>
                </c:pt>
                <c:pt idx="5">
                  <c:v>-3.6035400000000002E-2</c:v>
                </c:pt>
                <c:pt idx="6">
                  <c:v>-3.8333100000000002E-2</c:v>
                </c:pt>
                <c:pt idx="7">
                  <c:v>-3.6679200000000002E-2</c:v>
                </c:pt>
                <c:pt idx="8">
                  <c:v>-3.1399999999999997E-2</c:v>
                </c:pt>
                <c:pt idx="9">
                  <c:v>-2.9776E-2</c:v>
                </c:pt>
                <c:pt idx="10">
                  <c:v>-2.9818399999999998E-2</c:v>
                </c:pt>
                <c:pt idx="11">
                  <c:v>-3.1681500000000001E-2</c:v>
                </c:pt>
                <c:pt idx="12">
                  <c:v>-2.9422400000000001E-2</c:v>
                </c:pt>
                <c:pt idx="13">
                  <c:v>-2.5183000000000001E-2</c:v>
                </c:pt>
                <c:pt idx="14">
                  <c:v>-2.09699E-2</c:v>
                </c:pt>
                <c:pt idx="15">
                  <c:v>-1.27341E-2</c:v>
                </c:pt>
                <c:pt idx="16">
                  <c:v>-6.8820299999999999E-3</c:v>
                </c:pt>
                <c:pt idx="17">
                  <c:v>-5.0164299999999997E-3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5-4EBA-9CB6-87232E520187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BCD!$B$3:$B$20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BCD!$CS$3:$CS$20</c:f>
              <c:numCache>
                <c:formatCode>0.00%</c:formatCode>
                <c:ptCount val="18"/>
                <c:pt idx="0">
                  <c:v>2.85854E-2</c:v>
                </c:pt>
                <c:pt idx="1">
                  <c:v>2.93227E-2</c:v>
                </c:pt>
                <c:pt idx="2">
                  <c:v>3.1091199999999999E-2</c:v>
                </c:pt>
                <c:pt idx="3">
                  <c:v>2.9240499999999999E-2</c:v>
                </c:pt>
                <c:pt idx="4">
                  <c:v>2.8341399999999999E-2</c:v>
                </c:pt>
                <c:pt idx="5">
                  <c:v>3.6988100000000003E-2</c:v>
                </c:pt>
                <c:pt idx="6">
                  <c:v>3.98699E-2</c:v>
                </c:pt>
                <c:pt idx="7">
                  <c:v>3.7660600000000002E-2</c:v>
                </c:pt>
                <c:pt idx="8">
                  <c:v>3.2569500000000001E-2</c:v>
                </c:pt>
                <c:pt idx="9">
                  <c:v>3.03439E-2</c:v>
                </c:pt>
                <c:pt idx="10">
                  <c:v>3.1199500000000002E-2</c:v>
                </c:pt>
                <c:pt idx="11">
                  <c:v>3.4397700000000003E-2</c:v>
                </c:pt>
                <c:pt idx="12">
                  <c:v>3.34051E-2</c:v>
                </c:pt>
                <c:pt idx="13">
                  <c:v>2.9717500000000001E-2</c:v>
                </c:pt>
                <c:pt idx="14">
                  <c:v>2.4226600000000001E-2</c:v>
                </c:pt>
                <c:pt idx="15">
                  <c:v>1.53905E-2</c:v>
                </c:pt>
                <c:pt idx="16">
                  <c:v>8.8422699999999993E-3</c:v>
                </c:pt>
                <c:pt idx="17">
                  <c:v>8.4885800000000008E-3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C5-4EBA-9CB6-87232E520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6840767"/>
        <c:axId val="406853663"/>
      </c:barChart>
      <c:catAx>
        <c:axId val="406840767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853663"/>
        <c:crosses val="autoZero"/>
        <c:auto val="1"/>
        <c:lblAlgn val="ctr"/>
        <c:lblOffset val="100"/>
        <c:noMultiLvlLbl val="0"/>
      </c:catAx>
      <c:valAx>
        <c:axId val="406853663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840767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1970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BCD!$E$3:$E$20</c:f>
              <c:numCache>
                <c:formatCode>0.00%</c:formatCode>
                <c:ptCount val="18"/>
                <c:pt idx="0">
                  <c:v>-4.9556000000000003E-2</c:v>
                </c:pt>
                <c:pt idx="1">
                  <c:v>-5.7645200000000001E-2</c:v>
                </c:pt>
                <c:pt idx="2">
                  <c:v>-5.8270000000000002E-2</c:v>
                </c:pt>
                <c:pt idx="3">
                  <c:v>-5.28613E-2</c:v>
                </c:pt>
                <c:pt idx="4">
                  <c:v>-6.7091100000000001E-2</c:v>
                </c:pt>
                <c:pt idx="5">
                  <c:v>-3.4170300000000001E-2</c:v>
                </c:pt>
                <c:pt idx="6">
                  <c:v>-3.4170300000000001E-2</c:v>
                </c:pt>
                <c:pt idx="7">
                  <c:v>-2.6839700000000001E-2</c:v>
                </c:pt>
                <c:pt idx="8">
                  <c:v>-2.6839700000000001E-2</c:v>
                </c:pt>
                <c:pt idx="9">
                  <c:v>-2.3882500000000001E-2</c:v>
                </c:pt>
                <c:pt idx="10">
                  <c:v>-2.3882500000000001E-2</c:v>
                </c:pt>
                <c:pt idx="11">
                  <c:v>-1.7422099999999999E-2</c:v>
                </c:pt>
                <c:pt idx="12">
                  <c:v>-1.3132E-2</c:v>
                </c:pt>
                <c:pt idx="13">
                  <c:v>-7.4600200000000004E-3</c:v>
                </c:pt>
                <c:pt idx="14">
                  <c:v>-7.4600200000000004E-3</c:v>
                </c:pt>
                <c:pt idx="15">
                  <c:v>-3.0092999999999999E-3</c:v>
                </c:pt>
                <c:pt idx="16">
                  <c:v>-2.1065099999999998E-3</c:v>
                </c:pt>
                <c:pt idx="17">
                  <c:v>-9.0278999999999999E-4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1D-4326-BA4A-0A78547C5E58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BCD!$B$3:$B$20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BCD!$G$3:$G$20</c:f>
              <c:numCache>
                <c:formatCode>0.00%</c:formatCode>
                <c:ptCount val="18"/>
                <c:pt idx="0">
                  <c:v>4.7836400000000001E-2</c:v>
                </c:pt>
                <c:pt idx="1">
                  <c:v>5.6020800000000003E-2</c:v>
                </c:pt>
                <c:pt idx="2">
                  <c:v>5.6246900000000002E-2</c:v>
                </c:pt>
                <c:pt idx="3">
                  <c:v>4.8612900000000001E-2</c:v>
                </c:pt>
                <c:pt idx="4">
                  <c:v>4.6360699999999998E-2</c:v>
                </c:pt>
                <c:pt idx="5">
                  <c:v>3.2562300000000002E-2</c:v>
                </c:pt>
                <c:pt idx="6">
                  <c:v>3.2562300000000002E-2</c:v>
                </c:pt>
                <c:pt idx="7">
                  <c:v>2.79464E-2</c:v>
                </c:pt>
                <c:pt idx="8">
                  <c:v>2.79464E-2</c:v>
                </c:pt>
                <c:pt idx="9">
                  <c:v>2.4905900000000002E-2</c:v>
                </c:pt>
                <c:pt idx="10">
                  <c:v>2.4905900000000002E-2</c:v>
                </c:pt>
                <c:pt idx="11">
                  <c:v>1.9242800000000001E-2</c:v>
                </c:pt>
                <c:pt idx="12">
                  <c:v>1.57798E-2</c:v>
                </c:pt>
                <c:pt idx="13">
                  <c:v>1.04306E-2</c:v>
                </c:pt>
                <c:pt idx="14">
                  <c:v>1.04306E-2</c:v>
                </c:pt>
                <c:pt idx="15">
                  <c:v>5.7538099999999998E-3</c:v>
                </c:pt>
                <c:pt idx="16">
                  <c:v>4.0276699999999997E-3</c:v>
                </c:pt>
                <c:pt idx="17">
                  <c:v>1.7261399999999999E-3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1D-4326-BA4A-0A78547C5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0751279"/>
        <c:axId val="640749615"/>
      </c:barChart>
      <c:catAx>
        <c:axId val="64075127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749615"/>
        <c:crosses val="autoZero"/>
        <c:auto val="1"/>
        <c:lblAlgn val="ctr"/>
        <c:lblOffset val="100"/>
        <c:noMultiLvlLbl val="0"/>
      </c:catAx>
      <c:valAx>
        <c:axId val="640749615"/>
        <c:scaling>
          <c:orientation val="minMax"/>
          <c:min val="-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75127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Catawba!$CQ$3:$CQ$20</c:f>
              <c:numCache>
                <c:formatCode>0.00%</c:formatCode>
                <c:ptCount val="18"/>
                <c:pt idx="0">
                  <c:v>-2.8578900000000001E-2</c:v>
                </c:pt>
                <c:pt idx="1">
                  <c:v>-3.3540500000000001E-2</c:v>
                </c:pt>
                <c:pt idx="2">
                  <c:v>-3.6218E-2</c:v>
                </c:pt>
                <c:pt idx="3">
                  <c:v>-3.1247199999999999E-2</c:v>
                </c:pt>
                <c:pt idx="4">
                  <c:v>-2.6046900000000001E-2</c:v>
                </c:pt>
                <c:pt idx="5">
                  <c:v>-2.7708400000000001E-2</c:v>
                </c:pt>
                <c:pt idx="6">
                  <c:v>-3.0404E-2</c:v>
                </c:pt>
                <c:pt idx="7">
                  <c:v>-3.2551799999999999E-2</c:v>
                </c:pt>
                <c:pt idx="8">
                  <c:v>-3.3292799999999997E-2</c:v>
                </c:pt>
                <c:pt idx="9">
                  <c:v>-3.4042799999999998E-2</c:v>
                </c:pt>
                <c:pt idx="10">
                  <c:v>-3.3458700000000001E-2</c:v>
                </c:pt>
                <c:pt idx="11">
                  <c:v>-3.28928E-2</c:v>
                </c:pt>
                <c:pt idx="12">
                  <c:v>-3.01085E-2</c:v>
                </c:pt>
                <c:pt idx="13">
                  <c:v>-2.5571900000000002E-2</c:v>
                </c:pt>
                <c:pt idx="14">
                  <c:v>-2.22604E-2</c:v>
                </c:pt>
                <c:pt idx="15">
                  <c:v>-1.4494E-2</c:v>
                </c:pt>
                <c:pt idx="16">
                  <c:v>-7.5708800000000003E-3</c:v>
                </c:pt>
                <c:pt idx="17">
                  <c:v>-5.0798299999999996E-3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E-40B2-AB77-60AFA77EA0B6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Catawba!$B$3:$B$20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Catawba!$CS$3:$CS$20</c:f>
              <c:numCache>
                <c:formatCode>0.00%</c:formatCode>
                <c:ptCount val="18"/>
                <c:pt idx="0">
                  <c:v>2.7374300000000001E-2</c:v>
                </c:pt>
                <c:pt idx="1">
                  <c:v>3.1979100000000003E-2</c:v>
                </c:pt>
                <c:pt idx="2">
                  <c:v>3.5106499999999999E-2</c:v>
                </c:pt>
                <c:pt idx="3">
                  <c:v>3.1015399999999999E-2</c:v>
                </c:pt>
                <c:pt idx="4">
                  <c:v>2.6633299999999999E-2</c:v>
                </c:pt>
                <c:pt idx="5">
                  <c:v>2.9160700000000001E-2</c:v>
                </c:pt>
                <c:pt idx="6">
                  <c:v>3.3895099999999997E-2</c:v>
                </c:pt>
                <c:pt idx="7">
                  <c:v>3.53884E-2</c:v>
                </c:pt>
                <c:pt idx="8">
                  <c:v>3.4249700000000001E-2</c:v>
                </c:pt>
                <c:pt idx="9">
                  <c:v>3.5154299999999999E-2</c:v>
                </c:pt>
                <c:pt idx="10">
                  <c:v>3.4051900000000003E-2</c:v>
                </c:pt>
                <c:pt idx="11">
                  <c:v>3.4956500000000001E-2</c:v>
                </c:pt>
                <c:pt idx="12">
                  <c:v>3.2688200000000001E-2</c:v>
                </c:pt>
                <c:pt idx="13">
                  <c:v>3.0019899999999999E-2</c:v>
                </c:pt>
                <c:pt idx="14">
                  <c:v>2.6692400000000002E-2</c:v>
                </c:pt>
                <c:pt idx="15">
                  <c:v>1.72192E-2</c:v>
                </c:pt>
                <c:pt idx="16">
                  <c:v>1.01688E-2</c:v>
                </c:pt>
                <c:pt idx="17">
                  <c:v>9.1777899999999999E-3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9E-40B2-AB77-60AFA77EA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6441263"/>
        <c:axId val="416454575"/>
      </c:barChart>
      <c:catAx>
        <c:axId val="41644126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454575"/>
        <c:crosses val="autoZero"/>
        <c:auto val="1"/>
        <c:lblAlgn val="ctr"/>
        <c:lblOffset val="100"/>
        <c:noMultiLvlLbl val="0"/>
      </c:catAx>
      <c:valAx>
        <c:axId val="416454575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44126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1970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Catawba!$E$3:$E$20</c:f>
              <c:numCache>
                <c:formatCode>0.00%</c:formatCode>
                <c:ptCount val="18"/>
                <c:pt idx="0">
                  <c:v>-4.69334E-2</c:v>
                </c:pt>
                <c:pt idx="1">
                  <c:v>-5.15713E-2</c:v>
                </c:pt>
                <c:pt idx="2">
                  <c:v>-5.4545900000000001E-2</c:v>
                </c:pt>
                <c:pt idx="3">
                  <c:v>-4.8639300000000003E-2</c:v>
                </c:pt>
                <c:pt idx="4">
                  <c:v>-3.4453699999999997E-2</c:v>
                </c:pt>
                <c:pt idx="5">
                  <c:v>-2.99677E-2</c:v>
                </c:pt>
                <c:pt idx="6">
                  <c:v>-2.99677E-2</c:v>
                </c:pt>
                <c:pt idx="7">
                  <c:v>-2.66652E-2</c:v>
                </c:pt>
                <c:pt idx="8">
                  <c:v>-2.66652E-2</c:v>
                </c:pt>
                <c:pt idx="9">
                  <c:v>-2.6419999999999999E-2</c:v>
                </c:pt>
                <c:pt idx="10">
                  <c:v>-2.6419999999999999E-2</c:v>
                </c:pt>
                <c:pt idx="11">
                  <c:v>-2.2469800000000002E-2</c:v>
                </c:pt>
                <c:pt idx="12">
                  <c:v>-1.78053E-2</c:v>
                </c:pt>
                <c:pt idx="13">
                  <c:v>-1.06645E-2</c:v>
                </c:pt>
                <c:pt idx="14">
                  <c:v>-1.06645E-2</c:v>
                </c:pt>
                <c:pt idx="15">
                  <c:v>-4.9230999999999997E-3</c:v>
                </c:pt>
                <c:pt idx="16">
                  <c:v>-3.4461700000000001E-3</c:v>
                </c:pt>
                <c:pt idx="17">
                  <c:v>-1.47693E-3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82-4540-9494-13DBF2C82B6C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Catawba!$B$3:$B$20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Catawba!$G$3:$G$20</c:f>
              <c:numCache>
                <c:formatCode>0.00%</c:formatCode>
                <c:ptCount val="18"/>
                <c:pt idx="0">
                  <c:v>4.5392799999999997E-2</c:v>
                </c:pt>
                <c:pt idx="1">
                  <c:v>4.9284300000000003E-2</c:v>
                </c:pt>
                <c:pt idx="2">
                  <c:v>5.2179000000000003E-2</c:v>
                </c:pt>
                <c:pt idx="3">
                  <c:v>5.7179399999999998E-2</c:v>
                </c:pt>
                <c:pt idx="4">
                  <c:v>4.67575E-2</c:v>
                </c:pt>
                <c:pt idx="5">
                  <c:v>3.0993900000000001E-2</c:v>
                </c:pt>
                <c:pt idx="6">
                  <c:v>3.0993900000000001E-2</c:v>
                </c:pt>
                <c:pt idx="7">
                  <c:v>2.9154800000000002E-2</c:v>
                </c:pt>
                <c:pt idx="8">
                  <c:v>2.9154800000000002E-2</c:v>
                </c:pt>
                <c:pt idx="9">
                  <c:v>2.9488E-2</c:v>
                </c:pt>
                <c:pt idx="10">
                  <c:v>2.9488E-2</c:v>
                </c:pt>
                <c:pt idx="11">
                  <c:v>2.5412500000000001E-2</c:v>
                </c:pt>
                <c:pt idx="12">
                  <c:v>2.1963400000000001E-2</c:v>
                </c:pt>
                <c:pt idx="13">
                  <c:v>1.54463E-2</c:v>
                </c:pt>
                <c:pt idx="14">
                  <c:v>1.54463E-2</c:v>
                </c:pt>
                <c:pt idx="15">
                  <c:v>8.9825900000000004E-3</c:v>
                </c:pt>
                <c:pt idx="16">
                  <c:v>6.2878200000000004E-3</c:v>
                </c:pt>
                <c:pt idx="17">
                  <c:v>2.6947799999999999E-3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82-4540-9494-13DBF2C82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0752111"/>
        <c:axId val="640748783"/>
      </c:barChart>
      <c:catAx>
        <c:axId val="640752111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748783"/>
        <c:crosses val="autoZero"/>
        <c:auto val="1"/>
        <c:lblAlgn val="ctr"/>
        <c:lblOffset val="100"/>
        <c:noMultiLvlLbl val="0"/>
      </c:catAx>
      <c:valAx>
        <c:axId val="640748783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752111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2030 POPULATION PYRAMID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Carolina'!$GL$3:$GL$20</c:f>
              <c:numCache>
                <c:formatCode>0.00%</c:formatCode>
                <c:ptCount val="18"/>
                <c:pt idx="0">
                  <c:v>-2.6372199999999998E-2</c:v>
                </c:pt>
                <c:pt idx="1">
                  <c:v>-2.73113E-2</c:v>
                </c:pt>
                <c:pt idx="2">
                  <c:v>-2.99472E-2</c:v>
                </c:pt>
                <c:pt idx="3">
                  <c:v>-3.28262E-2</c:v>
                </c:pt>
                <c:pt idx="4">
                  <c:v>-3.34068E-2</c:v>
                </c:pt>
                <c:pt idx="5">
                  <c:v>-2.85136E-2</c:v>
                </c:pt>
                <c:pt idx="6">
                  <c:v>-2.7482599999999999E-2</c:v>
                </c:pt>
                <c:pt idx="7">
                  <c:v>-3.1155100000000002E-2</c:v>
                </c:pt>
                <c:pt idx="8">
                  <c:v>-3.1526600000000002E-2</c:v>
                </c:pt>
                <c:pt idx="9">
                  <c:v>-3.0020000000000002E-2</c:v>
                </c:pt>
                <c:pt idx="10">
                  <c:v>-2.8791500000000001E-2</c:v>
                </c:pt>
                <c:pt idx="11">
                  <c:v>-2.9565000000000001E-2</c:v>
                </c:pt>
                <c:pt idx="12">
                  <c:v>-3.0879500000000001E-2</c:v>
                </c:pt>
                <c:pt idx="13">
                  <c:v>-3.1429699999999998E-2</c:v>
                </c:pt>
                <c:pt idx="14">
                  <c:v>-2.76583E-2</c:v>
                </c:pt>
                <c:pt idx="15">
                  <c:v>-2.0462500000000002E-2</c:v>
                </c:pt>
                <c:pt idx="16">
                  <c:v>-1.32283E-2</c:v>
                </c:pt>
                <c:pt idx="17">
                  <c:v>-7.7194400000000002E-3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2-412C-96AC-30A1AA4E3428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Carolina'!$GN$3:$GN$20</c:f>
              <c:numCache>
                <c:formatCode>0.00%</c:formatCode>
                <c:ptCount val="18"/>
                <c:pt idx="0">
                  <c:v>2.5191499999999999E-2</c:v>
                </c:pt>
                <c:pt idx="1">
                  <c:v>2.60278E-2</c:v>
                </c:pt>
                <c:pt idx="2">
                  <c:v>2.8371400000000001E-2</c:v>
                </c:pt>
                <c:pt idx="3">
                  <c:v>3.0892599999999999E-2</c:v>
                </c:pt>
                <c:pt idx="4">
                  <c:v>3.1982900000000002E-2</c:v>
                </c:pt>
                <c:pt idx="5">
                  <c:v>2.94963E-2</c:v>
                </c:pt>
                <c:pt idx="6">
                  <c:v>2.9307099999999999E-2</c:v>
                </c:pt>
                <c:pt idx="7">
                  <c:v>3.2971300000000002E-2</c:v>
                </c:pt>
                <c:pt idx="8">
                  <c:v>3.3578200000000002E-2</c:v>
                </c:pt>
                <c:pt idx="9">
                  <c:v>3.1445300000000002E-2</c:v>
                </c:pt>
                <c:pt idx="10">
                  <c:v>2.99016E-2</c:v>
                </c:pt>
                <c:pt idx="11">
                  <c:v>3.0993900000000001E-2</c:v>
                </c:pt>
                <c:pt idx="12">
                  <c:v>3.2725900000000002E-2</c:v>
                </c:pt>
                <c:pt idx="13">
                  <c:v>3.4593499999999999E-2</c:v>
                </c:pt>
                <c:pt idx="14">
                  <c:v>3.1288499999999997E-2</c:v>
                </c:pt>
                <c:pt idx="15">
                  <c:v>2.4459100000000001E-2</c:v>
                </c:pt>
                <c:pt idx="16">
                  <c:v>1.6676E-2</c:v>
                </c:pt>
                <c:pt idx="17">
                  <c:v>1.18011E-2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02-412C-96AC-30A1AA4E3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6267983"/>
        <c:axId val="766268815"/>
      </c:barChart>
      <c:catAx>
        <c:axId val="76626798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268815"/>
        <c:crosses val="autoZero"/>
        <c:auto val="1"/>
        <c:lblAlgn val="ctr"/>
        <c:lblOffset val="100"/>
        <c:noMultiLvlLbl val="0"/>
      </c:catAx>
      <c:valAx>
        <c:axId val="766268815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26798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</a:t>
            </a:r>
            <a:endParaRPr lang="en-US" sz="18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'Central Midlan'!$CQ$3:$CQ$20</c:f>
              <c:numCache>
                <c:formatCode>0.00%</c:formatCode>
                <c:ptCount val="18"/>
                <c:pt idx="0">
                  <c:v>-2.84692E-2</c:v>
                </c:pt>
                <c:pt idx="1">
                  <c:v>-3.0517200000000001E-2</c:v>
                </c:pt>
                <c:pt idx="2">
                  <c:v>-3.3571799999999999E-2</c:v>
                </c:pt>
                <c:pt idx="3">
                  <c:v>-3.7347199999999997E-2</c:v>
                </c:pt>
                <c:pt idx="4">
                  <c:v>-4.2547300000000003E-2</c:v>
                </c:pt>
                <c:pt idx="5">
                  <c:v>-3.4852399999999999E-2</c:v>
                </c:pt>
                <c:pt idx="6">
                  <c:v>-3.2777000000000001E-2</c:v>
                </c:pt>
                <c:pt idx="7">
                  <c:v>-3.15328E-2</c:v>
                </c:pt>
                <c:pt idx="8">
                  <c:v>-2.9247100000000002E-2</c:v>
                </c:pt>
                <c:pt idx="9">
                  <c:v>-2.9352300000000001E-2</c:v>
                </c:pt>
                <c:pt idx="10">
                  <c:v>-2.9830200000000001E-2</c:v>
                </c:pt>
                <c:pt idx="11">
                  <c:v>-3.05835E-2</c:v>
                </c:pt>
                <c:pt idx="12">
                  <c:v>-2.9097700000000001E-2</c:v>
                </c:pt>
                <c:pt idx="13">
                  <c:v>-2.39353E-2</c:v>
                </c:pt>
                <c:pt idx="14">
                  <c:v>-1.9481999999999999E-2</c:v>
                </c:pt>
                <c:pt idx="15">
                  <c:v>-1.1891000000000001E-2</c:v>
                </c:pt>
                <c:pt idx="16">
                  <c:v>-6.42605E-3</c:v>
                </c:pt>
                <c:pt idx="17">
                  <c:v>-4.7481099999999998E-3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1-40CE-928A-C881FC11ACAF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'Central Midlan'!$B$3:$B$20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'Central Midlan'!$CS$3:$CS$20</c:f>
              <c:numCache>
                <c:formatCode>0.00%</c:formatCode>
                <c:ptCount val="18"/>
                <c:pt idx="0">
                  <c:v>2.7435399999999999E-2</c:v>
                </c:pt>
                <c:pt idx="1">
                  <c:v>2.9335400000000001E-2</c:v>
                </c:pt>
                <c:pt idx="2">
                  <c:v>3.2418599999999999E-2</c:v>
                </c:pt>
                <c:pt idx="3">
                  <c:v>3.4848499999999998E-2</c:v>
                </c:pt>
                <c:pt idx="4">
                  <c:v>3.9570599999999997E-2</c:v>
                </c:pt>
                <c:pt idx="5">
                  <c:v>3.62706E-2</c:v>
                </c:pt>
                <c:pt idx="6">
                  <c:v>3.4917299999999998E-2</c:v>
                </c:pt>
                <c:pt idx="7">
                  <c:v>3.3766600000000001E-2</c:v>
                </c:pt>
                <c:pt idx="8">
                  <c:v>3.1415999999999999E-2</c:v>
                </c:pt>
                <c:pt idx="9">
                  <c:v>3.1782199999999997E-2</c:v>
                </c:pt>
                <c:pt idx="10">
                  <c:v>3.1489999999999997E-2</c:v>
                </c:pt>
                <c:pt idx="11">
                  <c:v>3.39017E-2</c:v>
                </c:pt>
                <c:pt idx="12">
                  <c:v>3.2436699999999999E-2</c:v>
                </c:pt>
                <c:pt idx="13">
                  <c:v>2.82899E-2</c:v>
                </c:pt>
                <c:pt idx="14">
                  <c:v>2.2971700000000001E-2</c:v>
                </c:pt>
                <c:pt idx="15">
                  <c:v>1.4731299999999999E-2</c:v>
                </c:pt>
                <c:pt idx="16">
                  <c:v>9.0624399999999997E-3</c:v>
                </c:pt>
                <c:pt idx="17">
                  <c:v>9.1468599999999997E-3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11-40CE-928A-C881FC11A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8724927"/>
        <c:axId val="488728671"/>
      </c:barChart>
      <c:catAx>
        <c:axId val="488724927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728671"/>
        <c:crosses val="autoZero"/>
        <c:auto val="1"/>
        <c:lblAlgn val="ctr"/>
        <c:lblOffset val="100"/>
        <c:noMultiLvlLbl val="0"/>
      </c:catAx>
      <c:valAx>
        <c:axId val="488728671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724927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1970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'Central Midlan'!$E$3:$E$20</c:f>
              <c:numCache>
                <c:formatCode>0.00%</c:formatCode>
                <c:ptCount val="18"/>
                <c:pt idx="0">
                  <c:v>-4.2716400000000002E-2</c:v>
                </c:pt>
                <c:pt idx="1">
                  <c:v>-4.7668700000000001E-2</c:v>
                </c:pt>
                <c:pt idx="2">
                  <c:v>-4.9837199999999998E-2</c:v>
                </c:pt>
                <c:pt idx="3">
                  <c:v>-7.1836200000000003E-2</c:v>
                </c:pt>
                <c:pt idx="4">
                  <c:v>-7.1535299999999996E-2</c:v>
                </c:pt>
                <c:pt idx="5">
                  <c:v>-3.19184E-2</c:v>
                </c:pt>
                <c:pt idx="6">
                  <c:v>-3.19184E-2</c:v>
                </c:pt>
                <c:pt idx="7">
                  <c:v>-2.61909E-2</c:v>
                </c:pt>
                <c:pt idx="8">
                  <c:v>-2.61909E-2</c:v>
                </c:pt>
                <c:pt idx="9">
                  <c:v>-2.5241E-2</c:v>
                </c:pt>
                <c:pt idx="10">
                  <c:v>-2.5241E-2</c:v>
                </c:pt>
                <c:pt idx="11">
                  <c:v>-1.9166900000000001E-2</c:v>
                </c:pt>
                <c:pt idx="12">
                  <c:v>-1.44806E-2</c:v>
                </c:pt>
                <c:pt idx="13">
                  <c:v>-8.93183E-3</c:v>
                </c:pt>
                <c:pt idx="14">
                  <c:v>-8.93183E-3</c:v>
                </c:pt>
                <c:pt idx="15">
                  <c:v>-4.4229200000000003E-3</c:v>
                </c:pt>
                <c:pt idx="16">
                  <c:v>-3.0960499999999999E-3</c:v>
                </c:pt>
                <c:pt idx="17">
                  <c:v>-1.3268799999999999E-3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3-48A6-855C-D92006A082F8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'Central Midlan'!$B$3:$B$20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'Central Midlan'!$G$3:$G$20</c:f>
              <c:numCache>
                <c:formatCode>0.00%</c:formatCode>
                <c:ptCount val="18"/>
                <c:pt idx="0">
                  <c:v>4.1039699999999998E-2</c:v>
                </c:pt>
                <c:pt idx="1">
                  <c:v>4.7176999999999997E-2</c:v>
                </c:pt>
                <c:pt idx="2">
                  <c:v>4.9074E-2</c:v>
                </c:pt>
                <c:pt idx="3">
                  <c:v>5.0267100000000002E-2</c:v>
                </c:pt>
                <c:pt idx="4">
                  <c:v>4.8786499999999997E-2</c:v>
                </c:pt>
                <c:pt idx="5">
                  <c:v>3.1250699999999999E-2</c:v>
                </c:pt>
                <c:pt idx="6">
                  <c:v>3.1250699999999999E-2</c:v>
                </c:pt>
                <c:pt idx="7">
                  <c:v>2.7854199999999999E-2</c:v>
                </c:pt>
                <c:pt idx="8">
                  <c:v>2.7854199999999999E-2</c:v>
                </c:pt>
                <c:pt idx="9">
                  <c:v>2.67055E-2</c:v>
                </c:pt>
                <c:pt idx="10">
                  <c:v>2.67055E-2</c:v>
                </c:pt>
                <c:pt idx="11">
                  <c:v>2.1555700000000001E-2</c:v>
                </c:pt>
                <c:pt idx="12">
                  <c:v>1.80518E-2</c:v>
                </c:pt>
                <c:pt idx="13">
                  <c:v>1.29289E-2</c:v>
                </c:pt>
                <c:pt idx="14">
                  <c:v>1.29289E-2</c:v>
                </c:pt>
                <c:pt idx="15">
                  <c:v>7.9591100000000001E-3</c:v>
                </c:pt>
                <c:pt idx="16">
                  <c:v>5.5713799999999999E-3</c:v>
                </c:pt>
                <c:pt idx="17">
                  <c:v>2.3877299999999998E-3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33-48A6-855C-D92006A08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9720527"/>
        <c:axId val="559720943"/>
      </c:barChart>
      <c:catAx>
        <c:axId val="559720527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720943"/>
        <c:crosses val="autoZero"/>
        <c:auto val="1"/>
        <c:lblAlgn val="ctr"/>
        <c:lblOffset val="100"/>
        <c:noMultiLvlLbl val="0"/>
      </c:catAx>
      <c:valAx>
        <c:axId val="559720943"/>
        <c:scaling>
          <c:orientation val="minMax"/>
          <c:max val="8.0000000000000016E-2"/>
          <c:min val="-8.0000000000000016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720527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Lowcountry!$CQ$3:$CQ$20</c:f>
              <c:numCache>
                <c:formatCode>0.00%</c:formatCode>
                <c:ptCount val="18"/>
                <c:pt idx="0">
                  <c:v>-2.62984E-2</c:v>
                </c:pt>
                <c:pt idx="1">
                  <c:v>-2.6579599999999998E-2</c:v>
                </c:pt>
                <c:pt idx="2">
                  <c:v>-2.9198100000000001E-2</c:v>
                </c:pt>
                <c:pt idx="3">
                  <c:v>-3.06407E-2</c:v>
                </c:pt>
                <c:pt idx="4">
                  <c:v>-3.2638300000000002E-2</c:v>
                </c:pt>
                <c:pt idx="5">
                  <c:v>-2.9567E-2</c:v>
                </c:pt>
                <c:pt idx="6">
                  <c:v>-2.6842499999999998E-2</c:v>
                </c:pt>
                <c:pt idx="7">
                  <c:v>-2.62107E-2</c:v>
                </c:pt>
                <c:pt idx="8">
                  <c:v>-2.48741E-2</c:v>
                </c:pt>
                <c:pt idx="9">
                  <c:v>-2.5476700000000001E-2</c:v>
                </c:pt>
                <c:pt idx="10">
                  <c:v>-2.6714700000000001E-2</c:v>
                </c:pt>
                <c:pt idx="11">
                  <c:v>-3.1827599999999998E-2</c:v>
                </c:pt>
                <c:pt idx="12">
                  <c:v>-3.4541099999999998E-2</c:v>
                </c:pt>
                <c:pt idx="13">
                  <c:v>-3.5622099999999997E-2</c:v>
                </c:pt>
                <c:pt idx="14">
                  <c:v>-3.60749E-2</c:v>
                </c:pt>
                <c:pt idx="15">
                  <c:v>-2.4866800000000001E-2</c:v>
                </c:pt>
                <c:pt idx="16">
                  <c:v>-1.36258E-2</c:v>
                </c:pt>
                <c:pt idx="17">
                  <c:v>-9.6815800000000004E-3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A-47F8-92A3-12723D282AEB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Lowcountry!$B$3:$B$20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Lowcountry!$CS$3:$CS$20</c:f>
              <c:numCache>
                <c:formatCode>0.00%</c:formatCode>
                <c:ptCount val="18"/>
                <c:pt idx="0">
                  <c:v>2.50786E-2</c:v>
                </c:pt>
                <c:pt idx="1">
                  <c:v>2.5151699999999999E-2</c:v>
                </c:pt>
                <c:pt idx="2">
                  <c:v>2.7963700000000001E-2</c:v>
                </c:pt>
                <c:pt idx="3">
                  <c:v>2.6806E-2</c:v>
                </c:pt>
                <c:pt idx="4">
                  <c:v>2.6042800000000001E-2</c:v>
                </c:pt>
                <c:pt idx="5">
                  <c:v>2.7985599999999999E-2</c:v>
                </c:pt>
                <c:pt idx="6">
                  <c:v>2.6886400000000001E-2</c:v>
                </c:pt>
                <c:pt idx="7">
                  <c:v>2.6316699999999998E-2</c:v>
                </c:pt>
                <c:pt idx="8">
                  <c:v>2.5681200000000001E-2</c:v>
                </c:pt>
                <c:pt idx="9">
                  <c:v>2.6733E-2</c:v>
                </c:pt>
                <c:pt idx="10">
                  <c:v>2.9512199999999999E-2</c:v>
                </c:pt>
                <c:pt idx="11">
                  <c:v>3.6717699999999999E-2</c:v>
                </c:pt>
                <c:pt idx="12">
                  <c:v>4.0585200000000002E-2</c:v>
                </c:pt>
                <c:pt idx="13">
                  <c:v>4.3682100000000001E-2</c:v>
                </c:pt>
                <c:pt idx="14">
                  <c:v>3.9884000000000003E-2</c:v>
                </c:pt>
                <c:pt idx="15">
                  <c:v>2.6334900000000001E-2</c:v>
                </c:pt>
                <c:pt idx="16">
                  <c:v>1.45132E-2</c:v>
                </c:pt>
                <c:pt idx="17">
                  <c:v>1.2844299999999999E-2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BA-47F8-92A3-12723D282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3512079"/>
        <c:axId val="273512495"/>
      </c:barChart>
      <c:catAx>
        <c:axId val="27351207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512495"/>
        <c:crosses val="autoZero"/>
        <c:auto val="1"/>
        <c:lblAlgn val="ctr"/>
        <c:lblOffset val="100"/>
        <c:noMultiLvlLbl val="0"/>
      </c:catAx>
      <c:valAx>
        <c:axId val="273512495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51207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1970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Lowcountry!$E$3:$E$20</c:f>
              <c:numCache>
                <c:formatCode>0.00%</c:formatCode>
                <c:ptCount val="18"/>
                <c:pt idx="0">
                  <c:v>-4.7277100000000002E-2</c:v>
                </c:pt>
                <c:pt idx="1">
                  <c:v>-5.3642000000000002E-2</c:v>
                </c:pt>
                <c:pt idx="2">
                  <c:v>-5.5190999999999997E-2</c:v>
                </c:pt>
                <c:pt idx="3">
                  <c:v>-9.4075300000000001E-2</c:v>
                </c:pt>
                <c:pt idx="4">
                  <c:v>-7.3825799999999997E-2</c:v>
                </c:pt>
                <c:pt idx="5">
                  <c:v>-2.7703499999999999E-2</c:v>
                </c:pt>
                <c:pt idx="6">
                  <c:v>-2.7703499999999999E-2</c:v>
                </c:pt>
                <c:pt idx="7">
                  <c:v>-2.1652999999999999E-2</c:v>
                </c:pt>
                <c:pt idx="8">
                  <c:v>-2.1652999999999999E-2</c:v>
                </c:pt>
                <c:pt idx="9">
                  <c:v>-2.0873800000000001E-2</c:v>
                </c:pt>
                <c:pt idx="10">
                  <c:v>-2.0873800000000001E-2</c:v>
                </c:pt>
                <c:pt idx="11">
                  <c:v>-1.8794399999999999E-2</c:v>
                </c:pt>
                <c:pt idx="12">
                  <c:v>-1.5978099999999999E-2</c:v>
                </c:pt>
                <c:pt idx="13">
                  <c:v>-1.0232700000000001E-2</c:v>
                </c:pt>
                <c:pt idx="14">
                  <c:v>-1.0232700000000001E-2</c:v>
                </c:pt>
                <c:pt idx="15">
                  <c:v>-4.1822700000000001E-3</c:v>
                </c:pt>
                <c:pt idx="16">
                  <c:v>-2.9275899999999999E-3</c:v>
                </c:pt>
                <c:pt idx="17">
                  <c:v>-1.25468E-3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E-4F88-BD2B-BB4C93323E0B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Lowcountry!$B$3:$B$20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Lowcountry!$G$3:$G$20</c:f>
              <c:numCache>
                <c:formatCode>0.00%</c:formatCode>
                <c:ptCount val="18"/>
                <c:pt idx="0">
                  <c:v>4.7887300000000001E-2</c:v>
                </c:pt>
                <c:pt idx="1">
                  <c:v>5.1060399999999999E-2</c:v>
                </c:pt>
                <c:pt idx="2">
                  <c:v>5.3632600000000002E-2</c:v>
                </c:pt>
                <c:pt idx="3">
                  <c:v>5.0515900000000002E-2</c:v>
                </c:pt>
                <c:pt idx="4">
                  <c:v>4.1775800000000002E-2</c:v>
                </c:pt>
                <c:pt idx="5">
                  <c:v>2.7234100000000001E-2</c:v>
                </c:pt>
                <c:pt idx="6">
                  <c:v>2.7234100000000001E-2</c:v>
                </c:pt>
                <c:pt idx="7">
                  <c:v>2.36244E-2</c:v>
                </c:pt>
                <c:pt idx="8">
                  <c:v>2.36244E-2</c:v>
                </c:pt>
                <c:pt idx="9">
                  <c:v>2.2882799999999998E-2</c:v>
                </c:pt>
                <c:pt idx="10">
                  <c:v>2.2882799999999998E-2</c:v>
                </c:pt>
                <c:pt idx="11">
                  <c:v>2.1413600000000001E-2</c:v>
                </c:pt>
                <c:pt idx="12">
                  <c:v>1.8165400000000002E-2</c:v>
                </c:pt>
                <c:pt idx="13">
                  <c:v>1.2856599999999999E-2</c:v>
                </c:pt>
                <c:pt idx="14">
                  <c:v>1.2856599999999999E-2</c:v>
                </c:pt>
                <c:pt idx="15">
                  <c:v>7.1394400000000004E-3</c:v>
                </c:pt>
                <c:pt idx="16">
                  <c:v>4.9976100000000004E-3</c:v>
                </c:pt>
                <c:pt idx="17">
                  <c:v>2.1418299999999999E-3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E-4F88-BD2B-BB4C93323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9721359"/>
        <c:axId val="777239087"/>
      </c:barChart>
      <c:catAx>
        <c:axId val="55972135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7239087"/>
        <c:crosses val="autoZero"/>
        <c:auto val="1"/>
        <c:lblAlgn val="ctr"/>
        <c:lblOffset val="100"/>
        <c:noMultiLvlLbl val="0"/>
      </c:catAx>
      <c:valAx>
        <c:axId val="777239087"/>
        <c:scaling>
          <c:orientation val="minMax"/>
          <c:max val="6.0000000000000012E-2"/>
          <c:min val="-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72135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</a:t>
            </a:r>
            <a:endParaRPr lang="en-US" sz="18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'Lower Savannah'!$CQ$3:$CQ$20</c:f>
              <c:numCache>
                <c:formatCode>0.00%</c:formatCode>
                <c:ptCount val="18"/>
                <c:pt idx="0">
                  <c:v>-2.75959E-2</c:v>
                </c:pt>
                <c:pt idx="1">
                  <c:v>-2.92403E-2</c:v>
                </c:pt>
                <c:pt idx="2">
                  <c:v>-3.3429E-2</c:v>
                </c:pt>
                <c:pt idx="3">
                  <c:v>-3.2043599999999998E-2</c:v>
                </c:pt>
                <c:pt idx="4">
                  <c:v>-2.9130199999999998E-2</c:v>
                </c:pt>
                <c:pt idx="5">
                  <c:v>-3.0483300000000001E-2</c:v>
                </c:pt>
                <c:pt idx="6">
                  <c:v>-2.8680299999999999E-2</c:v>
                </c:pt>
                <c:pt idx="7">
                  <c:v>-2.7382199999999999E-2</c:v>
                </c:pt>
                <c:pt idx="8">
                  <c:v>-2.6569700000000002E-2</c:v>
                </c:pt>
                <c:pt idx="9">
                  <c:v>-2.7016399999999999E-2</c:v>
                </c:pt>
                <c:pt idx="10">
                  <c:v>-2.9826200000000001E-2</c:v>
                </c:pt>
                <c:pt idx="11">
                  <c:v>-3.4872800000000002E-2</c:v>
                </c:pt>
                <c:pt idx="12">
                  <c:v>-3.3979299999999997E-2</c:v>
                </c:pt>
                <c:pt idx="13">
                  <c:v>-3.0217899999999999E-2</c:v>
                </c:pt>
                <c:pt idx="14">
                  <c:v>-2.6210399999999998E-2</c:v>
                </c:pt>
                <c:pt idx="15">
                  <c:v>-1.7522200000000002E-2</c:v>
                </c:pt>
                <c:pt idx="16">
                  <c:v>-9.5395900000000006E-3</c:v>
                </c:pt>
                <c:pt idx="17">
                  <c:v>-6.8949199999999997E-3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F-4D24-B49D-D98D62ABA271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'Lower Savannah'!$B$3:$B$20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'Lower Savannah'!$CS$3:$CS$20</c:f>
              <c:numCache>
                <c:formatCode>0.00%</c:formatCode>
                <c:ptCount val="18"/>
                <c:pt idx="0">
                  <c:v>2.6731600000000001E-2</c:v>
                </c:pt>
                <c:pt idx="1">
                  <c:v>2.8787099999999999E-2</c:v>
                </c:pt>
                <c:pt idx="2">
                  <c:v>3.1648700000000002E-2</c:v>
                </c:pt>
                <c:pt idx="3">
                  <c:v>3.1706900000000003E-2</c:v>
                </c:pt>
                <c:pt idx="4">
                  <c:v>3.00366E-2</c:v>
                </c:pt>
                <c:pt idx="5">
                  <c:v>3.0726099999999999E-2</c:v>
                </c:pt>
                <c:pt idx="6">
                  <c:v>3.1098399999999998E-2</c:v>
                </c:pt>
                <c:pt idx="7">
                  <c:v>2.96352E-2</c:v>
                </c:pt>
                <c:pt idx="8">
                  <c:v>2.8363099999999999E-2</c:v>
                </c:pt>
                <c:pt idx="9">
                  <c:v>2.9771200000000001E-2</c:v>
                </c:pt>
                <c:pt idx="10">
                  <c:v>3.26942E-2</c:v>
                </c:pt>
                <c:pt idx="11">
                  <c:v>3.76955E-2</c:v>
                </c:pt>
                <c:pt idx="12">
                  <c:v>3.6873299999999998E-2</c:v>
                </c:pt>
                <c:pt idx="13">
                  <c:v>3.6225899999999998E-2</c:v>
                </c:pt>
                <c:pt idx="14">
                  <c:v>3.05578E-2</c:v>
                </c:pt>
                <c:pt idx="15">
                  <c:v>2.1154099999999999E-2</c:v>
                </c:pt>
                <c:pt idx="16">
                  <c:v>1.26569E-2</c:v>
                </c:pt>
                <c:pt idx="17">
                  <c:v>1.3003199999999999E-2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6F-4D24-B49D-D98D62ABA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7333503"/>
        <c:axId val="497331839"/>
      </c:barChart>
      <c:catAx>
        <c:axId val="49733350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331839"/>
        <c:crosses val="autoZero"/>
        <c:auto val="1"/>
        <c:lblAlgn val="ctr"/>
        <c:lblOffset val="100"/>
        <c:noMultiLvlLbl val="0"/>
      </c:catAx>
      <c:valAx>
        <c:axId val="497331839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33350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1970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'Lower Savannah'!$E$3:$E$20</c:f>
              <c:numCache>
                <c:formatCode>0.00%</c:formatCode>
                <c:ptCount val="18"/>
                <c:pt idx="0">
                  <c:v>-4.6938100000000003E-2</c:v>
                </c:pt>
                <c:pt idx="1">
                  <c:v>-5.5813599999999998E-2</c:v>
                </c:pt>
                <c:pt idx="2">
                  <c:v>-5.8481400000000003E-2</c:v>
                </c:pt>
                <c:pt idx="3">
                  <c:v>-5.4750199999999999E-2</c:v>
                </c:pt>
                <c:pt idx="4">
                  <c:v>-3.5110299999999997E-2</c:v>
                </c:pt>
                <c:pt idx="5">
                  <c:v>-2.7605999999999999E-2</c:v>
                </c:pt>
                <c:pt idx="6">
                  <c:v>-2.7605999999999999E-2</c:v>
                </c:pt>
                <c:pt idx="7">
                  <c:v>-2.5686799999999999E-2</c:v>
                </c:pt>
                <c:pt idx="8">
                  <c:v>-2.5686799999999999E-2</c:v>
                </c:pt>
                <c:pt idx="9">
                  <c:v>-2.6507599999999999E-2</c:v>
                </c:pt>
                <c:pt idx="10">
                  <c:v>-2.6507599999999999E-2</c:v>
                </c:pt>
                <c:pt idx="11">
                  <c:v>-2.14402E-2</c:v>
                </c:pt>
                <c:pt idx="12">
                  <c:v>-1.7308E-2</c:v>
                </c:pt>
                <c:pt idx="13">
                  <c:v>-1.11772E-2</c:v>
                </c:pt>
                <c:pt idx="14">
                  <c:v>-1.11772E-2</c:v>
                </c:pt>
                <c:pt idx="15">
                  <c:v>-4.9181499999999996E-3</c:v>
                </c:pt>
                <c:pt idx="16">
                  <c:v>-3.4426999999999999E-3</c:v>
                </c:pt>
                <c:pt idx="17">
                  <c:v>-1.47544E-3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7-4E36-88D2-98EF547C7194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'Lower Savannah'!$B$3:$B$20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'Lower Savannah'!$G$3:$G$20</c:f>
              <c:numCache>
                <c:formatCode>0.00%</c:formatCode>
                <c:ptCount val="18"/>
                <c:pt idx="0">
                  <c:v>4.6168599999999997E-2</c:v>
                </c:pt>
                <c:pt idx="1">
                  <c:v>5.3281099999999998E-2</c:v>
                </c:pt>
                <c:pt idx="2">
                  <c:v>5.77212E-2</c:v>
                </c:pt>
                <c:pt idx="3">
                  <c:v>5.4801500000000003E-2</c:v>
                </c:pt>
                <c:pt idx="4">
                  <c:v>4.1849699999999997E-2</c:v>
                </c:pt>
                <c:pt idx="5">
                  <c:v>2.9005199999999998E-2</c:v>
                </c:pt>
                <c:pt idx="6">
                  <c:v>2.9005199999999998E-2</c:v>
                </c:pt>
                <c:pt idx="7">
                  <c:v>2.8788299999999999E-2</c:v>
                </c:pt>
                <c:pt idx="8">
                  <c:v>2.8788299999999999E-2</c:v>
                </c:pt>
                <c:pt idx="9">
                  <c:v>2.79954E-2</c:v>
                </c:pt>
                <c:pt idx="10">
                  <c:v>2.79954E-2</c:v>
                </c:pt>
                <c:pt idx="11">
                  <c:v>2.3800200000000001E-2</c:v>
                </c:pt>
                <c:pt idx="12">
                  <c:v>2.12257E-2</c:v>
                </c:pt>
                <c:pt idx="13">
                  <c:v>1.5085599999999999E-2</c:v>
                </c:pt>
                <c:pt idx="14">
                  <c:v>1.5085599999999999E-2</c:v>
                </c:pt>
                <c:pt idx="15">
                  <c:v>8.8848499999999997E-3</c:v>
                </c:pt>
                <c:pt idx="16">
                  <c:v>6.21939E-3</c:v>
                </c:pt>
                <c:pt idx="17">
                  <c:v>2.6654500000000002E-3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7-4E36-88D2-98EF547C7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6788063"/>
        <c:axId val="796783903"/>
      </c:barChart>
      <c:catAx>
        <c:axId val="79678806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783903"/>
        <c:crosses val="autoZero"/>
        <c:auto val="1"/>
        <c:lblAlgn val="ctr"/>
        <c:lblOffset val="100"/>
        <c:noMultiLvlLbl val="0"/>
      </c:catAx>
      <c:valAx>
        <c:axId val="796783903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78806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PeeDee!$CQ$3:$CQ$20</c:f>
              <c:numCache>
                <c:formatCode>0.00%</c:formatCode>
                <c:ptCount val="18"/>
                <c:pt idx="0">
                  <c:v>-2.9370199999999999E-2</c:v>
                </c:pt>
                <c:pt idx="1">
                  <c:v>-3.1512400000000003E-2</c:v>
                </c:pt>
                <c:pt idx="2">
                  <c:v>-3.5071600000000001E-2</c:v>
                </c:pt>
                <c:pt idx="3">
                  <c:v>-3.1937800000000002E-2</c:v>
                </c:pt>
                <c:pt idx="4">
                  <c:v>-2.9082500000000001E-2</c:v>
                </c:pt>
                <c:pt idx="5">
                  <c:v>-3.13166E-2</c:v>
                </c:pt>
                <c:pt idx="6">
                  <c:v>-2.92263E-2</c:v>
                </c:pt>
                <c:pt idx="7">
                  <c:v>-2.78645E-2</c:v>
                </c:pt>
                <c:pt idx="8">
                  <c:v>-2.86082E-2</c:v>
                </c:pt>
                <c:pt idx="9">
                  <c:v>-2.9382399999999999E-2</c:v>
                </c:pt>
                <c:pt idx="10">
                  <c:v>-3.0799400000000001E-2</c:v>
                </c:pt>
                <c:pt idx="11">
                  <c:v>-3.2507000000000001E-2</c:v>
                </c:pt>
                <c:pt idx="12">
                  <c:v>-3.13166E-2</c:v>
                </c:pt>
                <c:pt idx="13">
                  <c:v>-2.8381699999999999E-2</c:v>
                </c:pt>
                <c:pt idx="14">
                  <c:v>-2.35035E-2</c:v>
                </c:pt>
                <c:pt idx="15">
                  <c:v>-1.4249E-2</c:v>
                </c:pt>
                <c:pt idx="16">
                  <c:v>-7.9324300000000007E-3</c:v>
                </c:pt>
                <c:pt idx="17">
                  <c:v>-5.13833E-3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66-4BF1-8828-6A4877D763D7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PeeDee!$B$3:$B$20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PeeDee!$CS$3:$CS$20</c:f>
              <c:numCache>
                <c:formatCode>0.00%</c:formatCode>
                <c:ptCount val="18"/>
                <c:pt idx="0">
                  <c:v>2.82746E-2</c:v>
                </c:pt>
                <c:pt idx="1">
                  <c:v>3.0679999999999999E-2</c:v>
                </c:pt>
                <c:pt idx="2">
                  <c:v>3.4373899999999999E-2</c:v>
                </c:pt>
                <c:pt idx="3">
                  <c:v>3.1402300000000001E-2</c:v>
                </c:pt>
                <c:pt idx="4">
                  <c:v>3.04841E-2</c:v>
                </c:pt>
                <c:pt idx="5">
                  <c:v>3.2497900000000003E-2</c:v>
                </c:pt>
                <c:pt idx="6">
                  <c:v>3.1032000000000001E-2</c:v>
                </c:pt>
                <c:pt idx="7">
                  <c:v>2.9709900000000001E-2</c:v>
                </c:pt>
                <c:pt idx="8">
                  <c:v>3.1481799999999997E-2</c:v>
                </c:pt>
                <c:pt idx="9">
                  <c:v>3.2617199999999999E-2</c:v>
                </c:pt>
                <c:pt idx="10">
                  <c:v>3.3578200000000002E-2</c:v>
                </c:pt>
                <c:pt idx="11">
                  <c:v>3.6396699999999997E-2</c:v>
                </c:pt>
                <c:pt idx="12">
                  <c:v>3.5616399999999999E-2</c:v>
                </c:pt>
                <c:pt idx="13">
                  <c:v>3.3620999999999998E-2</c:v>
                </c:pt>
                <c:pt idx="14">
                  <c:v>2.84949E-2</c:v>
                </c:pt>
                <c:pt idx="15">
                  <c:v>1.9041499999999999E-2</c:v>
                </c:pt>
                <c:pt idx="16">
                  <c:v>1.20976E-2</c:v>
                </c:pt>
                <c:pt idx="17">
                  <c:v>1.13998E-2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66-4BF1-8828-6A4877D76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7340159"/>
        <c:axId val="497330591"/>
      </c:barChart>
      <c:catAx>
        <c:axId val="49734015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330591"/>
        <c:crosses val="autoZero"/>
        <c:auto val="1"/>
        <c:lblAlgn val="ctr"/>
        <c:lblOffset val="100"/>
        <c:noMultiLvlLbl val="0"/>
      </c:catAx>
      <c:valAx>
        <c:axId val="497330591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34015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1970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PeeDee!$E$3:$E$20</c:f>
              <c:numCache>
                <c:formatCode>0.00%</c:formatCode>
                <c:ptCount val="18"/>
                <c:pt idx="0">
                  <c:v>-4.77635E-2</c:v>
                </c:pt>
                <c:pt idx="1">
                  <c:v>-5.59155E-2</c:v>
                </c:pt>
                <c:pt idx="2">
                  <c:v>-6.0272800000000001E-2</c:v>
                </c:pt>
                <c:pt idx="3">
                  <c:v>-5.4485899999999997E-2</c:v>
                </c:pt>
                <c:pt idx="4">
                  <c:v>-3.4638299999999997E-2</c:v>
                </c:pt>
                <c:pt idx="5">
                  <c:v>-2.82315E-2</c:v>
                </c:pt>
                <c:pt idx="6">
                  <c:v>-2.82315E-2</c:v>
                </c:pt>
                <c:pt idx="7">
                  <c:v>-2.5009099999999999E-2</c:v>
                </c:pt>
                <c:pt idx="8">
                  <c:v>-2.5009099999999999E-2</c:v>
                </c:pt>
                <c:pt idx="9">
                  <c:v>-2.5296200000000001E-2</c:v>
                </c:pt>
                <c:pt idx="10">
                  <c:v>-2.5296200000000001E-2</c:v>
                </c:pt>
                <c:pt idx="11">
                  <c:v>-2.1330499999999999E-2</c:v>
                </c:pt>
                <c:pt idx="12">
                  <c:v>-1.66461E-2</c:v>
                </c:pt>
                <c:pt idx="13">
                  <c:v>-1.0111999999999999E-2</c:v>
                </c:pt>
                <c:pt idx="14">
                  <c:v>-1.0111999999999999E-2</c:v>
                </c:pt>
                <c:pt idx="15">
                  <c:v>-4.5759800000000003E-3</c:v>
                </c:pt>
                <c:pt idx="16">
                  <c:v>-3.2031799999999999E-3</c:v>
                </c:pt>
                <c:pt idx="17">
                  <c:v>-1.37279E-3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A-486A-893A-443A2B804200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PeeDee!$B$3:$B$20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PeeDee!$G$3:$G$20</c:f>
              <c:numCache>
                <c:formatCode>0.00%</c:formatCode>
                <c:ptCount val="18"/>
                <c:pt idx="0">
                  <c:v>4.7242600000000003E-2</c:v>
                </c:pt>
                <c:pt idx="1">
                  <c:v>5.4763399999999997E-2</c:v>
                </c:pt>
                <c:pt idx="2">
                  <c:v>5.8398400000000003E-2</c:v>
                </c:pt>
                <c:pt idx="3">
                  <c:v>5.4957300000000001E-2</c:v>
                </c:pt>
                <c:pt idx="4">
                  <c:v>4.1364400000000003E-2</c:v>
                </c:pt>
                <c:pt idx="5">
                  <c:v>3.0279E-2</c:v>
                </c:pt>
                <c:pt idx="6">
                  <c:v>3.0279E-2</c:v>
                </c:pt>
                <c:pt idx="7">
                  <c:v>2.85756E-2</c:v>
                </c:pt>
                <c:pt idx="8">
                  <c:v>2.85756E-2</c:v>
                </c:pt>
                <c:pt idx="9">
                  <c:v>2.82163E-2</c:v>
                </c:pt>
                <c:pt idx="10">
                  <c:v>2.82163E-2</c:v>
                </c:pt>
                <c:pt idx="11">
                  <c:v>2.4429300000000001E-2</c:v>
                </c:pt>
                <c:pt idx="12">
                  <c:v>2.1227800000000002E-2</c:v>
                </c:pt>
                <c:pt idx="13">
                  <c:v>1.4733599999999999E-2</c:v>
                </c:pt>
                <c:pt idx="14">
                  <c:v>1.4733599999999999E-2</c:v>
                </c:pt>
                <c:pt idx="15">
                  <c:v>8.2527299999999998E-3</c:v>
                </c:pt>
                <c:pt idx="16">
                  <c:v>5.7769099999999997E-3</c:v>
                </c:pt>
                <c:pt idx="17">
                  <c:v>2.4758200000000001E-3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A-486A-893A-443A2B804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6784319"/>
        <c:axId val="796782239"/>
      </c:barChart>
      <c:catAx>
        <c:axId val="79678431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782239"/>
        <c:crosses val="autoZero"/>
        <c:auto val="1"/>
        <c:lblAlgn val="ctr"/>
        <c:lblOffset val="100"/>
        <c:noMultiLvlLbl val="0"/>
      </c:catAx>
      <c:valAx>
        <c:axId val="796782239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78431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'Santee Lynches'!$CQ$3:$CQ$20</c:f>
              <c:numCache>
                <c:formatCode>0.00%</c:formatCode>
                <c:ptCount val="18"/>
                <c:pt idx="0">
                  <c:v>-2.9647099999999999E-2</c:v>
                </c:pt>
                <c:pt idx="1">
                  <c:v>-3.1601299999999999E-2</c:v>
                </c:pt>
                <c:pt idx="2">
                  <c:v>-3.4662999999999999E-2</c:v>
                </c:pt>
                <c:pt idx="3">
                  <c:v>-3.2045200000000003E-2</c:v>
                </c:pt>
                <c:pt idx="4">
                  <c:v>-3.55783E-2</c:v>
                </c:pt>
                <c:pt idx="5">
                  <c:v>-3.3765999999999997E-2</c:v>
                </c:pt>
                <c:pt idx="6">
                  <c:v>-3.0658500000000002E-2</c:v>
                </c:pt>
                <c:pt idx="7">
                  <c:v>-2.89056E-2</c:v>
                </c:pt>
                <c:pt idx="8">
                  <c:v>-2.70338E-2</c:v>
                </c:pt>
                <c:pt idx="9">
                  <c:v>-2.72535E-2</c:v>
                </c:pt>
                <c:pt idx="10">
                  <c:v>-2.8832400000000001E-2</c:v>
                </c:pt>
                <c:pt idx="11">
                  <c:v>-3.2781999999999999E-2</c:v>
                </c:pt>
                <c:pt idx="12">
                  <c:v>-3.20772E-2</c:v>
                </c:pt>
                <c:pt idx="13">
                  <c:v>-2.8077299999999999E-2</c:v>
                </c:pt>
                <c:pt idx="14">
                  <c:v>-2.35327E-2</c:v>
                </c:pt>
                <c:pt idx="15">
                  <c:v>-1.50615E-2</c:v>
                </c:pt>
                <c:pt idx="16">
                  <c:v>-8.4620900000000002E-3</c:v>
                </c:pt>
                <c:pt idx="17">
                  <c:v>-6.40721E-3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D-4404-8A5D-9005D7679B6B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'Santee Lynches'!$B$3:$B$20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'Santee Lynches'!$CS$3:$CS$20</c:f>
              <c:numCache>
                <c:formatCode>0.00%</c:formatCode>
                <c:ptCount val="18"/>
                <c:pt idx="0">
                  <c:v>2.91802E-2</c:v>
                </c:pt>
                <c:pt idx="1">
                  <c:v>2.9912500000000002E-2</c:v>
                </c:pt>
                <c:pt idx="2">
                  <c:v>3.3326599999999998E-2</c:v>
                </c:pt>
                <c:pt idx="3">
                  <c:v>3.0214499999999998E-2</c:v>
                </c:pt>
                <c:pt idx="4">
                  <c:v>2.90201E-2</c:v>
                </c:pt>
                <c:pt idx="5">
                  <c:v>3.1775200000000003E-2</c:v>
                </c:pt>
                <c:pt idx="6">
                  <c:v>3.1999399999999997E-2</c:v>
                </c:pt>
                <c:pt idx="7">
                  <c:v>3.0223699999999999E-2</c:v>
                </c:pt>
                <c:pt idx="8">
                  <c:v>2.9345E-2</c:v>
                </c:pt>
                <c:pt idx="9">
                  <c:v>2.91253E-2</c:v>
                </c:pt>
                <c:pt idx="10">
                  <c:v>3.1921600000000001E-2</c:v>
                </c:pt>
                <c:pt idx="11">
                  <c:v>3.5953600000000002E-2</c:v>
                </c:pt>
                <c:pt idx="12">
                  <c:v>3.6617200000000003E-2</c:v>
                </c:pt>
                <c:pt idx="13">
                  <c:v>3.3491399999999998E-2</c:v>
                </c:pt>
                <c:pt idx="14">
                  <c:v>2.83336E-2</c:v>
                </c:pt>
                <c:pt idx="15">
                  <c:v>1.87136E-2</c:v>
                </c:pt>
                <c:pt idx="16">
                  <c:v>1.27549E-2</c:v>
                </c:pt>
                <c:pt idx="17">
                  <c:v>1.1706899999999999E-2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AD-4404-8A5D-9005D7679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4198159"/>
        <c:axId val="504193999"/>
      </c:barChart>
      <c:catAx>
        <c:axId val="50419815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193999"/>
        <c:crosses val="autoZero"/>
        <c:auto val="1"/>
        <c:lblAlgn val="ctr"/>
        <c:lblOffset val="100"/>
        <c:noMultiLvlLbl val="0"/>
      </c:catAx>
      <c:valAx>
        <c:axId val="504193999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19815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1970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'Santee Lynches'!$E$3:$E$20</c:f>
              <c:numCache>
                <c:formatCode>0.00%</c:formatCode>
                <c:ptCount val="18"/>
                <c:pt idx="0">
                  <c:v>-4.9310800000000002E-2</c:v>
                </c:pt>
                <c:pt idx="1">
                  <c:v>-5.91034E-2</c:v>
                </c:pt>
                <c:pt idx="2">
                  <c:v>-6.4246399999999995E-2</c:v>
                </c:pt>
                <c:pt idx="3">
                  <c:v>-5.5276199999999998E-2</c:v>
                </c:pt>
                <c:pt idx="4">
                  <c:v>-4.6995500000000003E-2</c:v>
                </c:pt>
                <c:pt idx="5">
                  <c:v>-2.7770900000000001E-2</c:v>
                </c:pt>
                <c:pt idx="6">
                  <c:v>-2.7770900000000001E-2</c:v>
                </c:pt>
                <c:pt idx="7">
                  <c:v>-2.5186799999999999E-2</c:v>
                </c:pt>
                <c:pt idx="8">
                  <c:v>-2.5186799999999999E-2</c:v>
                </c:pt>
                <c:pt idx="9">
                  <c:v>-2.37792E-2</c:v>
                </c:pt>
                <c:pt idx="10">
                  <c:v>-2.37792E-2</c:v>
                </c:pt>
                <c:pt idx="11">
                  <c:v>-1.83263E-2</c:v>
                </c:pt>
                <c:pt idx="12">
                  <c:v>-1.44485E-2</c:v>
                </c:pt>
                <c:pt idx="13">
                  <c:v>-9.2011000000000003E-3</c:v>
                </c:pt>
                <c:pt idx="14">
                  <c:v>-9.2011000000000003E-3</c:v>
                </c:pt>
                <c:pt idx="15">
                  <c:v>-4.6369200000000001E-3</c:v>
                </c:pt>
                <c:pt idx="16">
                  <c:v>-3.2458500000000002E-3</c:v>
                </c:pt>
                <c:pt idx="17">
                  <c:v>-1.3910800000000001E-3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6D-40AE-ADFD-8332C6B4ACD1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'Santee Lynches'!$B$3:$B$20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'Santee Lynches'!$G$3:$G$20</c:f>
              <c:numCache>
                <c:formatCode>0.00%</c:formatCode>
                <c:ptCount val="18"/>
                <c:pt idx="0">
                  <c:v>4.8437800000000003E-2</c:v>
                </c:pt>
                <c:pt idx="1">
                  <c:v>5.72562E-2</c:v>
                </c:pt>
                <c:pt idx="2">
                  <c:v>6.3208899999999998E-2</c:v>
                </c:pt>
                <c:pt idx="3">
                  <c:v>5.5301500000000003E-2</c:v>
                </c:pt>
                <c:pt idx="4">
                  <c:v>4.1403299999999997E-2</c:v>
                </c:pt>
                <c:pt idx="5">
                  <c:v>2.9115200000000001E-2</c:v>
                </c:pt>
                <c:pt idx="6">
                  <c:v>2.9115200000000001E-2</c:v>
                </c:pt>
                <c:pt idx="7">
                  <c:v>2.7524199999999999E-2</c:v>
                </c:pt>
                <c:pt idx="8">
                  <c:v>2.7524199999999999E-2</c:v>
                </c:pt>
                <c:pt idx="9">
                  <c:v>2.51931E-2</c:v>
                </c:pt>
                <c:pt idx="10">
                  <c:v>2.51931E-2</c:v>
                </c:pt>
                <c:pt idx="11">
                  <c:v>2.1103400000000001E-2</c:v>
                </c:pt>
                <c:pt idx="12">
                  <c:v>1.8554000000000001E-2</c:v>
                </c:pt>
                <c:pt idx="13">
                  <c:v>1.35628E-2</c:v>
                </c:pt>
                <c:pt idx="14">
                  <c:v>1.35628E-2</c:v>
                </c:pt>
                <c:pt idx="15">
                  <c:v>7.5437000000000004E-3</c:v>
                </c:pt>
                <c:pt idx="16">
                  <c:v>5.2805899999999999E-3</c:v>
                </c:pt>
                <c:pt idx="17">
                  <c:v>2.26311E-3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6D-40AE-ADFD-8332C6B4A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0087727"/>
        <c:axId val="796784735"/>
      </c:barChart>
      <c:catAx>
        <c:axId val="1110087727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784735"/>
        <c:crosses val="autoZero"/>
        <c:auto val="1"/>
        <c:lblAlgn val="ctr"/>
        <c:lblOffset val="100"/>
        <c:noMultiLvlLbl val="0"/>
      </c:catAx>
      <c:valAx>
        <c:axId val="796784735"/>
        <c:scaling>
          <c:orientation val="minMax"/>
          <c:min val="-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0087727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POPULATION PYRAMID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435000771962326E-2"/>
          <c:y val="0.12251013366463373"/>
          <c:w val="0.84313300910915545"/>
          <c:h val="0.77001318347970382"/>
        </c:manualLayout>
      </c:layout>
      <c:barChart>
        <c:barDir val="bar"/>
        <c:grouping val="stacked"/>
        <c:varyColors val="0"/>
        <c:ser>
          <c:idx val="0"/>
          <c:order val="0"/>
          <c:tx>
            <c:v>Male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Carolina'!$DA$3:$DA$20</c:f>
              <c:numCache>
                <c:formatCode>0.00%</c:formatCode>
                <c:ptCount val="18"/>
                <c:pt idx="0">
                  <c:v>-2.8372381390636692E-2</c:v>
                </c:pt>
                <c:pt idx="1">
                  <c:v>-3.0176608431277504E-2</c:v>
                </c:pt>
                <c:pt idx="2">
                  <c:v>-3.3079119945723115E-2</c:v>
                </c:pt>
                <c:pt idx="3">
                  <c:v>-3.2567301839563148E-2</c:v>
                </c:pt>
                <c:pt idx="4">
                  <c:v>-3.2435936491675942E-2</c:v>
                </c:pt>
                <c:pt idx="5">
                  <c:v>-3.2210432474605463E-2</c:v>
                </c:pt>
                <c:pt idx="6">
                  <c:v>-3.1768974740236718E-2</c:v>
                </c:pt>
                <c:pt idx="7">
                  <c:v>-3.0651784570964478E-2</c:v>
                </c:pt>
                <c:pt idx="8">
                  <c:v>-2.9097034748863174E-2</c:v>
                </c:pt>
                <c:pt idx="9">
                  <c:v>-2.9643350876649304E-2</c:v>
                </c:pt>
                <c:pt idx="10">
                  <c:v>-3.0641064846730359E-2</c:v>
                </c:pt>
                <c:pt idx="11">
                  <c:v>-3.2655008674205947E-2</c:v>
                </c:pt>
                <c:pt idx="12">
                  <c:v>-3.1454984272215505E-2</c:v>
                </c:pt>
                <c:pt idx="13">
                  <c:v>-2.8142784387949548E-2</c:v>
                </c:pt>
                <c:pt idx="14">
                  <c:v>-2.4240414958576061E-2</c:v>
                </c:pt>
                <c:pt idx="15">
                  <c:v>-1.5348501158412381E-2</c:v>
                </c:pt>
                <c:pt idx="16">
                  <c:v>-8.3814600225426052E-3</c:v>
                </c:pt>
                <c:pt idx="17">
                  <c:v>-5.8030739881213761E-3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B7-4A1F-9792-8985B0446FBA}"/>
            </c:ext>
          </c:extLst>
        </c:ser>
        <c:ser>
          <c:idx val="1"/>
          <c:order val="1"/>
          <c:tx>
            <c:v>Female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Carolina'!$DD$3:$DD$20</c:f>
              <c:numCache>
                <c:formatCode>0.00%</c:formatCode>
                <c:ptCount val="18"/>
                <c:pt idx="0">
                  <c:v>2.7117978751167719E-2</c:v>
                </c:pt>
                <c:pt idx="1">
                  <c:v>2.8984575096443411E-2</c:v>
                </c:pt>
                <c:pt idx="2">
                  <c:v>3.1972649500684992E-2</c:v>
                </c:pt>
                <c:pt idx="3">
                  <c:v>3.1136121202269697E-2</c:v>
                </c:pt>
                <c:pt idx="4">
                  <c:v>3.0802250518396117E-2</c:v>
                </c:pt>
                <c:pt idx="5">
                  <c:v>3.2904290988668469E-2</c:v>
                </c:pt>
                <c:pt idx="6">
                  <c:v>3.3442421145221272E-2</c:v>
                </c:pt>
                <c:pt idx="7">
                  <c:v>3.2027417546317494E-2</c:v>
                </c:pt>
                <c:pt idx="8">
                  <c:v>3.0539519822621698E-2</c:v>
                </c:pt>
                <c:pt idx="9">
                  <c:v>3.1085835950407828E-2</c:v>
                </c:pt>
                <c:pt idx="10">
                  <c:v>3.2276504956703034E-2</c:v>
                </c:pt>
                <c:pt idx="11">
                  <c:v>3.5521073126255548E-2</c:v>
                </c:pt>
                <c:pt idx="12">
                  <c:v>3.515348403706374E-2</c:v>
                </c:pt>
                <c:pt idx="13">
                  <c:v>3.288908847066372E-2</c:v>
                </c:pt>
                <c:pt idx="14">
                  <c:v>2.7840488164547376E-2</c:v>
                </c:pt>
                <c:pt idx="15">
                  <c:v>1.8215735034923887E-2</c:v>
                </c:pt>
                <c:pt idx="16">
                  <c:v>1.1008766980286817E-2</c:v>
                </c:pt>
                <c:pt idx="17">
                  <c:v>1.0411580888407865E-2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B7-4A1F-9792-8985B0446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593119"/>
        <c:axId val="298594783"/>
      </c:barChart>
      <c:catAx>
        <c:axId val="298593119"/>
        <c:scaling>
          <c:orientation val="minMax"/>
        </c:scaling>
        <c:delete val="0"/>
        <c:axPos val="l"/>
        <c:majorTickMark val="out"/>
        <c:minorTickMark val="in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94783"/>
        <c:crosses val="autoZero"/>
        <c:auto val="1"/>
        <c:lblAlgn val="ctr"/>
        <c:lblOffset val="100"/>
        <c:noMultiLvlLbl val="0"/>
      </c:catAx>
      <c:valAx>
        <c:axId val="298594783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9311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57372240234676"/>
          <c:y val="0.95228163706710867"/>
          <c:w val="0.19112706499922805"/>
          <c:h val="4.7718362932891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</a:t>
            </a:r>
          </a:p>
        </c:rich>
      </c:tx>
      <c:layout>
        <c:manualLayout>
          <c:xMode val="edge"/>
          <c:yMode val="edge"/>
          <c:x val="0.44719410073740784"/>
          <c:y val="1.414347137361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'Upper Savannah'!$CQ$3:$CQ$20</c:f>
              <c:numCache>
                <c:formatCode>0.00%</c:formatCode>
                <c:ptCount val="18"/>
                <c:pt idx="0">
                  <c:v>-2.7165700000000001E-2</c:v>
                </c:pt>
                <c:pt idx="1">
                  <c:v>-2.8741300000000001E-2</c:v>
                </c:pt>
                <c:pt idx="2">
                  <c:v>-3.2482700000000003E-2</c:v>
                </c:pt>
                <c:pt idx="3">
                  <c:v>-3.1069800000000002E-2</c:v>
                </c:pt>
                <c:pt idx="4">
                  <c:v>-3.0428400000000001E-2</c:v>
                </c:pt>
                <c:pt idx="5">
                  <c:v>-3.0591E-2</c:v>
                </c:pt>
                <c:pt idx="6">
                  <c:v>-3.0135599999999998E-2</c:v>
                </c:pt>
                <c:pt idx="7">
                  <c:v>-2.8941100000000001E-2</c:v>
                </c:pt>
                <c:pt idx="8">
                  <c:v>-2.7946499999999999E-2</c:v>
                </c:pt>
                <c:pt idx="9">
                  <c:v>-3.02843E-2</c:v>
                </c:pt>
                <c:pt idx="10">
                  <c:v>-3.2761499999999999E-2</c:v>
                </c:pt>
                <c:pt idx="11">
                  <c:v>-3.4518300000000002E-2</c:v>
                </c:pt>
                <c:pt idx="12">
                  <c:v>-3.40443E-2</c:v>
                </c:pt>
                <c:pt idx="13">
                  <c:v>-3.0972199999999998E-2</c:v>
                </c:pt>
                <c:pt idx="14">
                  <c:v>-2.6050299999999998E-2</c:v>
                </c:pt>
                <c:pt idx="15">
                  <c:v>-1.6829299999999998E-2</c:v>
                </c:pt>
                <c:pt idx="16">
                  <c:v>-9.9785700000000008E-3</c:v>
                </c:pt>
                <c:pt idx="17">
                  <c:v>-7.3805199999999998E-3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6-41A7-A34C-1D234627CAD4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'Upper Savannah'!$B$3:$B$20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'Upper Savannah'!$CS$3:$CS$20</c:f>
              <c:numCache>
                <c:formatCode>0.00%</c:formatCode>
                <c:ptCount val="18"/>
                <c:pt idx="0">
                  <c:v>2.6236200000000001E-2</c:v>
                </c:pt>
                <c:pt idx="1">
                  <c:v>2.7904700000000001E-2</c:v>
                </c:pt>
                <c:pt idx="2">
                  <c:v>3.17437E-2</c:v>
                </c:pt>
                <c:pt idx="3">
                  <c:v>3.0544600000000002E-2</c:v>
                </c:pt>
                <c:pt idx="4">
                  <c:v>2.97731E-2</c:v>
                </c:pt>
                <c:pt idx="5">
                  <c:v>3.0084400000000001E-2</c:v>
                </c:pt>
                <c:pt idx="6">
                  <c:v>2.97731E-2</c:v>
                </c:pt>
                <c:pt idx="7">
                  <c:v>2.84856E-2</c:v>
                </c:pt>
                <c:pt idx="8">
                  <c:v>2.7732699999999999E-2</c:v>
                </c:pt>
                <c:pt idx="9">
                  <c:v>3.0251799999999999E-2</c:v>
                </c:pt>
                <c:pt idx="10">
                  <c:v>3.3463300000000001E-2</c:v>
                </c:pt>
                <c:pt idx="11">
                  <c:v>3.6600500000000001E-2</c:v>
                </c:pt>
                <c:pt idx="12">
                  <c:v>3.6354200000000003E-2</c:v>
                </c:pt>
                <c:pt idx="13">
                  <c:v>3.4016400000000002E-2</c:v>
                </c:pt>
                <c:pt idx="14">
                  <c:v>2.9312899999999999E-2</c:v>
                </c:pt>
                <c:pt idx="15">
                  <c:v>2.0077999999999999E-2</c:v>
                </c:pt>
                <c:pt idx="16">
                  <c:v>1.30925E-2</c:v>
                </c:pt>
                <c:pt idx="17">
                  <c:v>1.4231199999999999E-2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C6-41A7-A34C-1D234627C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4164879"/>
        <c:axId val="504183599"/>
      </c:barChart>
      <c:catAx>
        <c:axId val="50416487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183599"/>
        <c:crosses val="autoZero"/>
        <c:auto val="1"/>
        <c:lblAlgn val="ctr"/>
        <c:lblOffset val="100"/>
        <c:noMultiLvlLbl val="0"/>
      </c:catAx>
      <c:valAx>
        <c:axId val="504183599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16487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1970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'Upper Savannah'!$E$3:$E$20</c:f>
              <c:numCache>
                <c:formatCode>0.00%</c:formatCode>
                <c:ptCount val="18"/>
                <c:pt idx="0">
                  <c:v>-4.3986200000000003E-2</c:v>
                </c:pt>
                <c:pt idx="1">
                  <c:v>-5.10001E-2</c:v>
                </c:pt>
                <c:pt idx="2">
                  <c:v>-5.3426300000000003E-2</c:v>
                </c:pt>
                <c:pt idx="3">
                  <c:v>-5.1409700000000003E-2</c:v>
                </c:pt>
                <c:pt idx="4">
                  <c:v>-3.6606899999999998E-2</c:v>
                </c:pt>
                <c:pt idx="5">
                  <c:v>-2.9262199999999999E-2</c:v>
                </c:pt>
                <c:pt idx="6">
                  <c:v>-2.9262199999999999E-2</c:v>
                </c:pt>
                <c:pt idx="7">
                  <c:v>-2.6202699999999999E-2</c:v>
                </c:pt>
                <c:pt idx="8">
                  <c:v>-2.6202699999999999E-2</c:v>
                </c:pt>
                <c:pt idx="9">
                  <c:v>-2.73213E-2</c:v>
                </c:pt>
                <c:pt idx="10">
                  <c:v>-2.73213E-2</c:v>
                </c:pt>
                <c:pt idx="11">
                  <c:v>-2.2969900000000001E-2</c:v>
                </c:pt>
                <c:pt idx="12">
                  <c:v>-1.88801E-2</c:v>
                </c:pt>
                <c:pt idx="13">
                  <c:v>-1.21592E-2</c:v>
                </c:pt>
                <c:pt idx="14">
                  <c:v>-1.21592E-2</c:v>
                </c:pt>
                <c:pt idx="15">
                  <c:v>-5.96146E-3</c:v>
                </c:pt>
                <c:pt idx="16">
                  <c:v>-4.1730200000000004E-3</c:v>
                </c:pt>
                <c:pt idx="17">
                  <c:v>-1.7884400000000001E-3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6-467E-91C7-9CE3A212CEB3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'Upper Savannah'!$B$3:$B$20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'Upper Savannah'!$G$3:$G$20</c:f>
              <c:numCache>
                <c:formatCode>0.00%</c:formatCode>
                <c:ptCount val="18"/>
                <c:pt idx="0">
                  <c:v>4.4105999999999999E-2</c:v>
                </c:pt>
                <c:pt idx="1">
                  <c:v>4.8763000000000001E-2</c:v>
                </c:pt>
                <c:pt idx="2">
                  <c:v>5.2184800000000003E-2</c:v>
                </c:pt>
                <c:pt idx="3">
                  <c:v>5.1308899999999998E-2</c:v>
                </c:pt>
                <c:pt idx="4">
                  <c:v>4.2001200000000002E-2</c:v>
                </c:pt>
                <c:pt idx="5">
                  <c:v>2.9621399999999999E-2</c:v>
                </c:pt>
                <c:pt idx="6">
                  <c:v>2.9621399999999999E-2</c:v>
                </c:pt>
                <c:pt idx="7">
                  <c:v>2.9199200000000002E-2</c:v>
                </c:pt>
                <c:pt idx="8">
                  <c:v>2.9199200000000002E-2</c:v>
                </c:pt>
                <c:pt idx="9">
                  <c:v>2.9687600000000001E-2</c:v>
                </c:pt>
                <c:pt idx="10">
                  <c:v>2.9687600000000001E-2</c:v>
                </c:pt>
                <c:pt idx="11">
                  <c:v>2.69526E-2</c:v>
                </c:pt>
                <c:pt idx="12">
                  <c:v>2.3921499999999998E-2</c:v>
                </c:pt>
                <c:pt idx="13">
                  <c:v>1.6753199999999999E-2</c:v>
                </c:pt>
                <c:pt idx="14">
                  <c:v>1.6753199999999999E-2</c:v>
                </c:pt>
                <c:pt idx="15">
                  <c:v>1.00734E-2</c:v>
                </c:pt>
                <c:pt idx="16">
                  <c:v>7.0513499999999996E-3</c:v>
                </c:pt>
                <c:pt idx="17">
                  <c:v>3.0220099999999999E-3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C6-467E-91C7-9CE3A212C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6785151"/>
        <c:axId val="796785567"/>
      </c:barChart>
      <c:catAx>
        <c:axId val="796785151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785567"/>
        <c:crosses val="autoZero"/>
        <c:auto val="1"/>
        <c:lblAlgn val="ctr"/>
        <c:lblOffset val="100"/>
        <c:noMultiLvlLbl val="0"/>
      </c:catAx>
      <c:valAx>
        <c:axId val="796785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785151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Waccamaw!$E$3:$E$20</c:f>
              <c:numCache>
                <c:formatCode>0.00%</c:formatCode>
                <c:ptCount val="18"/>
                <c:pt idx="0">
                  <c:v>-2.2065899999999999E-2</c:v>
                </c:pt>
                <c:pt idx="1">
                  <c:v>-2.4307800000000001E-2</c:v>
                </c:pt>
                <c:pt idx="2">
                  <c:v>-2.7565599999999999E-2</c:v>
                </c:pt>
                <c:pt idx="3">
                  <c:v>-2.7232900000000001E-2</c:v>
                </c:pt>
                <c:pt idx="4">
                  <c:v>-2.3745100000000002E-2</c:v>
                </c:pt>
                <c:pt idx="5">
                  <c:v>-2.6520599999999998E-2</c:v>
                </c:pt>
                <c:pt idx="6">
                  <c:v>-2.63666E-2</c:v>
                </c:pt>
                <c:pt idx="7">
                  <c:v>-2.59981E-2</c:v>
                </c:pt>
                <c:pt idx="8">
                  <c:v>-2.6304000000000001E-2</c:v>
                </c:pt>
                <c:pt idx="9">
                  <c:v>-2.7713000000000002E-2</c:v>
                </c:pt>
                <c:pt idx="10">
                  <c:v>-3.0187100000000001E-2</c:v>
                </c:pt>
                <c:pt idx="11">
                  <c:v>-3.4862900000000002E-2</c:v>
                </c:pt>
                <c:pt idx="12">
                  <c:v>-3.8480300000000002E-2</c:v>
                </c:pt>
                <c:pt idx="13">
                  <c:v>-4.1579600000000001E-2</c:v>
                </c:pt>
                <c:pt idx="14">
                  <c:v>-3.8243600000000003E-2</c:v>
                </c:pt>
                <c:pt idx="15">
                  <c:v>-2.2525900000000001E-2</c:v>
                </c:pt>
                <c:pt idx="16">
                  <c:v>-1.1646999999999999E-2</c:v>
                </c:pt>
                <c:pt idx="17">
                  <c:v>-6.8395000000000001E-3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1-44B4-8804-8B110E9AFA2C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Waccamaw!$B$3:$B$20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Waccamaw!$G$3:$G$20</c:f>
              <c:numCache>
                <c:formatCode>0.00%</c:formatCode>
                <c:ptCount val="18"/>
                <c:pt idx="0">
                  <c:v>2.1509899999999998E-2</c:v>
                </c:pt>
                <c:pt idx="1">
                  <c:v>2.37875E-2</c:v>
                </c:pt>
                <c:pt idx="2">
                  <c:v>2.64894E-2</c:v>
                </c:pt>
                <c:pt idx="3">
                  <c:v>2.5946799999999999E-2</c:v>
                </c:pt>
                <c:pt idx="4">
                  <c:v>2.39773E-2</c:v>
                </c:pt>
                <c:pt idx="5">
                  <c:v>2.7353499999999999E-2</c:v>
                </c:pt>
                <c:pt idx="6">
                  <c:v>2.78582E-2</c:v>
                </c:pt>
                <c:pt idx="7">
                  <c:v>2.7125799999999999E-2</c:v>
                </c:pt>
                <c:pt idx="8">
                  <c:v>2.7963100000000001E-2</c:v>
                </c:pt>
                <c:pt idx="9">
                  <c:v>2.9434599999999998E-2</c:v>
                </c:pt>
                <c:pt idx="10">
                  <c:v>3.3063099999999998E-2</c:v>
                </c:pt>
                <c:pt idx="11">
                  <c:v>4.0844900000000003E-2</c:v>
                </c:pt>
                <c:pt idx="12">
                  <c:v>4.5784199999999997E-2</c:v>
                </c:pt>
                <c:pt idx="13">
                  <c:v>4.81824E-2</c:v>
                </c:pt>
                <c:pt idx="14">
                  <c:v>4.0722099999999997E-2</c:v>
                </c:pt>
                <c:pt idx="15">
                  <c:v>2.3999599999999999E-2</c:v>
                </c:pt>
                <c:pt idx="16">
                  <c:v>1.3040400000000001E-2</c:v>
                </c:pt>
                <c:pt idx="17">
                  <c:v>1.07315E-2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21-44B4-8804-8B110E9AF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2228479"/>
        <c:axId val="512228063"/>
      </c:barChart>
      <c:catAx>
        <c:axId val="512228479"/>
        <c:scaling>
          <c:orientation val="minMax"/>
        </c:scaling>
        <c:delete val="0"/>
        <c:axPos val="l"/>
        <c:numFmt formatCode="0.0%;0.0%" sourceLinked="0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28063"/>
        <c:crosses val="autoZero"/>
        <c:auto val="1"/>
        <c:lblAlgn val="ctr"/>
        <c:lblOffset val="100"/>
        <c:noMultiLvlLbl val="0"/>
      </c:catAx>
      <c:valAx>
        <c:axId val="512228063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2847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1970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Waccamaw!$E$3:$E$20</c:f>
              <c:numCache>
                <c:formatCode>0.00%</c:formatCode>
                <c:ptCount val="18"/>
                <c:pt idx="0">
                  <c:v>-4.8172199999999998E-2</c:v>
                </c:pt>
                <c:pt idx="1">
                  <c:v>-5.6608699999999998E-2</c:v>
                </c:pt>
                <c:pt idx="2">
                  <c:v>-6.4195699999999994E-2</c:v>
                </c:pt>
                <c:pt idx="3">
                  <c:v>-5.8329400000000003E-2</c:v>
                </c:pt>
                <c:pt idx="4">
                  <c:v>-3.6955000000000002E-2</c:v>
                </c:pt>
                <c:pt idx="5">
                  <c:v>-2.6605400000000001E-2</c:v>
                </c:pt>
                <c:pt idx="6">
                  <c:v>-2.6605400000000001E-2</c:v>
                </c:pt>
                <c:pt idx="7">
                  <c:v>-2.5520000000000001E-2</c:v>
                </c:pt>
                <c:pt idx="8">
                  <c:v>-2.5520000000000001E-2</c:v>
                </c:pt>
                <c:pt idx="9">
                  <c:v>-2.5182400000000001E-2</c:v>
                </c:pt>
                <c:pt idx="10">
                  <c:v>-2.5182400000000001E-2</c:v>
                </c:pt>
                <c:pt idx="11">
                  <c:v>-2.12292E-2</c:v>
                </c:pt>
                <c:pt idx="12">
                  <c:v>-1.6604299999999999E-2</c:v>
                </c:pt>
                <c:pt idx="13">
                  <c:v>-1.04948E-2</c:v>
                </c:pt>
                <c:pt idx="14">
                  <c:v>-1.04948E-2</c:v>
                </c:pt>
                <c:pt idx="15">
                  <c:v>-4.5050300000000001E-3</c:v>
                </c:pt>
                <c:pt idx="16">
                  <c:v>-3.1535199999999999E-3</c:v>
                </c:pt>
                <c:pt idx="17">
                  <c:v>-1.35151E-3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5-4B9B-8F2D-96534D279632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Waccamaw!$B$3:$B$20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Waccamaw!$G$3:$G$20</c:f>
              <c:numCache>
                <c:formatCode>0.00%</c:formatCode>
                <c:ptCount val="18"/>
                <c:pt idx="0">
                  <c:v>4.74534E-2</c:v>
                </c:pt>
                <c:pt idx="1">
                  <c:v>5.4677499999999997E-2</c:v>
                </c:pt>
                <c:pt idx="2">
                  <c:v>6.1335199999999999E-2</c:v>
                </c:pt>
                <c:pt idx="3">
                  <c:v>5.58682E-2</c:v>
                </c:pt>
                <c:pt idx="4">
                  <c:v>3.9009700000000001E-2</c:v>
                </c:pt>
                <c:pt idx="5">
                  <c:v>2.8438700000000001E-2</c:v>
                </c:pt>
                <c:pt idx="6">
                  <c:v>2.8438700000000001E-2</c:v>
                </c:pt>
                <c:pt idx="7">
                  <c:v>2.88198E-2</c:v>
                </c:pt>
                <c:pt idx="8">
                  <c:v>2.88198E-2</c:v>
                </c:pt>
                <c:pt idx="9">
                  <c:v>2.74948E-2</c:v>
                </c:pt>
                <c:pt idx="10">
                  <c:v>2.74948E-2</c:v>
                </c:pt>
                <c:pt idx="11">
                  <c:v>2.3567000000000001E-2</c:v>
                </c:pt>
                <c:pt idx="12">
                  <c:v>1.9719E-2</c:v>
                </c:pt>
                <c:pt idx="13">
                  <c:v>1.4085E-2</c:v>
                </c:pt>
                <c:pt idx="14">
                  <c:v>1.4085E-2</c:v>
                </c:pt>
                <c:pt idx="15">
                  <c:v>6.9916900000000001E-3</c:v>
                </c:pt>
                <c:pt idx="16">
                  <c:v>4.8941799999999997E-3</c:v>
                </c:pt>
                <c:pt idx="17">
                  <c:v>2.0975099999999999E-3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5-4B9B-8F2D-96534D279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1634559"/>
        <c:axId val="1101634975"/>
      </c:barChart>
      <c:catAx>
        <c:axId val="110163455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634975"/>
        <c:crosses val="autoZero"/>
        <c:auto val="1"/>
        <c:lblAlgn val="ctr"/>
        <c:lblOffset val="100"/>
        <c:noMultiLvlLbl val="0"/>
      </c:catAx>
      <c:valAx>
        <c:axId val="1101634975"/>
        <c:scaling>
          <c:orientation val="minMax"/>
          <c:min val="-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63455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 POPULATION BY AGE RANGE</a:t>
            </a:r>
          </a:p>
          <a:p>
            <a:pPr>
              <a:defRPr sz="1800"/>
            </a:pPr>
            <a:r>
              <a:rPr lang="en-US" sz="1800" dirty="0"/>
              <a:t>Estimates</a:t>
            </a:r>
            <a:r>
              <a:rPr lang="en-US" sz="1800" baseline="0" dirty="0"/>
              <a:t> and Projections</a:t>
            </a:r>
            <a:endParaRPr lang="en-US" sz="1800" dirty="0"/>
          </a:p>
        </c:rich>
      </c:tx>
      <c:layout>
        <c:manualLayout>
          <c:xMode val="edge"/>
          <c:yMode val="edge"/>
          <c:x val="0.357436570428696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439708623378604E-2"/>
          <c:y val="0.13239780973806081"/>
          <c:w val="0.86926699379968786"/>
          <c:h val="0.710420328301132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0 to 17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Sheet1!$A$12:$A$22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Sheet1!$C$12:$C$22</c:f>
              <c:numCache>
                <c:formatCode>General</c:formatCode>
                <c:ptCount val="11"/>
                <c:pt idx="0">
                  <c:v>1118116</c:v>
                </c:pt>
                <c:pt idx="1">
                  <c:v>1119977.4136000001</c:v>
                </c:pt>
                <c:pt idx="2">
                  <c:v>1121838.8271000001</c:v>
                </c:pt>
                <c:pt idx="3">
                  <c:v>1123700.2407</c:v>
                </c:pt>
                <c:pt idx="4">
                  <c:v>1125561.6543000001</c:v>
                </c:pt>
                <c:pt idx="5">
                  <c:v>1127423.0678000001</c:v>
                </c:pt>
                <c:pt idx="6">
                  <c:v>1127635.6321</c:v>
                </c:pt>
                <c:pt idx="7">
                  <c:v>1127848.1964</c:v>
                </c:pt>
                <c:pt idx="8">
                  <c:v>1128060.7607</c:v>
                </c:pt>
                <c:pt idx="9">
                  <c:v>1128273.3251</c:v>
                </c:pt>
                <c:pt idx="10">
                  <c:v>1128485.8894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D2-431D-BFAC-2D8AFAB802E7}"/>
            </c:ext>
          </c:extLst>
        </c:ser>
        <c:ser>
          <c:idx val="1"/>
          <c:order val="1"/>
          <c:tx>
            <c:strRef>
              <c:f>Sheet1!$B$23</c:f>
              <c:strCache>
                <c:ptCount val="1"/>
                <c:pt idx="0">
                  <c:v>18 to 64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Sheet1!$A$12:$A$22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Sheet1!$C$33:$C$43</c:f>
              <c:numCache>
                <c:formatCode>General</c:formatCode>
                <c:ptCount val="11"/>
                <c:pt idx="0">
                  <c:v>3077374</c:v>
                </c:pt>
                <c:pt idx="1">
                  <c:v>3092426.7560999999</c:v>
                </c:pt>
                <c:pt idx="2">
                  <c:v>3107479.5122000002</c:v>
                </c:pt>
                <c:pt idx="3">
                  <c:v>3122532.2683999999</c:v>
                </c:pt>
                <c:pt idx="4">
                  <c:v>3137585.0244999998</c:v>
                </c:pt>
                <c:pt idx="5">
                  <c:v>3152637.7806000002</c:v>
                </c:pt>
                <c:pt idx="6">
                  <c:v>3171050.5430000001</c:v>
                </c:pt>
                <c:pt idx="7">
                  <c:v>3189463.3054999998</c:v>
                </c:pt>
                <c:pt idx="8">
                  <c:v>3207876.068</c:v>
                </c:pt>
                <c:pt idx="9">
                  <c:v>3226288.8303999999</c:v>
                </c:pt>
                <c:pt idx="10">
                  <c:v>3244701.5929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D2-431D-BFAC-2D8AFAB802E7}"/>
            </c:ext>
          </c:extLst>
        </c:ser>
        <c:ser>
          <c:idx val="2"/>
          <c:order val="2"/>
          <c:tx>
            <c:strRef>
              <c:f>Sheet1!$B$54</c:f>
              <c:strCache>
                <c:ptCount val="1"/>
                <c:pt idx="0">
                  <c:v>65+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Sheet1!$A$12:$A$22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Sheet1!$C$54:$C$64</c:f>
              <c:numCache>
                <c:formatCode>General</c:formatCode>
                <c:ptCount val="11"/>
                <c:pt idx="0">
                  <c:v>935239</c:v>
                </c:pt>
                <c:pt idx="1">
                  <c:v>965469.38492999994</c:v>
                </c:pt>
                <c:pt idx="2">
                  <c:v>995699.76986</c:v>
                </c:pt>
                <c:pt idx="3">
                  <c:v>1025930.1548</c:v>
                </c:pt>
                <c:pt idx="4">
                  <c:v>1056160.5397000001</c:v>
                </c:pt>
                <c:pt idx="5">
                  <c:v>1086390.9247000001</c:v>
                </c:pt>
                <c:pt idx="6">
                  <c:v>1114823.5645999999</c:v>
                </c:pt>
                <c:pt idx="7">
                  <c:v>1143256.2046000001</c:v>
                </c:pt>
                <c:pt idx="8">
                  <c:v>1171688.8446</c:v>
                </c:pt>
                <c:pt idx="9">
                  <c:v>1200121.4845</c:v>
                </c:pt>
                <c:pt idx="10">
                  <c:v>1228554.1244999999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D2-431D-BFAC-2D8AFAB80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79135"/>
        <c:axId val="2108784959"/>
      </c:lineChart>
      <c:catAx>
        <c:axId val="21087791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784959"/>
        <c:crosses val="autoZero"/>
        <c:auto val="1"/>
        <c:lblAlgn val="ctr"/>
        <c:lblOffset val="100"/>
        <c:noMultiLvlLbl val="0"/>
      </c:catAx>
      <c:valAx>
        <c:axId val="2108784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779135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8116236829092015"/>
          <c:y val="0.90718418936495171"/>
          <c:w val="0.21930167380706017"/>
          <c:h val="4.134047967943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ANNUAL POPULATION CHANGE BY AGE GROUP</a:t>
            </a:r>
          </a:p>
        </c:rich>
      </c:tx>
      <c:layout>
        <c:manualLayout>
          <c:xMode val="edge"/>
          <c:yMode val="edge"/>
          <c:x val="0.29157784635376754"/>
          <c:y val="1.5852894418301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384179667028168E-2"/>
          <c:y val="8.6951012800640284E-2"/>
          <c:w val="0.92792253046608786"/>
          <c:h val="0.7843760891864328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'[319-Population by Age Groupings 8.22.xlsx]Sheet8'!$C$8</c:f>
              <c:strCache>
                <c:ptCount val="1"/>
                <c:pt idx="0">
                  <c:v>18 to 64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'[319-Population by Age Groupings 8.22.xlsx]Sheet8'!$D$6:$M$6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  <c:extLst/>
            </c:numRef>
          </c:cat>
          <c:val>
            <c:numRef>
              <c:f>'[319-Population by Age Groupings 8.22.xlsx]Sheet8'!$D$8:$M$8</c:f>
              <c:numCache>
                <c:formatCode>_(* #,##0_);_(* \(#,##0\);_(* "-"??_);_(@_)</c:formatCode>
                <c:ptCount val="5"/>
                <c:pt idx="0">
                  <c:v>15052.756099999882</c:v>
                </c:pt>
                <c:pt idx="1">
                  <c:v>15052.756100000348</c:v>
                </c:pt>
                <c:pt idx="2">
                  <c:v>15052.756199999712</c:v>
                </c:pt>
                <c:pt idx="3">
                  <c:v>15052.756099999882</c:v>
                </c:pt>
                <c:pt idx="4">
                  <c:v>15052.756100000348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330-4D6A-B7C8-461579AC34DA}"/>
            </c:ext>
          </c:extLst>
        </c:ser>
        <c:ser>
          <c:idx val="2"/>
          <c:order val="1"/>
          <c:tx>
            <c:strRef>
              <c:f>'[319-Population by Age Groupings 8.22.xlsx]Sheet8'!$C$9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'[319-Population by Age Groupings 8.22.xlsx]Sheet8'!$D$6:$M$6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  <c:extLst/>
            </c:numRef>
          </c:cat>
          <c:val>
            <c:numRef>
              <c:f>'[319-Population by Age Groupings 8.22.xlsx]Sheet8'!$D$9:$M$9</c:f>
              <c:numCache>
                <c:formatCode>_(* #,##0_);_(* \(#,##0\);_(* "-"??_);_(@_)</c:formatCode>
                <c:ptCount val="5"/>
                <c:pt idx="0">
                  <c:v>30230.384929999942</c:v>
                </c:pt>
                <c:pt idx="1">
                  <c:v>30230.384930000058</c:v>
                </c:pt>
                <c:pt idx="2">
                  <c:v>30230.384940000018</c:v>
                </c:pt>
                <c:pt idx="3">
                  <c:v>30230.384900000063</c:v>
                </c:pt>
                <c:pt idx="4">
                  <c:v>30230.385000000009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330-4D6A-B7C8-461579AC3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605767375"/>
        <c:axId val="1605767791"/>
      </c:barChart>
      <c:catAx>
        <c:axId val="160576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767791"/>
        <c:crosses val="autoZero"/>
        <c:auto val="1"/>
        <c:lblAlgn val="ctr"/>
        <c:lblOffset val="100"/>
        <c:noMultiLvlLbl val="0"/>
      </c:catAx>
      <c:valAx>
        <c:axId val="160576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767375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2472134028096034"/>
          <c:y val="0.92634981000458738"/>
          <c:w val="0.38204357898349867"/>
          <c:h val="4.45865610362213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TOTAL NONFARM EMPLOYMENT IN SOUTH CAROLINA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877685937803753E-2"/>
          <c:y val="0.10702211057976037"/>
          <c:w val="0.86951029472853425"/>
          <c:h val="0.68011156839254194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Data!$N$2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Data!$J$4:$J$55</c:f>
              <c:strCache>
                <c:ptCount val="52"/>
                <c:pt idx="0">
                  <c:v>Jul 2018</c:v>
                </c:pt>
                <c:pt idx="1">
                  <c:v>Aug 2018</c:v>
                </c:pt>
                <c:pt idx="2">
                  <c:v>Sep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</c:strCache>
              <c:extLst/>
            </c:strRef>
          </c:cat>
          <c:val>
            <c:numRef>
              <c:f>Data!$N$4:$N$55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F25-4477-B350-BC325CC22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59787199"/>
        <c:axId val="169158927"/>
      </c:barChart>
      <c:lineChart>
        <c:grouping val="standard"/>
        <c:varyColors val="0"/>
        <c:ser>
          <c:idx val="1"/>
          <c:order val="1"/>
          <c:tx>
            <c:strRef>
              <c:f>Data!$L$2</c:f>
              <c:strCache>
                <c:ptCount val="1"/>
                <c:pt idx="0">
                  <c:v> Actual 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Data!$J$4:$J$55</c:f>
              <c:strCache>
                <c:ptCount val="52"/>
                <c:pt idx="0">
                  <c:v>Jul 2018</c:v>
                </c:pt>
                <c:pt idx="1">
                  <c:v>Aug 2018</c:v>
                </c:pt>
                <c:pt idx="2">
                  <c:v>Sep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</c:strCache>
              <c:extLst/>
            </c:strRef>
          </c:cat>
          <c:val>
            <c:numRef>
              <c:f>Data!$L$4:$L$55</c:f>
              <c:numCache>
                <c:formatCode>0.0</c:formatCode>
                <c:ptCount val="52"/>
                <c:pt idx="0">
                  <c:v>2154.9</c:v>
                </c:pt>
                <c:pt idx="1">
                  <c:v>2160.1999999999998</c:v>
                </c:pt>
                <c:pt idx="2">
                  <c:v>2147.6</c:v>
                </c:pt>
                <c:pt idx="3">
                  <c:v>2164.5</c:v>
                </c:pt>
                <c:pt idx="4">
                  <c:v>2181.6999999999998</c:v>
                </c:pt>
                <c:pt idx="5">
                  <c:v>2178.8000000000002</c:v>
                </c:pt>
                <c:pt idx="6">
                  <c:v>2142.6</c:v>
                </c:pt>
                <c:pt idx="7">
                  <c:v>2154.8000000000002</c:v>
                </c:pt>
                <c:pt idx="8">
                  <c:v>2168</c:v>
                </c:pt>
                <c:pt idx="9">
                  <c:v>2190.1999999999998</c:v>
                </c:pt>
                <c:pt idx="10">
                  <c:v>2202.9</c:v>
                </c:pt>
                <c:pt idx="11">
                  <c:v>2205</c:v>
                </c:pt>
                <c:pt idx="12">
                  <c:v>2191.6999999999998</c:v>
                </c:pt>
                <c:pt idx="13">
                  <c:v>2198.4</c:v>
                </c:pt>
                <c:pt idx="14">
                  <c:v>2194.6</c:v>
                </c:pt>
                <c:pt idx="15">
                  <c:v>2200.1</c:v>
                </c:pt>
                <c:pt idx="16">
                  <c:v>2214.3000000000002</c:v>
                </c:pt>
                <c:pt idx="17">
                  <c:v>2212.1</c:v>
                </c:pt>
                <c:pt idx="18">
                  <c:v>2167</c:v>
                </c:pt>
                <c:pt idx="19">
                  <c:v>2175.1</c:v>
                </c:pt>
                <c:pt idx="20">
                  <c:v>2173.3000000000002</c:v>
                </c:pt>
                <c:pt idx="21">
                  <c:v>1896</c:v>
                </c:pt>
                <c:pt idx="22">
                  <c:v>1969.8</c:v>
                </c:pt>
                <c:pt idx="23">
                  <c:v>2039.5</c:v>
                </c:pt>
                <c:pt idx="24">
                  <c:v>2036.1</c:v>
                </c:pt>
                <c:pt idx="25">
                  <c:v>2072.9</c:v>
                </c:pt>
                <c:pt idx="26">
                  <c:v>2079.9</c:v>
                </c:pt>
                <c:pt idx="27">
                  <c:v>2109.5</c:v>
                </c:pt>
                <c:pt idx="28">
                  <c:v>2125.6999999999998</c:v>
                </c:pt>
                <c:pt idx="29">
                  <c:v>2134.6</c:v>
                </c:pt>
                <c:pt idx="30">
                  <c:v>2092.6999999999998</c:v>
                </c:pt>
                <c:pt idx="31">
                  <c:v>2108.1999999999998</c:v>
                </c:pt>
                <c:pt idx="32">
                  <c:v>2120.6</c:v>
                </c:pt>
                <c:pt idx="33">
                  <c:v>2135.1999999999998</c:v>
                </c:pt>
                <c:pt idx="34">
                  <c:v>2149.1999999999998</c:v>
                </c:pt>
                <c:pt idx="35">
                  <c:v>2148.6999999999998</c:v>
                </c:pt>
                <c:pt idx="36">
                  <c:v>2157.9</c:v>
                </c:pt>
                <c:pt idx="37">
                  <c:v>2162.9</c:v>
                </c:pt>
                <c:pt idx="38">
                  <c:v>2146.1999999999998</c:v>
                </c:pt>
                <c:pt idx="39">
                  <c:v>2164.5</c:v>
                </c:pt>
                <c:pt idx="40">
                  <c:v>2182.1999999999998</c:v>
                </c:pt>
                <c:pt idx="41">
                  <c:v>2186.6999999999998</c:v>
                </c:pt>
                <c:pt idx="42">
                  <c:v>2148.1</c:v>
                </c:pt>
                <c:pt idx="43">
                  <c:v>2183.4</c:v>
                </c:pt>
                <c:pt idx="44">
                  <c:v>2185.5</c:v>
                </c:pt>
                <c:pt idx="45">
                  <c:v>2199.1</c:v>
                </c:pt>
                <c:pt idx="46">
                  <c:v>2217.3000000000002</c:v>
                </c:pt>
                <c:pt idx="47">
                  <c:v>2229.6</c:v>
                </c:pt>
                <c:pt idx="48">
                  <c:v>2233.4</c:v>
                </c:pt>
                <c:pt idx="49">
                  <c:v>2243.8000000000002</c:v>
                </c:pt>
                <c:pt idx="50">
                  <c:v>2243.6999999999998</c:v>
                </c:pt>
                <c:pt idx="51">
                  <c:v>2255.6999999999998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F25-4477-B350-BC325CC22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632831"/>
        <c:axId val="93149863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Data!$K$2</c15:sqref>
                        </c15:formulaRef>
                      </c:ext>
                    </c:extLst>
                    <c:strCache>
                      <c:ptCount val="1"/>
                      <c:pt idx="0">
                        <c:v> Unrevised 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5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Data!$J$4:$J$55</c15:sqref>
                        </c15:formulaRef>
                      </c:ext>
                    </c:extLst>
                    <c:strCache>
                      <c:ptCount val="52"/>
                      <c:pt idx="0">
                        <c:v>Jul 2018</c:v>
                      </c:pt>
                      <c:pt idx="1">
                        <c:v>Aug 2018</c:v>
                      </c:pt>
                      <c:pt idx="2">
                        <c:v>Sep 2018</c:v>
                      </c:pt>
                      <c:pt idx="3">
                        <c:v>Oct 2018</c:v>
                      </c:pt>
                      <c:pt idx="4">
                        <c:v>Nov 2018</c:v>
                      </c:pt>
                      <c:pt idx="5">
                        <c:v>Dec 2018</c:v>
                      </c:pt>
                      <c:pt idx="6">
                        <c:v>Jan 2019</c:v>
                      </c:pt>
                      <c:pt idx="7">
                        <c:v>Feb 2019</c:v>
                      </c:pt>
                      <c:pt idx="8">
                        <c:v>Mar 2019</c:v>
                      </c:pt>
                      <c:pt idx="9">
                        <c:v>Apr 2019</c:v>
                      </c:pt>
                      <c:pt idx="10">
                        <c:v>May 2019</c:v>
                      </c:pt>
                      <c:pt idx="11">
                        <c:v>Jun 2019</c:v>
                      </c:pt>
                      <c:pt idx="12">
                        <c:v>Jul 2019</c:v>
                      </c:pt>
                      <c:pt idx="13">
                        <c:v>Aug 2019</c:v>
                      </c:pt>
                      <c:pt idx="14">
                        <c:v>Sep 2019</c:v>
                      </c:pt>
                      <c:pt idx="15">
                        <c:v>Oct 2019</c:v>
                      </c:pt>
                      <c:pt idx="16">
                        <c:v>Nov 2019</c:v>
                      </c:pt>
                      <c:pt idx="17">
                        <c:v>Dec 2019</c:v>
                      </c:pt>
                      <c:pt idx="18">
                        <c:v>Jan 2020</c:v>
                      </c:pt>
                      <c:pt idx="19">
                        <c:v>Feb 2020</c:v>
                      </c:pt>
                      <c:pt idx="20">
                        <c:v>Mar 2020</c:v>
                      </c:pt>
                      <c:pt idx="21">
                        <c:v>Apr 2020</c:v>
                      </c:pt>
                      <c:pt idx="22">
                        <c:v>May 2020</c:v>
                      </c:pt>
                      <c:pt idx="23">
                        <c:v>Jun 2020</c:v>
                      </c:pt>
                      <c:pt idx="24">
                        <c:v>Jul 2020</c:v>
                      </c:pt>
                      <c:pt idx="25">
                        <c:v>Aug 2020</c:v>
                      </c:pt>
                      <c:pt idx="26">
                        <c:v>Sep 2020</c:v>
                      </c:pt>
                      <c:pt idx="27">
                        <c:v>Oct 2020</c:v>
                      </c:pt>
                      <c:pt idx="28">
                        <c:v>Nov 2020</c:v>
                      </c:pt>
                      <c:pt idx="29">
                        <c:v>Dec 2020</c:v>
                      </c:pt>
                      <c:pt idx="30">
                        <c:v>Jan 2021</c:v>
                      </c:pt>
                      <c:pt idx="31">
                        <c:v>Feb 2021</c:v>
                      </c:pt>
                      <c:pt idx="32">
                        <c:v>Mar 2021</c:v>
                      </c:pt>
                      <c:pt idx="33">
                        <c:v>Apr 2021</c:v>
                      </c:pt>
                      <c:pt idx="34">
                        <c:v>May 2021</c:v>
                      </c:pt>
                      <c:pt idx="35">
                        <c:v>Jun 2021</c:v>
                      </c:pt>
                      <c:pt idx="36">
                        <c:v>Jul 2021</c:v>
                      </c:pt>
                      <c:pt idx="37">
                        <c:v>Aug 2021</c:v>
                      </c:pt>
                      <c:pt idx="38">
                        <c:v>Sep 2021</c:v>
                      </c:pt>
                      <c:pt idx="39">
                        <c:v>Oct 2021</c:v>
                      </c:pt>
                      <c:pt idx="40">
                        <c:v>Nov 2021</c:v>
                      </c:pt>
                      <c:pt idx="41">
                        <c:v>Dec 2021</c:v>
                      </c:pt>
                      <c:pt idx="42">
                        <c:v>Jan 2022</c:v>
                      </c:pt>
                      <c:pt idx="43">
                        <c:v>Feb 2022</c:v>
                      </c:pt>
                      <c:pt idx="44">
                        <c:v>Mar 2022</c:v>
                      </c:pt>
                      <c:pt idx="45">
                        <c:v>Apr 2022</c:v>
                      </c:pt>
                      <c:pt idx="46">
                        <c:v>May 2022</c:v>
                      </c:pt>
                      <c:pt idx="47">
                        <c:v>Jun 2022</c:v>
                      </c:pt>
                      <c:pt idx="48">
                        <c:v>Jul 2022</c:v>
                      </c:pt>
                      <c:pt idx="49">
                        <c:v>Aug 2022</c:v>
                      </c:pt>
                      <c:pt idx="50">
                        <c:v>Sep 2022</c:v>
                      </c:pt>
                      <c:pt idx="51">
                        <c:v>Oct 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Data!$K$4:$K$55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2155.1</c:v>
                      </c:pt>
                      <c:pt idx="1">
                        <c:v>2160.1999999999998</c:v>
                      </c:pt>
                      <c:pt idx="2">
                        <c:v>2147.8000000000002</c:v>
                      </c:pt>
                      <c:pt idx="3">
                        <c:v>2164.6999999999998</c:v>
                      </c:pt>
                      <c:pt idx="4">
                        <c:v>2181.9</c:v>
                      </c:pt>
                      <c:pt idx="5">
                        <c:v>2179</c:v>
                      </c:pt>
                      <c:pt idx="6">
                        <c:v>2142.9</c:v>
                      </c:pt>
                      <c:pt idx="7">
                        <c:v>2155.1</c:v>
                      </c:pt>
                      <c:pt idx="8">
                        <c:v>2168.3000000000002</c:v>
                      </c:pt>
                      <c:pt idx="9">
                        <c:v>2190.6999999999998</c:v>
                      </c:pt>
                      <c:pt idx="10">
                        <c:v>2203.1999999999998</c:v>
                      </c:pt>
                      <c:pt idx="11">
                        <c:v>2205.3000000000002</c:v>
                      </c:pt>
                      <c:pt idx="12">
                        <c:v>2192.1</c:v>
                      </c:pt>
                      <c:pt idx="13">
                        <c:v>2199</c:v>
                      </c:pt>
                      <c:pt idx="14">
                        <c:v>2195.1999999999998</c:v>
                      </c:pt>
                      <c:pt idx="15">
                        <c:v>2200.5</c:v>
                      </c:pt>
                      <c:pt idx="16">
                        <c:v>2214.9</c:v>
                      </c:pt>
                      <c:pt idx="17">
                        <c:v>2212.6</c:v>
                      </c:pt>
                      <c:pt idx="18">
                        <c:v>2167.8000000000002</c:v>
                      </c:pt>
                      <c:pt idx="19">
                        <c:v>2175.8000000000002</c:v>
                      </c:pt>
                      <c:pt idx="20">
                        <c:v>2174</c:v>
                      </c:pt>
                      <c:pt idx="21">
                        <c:v>1898.3</c:v>
                      </c:pt>
                      <c:pt idx="22">
                        <c:v>1971.1</c:v>
                      </c:pt>
                      <c:pt idx="23">
                        <c:v>2038.8</c:v>
                      </c:pt>
                      <c:pt idx="24">
                        <c:v>2037.7</c:v>
                      </c:pt>
                      <c:pt idx="25">
                        <c:v>2071</c:v>
                      </c:pt>
                      <c:pt idx="26">
                        <c:v>2077.6</c:v>
                      </c:pt>
                      <c:pt idx="27">
                        <c:v>2095.4</c:v>
                      </c:pt>
                      <c:pt idx="28">
                        <c:v>2116.9</c:v>
                      </c:pt>
                      <c:pt idx="29">
                        <c:v>2129.6</c:v>
                      </c:pt>
                      <c:pt idx="30">
                        <c:v>2072.5</c:v>
                      </c:pt>
                      <c:pt idx="31">
                        <c:v>2091.9</c:v>
                      </c:pt>
                      <c:pt idx="32">
                        <c:v>2110.6999999999998</c:v>
                      </c:pt>
                      <c:pt idx="33">
                        <c:v>2115.6</c:v>
                      </c:pt>
                      <c:pt idx="34">
                        <c:v>2122.1</c:v>
                      </c:pt>
                      <c:pt idx="35">
                        <c:v>2138.1999999999998</c:v>
                      </c:pt>
                      <c:pt idx="36">
                        <c:v>2137.6999999999998</c:v>
                      </c:pt>
                      <c:pt idx="37">
                        <c:v>2142</c:v>
                      </c:pt>
                      <c:pt idx="38">
                        <c:v>2147.6</c:v>
                      </c:pt>
                      <c:pt idx="39">
                        <c:v>2160.9</c:v>
                      </c:pt>
                      <c:pt idx="40">
                        <c:v>2178.1999999999998</c:v>
                      </c:pt>
                      <c:pt idx="41">
                        <c:v>2180.6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AF25-4477-B350-BC325CC227C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Data!$M$2</c15:sqref>
                        </c15:formulaRef>
                      </c:ext>
                    </c:extLst>
                    <c:strCache>
                      <c:ptCount val="1"/>
                      <c:pt idx="0">
                        <c:v>November Estimate</c:v>
                      </c:pt>
                    </c:strCache>
                  </c:strRef>
                </c:tx>
                <c:spPr>
                  <a:ln w="5080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Data!$J$4:$J$55</c15:sqref>
                        </c15:formulaRef>
                      </c:ext>
                    </c:extLst>
                    <c:strCache>
                      <c:ptCount val="52"/>
                      <c:pt idx="0">
                        <c:v>Jul 2018</c:v>
                      </c:pt>
                      <c:pt idx="1">
                        <c:v>Aug 2018</c:v>
                      </c:pt>
                      <c:pt idx="2">
                        <c:v>Sep 2018</c:v>
                      </c:pt>
                      <c:pt idx="3">
                        <c:v>Oct 2018</c:v>
                      </c:pt>
                      <c:pt idx="4">
                        <c:v>Nov 2018</c:v>
                      </c:pt>
                      <c:pt idx="5">
                        <c:v>Dec 2018</c:v>
                      </c:pt>
                      <c:pt idx="6">
                        <c:v>Jan 2019</c:v>
                      </c:pt>
                      <c:pt idx="7">
                        <c:v>Feb 2019</c:v>
                      </c:pt>
                      <c:pt idx="8">
                        <c:v>Mar 2019</c:v>
                      </c:pt>
                      <c:pt idx="9">
                        <c:v>Apr 2019</c:v>
                      </c:pt>
                      <c:pt idx="10">
                        <c:v>May 2019</c:v>
                      </c:pt>
                      <c:pt idx="11">
                        <c:v>Jun 2019</c:v>
                      </c:pt>
                      <c:pt idx="12">
                        <c:v>Jul 2019</c:v>
                      </c:pt>
                      <c:pt idx="13">
                        <c:v>Aug 2019</c:v>
                      </c:pt>
                      <c:pt idx="14">
                        <c:v>Sep 2019</c:v>
                      </c:pt>
                      <c:pt idx="15">
                        <c:v>Oct 2019</c:v>
                      </c:pt>
                      <c:pt idx="16">
                        <c:v>Nov 2019</c:v>
                      </c:pt>
                      <c:pt idx="17">
                        <c:v>Dec 2019</c:v>
                      </c:pt>
                      <c:pt idx="18">
                        <c:v>Jan 2020</c:v>
                      </c:pt>
                      <c:pt idx="19">
                        <c:v>Feb 2020</c:v>
                      </c:pt>
                      <c:pt idx="20">
                        <c:v>Mar 2020</c:v>
                      </c:pt>
                      <c:pt idx="21">
                        <c:v>Apr 2020</c:v>
                      </c:pt>
                      <c:pt idx="22">
                        <c:v>May 2020</c:v>
                      </c:pt>
                      <c:pt idx="23">
                        <c:v>Jun 2020</c:v>
                      </c:pt>
                      <c:pt idx="24">
                        <c:v>Jul 2020</c:v>
                      </c:pt>
                      <c:pt idx="25">
                        <c:v>Aug 2020</c:v>
                      </c:pt>
                      <c:pt idx="26">
                        <c:v>Sep 2020</c:v>
                      </c:pt>
                      <c:pt idx="27">
                        <c:v>Oct 2020</c:v>
                      </c:pt>
                      <c:pt idx="28">
                        <c:v>Nov 2020</c:v>
                      </c:pt>
                      <c:pt idx="29">
                        <c:v>Dec 2020</c:v>
                      </c:pt>
                      <c:pt idx="30">
                        <c:v>Jan 2021</c:v>
                      </c:pt>
                      <c:pt idx="31">
                        <c:v>Feb 2021</c:v>
                      </c:pt>
                      <c:pt idx="32">
                        <c:v>Mar 2021</c:v>
                      </c:pt>
                      <c:pt idx="33">
                        <c:v>Apr 2021</c:v>
                      </c:pt>
                      <c:pt idx="34">
                        <c:v>May 2021</c:v>
                      </c:pt>
                      <c:pt idx="35">
                        <c:v>Jun 2021</c:v>
                      </c:pt>
                      <c:pt idx="36">
                        <c:v>Jul 2021</c:v>
                      </c:pt>
                      <c:pt idx="37">
                        <c:v>Aug 2021</c:v>
                      </c:pt>
                      <c:pt idx="38">
                        <c:v>Sep 2021</c:v>
                      </c:pt>
                      <c:pt idx="39">
                        <c:v>Oct 2021</c:v>
                      </c:pt>
                      <c:pt idx="40">
                        <c:v>Nov 2021</c:v>
                      </c:pt>
                      <c:pt idx="41">
                        <c:v>Dec 2021</c:v>
                      </c:pt>
                      <c:pt idx="42">
                        <c:v>Jan 2022</c:v>
                      </c:pt>
                      <c:pt idx="43">
                        <c:v>Feb 2022</c:v>
                      </c:pt>
                      <c:pt idx="44">
                        <c:v>Mar 2022</c:v>
                      </c:pt>
                      <c:pt idx="45">
                        <c:v>Apr 2022</c:v>
                      </c:pt>
                      <c:pt idx="46">
                        <c:v>May 2022</c:v>
                      </c:pt>
                      <c:pt idx="47">
                        <c:v>Jun 2022</c:v>
                      </c:pt>
                      <c:pt idx="48">
                        <c:v>Jul 2022</c:v>
                      </c:pt>
                      <c:pt idx="49">
                        <c:v>Aug 2022</c:v>
                      </c:pt>
                      <c:pt idx="50">
                        <c:v>Sep 2022</c:v>
                      </c:pt>
                      <c:pt idx="51">
                        <c:v>Oct 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Data!$M$4:$M$55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49">
                        <c:v>2234.3636939761395</c:v>
                      </c:pt>
                      <c:pt idx="50">
                        <c:v>2228.209909212841</c:v>
                      </c:pt>
                      <c:pt idx="51">
                        <c:v>2234.0142969109447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F25-4477-B350-BC325CC227C8}"/>
                  </c:ext>
                </c:extLst>
              </c15:ser>
            </c15:filteredLineSeries>
          </c:ext>
        </c:extLst>
      </c:lineChart>
      <c:catAx>
        <c:axId val="1035632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498639"/>
        <c:crosses val="autoZero"/>
        <c:auto val="1"/>
        <c:lblAlgn val="ctr"/>
        <c:lblOffset val="100"/>
        <c:tickLblSkip val="3"/>
        <c:tickMarkSkip val="6"/>
        <c:noMultiLvlLbl val="1"/>
      </c:catAx>
      <c:valAx>
        <c:axId val="931498639"/>
        <c:scaling>
          <c:orientation val="minMax"/>
          <c:max val="23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(All Employees, in Thousands)</a:t>
                </a:r>
              </a:p>
            </c:rich>
          </c:tx>
          <c:layout>
            <c:manualLayout>
              <c:xMode val="edge"/>
              <c:yMode val="edge"/>
              <c:x val="2.1805165198268778E-2"/>
              <c:y val="0.3670636559063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632831"/>
        <c:crosses val="autoZero"/>
        <c:crossBetween val="between"/>
      </c:valAx>
      <c:valAx>
        <c:axId val="169158927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87199"/>
        <c:crosses val="max"/>
        <c:crossBetween val="between"/>
      </c:valAx>
      <c:catAx>
        <c:axId val="1597871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158927"/>
        <c:crosses val="autoZero"/>
        <c:auto val="1"/>
        <c:lblAlgn val="ctr"/>
        <c:lblOffset val="100"/>
        <c:noMultiLvlLbl val="1"/>
      </c:cat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5254104568607897"/>
          <c:y val="0.95169683575961572"/>
          <c:w val="0.37590546337225628"/>
          <c:h val="4.1388295629366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SOUTH CAROLINA EMPLOYMENT BY INDUSTRY</a:t>
            </a:r>
            <a:r>
              <a:rPr lang="en-US" sz="1800" baseline="0" dirty="0"/>
              <a:t> </a:t>
            </a:r>
            <a:r>
              <a:rPr lang="en-US" sz="1800" dirty="0"/>
              <a:t>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201260570240821E-2"/>
          <c:y val="8.8996562201486301E-2"/>
          <c:w val="0.76306153780750607"/>
          <c:h val="0.75362491408696319"/>
        </c:manualLayout>
      </c:layout>
      <c:lineChart>
        <c:grouping val="standard"/>
        <c:varyColors val="0"/>
        <c:ser>
          <c:idx val="5"/>
          <c:order val="0"/>
          <c:tx>
            <c:v>Trade, Transportation, and Utilities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Sheet1!$F$8:$F$52</c:f>
              <c:numCache>
                <c:formatCode>0.0</c:formatCode>
                <c:ptCount val="45"/>
                <c:pt idx="0">
                  <c:v>405.9</c:v>
                </c:pt>
                <c:pt idx="1">
                  <c:v>405.9</c:v>
                </c:pt>
                <c:pt idx="2">
                  <c:v>406.6</c:v>
                </c:pt>
                <c:pt idx="3">
                  <c:v>407.8</c:v>
                </c:pt>
                <c:pt idx="4">
                  <c:v>408.2</c:v>
                </c:pt>
                <c:pt idx="5">
                  <c:v>408.6</c:v>
                </c:pt>
                <c:pt idx="6">
                  <c:v>409.8</c:v>
                </c:pt>
                <c:pt idx="7">
                  <c:v>409.9</c:v>
                </c:pt>
                <c:pt idx="8">
                  <c:v>410.6</c:v>
                </c:pt>
                <c:pt idx="9">
                  <c:v>410</c:v>
                </c:pt>
                <c:pt idx="10">
                  <c:v>409.9</c:v>
                </c:pt>
                <c:pt idx="11">
                  <c:v>409.8</c:v>
                </c:pt>
                <c:pt idx="12">
                  <c:v>412.1</c:v>
                </c:pt>
                <c:pt idx="13">
                  <c:v>410.4</c:v>
                </c:pt>
                <c:pt idx="14">
                  <c:v>409.6</c:v>
                </c:pt>
                <c:pt idx="15">
                  <c:v>372.7</c:v>
                </c:pt>
                <c:pt idx="16">
                  <c:v>383.2</c:v>
                </c:pt>
                <c:pt idx="17">
                  <c:v>396.3</c:v>
                </c:pt>
                <c:pt idx="18">
                  <c:v>397.5</c:v>
                </c:pt>
                <c:pt idx="19">
                  <c:v>402.7</c:v>
                </c:pt>
                <c:pt idx="20">
                  <c:v>405.5</c:v>
                </c:pt>
                <c:pt idx="21">
                  <c:v>409.4</c:v>
                </c:pt>
                <c:pt idx="22">
                  <c:v>410.7</c:v>
                </c:pt>
                <c:pt idx="23">
                  <c:v>412.7</c:v>
                </c:pt>
                <c:pt idx="24">
                  <c:v>411.5</c:v>
                </c:pt>
                <c:pt idx="25">
                  <c:v>411.8</c:v>
                </c:pt>
                <c:pt idx="26">
                  <c:v>412.5</c:v>
                </c:pt>
                <c:pt idx="27">
                  <c:v>412.6</c:v>
                </c:pt>
                <c:pt idx="28">
                  <c:v>413.3</c:v>
                </c:pt>
                <c:pt idx="29">
                  <c:v>412.6</c:v>
                </c:pt>
                <c:pt idx="30">
                  <c:v>413.9</c:v>
                </c:pt>
                <c:pt idx="31">
                  <c:v>413.3</c:v>
                </c:pt>
                <c:pt idx="32">
                  <c:v>412.5</c:v>
                </c:pt>
                <c:pt idx="33">
                  <c:v>415.7</c:v>
                </c:pt>
                <c:pt idx="34">
                  <c:v>417.8</c:v>
                </c:pt>
                <c:pt idx="35">
                  <c:v>420.9</c:v>
                </c:pt>
                <c:pt idx="36">
                  <c:v>425.9</c:v>
                </c:pt>
                <c:pt idx="37">
                  <c:v>429.8</c:v>
                </c:pt>
                <c:pt idx="38">
                  <c:v>429.2</c:v>
                </c:pt>
                <c:pt idx="39">
                  <c:v>431.3</c:v>
                </c:pt>
                <c:pt idx="40">
                  <c:v>432.4</c:v>
                </c:pt>
                <c:pt idx="41">
                  <c:v>434.3</c:v>
                </c:pt>
                <c:pt idx="42">
                  <c:v>436.6</c:v>
                </c:pt>
                <c:pt idx="43">
                  <c:v>439</c:v>
                </c:pt>
                <c:pt idx="44">
                  <c:v>435.6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05-4A4D-9E49-E7791C62BBED}"/>
            </c:ext>
          </c:extLst>
        </c:ser>
        <c:ser>
          <c:idx val="0"/>
          <c:order val="1"/>
          <c:tx>
            <c:v>Government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Sheet1!$A$8:$A$52</c:f>
              <c:numCache>
                <c:formatCode>mm/dd/yyyy</c:formatCode>
                <c:ptCount val="45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</c:numCache>
            </c:numRef>
          </c:cat>
          <c:val>
            <c:numRef>
              <c:f>Sheet1!$R$8:$R$52</c:f>
              <c:numCache>
                <c:formatCode>0.0</c:formatCode>
                <c:ptCount val="45"/>
                <c:pt idx="0">
                  <c:v>369.2</c:v>
                </c:pt>
                <c:pt idx="1">
                  <c:v>370.4</c:v>
                </c:pt>
                <c:pt idx="2">
                  <c:v>370.9</c:v>
                </c:pt>
                <c:pt idx="3">
                  <c:v>373.6</c:v>
                </c:pt>
                <c:pt idx="4">
                  <c:v>374.1</c:v>
                </c:pt>
                <c:pt idx="5">
                  <c:v>373.9</c:v>
                </c:pt>
                <c:pt idx="6">
                  <c:v>373</c:v>
                </c:pt>
                <c:pt idx="7">
                  <c:v>374.7</c:v>
                </c:pt>
                <c:pt idx="8">
                  <c:v>374.3</c:v>
                </c:pt>
                <c:pt idx="9">
                  <c:v>377.1</c:v>
                </c:pt>
                <c:pt idx="10">
                  <c:v>376.7</c:v>
                </c:pt>
                <c:pt idx="11">
                  <c:v>376.8</c:v>
                </c:pt>
                <c:pt idx="12">
                  <c:v>377.5</c:v>
                </c:pt>
                <c:pt idx="13">
                  <c:v>378.4</c:v>
                </c:pt>
                <c:pt idx="14">
                  <c:v>378.8</c:v>
                </c:pt>
                <c:pt idx="15">
                  <c:v>363.8</c:v>
                </c:pt>
                <c:pt idx="16">
                  <c:v>359.3</c:v>
                </c:pt>
                <c:pt idx="17">
                  <c:v>355.1</c:v>
                </c:pt>
                <c:pt idx="18">
                  <c:v>352.5</c:v>
                </c:pt>
                <c:pt idx="19">
                  <c:v>365.8</c:v>
                </c:pt>
                <c:pt idx="20">
                  <c:v>364.2</c:v>
                </c:pt>
                <c:pt idx="21">
                  <c:v>364.2</c:v>
                </c:pt>
                <c:pt idx="22">
                  <c:v>363.5</c:v>
                </c:pt>
                <c:pt idx="23">
                  <c:v>364.2</c:v>
                </c:pt>
                <c:pt idx="24">
                  <c:v>365.7</c:v>
                </c:pt>
                <c:pt idx="25">
                  <c:v>365.4</c:v>
                </c:pt>
                <c:pt idx="26">
                  <c:v>365.5</c:v>
                </c:pt>
                <c:pt idx="27">
                  <c:v>365.4</c:v>
                </c:pt>
                <c:pt idx="28">
                  <c:v>365.6</c:v>
                </c:pt>
                <c:pt idx="29">
                  <c:v>366</c:v>
                </c:pt>
                <c:pt idx="30">
                  <c:v>365.6</c:v>
                </c:pt>
                <c:pt idx="31">
                  <c:v>368</c:v>
                </c:pt>
                <c:pt idx="32">
                  <c:v>367.6</c:v>
                </c:pt>
                <c:pt idx="33">
                  <c:v>368</c:v>
                </c:pt>
                <c:pt idx="34">
                  <c:v>367.6</c:v>
                </c:pt>
                <c:pt idx="35">
                  <c:v>367.8</c:v>
                </c:pt>
                <c:pt idx="36">
                  <c:v>362.2</c:v>
                </c:pt>
                <c:pt idx="37">
                  <c:v>365.4</c:v>
                </c:pt>
                <c:pt idx="38">
                  <c:v>365.6</c:v>
                </c:pt>
                <c:pt idx="39">
                  <c:v>366.4</c:v>
                </c:pt>
                <c:pt idx="40">
                  <c:v>368.1</c:v>
                </c:pt>
                <c:pt idx="41">
                  <c:v>371.3</c:v>
                </c:pt>
                <c:pt idx="42">
                  <c:v>373.4</c:v>
                </c:pt>
                <c:pt idx="43">
                  <c:v>371.2</c:v>
                </c:pt>
                <c:pt idx="44">
                  <c:v>370.8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05-4A4D-9E49-E7791C62BBED}"/>
            </c:ext>
          </c:extLst>
        </c:ser>
        <c:ser>
          <c:idx val="2"/>
          <c:order val="2"/>
          <c:tx>
            <c:v>Professional and Business Services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Sheet1!$P$8:$P$52</c:f>
              <c:numCache>
                <c:formatCode>0.0</c:formatCode>
                <c:ptCount val="45"/>
                <c:pt idx="0">
                  <c:v>295.10000000000002</c:v>
                </c:pt>
                <c:pt idx="1">
                  <c:v>294.8</c:v>
                </c:pt>
                <c:pt idx="2">
                  <c:v>295.8</c:v>
                </c:pt>
                <c:pt idx="3">
                  <c:v>296.3</c:v>
                </c:pt>
                <c:pt idx="4">
                  <c:v>297.10000000000002</c:v>
                </c:pt>
                <c:pt idx="5">
                  <c:v>297.60000000000002</c:v>
                </c:pt>
                <c:pt idx="6">
                  <c:v>296.2</c:v>
                </c:pt>
                <c:pt idx="7">
                  <c:v>296.39999999999998</c:v>
                </c:pt>
                <c:pt idx="8">
                  <c:v>297.60000000000002</c:v>
                </c:pt>
                <c:pt idx="9">
                  <c:v>295.8</c:v>
                </c:pt>
                <c:pt idx="10">
                  <c:v>296.10000000000002</c:v>
                </c:pt>
                <c:pt idx="11">
                  <c:v>294.39999999999998</c:v>
                </c:pt>
                <c:pt idx="12">
                  <c:v>292.3</c:v>
                </c:pt>
                <c:pt idx="13">
                  <c:v>290.8</c:v>
                </c:pt>
                <c:pt idx="14">
                  <c:v>288.8</c:v>
                </c:pt>
                <c:pt idx="15">
                  <c:v>254.7</c:v>
                </c:pt>
                <c:pt idx="16">
                  <c:v>261.39999999999998</c:v>
                </c:pt>
                <c:pt idx="17">
                  <c:v>269.89999999999998</c:v>
                </c:pt>
                <c:pt idx="18">
                  <c:v>274.39999999999998</c:v>
                </c:pt>
                <c:pt idx="19">
                  <c:v>280.39999999999998</c:v>
                </c:pt>
                <c:pt idx="20">
                  <c:v>283.2</c:v>
                </c:pt>
                <c:pt idx="21">
                  <c:v>286.7</c:v>
                </c:pt>
                <c:pt idx="22">
                  <c:v>286.39999999999998</c:v>
                </c:pt>
                <c:pt idx="23">
                  <c:v>289.2</c:v>
                </c:pt>
                <c:pt idx="24">
                  <c:v>291.10000000000002</c:v>
                </c:pt>
                <c:pt idx="25">
                  <c:v>293.7</c:v>
                </c:pt>
                <c:pt idx="26">
                  <c:v>293.2</c:v>
                </c:pt>
                <c:pt idx="27">
                  <c:v>292.60000000000002</c:v>
                </c:pt>
                <c:pt idx="28">
                  <c:v>294.89999999999998</c:v>
                </c:pt>
                <c:pt idx="29">
                  <c:v>294.5</c:v>
                </c:pt>
                <c:pt idx="30">
                  <c:v>297.2</c:v>
                </c:pt>
                <c:pt idx="31">
                  <c:v>297</c:v>
                </c:pt>
                <c:pt idx="32">
                  <c:v>294.10000000000002</c:v>
                </c:pt>
                <c:pt idx="33">
                  <c:v>295.7</c:v>
                </c:pt>
                <c:pt idx="34">
                  <c:v>297.7</c:v>
                </c:pt>
                <c:pt idx="35">
                  <c:v>292.89999999999998</c:v>
                </c:pt>
                <c:pt idx="36">
                  <c:v>294.89999999999998</c:v>
                </c:pt>
                <c:pt idx="37">
                  <c:v>303.8</c:v>
                </c:pt>
                <c:pt idx="38">
                  <c:v>300.60000000000002</c:v>
                </c:pt>
                <c:pt idx="39">
                  <c:v>298.39999999999998</c:v>
                </c:pt>
                <c:pt idx="40">
                  <c:v>298.5</c:v>
                </c:pt>
                <c:pt idx="41">
                  <c:v>298.39999999999998</c:v>
                </c:pt>
                <c:pt idx="42">
                  <c:v>300.2</c:v>
                </c:pt>
                <c:pt idx="43">
                  <c:v>305.8</c:v>
                </c:pt>
                <c:pt idx="44">
                  <c:v>307.39999999999998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05-4A4D-9E49-E7791C62BBED}"/>
            </c:ext>
          </c:extLst>
        </c:ser>
        <c:ser>
          <c:idx val="4"/>
          <c:order val="3"/>
          <c:tx>
            <c:v>Education and Health Services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Sheet1!$D$8:$D$52</c:f>
              <c:numCache>
                <c:formatCode>0.0</c:formatCode>
                <c:ptCount val="45"/>
                <c:pt idx="0">
                  <c:v>255.7</c:v>
                </c:pt>
                <c:pt idx="1">
                  <c:v>256.2</c:v>
                </c:pt>
                <c:pt idx="2">
                  <c:v>256.8</c:v>
                </c:pt>
                <c:pt idx="3">
                  <c:v>255.1</c:v>
                </c:pt>
                <c:pt idx="4">
                  <c:v>255.8</c:v>
                </c:pt>
                <c:pt idx="5">
                  <c:v>257.39999999999998</c:v>
                </c:pt>
                <c:pt idx="6">
                  <c:v>257.60000000000002</c:v>
                </c:pt>
                <c:pt idx="7">
                  <c:v>258.39999999999998</c:v>
                </c:pt>
                <c:pt idx="8">
                  <c:v>259.10000000000002</c:v>
                </c:pt>
                <c:pt idx="9">
                  <c:v>260</c:v>
                </c:pt>
                <c:pt idx="10">
                  <c:v>260.7</c:v>
                </c:pt>
                <c:pt idx="11">
                  <c:v>260.8</c:v>
                </c:pt>
                <c:pt idx="12">
                  <c:v>261.5</c:v>
                </c:pt>
                <c:pt idx="13">
                  <c:v>261.39999999999998</c:v>
                </c:pt>
                <c:pt idx="14">
                  <c:v>260.7</c:v>
                </c:pt>
                <c:pt idx="15">
                  <c:v>228.6</c:v>
                </c:pt>
                <c:pt idx="16">
                  <c:v>236.1</c:v>
                </c:pt>
                <c:pt idx="17">
                  <c:v>241.5</c:v>
                </c:pt>
                <c:pt idx="18">
                  <c:v>243.6</c:v>
                </c:pt>
                <c:pt idx="19">
                  <c:v>244.7</c:v>
                </c:pt>
                <c:pt idx="20">
                  <c:v>246.6</c:v>
                </c:pt>
                <c:pt idx="21">
                  <c:v>250.2</c:v>
                </c:pt>
                <c:pt idx="22">
                  <c:v>251.3</c:v>
                </c:pt>
                <c:pt idx="23">
                  <c:v>252.2</c:v>
                </c:pt>
                <c:pt idx="24">
                  <c:v>252.4</c:v>
                </c:pt>
                <c:pt idx="25">
                  <c:v>253.9</c:v>
                </c:pt>
                <c:pt idx="26">
                  <c:v>254.7</c:v>
                </c:pt>
                <c:pt idx="27">
                  <c:v>255.5</c:v>
                </c:pt>
                <c:pt idx="28">
                  <c:v>255.5</c:v>
                </c:pt>
                <c:pt idx="29">
                  <c:v>254.7</c:v>
                </c:pt>
                <c:pt idx="30">
                  <c:v>257.3</c:v>
                </c:pt>
                <c:pt idx="31">
                  <c:v>256.2</c:v>
                </c:pt>
                <c:pt idx="32">
                  <c:v>252.8</c:v>
                </c:pt>
                <c:pt idx="33">
                  <c:v>252.4</c:v>
                </c:pt>
                <c:pt idx="34">
                  <c:v>252.8</c:v>
                </c:pt>
                <c:pt idx="35">
                  <c:v>254.3</c:v>
                </c:pt>
                <c:pt idx="36">
                  <c:v>254.9</c:v>
                </c:pt>
                <c:pt idx="37">
                  <c:v>254.8</c:v>
                </c:pt>
                <c:pt idx="38">
                  <c:v>253.5</c:v>
                </c:pt>
                <c:pt idx="39">
                  <c:v>252.8</c:v>
                </c:pt>
                <c:pt idx="40">
                  <c:v>255.1</c:v>
                </c:pt>
                <c:pt idx="41">
                  <c:v>256.39999999999998</c:v>
                </c:pt>
                <c:pt idx="42">
                  <c:v>260.8</c:v>
                </c:pt>
                <c:pt idx="43">
                  <c:v>260.3</c:v>
                </c:pt>
                <c:pt idx="44">
                  <c:v>260.89999999999998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05-4A4D-9E49-E7791C62BBED}"/>
            </c:ext>
          </c:extLst>
        </c:ser>
        <c:ser>
          <c:idx val="6"/>
          <c:order val="4"/>
          <c:tx>
            <c:v>Leisure and Hospitality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Sheet1!$H$8:$H$52</c:f>
              <c:numCache>
                <c:formatCode>0.0</c:formatCode>
                <c:ptCount val="45"/>
                <c:pt idx="0">
                  <c:v>267.7</c:v>
                </c:pt>
                <c:pt idx="1">
                  <c:v>267.7</c:v>
                </c:pt>
                <c:pt idx="2">
                  <c:v>269.2</c:v>
                </c:pt>
                <c:pt idx="3">
                  <c:v>269.8</c:v>
                </c:pt>
                <c:pt idx="4">
                  <c:v>270.2</c:v>
                </c:pt>
                <c:pt idx="5">
                  <c:v>270.39999999999998</c:v>
                </c:pt>
                <c:pt idx="6">
                  <c:v>272.10000000000002</c:v>
                </c:pt>
                <c:pt idx="7">
                  <c:v>271.89999999999998</c:v>
                </c:pt>
                <c:pt idx="8">
                  <c:v>271.8</c:v>
                </c:pt>
                <c:pt idx="9">
                  <c:v>272.60000000000002</c:v>
                </c:pt>
                <c:pt idx="10">
                  <c:v>272.10000000000002</c:v>
                </c:pt>
                <c:pt idx="11">
                  <c:v>273.2</c:v>
                </c:pt>
                <c:pt idx="12">
                  <c:v>273</c:v>
                </c:pt>
                <c:pt idx="13">
                  <c:v>274.10000000000002</c:v>
                </c:pt>
                <c:pt idx="14">
                  <c:v>266.5</c:v>
                </c:pt>
                <c:pt idx="15">
                  <c:v>150.30000000000001</c:v>
                </c:pt>
                <c:pt idx="16">
                  <c:v>183.6</c:v>
                </c:pt>
                <c:pt idx="17">
                  <c:v>212.8</c:v>
                </c:pt>
                <c:pt idx="18">
                  <c:v>214.2</c:v>
                </c:pt>
                <c:pt idx="19">
                  <c:v>219.2</c:v>
                </c:pt>
                <c:pt idx="20">
                  <c:v>226.2</c:v>
                </c:pt>
                <c:pt idx="21">
                  <c:v>230.7</c:v>
                </c:pt>
                <c:pt idx="22">
                  <c:v>235.2</c:v>
                </c:pt>
                <c:pt idx="23">
                  <c:v>236.8</c:v>
                </c:pt>
                <c:pt idx="24">
                  <c:v>238.2</c:v>
                </c:pt>
                <c:pt idx="25">
                  <c:v>239.2</c:v>
                </c:pt>
                <c:pt idx="26">
                  <c:v>239.3</c:v>
                </c:pt>
                <c:pt idx="27">
                  <c:v>238.9</c:v>
                </c:pt>
                <c:pt idx="28">
                  <c:v>241.9</c:v>
                </c:pt>
                <c:pt idx="29">
                  <c:v>242.5</c:v>
                </c:pt>
                <c:pt idx="30">
                  <c:v>246.1</c:v>
                </c:pt>
                <c:pt idx="31">
                  <c:v>248.5</c:v>
                </c:pt>
                <c:pt idx="32">
                  <c:v>250.4</c:v>
                </c:pt>
                <c:pt idx="33">
                  <c:v>248.4</c:v>
                </c:pt>
                <c:pt idx="34">
                  <c:v>250.1</c:v>
                </c:pt>
                <c:pt idx="35">
                  <c:v>252.3</c:v>
                </c:pt>
                <c:pt idx="36">
                  <c:v>255.8</c:v>
                </c:pt>
                <c:pt idx="37">
                  <c:v>258.60000000000002</c:v>
                </c:pt>
                <c:pt idx="38">
                  <c:v>256.5</c:v>
                </c:pt>
                <c:pt idx="39">
                  <c:v>260.5</c:v>
                </c:pt>
                <c:pt idx="40">
                  <c:v>262.60000000000002</c:v>
                </c:pt>
                <c:pt idx="41">
                  <c:v>263.89999999999998</c:v>
                </c:pt>
                <c:pt idx="42">
                  <c:v>266.2</c:v>
                </c:pt>
                <c:pt idx="43">
                  <c:v>268.3</c:v>
                </c:pt>
                <c:pt idx="44">
                  <c:v>268.3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05-4A4D-9E49-E7791C62BBED}"/>
            </c:ext>
          </c:extLst>
        </c:ser>
        <c:ser>
          <c:idx val="1"/>
          <c:order val="5"/>
          <c:tx>
            <c:v>Manufacturing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Sheet1!$B$8:$B$52</c:f>
              <c:numCache>
                <c:formatCode>0.0</c:formatCode>
                <c:ptCount val="45"/>
                <c:pt idx="0">
                  <c:v>255.8</c:v>
                </c:pt>
                <c:pt idx="1">
                  <c:v>256</c:v>
                </c:pt>
                <c:pt idx="2">
                  <c:v>257.2</c:v>
                </c:pt>
                <c:pt idx="3">
                  <c:v>258.2</c:v>
                </c:pt>
                <c:pt idx="4">
                  <c:v>258.39999999999998</c:v>
                </c:pt>
                <c:pt idx="5">
                  <c:v>258.89999999999998</c:v>
                </c:pt>
                <c:pt idx="6">
                  <c:v>258.8</c:v>
                </c:pt>
                <c:pt idx="7">
                  <c:v>258.8</c:v>
                </c:pt>
                <c:pt idx="8">
                  <c:v>258.5</c:v>
                </c:pt>
                <c:pt idx="9">
                  <c:v>258.10000000000002</c:v>
                </c:pt>
                <c:pt idx="10">
                  <c:v>257.8</c:v>
                </c:pt>
                <c:pt idx="11">
                  <c:v>257.60000000000002</c:v>
                </c:pt>
                <c:pt idx="12">
                  <c:v>256.8</c:v>
                </c:pt>
                <c:pt idx="13">
                  <c:v>256.10000000000002</c:v>
                </c:pt>
                <c:pt idx="14">
                  <c:v>255.6</c:v>
                </c:pt>
                <c:pt idx="15">
                  <c:v>225.5</c:v>
                </c:pt>
                <c:pt idx="16">
                  <c:v>230.3</c:v>
                </c:pt>
                <c:pt idx="17">
                  <c:v>241.6</c:v>
                </c:pt>
                <c:pt idx="18">
                  <c:v>239.9</c:v>
                </c:pt>
                <c:pt idx="19">
                  <c:v>243.3</c:v>
                </c:pt>
                <c:pt idx="20">
                  <c:v>244.7</c:v>
                </c:pt>
                <c:pt idx="21">
                  <c:v>245.7</c:v>
                </c:pt>
                <c:pt idx="22">
                  <c:v>246.4</c:v>
                </c:pt>
                <c:pt idx="23">
                  <c:v>246.9</c:v>
                </c:pt>
                <c:pt idx="24">
                  <c:v>247.2</c:v>
                </c:pt>
                <c:pt idx="25">
                  <c:v>248.2</c:v>
                </c:pt>
                <c:pt idx="26">
                  <c:v>248.4</c:v>
                </c:pt>
                <c:pt idx="27">
                  <c:v>248</c:v>
                </c:pt>
                <c:pt idx="28">
                  <c:v>247</c:v>
                </c:pt>
                <c:pt idx="29">
                  <c:v>247.8</c:v>
                </c:pt>
                <c:pt idx="30">
                  <c:v>249.4</c:v>
                </c:pt>
                <c:pt idx="31">
                  <c:v>249.1</c:v>
                </c:pt>
                <c:pt idx="32">
                  <c:v>248.4</c:v>
                </c:pt>
                <c:pt idx="33">
                  <c:v>252.2</c:v>
                </c:pt>
                <c:pt idx="34">
                  <c:v>252.2</c:v>
                </c:pt>
                <c:pt idx="35">
                  <c:v>254</c:v>
                </c:pt>
                <c:pt idx="36">
                  <c:v>254.3</c:v>
                </c:pt>
                <c:pt idx="37">
                  <c:v>255</c:v>
                </c:pt>
                <c:pt idx="38">
                  <c:v>255.3</c:v>
                </c:pt>
                <c:pt idx="39">
                  <c:v>256.3</c:v>
                </c:pt>
                <c:pt idx="40">
                  <c:v>258.39999999999998</c:v>
                </c:pt>
                <c:pt idx="41">
                  <c:v>259.10000000000002</c:v>
                </c:pt>
                <c:pt idx="42">
                  <c:v>258.7</c:v>
                </c:pt>
                <c:pt idx="43">
                  <c:v>260.7</c:v>
                </c:pt>
                <c:pt idx="44">
                  <c:v>260.8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05-4A4D-9E49-E7791C62BBED}"/>
            </c:ext>
          </c:extLst>
        </c:ser>
        <c:ser>
          <c:idx val="3"/>
          <c:order val="6"/>
          <c:tx>
            <c:v>Construction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Sheet1!$J$8:$J$52</c:f>
              <c:numCache>
                <c:formatCode>0.0</c:formatCode>
                <c:ptCount val="45"/>
                <c:pt idx="0">
                  <c:v>106.5</c:v>
                </c:pt>
                <c:pt idx="1">
                  <c:v>106.3</c:v>
                </c:pt>
                <c:pt idx="2">
                  <c:v>106.5</c:v>
                </c:pt>
                <c:pt idx="3">
                  <c:v>107</c:v>
                </c:pt>
                <c:pt idx="4">
                  <c:v>106.8</c:v>
                </c:pt>
                <c:pt idx="5">
                  <c:v>106.8</c:v>
                </c:pt>
                <c:pt idx="6">
                  <c:v>107.1</c:v>
                </c:pt>
                <c:pt idx="7">
                  <c:v>107.1</c:v>
                </c:pt>
                <c:pt idx="8">
                  <c:v>107.6</c:v>
                </c:pt>
                <c:pt idx="9">
                  <c:v>106.9</c:v>
                </c:pt>
                <c:pt idx="10">
                  <c:v>106.9</c:v>
                </c:pt>
                <c:pt idx="11">
                  <c:v>106.7</c:v>
                </c:pt>
                <c:pt idx="12">
                  <c:v>106.7</c:v>
                </c:pt>
                <c:pt idx="13">
                  <c:v>106.7</c:v>
                </c:pt>
                <c:pt idx="14">
                  <c:v>106.4</c:v>
                </c:pt>
                <c:pt idx="15">
                  <c:v>101.4</c:v>
                </c:pt>
                <c:pt idx="16">
                  <c:v>102.5</c:v>
                </c:pt>
                <c:pt idx="17">
                  <c:v>102.4</c:v>
                </c:pt>
                <c:pt idx="18">
                  <c:v>102.3</c:v>
                </c:pt>
                <c:pt idx="19">
                  <c:v>102.5</c:v>
                </c:pt>
                <c:pt idx="20">
                  <c:v>102.8</c:v>
                </c:pt>
                <c:pt idx="21">
                  <c:v>102.9</c:v>
                </c:pt>
                <c:pt idx="22">
                  <c:v>103.3</c:v>
                </c:pt>
                <c:pt idx="23">
                  <c:v>104.1</c:v>
                </c:pt>
                <c:pt idx="24">
                  <c:v>103.8</c:v>
                </c:pt>
                <c:pt idx="25">
                  <c:v>103.9</c:v>
                </c:pt>
                <c:pt idx="26">
                  <c:v>104.5</c:v>
                </c:pt>
                <c:pt idx="27">
                  <c:v>104.3</c:v>
                </c:pt>
                <c:pt idx="28">
                  <c:v>104</c:v>
                </c:pt>
                <c:pt idx="29">
                  <c:v>103.6</c:v>
                </c:pt>
                <c:pt idx="30">
                  <c:v>104.8</c:v>
                </c:pt>
                <c:pt idx="31">
                  <c:v>104.5</c:v>
                </c:pt>
                <c:pt idx="32">
                  <c:v>104.6</c:v>
                </c:pt>
                <c:pt idx="33">
                  <c:v>103.4</c:v>
                </c:pt>
                <c:pt idx="34">
                  <c:v>104.8</c:v>
                </c:pt>
                <c:pt idx="35">
                  <c:v>105</c:v>
                </c:pt>
                <c:pt idx="36">
                  <c:v>104.6</c:v>
                </c:pt>
                <c:pt idx="37">
                  <c:v>105</c:v>
                </c:pt>
                <c:pt idx="38">
                  <c:v>105.8</c:v>
                </c:pt>
                <c:pt idx="39">
                  <c:v>104</c:v>
                </c:pt>
                <c:pt idx="40">
                  <c:v>103.7</c:v>
                </c:pt>
                <c:pt idx="41">
                  <c:v>103.2</c:v>
                </c:pt>
                <c:pt idx="42">
                  <c:v>103.2</c:v>
                </c:pt>
                <c:pt idx="43">
                  <c:v>102.5</c:v>
                </c:pt>
                <c:pt idx="44">
                  <c:v>101.7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A05-4A4D-9E49-E7791C62B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5963119"/>
        <c:axId val="1415960623"/>
      </c:lineChart>
      <c:catAx>
        <c:axId val="1415963119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rgbClr val="A5A5A5"/>
              </a:solidFill>
              <a:round/>
            </a:ln>
            <a:effectLst/>
          </c:spPr>
        </c:minorGridlines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960623"/>
        <c:crosses val="autoZero"/>
        <c:auto val="1"/>
        <c:lblAlgn val="ctr"/>
        <c:lblOffset val="100"/>
        <c:tickMarkSkip val="24"/>
        <c:noMultiLvlLbl val="0"/>
      </c:catAx>
      <c:valAx>
        <c:axId val="1415960623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(All Employees, in Thousands, Seasonally Adjusted)</a:t>
                </a:r>
              </a:p>
            </c:rich>
          </c:tx>
          <c:layout>
            <c:manualLayout>
              <c:xMode val="edge"/>
              <c:yMode val="edge"/>
              <c:x val="8.7781374370640985E-3"/>
              <c:y val="0.192262349371330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in"/>
        <c:tickLblPos val="nextTo"/>
        <c:spPr>
          <a:noFill/>
          <a:ln>
            <a:solidFill>
              <a:srgbClr val="A5A5A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963119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r"/>
      <c:layout>
        <c:manualLayout>
          <c:xMode val="edge"/>
          <c:yMode val="edge"/>
          <c:x val="0.85095257901505483"/>
          <c:y val="0.11571396296260249"/>
          <c:w val="0.14176144648585595"/>
          <c:h val="0.77743662211579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0.94479</cdr:y>
    </cdr:from>
    <cdr:to>
      <cdr:x>1</cdr:x>
      <cdr:y>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52C1C17-ACA1-447E-81F6-DC304BA0865B}"/>
            </a:ext>
          </a:extLst>
        </cdr:cNvPr>
        <cdr:cNvSpPr txBox="1"/>
      </cdr:nvSpPr>
      <cdr:spPr>
        <a:xfrm xmlns:a="http://schemas.openxmlformats.org/drawingml/2006/main">
          <a:off x="0" y="4277314"/>
          <a:ext cx="5181600" cy="249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 S.C. Revenue and Fiscal Affairs Office 320 /08/25/2020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0.00864</cdr:x>
      <cdr:y>0.96123</cdr:y>
    </cdr:from>
    <cdr:to>
      <cdr:x>0.98172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90C56D-D203-B67B-7368-AA39CE848A95}"/>
            </a:ext>
          </a:extLst>
        </cdr:cNvPr>
        <cdr:cNvSpPr txBox="1"/>
      </cdr:nvSpPr>
      <cdr:spPr>
        <a:xfrm xmlns:a="http://schemas.openxmlformats.org/drawingml/2006/main">
          <a:off x="94311" y="4452730"/>
          <a:ext cx="10621801" cy="179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9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Source: U.S. Bureau of Labor Statistics, Employment Cost Index: Wages and Salaries: Private Industry Workers, State and Local Government Workers 318-RFA/lhj/08/26/2022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0.00336</cdr:x>
      <cdr:y>0.9455</cdr:y>
    </cdr:from>
    <cdr:to>
      <cdr:x>0.5</cdr:x>
      <cdr:y>0.97965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51B97D5-BFCA-2D85-F547-B2BE8951194B}"/>
            </a:ext>
          </a:extLst>
        </cdr:cNvPr>
        <cdr:cNvSpPr txBox="1"/>
      </cdr:nvSpPr>
      <cdr:spPr>
        <a:xfrm xmlns:a="http://schemas.openxmlformats.org/drawingml/2006/main">
          <a:off x="35333" y="4379863"/>
          <a:ext cx="5222467" cy="158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 US Census Bureau Population Estimates, Vintage 2021  321-RFA/08/29/2022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0.96585</cdr:y>
    </cdr:from>
    <cdr:to>
      <cdr:x>0.87574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0FAFC49-AF65-0E8F-23AA-FDB13E62AA9C}"/>
            </a:ext>
          </a:extLst>
        </cdr:cNvPr>
        <cdr:cNvSpPr txBox="1"/>
      </cdr:nvSpPr>
      <cdr:spPr>
        <a:xfrm xmlns:a="http://schemas.openxmlformats.org/drawingml/2006/main">
          <a:off x="0" y="6083710"/>
          <a:ext cx="9996254" cy="215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 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U.S. Census Bureau, population estimates 2020, 2021; S.C. Revenue and Fiscal Affairs Office projections -319/lhj/08/29/2022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0.76226</cdr:x>
      <cdr:y>0.3506</cdr:y>
    </cdr:from>
    <cdr:to>
      <cdr:x>0.88302</cdr:x>
      <cdr:y>0.54183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F3001F0-AD1C-961D-9849-F7F6D203F0BD}"/>
            </a:ext>
          </a:extLst>
        </cdr:cNvPr>
        <cdr:cNvSpPr txBox="1"/>
      </cdr:nvSpPr>
      <cdr:spPr>
        <a:xfrm xmlns:a="http://schemas.openxmlformats.org/drawingml/2006/main">
          <a:off x="5772151" y="1676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0.00435</cdr:x>
      <cdr:y>0.00827</cdr:y>
    </cdr:from>
    <cdr:to>
      <cdr:x>0.02961</cdr:x>
      <cdr:y>0.07183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491F9C14-EADF-A17A-2A66-3C5BB6639326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29527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200" b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0.0038</cdr:x>
      <cdr:y>0.96441</cdr:y>
    </cdr:from>
    <cdr:to>
      <cdr:x>0.42631</cdr:x>
      <cdr:y>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6265778-F992-45D9-A89E-DF4AF98028BF}"/>
            </a:ext>
          </a:extLst>
        </cdr:cNvPr>
        <cdr:cNvSpPr txBox="1"/>
      </cdr:nvSpPr>
      <cdr:spPr>
        <a:xfrm xmlns:a="http://schemas.openxmlformats.org/drawingml/2006/main">
          <a:off x="43401" y="6067820"/>
          <a:ext cx="4825597" cy="223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rgbClr val="595959"/>
              </a:solidFill>
            </a:rPr>
            <a:t>Source:</a:t>
          </a:r>
          <a:r>
            <a:rPr lang="en-US" sz="900" baseline="0">
              <a:solidFill>
                <a:srgbClr val="595959"/>
              </a:solidFill>
            </a:rPr>
            <a:t> U.S. Department of Labor, </a:t>
          </a:r>
          <a:r>
            <a:rPr lang="en-US" sz="900" baseline="0">
              <a:solidFill>
                <a:srgbClr val="595959"/>
              </a:solidFill>
              <a:effectLst/>
              <a:latin typeface="+mn-lt"/>
              <a:ea typeface="+mn-ea"/>
              <a:cs typeface="+mn-cs"/>
            </a:rPr>
            <a:t>Bureau of Labor Statistics</a:t>
          </a:r>
          <a:r>
            <a:rPr lang="en-US" sz="900" baseline="0">
              <a:solidFill>
                <a:srgbClr val="595959"/>
              </a:solidFill>
            </a:rPr>
            <a:t> 60-RFA/bdc/11/21/2022</a:t>
          </a:r>
          <a:endParaRPr lang="en-US" sz="900">
            <a:solidFill>
              <a:srgbClr val="595959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0.01346</cdr:x>
      <cdr:y>0.96473</cdr:y>
    </cdr:from>
    <cdr:to>
      <cdr:x>0.98654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A187FF-4D1C-98F1-AB0F-3FE70E00E37A}"/>
            </a:ext>
          </a:extLst>
        </cdr:cNvPr>
        <cdr:cNvSpPr txBox="1"/>
      </cdr:nvSpPr>
      <cdr:spPr>
        <a:xfrm xmlns:a="http://schemas.openxmlformats.org/drawingml/2006/main">
          <a:off x="146208" y="4658692"/>
          <a:ext cx="10570024" cy="170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Source: U.S. Bureau of Labor Statistics 325-RFA/</a:t>
          </a:r>
          <a:r>
            <a:rPr lang="en-US" sz="900" b="0" i="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lhj</a:t>
          </a:r>
          <a:r>
            <a:rPr lang="en-US" sz="9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/10/24/2022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0.15983</cdr:x>
      <cdr:y>0.57453</cdr:y>
    </cdr:from>
    <cdr:to>
      <cdr:x>0.2355</cdr:x>
      <cdr:y>0.66209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E7ABE9E-F5D9-3A1B-3C15-DD9CEFDB09AB}"/>
            </a:ext>
          </a:extLst>
        </cdr:cNvPr>
        <cdr:cNvSpPr txBox="1"/>
      </cdr:nvSpPr>
      <cdr:spPr>
        <a:xfrm xmlns:a="http://schemas.openxmlformats.org/drawingml/2006/main">
          <a:off x="1639593" y="2687706"/>
          <a:ext cx="776255" cy="409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62.7%</a:t>
          </a:r>
        </a:p>
      </cdr:txBody>
    </cdr:sp>
  </cdr:relSizeAnchor>
  <cdr:relSizeAnchor xmlns:cdr="http://schemas.openxmlformats.org/drawingml/2006/chartDrawing">
    <cdr:from>
      <cdr:x>0.32676</cdr:x>
      <cdr:y>0.75952</cdr:y>
    </cdr:from>
    <cdr:to>
      <cdr:x>0.40587</cdr:x>
      <cdr:y>0.82264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0EC02B2-E3C4-8488-4F95-4634CB2D8C2C}"/>
            </a:ext>
          </a:extLst>
        </cdr:cNvPr>
        <cdr:cNvSpPr txBox="1"/>
      </cdr:nvSpPr>
      <cdr:spPr>
        <a:xfrm xmlns:a="http://schemas.openxmlformats.org/drawingml/2006/main">
          <a:off x="2714625" y="3552825"/>
          <a:ext cx="6572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chemeClr val="bg1"/>
              </a:solidFill>
            </a:rPr>
            <a:t>63.0%</a:t>
          </a:r>
        </a:p>
      </cdr:txBody>
    </cdr:sp>
  </cdr:relSizeAnchor>
  <cdr:relSizeAnchor xmlns:cdr="http://schemas.openxmlformats.org/drawingml/2006/chartDrawing">
    <cdr:from>
      <cdr:x>0.50562</cdr:x>
      <cdr:y>0.76563</cdr:y>
    </cdr:from>
    <cdr:to>
      <cdr:x>0.57326</cdr:x>
      <cdr:y>0.82061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C9F738A-02BB-9902-7878-9C2A1D58C40C}"/>
            </a:ext>
          </a:extLst>
        </cdr:cNvPr>
        <cdr:cNvSpPr txBox="1"/>
      </cdr:nvSpPr>
      <cdr:spPr>
        <a:xfrm xmlns:a="http://schemas.openxmlformats.org/drawingml/2006/main">
          <a:off x="4200525" y="3581400"/>
          <a:ext cx="5619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chemeClr val="bg1"/>
              </a:solidFill>
            </a:rPr>
            <a:t>60.0%</a:t>
          </a:r>
        </a:p>
      </cdr:txBody>
    </cdr:sp>
  </cdr:relSizeAnchor>
  <cdr:relSizeAnchor xmlns:cdr="http://schemas.openxmlformats.org/drawingml/2006/chartDrawing">
    <cdr:from>
      <cdr:x>0.69365</cdr:x>
      <cdr:y>0.76563</cdr:y>
    </cdr:from>
    <cdr:to>
      <cdr:x>0.74066</cdr:x>
      <cdr:y>0.8145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028BC63-B9C9-8E46-63A1-F4D4940216C1}"/>
            </a:ext>
          </a:extLst>
        </cdr:cNvPr>
        <cdr:cNvSpPr txBox="1"/>
      </cdr:nvSpPr>
      <cdr:spPr>
        <a:xfrm xmlns:a="http://schemas.openxmlformats.org/drawingml/2006/main">
          <a:off x="5762625" y="3581400"/>
          <a:ext cx="3905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0.68218</cdr:x>
      <cdr:y>0.75748</cdr:y>
    </cdr:from>
    <cdr:to>
      <cdr:x>0.75441</cdr:x>
      <cdr:y>0.81043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F313BEBC-231F-81BD-5F47-907DBEDA80CC}"/>
            </a:ext>
          </a:extLst>
        </cdr:cNvPr>
        <cdr:cNvSpPr txBox="1"/>
      </cdr:nvSpPr>
      <cdr:spPr>
        <a:xfrm xmlns:a="http://schemas.openxmlformats.org/drawingml/2006/main">
          <a:off x="5667375" y="3543300"/>
          <a:ext cx="6000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chemeClr val="bg1"/>
              </a:solidFill>
            </a:rPr>
            <a:t>57.9%</a:t>
          </a:r>
        </a:p>
      </cdr:txBody>
    </cdr:sp>
  </cdr:relSizeAnchor>
  <cdr:relSizeAnchor xmlns:cdr="http://schemas.openxmlformats.org/drawingml/2006/chartDrawing">
    <cdr:from>
      <cdr:x>0.84269</cdr:x>
      <cdr:y>0.57219</cdr:y>
    </cdr:from>
    <cdr:to>
      <cdr:x>0.9069</cdr:x>
      <cdr:y>0.62717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E3065C80-DC17-C647-024D-0A71073C7CAF}"/>
            </a:ext>
          </a:extLst>
        </cdr:cNvPr>
        <cdr:cNvSpPr txBox="1"/>
      </cdr:nvSpPr>
      <cdr:spPr>
        <a:xfrm xmlns:a="http://schemas.openxmlformats.org/drawingml/2006/main">
          <a:off x="7000841" y="2676527"/>
          <a:ext cx="533438" cy="257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57.9%</a:t>
          </a:r>
        </a:p>
      </cdr:txBody>
    </cdr:sp>
  </cdr:relSizeAnchor>
  <cdr:relSizeAnchor xmlns:cdr="http://schemas.openxmlformats.org/drawingml/2006/chartDrawing">
    <cdr:from>
      <cdr:x>0.3902</cdr:x>
      <cdr:y>0.57286</cdr:y>
    </cdr:from>
    <cdr:to>
      <cdr:x>0.45441</cdr:x>
      <cdr:y>0.62784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525425B8-07B4-5ED0-35C3-B6585E236436}"/>
            </a:ext>
          </a:extLst>
        </cdr:cNvPr>
        <cdr:cNvSpPr txBox="1"/>
      </cdr:nvSpPr>
      <cdr:spPr>
        <a:xfrm xmlns:a="http://schemas.openxmlformats.org/drawingml/2006/main">
          <a:off x="3241675" y="2679700"/>
          <a:ext cx="533438" cy="257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63.0%</a:t>
          </a:r>
        </a:p>
      </cdr:txBody>
    </cdr:sp>
  </cdr:relSizeAnchor>
  <cdr:relSizeAnchor xmlns:cdr="http://schemas.openxmlformats.org/drawingml/2006/chartDrawing">
    <cdr:from>
      <cdr:x>0.61836</cdr:x>
      <cdr:y>0.56879</cdr:y>
    </cdr:from>
    <cdr:to>
      <cdr:x>0.68257</cdr:x>
      <cdr:y>0.62377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321C0CF-812C-B910-BAEE-2F0047556555}"/>
            </a:ext>
          </a:extLst>
        </cdr:cNvPr>
        <cdr:cNvSpPr txBox="1"/>
      </cdr:nvSpPr>
      <cdr:spPr>
        <a:xfrm xmlns:a="http://schemas.openxmlformats.org/drawingml/2006/main">
          <a:off x="5137150" y="2660650"/>
          <a:ext cx="533438" cy="257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60.0%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0.04617</cdr:x>
      <cdr:y>0.941</cdr:y>
    </cdr:from>
    <cdr:to>
      <cdr:x>0.91146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BA1AB23-E341-666A-A202-2FD78B4AFB2E}"/>
            </a:ext>
          </a:extLst>
        </cdr:cNvPr>
        <cdr:cNvSpPr txBox="1"/>
      </cdr:nvSpPr>
      <cdr:spPr>
        <a:xfrm xmlns:a="http://schemas.openxmlformats.org/drawingml/2006/main">
          <a:off x="526844" y="5924550"/>
          <a:ext cx="9873780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>
              <a:solidFill>
                <a:schemeClr val="tx1">
                  <a:lumMod val="65000"/>
                  <a:lumOff val="35000"/>
                </a:schemeClr>
              </a:solidFill>
            </a:rPr>
            <a:t>Data Source: U.S.</a:t>
          </a:r>
          <a:r>
            <a:rPr lang="en-US" sz="900" baseline="0">
              <a:solidFill>
                <a:schemeClr val="tx1">
                  <a:lumMod val="65000"/>
                  <a:lumOff val="35000"/>
                </a:schemeClr>
              </a:solidFill>
            </a:rPr>
            <a:t> Bureau of Labor Statistics, Employment Projections Program as of 9/8/2022 326A-RFA/lpw/10/25/22</a:t>
          </a:r>
          <a:endParaRPr lang="en-US" sz="90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0.00162</cdr:x>
      <cdr:y>0.94482</cdr:y>
    </cdr:from>
    <cdr:to>
      <cdr:x>0.86286</cdr:x>
      <cdr:y>0.98878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29361C7-A03B-4D34-BC80-8D736A999BEE}"/>
            </a:ext>
          </a:extLst>
        </cdr:cNvPr>
        <cdr:cNvSpPr txBox="1"/>
      </cdr:nvSpPr>
      <cdr:spPr>
        <a:xfrm xmlns:a="http://schemas.openxmlformats.org/drawingml/2006/main">
          <a:off x="12699" y="3343275"/>
          <a:ext cx="6759575" cy="15557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>
              <a:solidFill>
                <a:schemeClr val="tx1">
                  <a:lumMod val="65000"/>
                  <a:lumOff val="35000"/>
                </a:schemeClr>
              </a:solidFill>
            </a:rPr>
            <a:t>Source: </a:t>
          </a:r>
          <a:r>
            <a:rPr lang="en-US" sz="800" baseline="0">
              <a:solidFill>
                <a:schemeClr val="tx1">
                  <a:lumMod val="65000"/>
                  <a:lumOff val="35000"/>
                </a:schemeClr>
              </a:solidFill>
            </a:rPr>
            <a:t>U.S. Bureau of Labor Statistics, CPS and JOLTS; 259A - RFA/bdc/11/21/2022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70938" y="11435532"/>
            <a:ext cx="3037840" cy="6040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9DFA4E-D7C0-471A-86D6-178CD2B1C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85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6040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6040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86A28F-73D2-4400-B4B9-CF58C28E11B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04775" y="1504950"/>
            <a:ext cx="7219950" cy="4062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794057"/>
            <a:ext cx="5608320" cy="474059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35532"/>
            <a:ext cx="3037840" cy="6040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1435532"/>
            <a:ext cx="3037840" cy="6040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E96A05-D88F-4BBB-A0E0-12E9D37E1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73921"/>
            <a:ext cx="9144000" cy="2387600"/>
          </a:xfrm>
        </p:spPr>
        <p:txBody>
          <a:bodyPr anchor="t">
            <a:normAutofit/>
          </a:bodyPr>
          <a:lstStyle>
            <a:lvl1pPr algn="ctr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8832" y="4619876"/>
            <a:ext cx="8294336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115" y="4339598"/>
            <a:ext cx="1981372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146305"/>
            <a:ext cx="11887200" cy="658368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" y="195843"/>
            <a:ext cx="11795760" cy="6492697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9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with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599" y="695557"/>
            <a:ext cx="10515600" cy="2852737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67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>
            <a:extLst>
              <a:ext uri="{FF2B5EF4-FFF2-40B4-BE49-F238E27FC236}">
                <a16:creationId xmlns:a16="http://schemas.microsoft.com/office/drawing/2014/main" id="{F33B4832-1AD2-4BAA-9E6C-5A3890496F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72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EE876DB9-C9FC-4039-811B-9014184DC9A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720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E0CC85D0-8941-485E-ABE4-00AA9DE89F6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16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616"/>
            <a:ext cx="10363200" cy="2100522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84416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2" y="5102353"/>
            <a:ext cx="1432558" cy="13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26799" y="146305"/>
            <a:ext cx="11887200" cy="6591774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88977" y="193398"/>
            <a:ext cx="11762843" cy="6492697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278718" y="4572001"/>
            <a:ext cx="5634567" cy="16859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742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064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702"/>
            <a:ext cx="10515600" cy="4632261"/>
          </a:xfrm>
        </p:spPr>
        <p:txBody>
          <a:bodyPr/>
          <a:lstStyle>
            <a:lvl1pPr>
              <a:lnSpc>
                <a:spcPct val="100000"/>
              </a:lnSpc>
              <a:defRPr sz="2800">
                <a:latin typeface="Franklin Gothic Book" panose="020B0503020102020204" pitchFamily="34" charset="0"/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9737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364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2025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8DC22141-647B-4A84-B400-AC4DCD517C7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5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7,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364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2025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Z:\A-Revenue and Fiscal Affairs\RFA logo banner final.jpg">
            <a:extLst>
              <a:ext uri="{FF2B5EF4-FFF2-40B4-BE49-F238E27FC236}">
                <a16:creationId xmlns:a16="http://schemas.microsoft.com/office/drawing/2014/main" id="{EC6F5EB5-8B31-41B5-8208-5AC4011FAAB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25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7,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Z:\A-Revenue and Fiscal Affairs\RFA logo banner final.jpg">
            <a:extLst>
              <a:ext uri="{FF2B5EF4-FFF2-40B4-BE49-F238E27FC236}">
                <a16:creationId xmlns:a16="http://schemas.microsoft.com/office/drawing/2014/main" id="{E89F6753-BAB8-4F5C-A4FE-D7BAD6771F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41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70293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3600" b="0">
                <a:solidFill>
                  <a:srgbClr val="1C396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4752" cy="365125"/>
          </a:xfrm>
        </p:spPr>
        <p:txBody>
          <a:bodyPr/>
          <a:lstStyle>
            <a:lvl1pPr>
              <a:defRPr sz="1000" b="1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December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1648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784DC4BC-AE01-4C6D-870D-ADD2363A0B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Z:\A-Revenue and Fiscal Affairs\RFA logo banner final.jpg">
            <a:extLst>
              <a:ext uri="{FF2B5EF4-FFF2-40B4-BE49-F238E27FC236}">
                <a16:creationId xmlns:a16="http://schemas.microsoft.com/office/drawing/2014/main" id="{CA2B73CC-8670-4040-964C-8007A306F7E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84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rder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7,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>
            <a:extLst>
              <a:ext uri="{FF2B5EF4-FFF2-40B4-BE49-F238E27FC236}">
                <a16:creationId xmlns:a16="http://schemas.microsoft.com/office/drawing/2014/main" id="{89D906B3-AD75-484D-91F4-E25E0944C21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13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7,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Z:\A-Revenue and Fiscal Affairs\RFA logo banner final.jpg">
            <a:extLst>
              <a:ext uri="{FF2B5EF4-FFF2-40B4-BE49-F238E27FC236}">
                <a16:creationId xmlns:a16="http://schemas.microsoft.com/office/drawing/2014/main" id="{FD09090D-74CB-4E40-A5AB-DB419ED6268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96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1"/>
            <a:ext cx="2743200" cy="365125"/>
          </a:xfrm>
        </p:spPr>
        <p:txBody>
          <a:bodyPr/>
          <a:lstStyle/>
          <a:p>
            <a:r>
              <a:rPr lang="en-US" dirty="0"/>
              <a:t>December 7,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34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7,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2DADB3AE-8083-4F21-95B9-8A3C43D30F4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83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22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4356"/>
            <a:ext cx="10515600" cy="4572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25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December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454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fld id="{784DC4BC-AE01-4C6D-870D-ADD2363A0B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6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rgbClr val="002060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fa.sc.gov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298" y="589935"/>
            <a:ext cx="9058539" cy="1656116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SOUTH CAROLINA DEMOGRAPHICS:</a:t>
            </a:r>
            <a:br>
              <a:rPr lang="en-US" sz="4000" dirty="0"/>
            </a:br>
            <a:r>
              <a:rPr lang="en-US" sz="4000" dirty="0"/>
              <a:t>CHANGES AND CHALLENGES</a:t>
            </a:r>
            <a:br>
              <a:rPr lang="en-US" sz="2400" dirty="0"/>
            </a:br>
            <a:br>
              <a:rPr lang="en-US" dirty="0"/>
            </a:br>
            <a:br>
              <a:rPr lang="en-US" sz="3100" dirty="0"/>
            </a:br>
            <a:br>
              <a:rPr lang="en-US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8551" y="3076831"/>
            <a:ext cx="7554897" cy="33828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Presented to</a:t>
            </a:r>
          </a:p>
          <a:p>
            <a:endParaRPr lang="en-US" sz="1700" b="1" dirty="0"/>
          </a:p>
          <a:p>
            <a:r>
              <a:rPr lang="en-US" sz="2800" b="1" dirty="0"/>
              <a:t>SC Council of Governments</a:t>
            </a:r>
          </a:p>
          <a:p>
            <a:pPr>
              <a:tabLst>
                <a:tab pos="4805363" algn="l"/>
              </a:tabLst>
            </a:pPr>
            <a:endParaRPr lang="en-US" dirty="0"/>
          </a:p>
          <a:p>
            <a:pPr>
              <a:tabLst>
                <a:tab pos="4805363" algn="l"/>
              </a:tabLst>
            </a:pPr>
            <a:r>
              <a:rPr lang="en-US" dirty="0"/>
              <a:t>January 4, 2023</a:t>
            </a:r>
          </a:p>
          <a:p>
            <a:endParaRPr lang="en-US" sz="1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Frank A. Rainwater, Executive Director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South Carolina Revenue and Fiscal Affairs Office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1000 Assembly Street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Rembert Dennis Building, Suite 402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Columbia, SC  29201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(803) 734-2265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hlinkClick r:id="rId2"/>
              </a:rPr>
              <a:t>www.rfa.sc.gov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3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B2B4-E37D-499A-BBE7-2FC91D45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 Employment</a:t>
            </a:r>
            <a:br>
              <a:rPr lang="en-US" dirty="0"/>
            </a:br>
            <a:r>
              <a:rPr lang="en-US" sz="2400" dirty="0"/>
              <a:t>Employment has exceeded pre-pandemic levels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AA4C-413D-477E-AAC7-C8B47449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35C3D-DB36-4794-8CF9-12C7F431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31F2289-E24D-FFF3-C84D-4352980F7F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425143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04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0545-9C26-6E68-50D7-345272D7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69" y="469631"/>
            <a:ext cx="10515600" cy="785756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SC Employment by Industry</a:t>
            </a:r>
            <a:br>
              <a:rPr lang="en-US" dirty="0"/>
            </a:br>
            <a:r>
              <a:rPr lang="en-US" sz="2700" dirty="0"/>
              <a:t>Not all sectors have recovered to pre-pandemic employment levels; Government is below pre-pandemic levels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C9B9-F234-22C6-44CF-A74745EE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4CC4D-82FA-560F-9A22-A16D1AD3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89E7BFB-FFF5-9D68-9464-73466F705F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980717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45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47F3-7546-A388-14C8-CFAE8217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32" y="385309"/>
            <a:ext cx="10686535" cy="1337450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SC Workforce Population, Age 18 - 64</a:t>
            </a:r>
            <a:br>
              <a:rPr lang="en-US" dirty="0"/>
            </a:br>
            <a:r>
              <a:rPr lang="en-US" sz="2200" baseline="0" dirty="0"/>
              <a:t>The workforce age population is expected to comprise a smaller percentage of the total SC population; employers may be faced with more demand for goods and services but a relative smaller </a:t>
            </a:r>
            <a:r>
              <a:rPr lang="en-US" sz="2200" dirty="0"/>
              <a:t>pool of workers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8C0BB-5D7B-B955-A1A3-FA59776B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EBD8F-3861-CA17-FED9-1B3C8488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AED3ABB-023F-9C3B-D3C4-832E5E3CF957}"/>
              </a:ext>
            </a:extLst>
          </p:cNvPr>
          <p:cNvGraphicFramePr>
            <a:graphicFrameLocks/>
          </p:cNvGraphicFramePr>
          <p:nvPr/>
        </p:nvGraphicFramePr>
        <p:xfrm>
          <a:off x="838200" y="1515762"/>
          <a:ext cx="10258425" cy="46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47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7454-7DAB-BD8B-B93F-20E5A67C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2" y="365126"/>
            <a:ext cx="11104775" cy="1179511"/>
          </a:xfrm>
        </p:spPr>
        <p:txBody>
          <a:bodyPr>
            <a:normAutofit fontScale="90000"/>
          </a:bodyPr>
          <a:lstStyle/>
          <a:p>
            <a:r>
              <a:rPr lang="en-US" dirty="0"/>
              <a:t>US Median Age of the Labor Force</a:t>
            </a:r>
            <a:br>
              <a:rPr lang="en-US" dirty="0"/>
            </a:br>
            <a:r>
              <a:rPr lang="en-US" sz="2400" dirty="0"/>
              <a:t>The median age remained almost the same for men but fell for women from 2011 to 2021; both are projected to increase by one year to 42.6 and 42.7, respectively, by 2031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CE6E-ADFC-16E3-853E-5BC88F14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4712B-80A7-6E0A-E59E-B6C5EC3C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2B2503-479D-E5CA-E186-1785CBE79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561329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24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US Unemployed Persons Per Job Opening</a:t>
            </a:r>
            <a:br>
              <a:rPr lang="en-US" sz="3300" dirty="0"/>
            </a:br>
            <a:r>
              <a:rPr lang="en-US" sz="2700" dirty="0"/>
              <a:t>The US labor market remains at historic levels of tightness as employers compete over a smaller pool of potential workers </a:t>
            </a:r>
            <a:endParaRPr lang="en-US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37C1716-298D-4493-8D3F-F86BBC132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03389"/>
              </p:ext>
            </p:extLst>
          </p:nvPr>
        </p:nvGraphicFramePr>
        <p:xfrm>
          <a:off x="841248" y="1545336"/>
          <a:ext cx="10515600" cy="463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0467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365127"/>
            <a:ext cx="10715625" cy="1006473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US Wage and Salary Growth</a:t>
            </a:r>
            <a:br>
              <a:rPr lang="en-US" dirty="0"/>
            </a:br>
            <a:r>
              <a:rPr lang="en-US" sz="2400" dirty="0"/>
              <a:t>Private sector wage growth has far outpaced the public sector since the pandemic; competition for workers is driving up wages, and government sectors are lagging behind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0BAA2D8-14BD-768F-214A-3C7F3953E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311250"/>
              </p:ext>
            </p:extLst>
          </p:nvPr>
        </p:nvGraphicFramePr>
        <p:xfrm>
          <a:off x="638175" y="1506538"/>
          <a:ext cx="1091565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2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C83E37-BD75-D325-767D-9F491947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 and State Population Comparison</a:t>
            </a:r>
            <a:br>
              <a:rPr lang="en-US" dirty="0"/>
            </a:br>
            <a:r>
              <a:rPr lang="en-US" dirty="0"/>
              <a:t>By Age and Gender</a:t>
            </a:r>
            <a:br>
              <a:rPr lang="en-US" dirty="0"/>
            </a:br>
            <a:r>
              <a:rPr lang="en-US" sz="3200" dirty="0"/>
              <a:t>2020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684BC-C36B-B630-8C06-4CDA1C6A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8495C-23F1-3171-C54E-ED8FB423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89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Population Pyramid</a:t>
            </a:r>
            <a:br>
              <a:rPr lang="en-US" dirty="0"/>
            </a:br>
            <a:r>
              <a:rPr lang="en-US" sz="2700" dirty="0"/>
              <a:t>Appalachian </a:t>
            </a:r>
            <a:r>
              <a:rPr lang="en-US" sz="2400" dirty="0"/>
              <a:t>(Anderson, Cherokee, Greenville, Oconee, Pickens, Spartanburg)</a:t>
            </a:r>
            <a:endParaRPr lang="en-US" sz="27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8EDEEF3-A686-CCBD-8A18-82F835EF47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067572"/>
              </p:ext>
            </p:extLst>
          </p:nvPr>
        </p:nvGraphicFramePr>
        <p:xfrm>
          <a:off x="750850" y="1699537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B97DC99-F9B4-31E1-1C58-4F3BB2882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568186"/>
              </p:ext>
            </p:extLst>
          </p:nvPr>
        </p:nvGraphicFramePr>
        <p:xfrm>
          <a:off x="6096000" y="1699537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0073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Population Pyramid</a:t>
            </a:r>
            <a:br>
              <a:rPr lang="en-US" dirty="0"/>
            </a:br>
            <a:r>
              <a:rPr lang="en-US" sz="2400" dirty="0"/>
              <a:t>Berkeley-Charleston-Dorchester</a:t>
            </a:r>
            <a:endParaRPr lang="en-US" sz="27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EA54D33-5C02-8EC8-A1F1-E121FC853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809578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B97DC99-F9B4-31E1-1C58-4F3BB28824E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6803242"/>
              </p:ext>
            </p:extLst>
          </p:nvPr>
        </p:nvGraphicFramePr>
        <p:xfrm>
          <a:off x="6099048" y="1700783"/>
          <a:ext cx="5181600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0034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Population Pyramid</a:t>
            </a:r>
            <a:br>
              <a:rPr lang="en-US" dirty="0"/>
            </a:br>
            <a:r>
              <a:rPr lang="en-US" sz="2700" dirty="0"/>
              <a:t>Catawba Regional </a:t>
            </a:r>
            <a:r>
              <a:rPr lang="en-US" sz="2400" dirty="0"/>
              <a:t>(Chester, Lancaster, Union, York)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C250FE0-47F0-BE16-DE6A-DA49189791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163161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B97DC99-F9B4-31E1-1C58-4F3BB2882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661703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63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1DF2A0-9D72-47EA-C35F-6A5F5AD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Population Trends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“Economics is extremely useful as a form of employment for economists.”</a:t>
            </a:r>
            <a:br>
              <a:rPr lang="en-US" dirty="0"/>
            </a:br>
            <a:br>
              <a:rPr lang="en-US" sz="3100" dirty="0"/>
            </a:br>
            <a:r>
              <a:rPr lang="en-US" sz="2700" dirty="0"/>
              <a:t>- John Kenneth Galbraith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7000-1AB6-0DC4-79AE-8E1377C9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38784-98F2-0623-CB3D-A354FAB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353A-173C-4BBC-ABF4-A36FC33D36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3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Population Pyramid</a:t>
            </a:r>
            <a:br>
              <a:rPr lang="en-US" dirty="0"/>
            </a:br>
            <a:r>
              <a:rPr lang="en-US" sz="2400" dirty="0"/>
              <a:t>Central Midlands  (Fairfield, Lexington, Newberry, Richland)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5B18109-47F8-C04B-82BC-0BEF3678E8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688864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B97DC99-F9B4-31E1-1C58-4F3BB2882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07126"/>
              </p:ext>
            </p:extLst>
          </p:nvPr>
        </p:nvGraphicFramePr>
        <p:xfrm>
          <a:off x="6099048" y="1673352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9750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Population Pyramid</a:t>
            </a:r>
            <a:br>
              <a:rPr lang="en-US" dirty="0"/>
            </a:br>
            <a:r>
              <a:rPr lang="en-US" sz="2400" dirty="0"/>
              <a:t>Lowcountry (Beaufort, Colleton, Hampton, Jasper)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8A6A057-0F44-A54A-1D02-337C82417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008942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B97DC99-F9B4-31E1-1C58-4F3BB2882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900673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8808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2020 Population Pyramid</a:t>
            </a:r>
            <a:br>
              <a:rPr lang="en-US" dirty="0"/>
            </a:br>
            <a:r>
              <a:rPr lang="en-US" sz="2700" dirty="0"/>
              <a:t>Lower Savannah (Aiken, Allendale, Bamberg, Barnwell, Calhoun, Orangeburg)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30CE65F-6EAC-1F08-90DF-CAD32B1328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899931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B97DC99-F9B4-31E1-1C58-4F3BB2882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517737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9248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Population Pyramid</a:t>
            </a:r>
            <a:br>
              <a:rPr lang="en-US" dirty="0"/>
            </a:br>
            <a:r>
              <a:rPr lang="en-US" sz="2700" dirty="0"/>
              <a:t>Pee Dee </a:t>
            </a:r>
            <a:r>
              <a:rPr lang="en-US" sz="2400" dirty="0"/>
              <a:t>(Chesterfield, Darlington, Dillon, Florence, Marion, Marlboro)</a:t>
            </a:r>
            <a:endParaRPr lang="en-US" sz="27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C40EFF0-E9E1-9852-61C0-92D4B58F8D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316622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B97DC99-F9B4-31E1-1C58-4F3BB2882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807054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730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Population Pyramid</a:t>
            </a:r>
            <a:br>
              <a:rPr lang="en-US" dirty="0"/>
            </a:br>
            <a:r>
              <a:rPr lang="en-US" sz="2400" dirty="0"/>
              <a:t>Santee Lynches (Clarendon, Kershaw, Lee, Sumter)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F62FD50-C780-3754-7DEE-D32DE8AC5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129058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B97DC99-F9B4-31E1-1C58-4F3BB2882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856714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379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2020 Population Pyramid</a:t>
            </a:r>
            <a:br>
              <a:rPr lang="en-US" dirty="0"/>
            </a:br>
            <a:r>
              <a:rPr lang="en-US" sz="2600" dirty="0"/>
              <a:t>Upper Savannah (Abbeville ,Edgefield, Greenwood, Laurens, McCormick, Saluda)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66A5DFF-BA3E-89B9-0304-B8369454C3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9732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B97DC99-F9B4-31E1-1C58-4F3BB2882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799592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2918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Population Pyramid</a:t>
            </a:r>
            <a:br>
              <a:rPr lang="en-US" dirty="0"/>
            </a:br>
            <a:r>
              <a:rPr lang="en-US" sz="2400" dirty="0"/>
              <a:t>Waccamaw Regional (Horry, Georgetown, Williamsburg)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B4E4217-57E4-33B4-A552-5FB9885897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632063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97DC99-F9B4-31E1-1C58-4F3BB2882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70988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5429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A9A3-F350-576B-140C-D84F0F50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Population Change by COG, 2020 to 2030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66B13-0070-B549-6AA6-E42FB4F7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1315A-7248-6CDD-7BE8-79E53778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74F6CEE-C1ED-5279-71FE-97FA2B7FCF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855788"/>
              </p:ext>
            </p:extLst>
          </p:nvPr>
        </p:nvGraphicFramePr>
        <p:xfrm>
          <a:off x="2501900" y="1246188"/>
          <a:ext cx="7188200" cy="4924425"/>
        </p:xfrm>
        <a:graphic>
          <a:graphicData uri="http://schemas.openxmlformats.org/drawingml/2006/table">
            <a:tbl>
              <a:tblPr/>
              <a:tblGrid>
                <a:gridCol w="2069186">
                  <a:extLst>
                    <a:ext uri="{9D8B030D-6E8A-4147-A177-3AD203B41FA5}">
                      <a16:colId xmlns:a16="http://schemas.microsoft.com/office/drawing/2014/main" val="120853398"/>
                    </a:ext>
                  </a:extLst>
                </a:gridCol>
                <a:gridCol w="1437640">
                  <a:extLst>
                    <a:ext uri="{9D8B030D-6E8A-4147-A177-3AD203B41FA5}">
                      <a16:colId xmlns:a16="http://schemas.microsoft.com/office/drawing/2014/main" val="2660987252"/>
                    </a:ext>
                  </a:extLst>
                </a:gridCol>
                <a:gridCol w="1383689">
                  <a:extLst>
                    <a:ext uri="{9D8B030D-6E8A-4147-A177-3AD203B41FA5}">
                      <a16:colId xmlns:a16="http://schemas.microsoft.com/office/drawing/2014/main" val="3364618341"/>
                    </a:ext>
                  </a:extLst>
                </a:gridCol>
                <a:gridCol w="1129801">
                  <a:extLst>
                    <a:ext uri="{9D8B030D-6E8A-4147-A177-3AD203B41FA5}">
                      <a16:colId xmlns:a16="http://schemas.microsoft.com/office/drawing/2014/main" val="2710354665"/>
                    </a:ext>
                  </a:extLst>
                </a:gridCol>
                <a:gridCol w="1167884">
                  <a:extLst>
                    <a:ext uri="{9D8B030D-6E8A-4147-A177-3AD203B41FA5}">
                      <a16:colId xmlns:a16="http://schemas.microsoft.com/office/drawing/2014/main" val="798317623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Population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2030 Projected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Percent 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32467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85672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Appalachian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1,326,795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1,516,741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189,946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25766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BCD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802,961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908,766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105,805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5884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Catawba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439,975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534,119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94,144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88409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Central Midlands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769,991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802,000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32,009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804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Lowcountry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273,819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289,272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15,453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39813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Lower Savannah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308,923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293,628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-15,295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49932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Pee Dee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326,760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293,328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-33,432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81264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Santee Lynches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218,504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208,068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-10,436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3133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Upper Savannah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215,161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207,884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-7,277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85311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Waccamaw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447,840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547,936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75623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5,130,729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5,601,742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471,013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523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983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C83E37-BD75-D325-767D-9F491947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684BC-C36B-B630-8C06-4CDA1C6A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8495C-23F1-3171-C54E-ED8FB423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2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C83E37-BD75-D325-767D-9F491947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Change </a:t>
            </a:r>
            <a:br>
              <a:rPr lang="en-US" dirty="0"/>
            </a:br>
            <a:r>
              <a:rPr lang="en-US" dirty="0"/>
              <a:t>1970 to 2020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684BC-C36B-B630-8C06-4CDA1C6A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8495C-23F1-3171-C54E-ED8FB423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6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 Population Pyramid</a:t>
            </a:r>
            <a:br>
              <a:rPr lang="en-US" dirty="0"/>
            </a:br>
            <a:r>
              <a:rPr lang="en-US" sz="2400" dirty="0"/>
              <a:t>The age distribution of the state’s population has shifted dramatically since 1970; the median age has increased from 24 in 1970 to 40 in 2020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A9F9A058-C5A3-54A5-7EB6-3F686546866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5456922"/>
              </p:ext>
            </p:extLst>
          </p:nvPr>
        </p:nvGraphicFramePr>
        <p:xfrm>
          <a:off x="838201" y="1649691"/>
          <a:ext cx="5181600" cy="466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F554A216-D09D-DBC2-8EDD-F4EF17C7E5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1668249"/>
              </p:ext>
            </p:extLst>
          </p:nvPr>
        </p:nvGraphicFramePr>
        <p:xfrm>
          <a:off x="6172200" y="1649690"/>
          <a:ext cx="5181600" cy="449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1051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Appalachian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8EDEEF3-A686-CCBD-8A18-82F835EF47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082423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4B758E2-42FD-1A58-E217-A6BA18380A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720716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0885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Berkeley-Charleston-Dorchester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EA54D33-5C02-8EC8-A1F1-E121FC853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357470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5D420E2-160E-1402-D414-4B8A64D51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570543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795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Catawba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C250FE0-47F0-BE16-DE6A-DA49189791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312767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C2C592F-ECC6-F9A0-EF82-10A8AACC06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615370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7976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Central Midlands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5B18109-47F8-C04B-82BC-0BEF3678E8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999691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14276D-3700-BBA5-BC4A-56B2B33BDF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365734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2558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Lowcountry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8A6A057-0F44-A54A-1D02-337C82417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872966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6716B1E-D873-E442-7617-4F2C45ABDF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527640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8819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Lower Savannah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30CE65F-6EAC-1F08-90DF-CAD32B1328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545011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FD10937-9AB8-1453-6B26-56F5B447D2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622029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4389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Pee Dee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C40EFF0-E9E1-9852-61C0-92D4B58F8D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348580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6C7751D-B5A4-56B2-DBEA-46164662F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151821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4433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Santee Lynches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F62FD50-C780-3754-7DEE-D32DE8AC5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832618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5A7B672-A71E-8CBA-2D56-9B61508499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784260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4145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Upper Savannah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66A5DFF-BA3E-89B9-0304-B8369454C3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177338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51C49A4-E171-7B59-4EEF-7D205B4299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748055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323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Waccamaw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B4E4217-57E4-33B4-A552-5FB9885897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817068"/>
              </p:ext>
            </p:extLst>
          </p:nvPr>
        </p:nvGraphicFramePr>
        <p:xfrm>
          <a:off x="609904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5877EC-763B-B06F-FDCA-76883D23C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21433"/>
              </p:ext>
            </p:extLst>
          </p:nvPr>
        </p:nvGraphicFramePr>
        <p:xfrm>
          <a:off x="749808" y="1700784"/>
          <a:ext cx="5184648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075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04FD-C31F-9383-DC6A-C759DCF3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Components of Population Change</a:t>
            </a:r>
            <a:br>
              <a:rPr lang="en-US" sz="3300" dirty="0"/>
            </a:br>
            <a:r>
              <a:rPr lang="en-US" sz="2800" dirty="0"/>
              <a:t>The state’s population growth over the past twenty years was driven by </a:t>
            </a:r>
            <a:br>
              <a:rPr lang="en-US" sz="2800" dirty="0"/>
            </a:br>
            <a:r>
              <a:rPr lang="en-US" sz="2800" dirty="0"/>
              <a:t>in-migration; deaths exceeded births in 2021</a:t>
            </a:r>
            <a:endParaRPr lang="en-US" sz="2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21117-0E7F-148A-A835-849C32D6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DD463-FF74-43AC-9B53-40BAAB19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3D6F06A5-0188-9165-11DE-F95BC63CC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956320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3040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8B759-8250-2BB6-9C09-C10DA20C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4766A-D9CD-5C6D-92BF-2885363B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40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6D293C3-2824-650B-3C26-271A2F54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870293"/>
            <a:ext cx="10515600" cy="4915652"/>
          </a:xfrm>
        </p:spPr>
        <p:txBody>
          <a:bodyPr/>
          <a:lstStyle/>
          <a:p>
            <a:pPr marL="0" indent="0"/>
            <a:r>
              <a:rPr lang="en-US" sz="3600" dirty="0"/>
              <a:t>Final Thoughts … Questions?</a:t>
            </a:r>
            <a:br>
              <a:rPr lang="en-US" sz="3600" dirty="0"/>
            </a:br>
            <a:br>
              <a:rPr lang="en-US" sz="3600" b="1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4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1DF2A0-9D72-47EA-C35F-6A5F5AD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9258"/>
            <a:ext cx="10515600" cy="2852737"/>
          </a:xfrm>
        </p:spPr>
        <p:txBody>
          <a:bodyPr anchor="t">
            <a:normAutofit/>
          </a:bodyPr>
          <a:lstStyle/>
          <a:p>
            <a:r>
              <a:rPr lang="en-US" dirty="0"/>
              <a:t>Demographic Projections</a:t>
            </a:r>
            <a:br>
              <a:rPr lang="en-US" dirty="0"/>
            </a:br>
            <a:br>
              <a:rPr lang="en-US" sz="3200" dirty="0"/>
            </a:br>
            <a:r>
              <a:rPr lang="en-US" sz="2800" dirty="0"/>
              <a:t>“It’s tough to make predictions, especially about the future”</a:t>
            </a:r>
            <a:br>
              <a:rPr lang="en-US" sz="2800" dirty="0"/>
            </a:br>
            <a:r>
              <a:rPr lang="en-US" sz="2800" dirty="0"/>
              <a:t>- Yogi Berra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7000-1AB6-0DC4-79AE-8E1377C9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38784-98F2-0623-CB3D-A354FAB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5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10BF-C907-CA48-1C59-1EF8D856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06473"/>
          </a:xfrm>
        </p:spPr>
        <p:txBody>
          <a:bodyPr anchor="t">
            <a:normAutofit fontScale="90000"/>
          </a:bodyPr>
          <a:lstStyle/>
          <a:p>
            <a:r>
              <a:rPr lang="en-US" sz="3300" dirty="0"/>
              <a:t>SC 2030 Population Projections</a:t>
            </a:r>
            <a:br>
              <a:rPr lang="en-US" sz="3200" dirty="0"/>
            </a:br>
            <a:r>
              <a:rPr lang="en-US" sz="2700" dirty="0"/>
              <a:t>The median age is expected to increase from 40 to 42 over the next decade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874FB-2291-0ABB-28AD-A9579A5B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19FE5-0B6F-D459-DA8E-6FB44E50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D88237-DC3F-CE37-1D82-1B0BAD366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248411"/>
              </p:ext>
            </p:extLst>
          </p:nvPr>
        </p:nvGraphicFramePr>
        <p:xfrm>
          <a:off x="6096000" y="1476108"/>
          <a:ext cx="5184648" cy="4605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20">
            <a:extLst>
              <a:ext uri="{FF2B5EF4-FFF2-40B4-BE49-F238E27FC236}">
                <a16:creationId xmlns:a16="http://schemas.microsoft.com/office/drawing/2014/main" id="{0F74095B-BC32-91BC-E89E-9CF2D1557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282987"/>
              </p:ext>
            </p:extLst>
          </p:nvPr>
        </p:nvGraphicFramePr>
        <p:xfrm>
          <a:off x="637675" y="1467399"/>
          <a:ext cx="5181600" cy="449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09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3A895E-92DA-E4DF-F036-81DF6964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SC Population by Age Group</a:t>
            </a:r>
            <a:br>
              <a:rPr lang="en-US" sz="3300" dirty="0"/>
            </a:br>
            <a:r>
              <a:rPr lang="en-US" sz="2700" dirty="0"/>
              <a:t>Population in the 65 plus age range is projected to surpass the under 0-17 age range by 2027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BD06-73BE-49D2-BCE7-B181D7E9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D5725-A22B-B9BC-8832-F3404E3C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94694DF3-0ACE-74FB-15A2-926CBB5AD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567179"/>
              </p:ext>
            </p:extLst>
          </p:nvPr>
        </p:nvGraphicFramePr>
        <p:xfrm>
          <a:off x="838200" y="1451728"/>
          <a:ext cx="10515600" cy="472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87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331E-03A9-2685-7ECC-80A30EAB5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SC Projected Population Change by Age Group, 2021 – 2025</a:t>
            </a:r>
            <a:br>
              <a:rPr lang="en-US" dirty="0"/>
            </a:br>
            <a:r>
              <a:rPr lang="en-US" sz="2700" dirty="0"/>
              <a:t>The growth in the retiree age group is approximately twice that of the workforce age group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2F641-A171-B5B4-5987-94E6E908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7F7A3-352C-872B-170E-2169C126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54A07C-AEC5-BF48-8C92-2B7AA9C45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628987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432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1DF2A0-9D72-47EA-C35F-6A5F5AD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077"/>
            <a:ext cx="10515600" cy="2852737"/>
          </a:xfrm>
        </p:spPr>
        <p:txBody>
          <a:bodyPr anchor="t">
            <a:normAutofit/>
          </a:bodyPr>
          <a:lstStyle/>
          <a:p>
            <a:r>
              <a:rPr lang="en-US" dirty="0"/>
              <a:t>Workforce Trends and Challenges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7000-1AB6-0DC4-79AE-8E1377C9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4,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38784-98F2-0623-CB3D-A354FAB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3314"/>
      </p:ext>
    </p:extLst>
  </p:cSld>
  <p:clrMapOvr>
    <a:masterClrMapping/>
  </p:clrMapOvr>
</p:sld>
</file>

<file path=ppt/theme/theme1.xml><?xml version="1.0" encoding="utf-8"?>
<a:theme xmlns:a="http://schemas.openxmlformats.org/drawingml/2006/main" name="RFA widescreen PowerPoin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FA widescreen PowerPoint Theme" id="{B99C1916-097F-450E-A27C-6FB5AF3B078F}" vid="{0F182D99-7C5B-4F14-A3E1-DBE999373D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12188</TotalTime>
  <Words>1279</Words>
  <Application>Microsoft Office PowerPoint</Application>
  <PresentationFormat>Widescreen</PresentationFormat>
  <Paragraphs>266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Book Antiqua</vt:lpstr>
      <vt:lpstr>Calibri</vt:lpstr>
      <vt:lpstr>Franklin Gothic Book</vt:lpstr>
      <vt:lpstr>Franklin Gothic Medium</vt:lpstr>
      <vt:lpstr>RFA widescreen PowerPoint Theme</vt:lpstr>
      <vt:lpstr> SOUTH CAROLINA DEMOGRAPHICS: CHANGES AND CHALLENGES    </vt:lpstr>
      <vt:lpstr>Population Trends  “Economics is extremely useful as a form of employment for economists.”  - John Kenneth Galbraith  </vt:lpstr>
      <vt:lpstr>SC Population Pyramid The age distribution of the state’s population has shifted dramatically since 1970; the median age has increased from 24 in 1970 to 40 in 2020</vt:lpstr>
      <vt:lpstr>Components of Population Change The state’s population growth over the past twenty years was driven by  in-migration; deaths exceeded births in 2021</vt:lpstr>
      <vt:lpstr>Demographic Projections  “It’s tough to make predictions, especially about the future” - Yogi Berra</vt:lpstr>
      <vt:lpstr>SC 2030 Population Projections The median age is expected to increase from 40 to 42 over the next decade</vt:lpstr>
      <vt:lpstr>SC Population by Age Group Population in the 65 plus age range is projected to surpass the under 0-17 age range by 2027</vt:lpstr>
      <vt:lpstr>SC Projected Population Change by Age Group, 2021 – 2025 The growth in the retiree age group is approximately twice that of the workforce age group</vt:lpstr>
      <vt:lpstr>Workforce Trends and Challenges </vt:lpstr>
      <vt:lpstr>SC Employment Employment has exceeded pre-pandemic levels</vt:lpstr>
      <vt:lpstr>SC Employment by Industry Not all sectors have recovered to pre-pandemic employment levels; Government is below pre-pandemic levels</vt:lpstr>
      <vt:lpstr>SC Workforce Population, Age 18 - 64 The workforce age population is expected to comprise a smaller percentage of the total SC population; employers may be faced with more demand for goods and services but a relative smaller pool of workers </vt:lpstr>
      <vt:lpstr>US Median Age of the Labor Force The median age remained almost the same for men but fell for women from 2011 to 2021; both are projected to increase by one year to 42.6 and 42.7, respectively, by 2031</vt:lpstr>
      <vt:lpstr>US Unemployed Persons Per Job Opening The US labor market remains at historic levels of tightness as employers compete over a smaller pool of potential workers </vt:lpstr>
      <vt:lpstr>US Wage and Salary Growth Private sector wage growth has far outpaced the public sector since the pandemic; competition for workers is driving up wages, and government sectors are lagging behind</vt:lpstr>
      <vt:lpstr>COG and State Population Comparison By Age and Gender 2020</vt:lpstr>
      <vt:lpstr>2020 Population Pyramid Appalachian (Anderson, Cherokee, Greenville, Oconee, Pickens, Spartanburg)</vt:lpstr>
      <vt:lpstr>2020 Population Pyramid Berkeley-Charleston-Dorchester</vt:lpstr>
      <vt:lpstr>2020 Population Pyramid Catawba Regional (Chester, Lancaster, Union, York)</vt:lpstr>
      <vt:lpstr>2020 Population Pyramid Central Midlands  (Fairfield, Lexington, Newberry, Richland)</vt:lpstr>
      <vt:lpstr>2020 Population Pyramid Lowcountry (Beaufort, Colleton, Hampton, Jasper)</vt:lpstr>
      <vt:lpstr>2020 Population Pyramid Lower Savannah (Aiken, Allendale, Bamberg, Barnwell, Calhoun, Orangeburg)</vt:lpstr>
      <vt:lpstr>2020 Population Pyramid Pee Dee (Chesterfield, Darlington, Dillon, Florence, Marion, Marlboro)</vt:lpstr>
      <vt:lpstr>2020 Population Pyramid Santee Lynches (Clarendon, Kershaw, Lee, Sumter)</vt:lpstr>
      <vt:lpstr>2020 Population Pyramid Upper Savannah (Abbeville ,Edgefield, Greenwood, Laurens, McCormick, Saluda)</vt:lpstr>
      <vt:lpstr>2020 Population Pyramid Waccamaw Regional (Horry, Georgetown, Williamsburg)</vt:lpstr>
      <vt:lpstr>Projected Population Change by COG, 2020 to 2030</vt:lpstr>
      <vt:lpstr>Appendix</vt:lpstr>
      <vt:lpstr>Population Change  1970 to 2020</vt:lpstr>
      <vt:lpstr>Appalachian</vt:lpstr>
      <vt:lpstr>Berkeley-Charleston-Dorchester</vt:lpstr>
      <vt:lpstr>Catawba</vt:lpstr>
      <vt:lpstr>Central Midlands</vt:lpstr>
      <vt:lpstr>Lowcountry</vt:lpstr>
      <vt:lpstr>Lower Savannah</vt:lpstr>
      <vt:lpstr>Pee Dee</vt:lpstr>
      <vt:lpstr>Santee Lynches</vt:lpstr>
      <vt:lpstr>Upper Savannah</vt:lpstr>
      <vt:lpstr>Waccamaw</vt:lpstr>
      <vt:lpstr>Final Thoughts … Questions?   </vt:lpstr>
    </vt:vector>
  </TitlesOfParts>
  <Company>Revenue &amp; Fiscal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Jolliff</dc:creator>
  <cp:lastModifiedBy>Emily Prosser</cp:lastModifiedBy>
  <cp:revision>534</cp:revision>
  <cp:lastPrinted>2022-11-30T13:59:00Z</cp:lastPrinted>
  <dcterms:created xsi:type="dcterms:W3CDTF">2017-06-08T19:59:50Z</dcterms:created>
  <dcterms:modified xsi:type="dcterms:W3CDTF">2022-12-01T17:47:03Z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c8b0b85-d75e-4e7c-989b-349f33915dc1_Enabled">
    <vt:lpwstr>true</vt:lpwstr>
  </property>
  <property fmtid="{D5CDD505-2E9C-101B-9397-08002B2CF9AE}" pid="3" name="MSIP_Label_1c8b0b85-d75e-4e7c-989b-349f33915dc1_SetDate">
    <vt:lpwstr>2022-08-28T10:09:38Z</vt:lpwstr>
  </property>
  <property fmtid="{D5CDD505-2E9C-101B-9397-08002B2CF9AE}" pid="4" name="MSIP_Label_1c8b0b85-d75e-4e7c-989b-349f33915dc1_Method">
    <vt:lpwstr>Standard</vt:lpwstr>
  </property>
  <property fmtid="{D5CDD505-2E9C-101B-9397-08002B2CF9AE}" pid="5" name="MSIP_Label_1c8b0b85-d75e-4e7c-989b-349f33915dc1_Name">
    <vt:lpwstr>defa4170-0d19-0005-0004-bc88714345d2</vt:lpwstr>
  </property>
  <property fmtid="{D5CDD505-2E9C-101B-9397-08002B2CF9AE}" pid="6" name="MSIP_Label_1c8b0b85-d75e-4e7c-989b-349f33915dc1_SiteId">
    <vt:lpwstr>663161ba-5851-41e6-8516-19e102d02698</vt:lpwstr>
  </property>
  <property fmtid="{D5CDD505-2E9C-101B-9397-08002B2CF9AE}" pid="7" name="MSIP_Label_1c8b0b85-d75e-4e7c-989b-349f33915dc1_ActionId">
    <vt:lpwstr>3518b383-aa7a-47ad-b98e-d15cb06aa137</vt:lpwstr>
  </property>
  <property fmtid="{D5CDD505-2E9C-101B-9397-08002B2CF9AE}" pid="8" name="MSIP_Label_1c8b0b85-d75e-4e7c-989b-349f33915dc1_ContentBits">
    <vt:lpwstr>0</vt:lpwstr>
  </property>
</Properties>
</file>