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8" r:id="rId1"/>
    <p:sldMasterId id="2147483701" r:id="rId2"/>
  </p:sldMasterIdLst>
  <p:notesMasterIdLst>
    <p:notesMasterId r:id="rId6"/>
  </p:notesMasterIdLst>
  <p:sldIdLst>
    <p:sldId id="257" r:id="rId3"/>
    <p:sldId id="671" r:id="rId4"/>
    <p:sldId id="672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F0904E"/>
    <a:srgbClr val="929292"/>
    <a:srgbClr val="F5B487"/>
    <a:srgbClr val="F08C4E"/>
    <a:srgbClr val="B85410"/>
    <a:srgbClr val="BDEEFF"/>
    <a:srgbClr val="B3EBFF"/>
    <a:srgbClr val="AFEAFF"/>
    <a:srgbClr val="1C3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6821" autoAdjust="0"/>
  </p:normalViewPr>
  <p:slideViewPr>
    <p:cSldViewPr snapToGrid="0">
      <p:cViewPr varScale="1">
        <p:scale>
          <a:sx n="106" d="100"/>
          <a:sy n="106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6434"/>
          </a:xfrm>
          <a:prstGeom prst="rect">
            <a:avLst/>
          </a:prstGeom>
        </p:spPr>
        <p:txBody>
          <a:bodyPr vert="horz" lIns="68267" tIns="34133" rIns="68267" bIns="34133" rtlCol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6434"/>
          </a:xfrm>
          <a:prstGeom prst="rect">
            <a:avLst/>
          </a:prstGeom>
        </p:spPr>
        <p:txBody>
          <a:bodyPr vert="horz" lIns="68267" tIns="34133" rIns="68267" bIns="34133" rtlCol="0"/>
          <a:lstStyle>
            <a:lvl1pPr algn="r">
              <a:defRPr sz="800"/>
            </a:lvl1pPr>
          </a:lstStyle>
          <a:p>
            <a:fld id="{62B0DE36-4E1B-42E2-9E29-FF0F8F4495B8}" type="datetimeFigureOut">
              <a:rPr lang="en-US" smtClean="0"/>
              <a:t>11/9/2022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8267" tIns="34133" rIns="68267" bIns="3413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68267" tIns="34133" rIns="68267" bIns="3413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9"/>
            <a:ext cx="3037840" cy="466433"/>
          </a:xfrm>
          <a:prstGeom prst="rect">
            <a:avLst/>
          </a:prstGeom>
        </p:spPr>
        <p:txBody>
          <a:bodyPr vert="horz" lIns="68267" tIns="34133" rIns="68267" bIns="34133" rtlCol="0" anchor="b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79"/>
            <a:ext cx="3037840" cy="466433"/>
          </a:xfrm>
          <a:prstGeom prst="rect">
            <a:avLst/>
          </a:prstGeom>
        </p:spPr>
        <p:txBody>
          <a:bodyPr vert="horz" lIns="68267" tIns="34133" rIns="68267" bIns="34133" rtlCol="0" anchor="b"/>
          <a:lstStyle>
            <a:lvl1pPr algn="r">
              <a:defRPr sz="800"/>
            </a:lvl1pPr>
          </a:lstStyle>
          <a:p>
            <a:fld id="{AED30B10-ACDF-437D-8EA1-F1EC5E61CA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328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073921"/>
            <a:ext cx="9144000" cy="2387600"/>
          </a:xfrm>
        </p:spPr>
        <p:txBody>
          <a:bodyPr anchor="t">
            <a:normAutofit/>
          </a:bodyPr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8832" y="4619876"/>
            <a:ext cx="8294336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0115" y="4339598"/>
            <a:ext cx="1981372" cy="1981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152400" y="146305"/>
            <a:ext cx="11887200" cy="6583680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8120" y="195843"/>
            <a:ext cx="11795760" cy="6492697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295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with sub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599" y="695557"/>
            <a:ext cx="10515600" cy="2852737"/>
          </a:xfrm>
        </p:spPr>
        <p:txBody>
          <a:bodyPr anchor="t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5448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1167" y="193398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 descr="Z:\A-Revenue and Fiscal Affairs\RFA logo banner final.jpg">
            <a:extLst>
              <a:ext uri="{FF2B5EF4-FFF2-40B4-BE49-F238E27FC236}">
                <a16:creationId xmlns:a16="http://schemas.microsoft.com/office/drawing/2014/main" id="{F33B4832-1AD2-4BAA-9E6C-5A3890496FA4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6461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5448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168" y="193398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Z:\A-Revenue and Fiscal Affairs\RFA logo banner final.jpg">
            <a:extLst>
              <a:ext uri="{FF2B5EF4-FFF2-40B4-BE49-F238E27FC236}">
                <a16:creationId xmlns:a16="http://schemas.microsoft.com/office/drawing/2014/main" id="{EE876DB9-C9FC-4039-811B-9014184DC9A9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8050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" y="193398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Z:\A-Revenue and Fiscal Affairs\RFA logo banner final.jpg">
            <a:extLst>
              <a:ext uri="{FF2B5EF4-FFF2-40B4-BE49-F238E27FC236}">
                <a16:creationId xmlns:a16="http://schemas.microsoft.com/office/drawing/2014/main" id="{E0CC85D0-8941-485E-ABE4-00AA9DE89F68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5146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1" y="870291"/>
            <a:ext cx="10515600" cy="2852737"/>
          </a:xfrm>
        </p:spPr>
        <p:txBody>
          <a:bodyPr anchor="ctr">
            <a:normAutofit/>
          </a:bodyPr>
          <a:lstStyle>
            <a:lvl1pPr algn="ctr">
              <a:defRPr sz="4400" b="1">
                <a:solidFill>
                  <a:srgbClr val="1C3961"/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1847" y="6430509"/>
            <a:ext cx="2743200" cy="365125"/>
          </a:xfrm>
        </p:spPr>
        <p:txBody>
          <a:bodyPr/>
          <a:lstStyle>
            <a:lvl1pPr>
              <a:defRPr sz="1000" b="1"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r>
              <a:rPr lang="en-US"/>
              <a:t>November 10,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49" y="6421628"/>
            <a:ext cx="4114800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1C396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251" y="6461757"/>
            <a:ext cx="2743200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5FB768C1-4BAA-41BB-91C6-7C9111748835}" type="slidenum">
              <a:rPr lang="en-US" i="1" smtClean="0">
                <a:solidFill>
                  <a:srgbClr val="1C3961"/>
                </a:solidFill>
              </a:rPr>
              <a:pPr>
                <a:defRPr/>
              </a:pPr>
              <a:t>‹#›</a:t>
            </a:fld>
            <a:endParaRPr lang="en-US" i="1" dirty="0">
              <a:solidFill>
                <a:srgbClr val="1C396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26799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88977" y="193398"/>
            <a:ext cx="11762843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Z:\A-Revenue and Fiscal Affairs\RFA logo banner final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410" y="6452317"/>
            <a:ext cx="3325977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90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1" y="870291"/>
            <a:ext cx="10515600" cy="2852737"/>
          </a:xfrm>
        </p:spPr>
        <p:txBody>
          <a:bodyPr anchor="ctr">
            <a:normAutofit/>
          </a:bodyPr>
          <a:lstStyle>
            <a:lvl1pPr algn="ctr">
              <a:defRPr sz="4400" b="1">
                <a:solidFill>
                  <a:srgbClr val="1C3961"/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1847" y="6430958"/>
            <a:ext cx="2743200" cy="365125"/>
          </a:xfrm>
        </p:spPr>
        <p:txBody>
          <a:bodyPr/>
          <a:lstStyle>
            <a:lvl1pPr>
              <a:defRPr sz="1000" b="1"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r>
              <a:rPr lang="en-US"/>
              <a:t>November 10,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49" y="6421628"/>
            <a:ext cx="4114800" cy="36512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1C396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251" y="6459784"/>
            <a:ext cx="2743200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5FB768C1-4BAA-41BB-91C6-7C9111748835}" type="slidenum">
              <a:rPr lang="en-US" i="1" smtClean="0">
                <a:solidFill>
                  <a:srgbClr val="1C3961"/>
                </a:solidFill>
              </a:rPr>
              <a:pPr>
                <a:defRPr/>
              </a:pPr>
              <a:t>‹#›</a:t>
            </a:fld>
            <a:endParaRPr lang="en-US" i="1" dirty="0">
              <a:solidFill>
                <a:srgbClr val="1C396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26799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88977" y="193398"/>
            <a:ext cx="11762843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Z:\A-Revenue and Fiscal Affairs\RFA logo banner final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410" y="6452317"/>
            <a:ext cx="3325977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794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7"/>
            <a:ext cx="10515600" cy="100647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4702"/>
            <a:ext cx="10515600" cy="4632261"/>
          </a:xfrm>
        </p:spPr>
        <p:txBody>
          <a:bodyPr/>
          <a:lstStyle>
            <a:lvl1pPr>
              <a:lnSpc>
                <a:spcPct val="100000"/>
              </a:lnSpc>
              <a:defRPr sz="2800">
                <a:latin typeface="Franklin Gothic Book" panose="020B0503020102020204" pitchFamily="34" charset="0"/>
              </a:defRPr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0200" y="639737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46305"/>
            <a:ext cx="11887200" cy="6263640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" y="192025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Z:\A-Revenue and Fiscal Affairs\RFA logo banner final.jpg">
            <a:extLst>
              <a:ext uri="{FF2B5EF4-FFF2-40B4-BE49-F238E27FC236}">
                <a16:creationId xmlns:a16="http://schemas.microsoft.com/office/drawing/2014/main" id="{8DC22141-647B-4A84-B400-AC4DCD517C7C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4861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46305"/>
            <a:ext cx="11887200" cy="6263640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" y="192025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 descr="Z:\A-Revenue and Fiscal Affairs\RFA logo banner final.jpg">
            <a:extLst>
              <a:ext uri="{FF2B5EF4-FFF2-40B4-BE49-F238E27FC236}">
                <a16:creationId xmlns:a16="http://schemas.microsoft.com/office/drawing/2014/main" id="{EC6F5EB5-8B31-41B5-8208-5AC4011FAABF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428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5448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120" y="193398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13" descr="Z:\A-Revenue and Fiscal Affairs\RFA logo banner final.jpg">
            <a:extLst>
              <a:ext uri="{FF2B5EF4-FFF2-40B4-BE49-F238E27FC236}">
                <a16:creationId xmlns:a16="http://schemas.microsoft.com/office/drawing/2014/main" id="{E89F6753-BAB8-4F5C-A4FE-D7BAD6771F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7439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1" y="870293"/>
            <a:ext cx="10515600" cy="2852737"/>
          </a:xfrm>
        </p:spPr>
        <p:txBody>
          <a:bodyPr anchor="ctr">
            <a:normAutofit/>
          </a:bodyPr>
          <a:lstStyle>
            <a:lvl1pPr algn="ctr">
              <a:defRPr sz="3600" b="0">
                <a:solidFill>
                  <a:srgbClr val="1C396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4752" cy="365125"/>
          </a:xfrm>
        </p:spPr>
        <p:txBody>
          <a:bodyPr/>
          <a:lstStyle>
            <a:lvl1pPr>
              <a:defRPr sz="1000" b="1">
                <a:latin typeface="Book Antiqua" panose="02040602050305030304" pitchFamily="18" charset="0"/>
              </a:defRPr>
            </a:lvl1pPr>
          </a:lstStyle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1648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>
            <a:lvl1pPr>
              <a:defRPr sz="1000"/>
            </a:lvl1pPr>
          </a:lstStyle>
          <a:p>
            <a:fld id="{784DC4BC-AE01-4C6D-870D-ADD2363A0B6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120" y="193398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Z:\A-Revenue and Fiscal Affairs\RFA logo banner final.jpg">
            <a:extLst>
              <a:ext uri="{FF2B5EF4-FFF2-40B4-BE49-F238E27FC236}">
                <a16:creationId xmlns:a16="http://schemas.microsoft.com/office/drawing/2014/main" id="{CA2B73CC-8670-4040-964C-8007A306F7E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6333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rder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3200" cy="365125"/>
          </a:xfrm>
        </p:spPr>
        <p:txBody>
          <a:bodyPr/>
          <a:lstStyle/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1168" y="193398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 descr="Z:\A-Revenue and Fiscal Affairs\RFA logo banner final.jpg">
            <a:extLst>
              <a:ext uri="{FF2B5EF4-FFF2-40B4-BE49-F238E27FC236}">
                <a16:creationId xmlns:a16="http://schemas.microsoft.com/office/drawing/2014/main" id="{89D906B3-AD75-484D-91F4-E25E0944C219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7462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3200" cy="365125"/>
          </a:xfrm>
        </p:spPr>
        <p:txBody>
          <a:bodyPr/>
          <a:lstStyle/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Z:\A-Revenue and Fiscal Affairs\RFA logo banner final.jpg">
            <a:extLst>
              <a:ext uri="{FF2B5EF4-FFF2-40B4-BE49-F238E27FC236}">
                <a16:creationId xmlns:a16="http://schemas.microsoft.com/office/drawing/2014/main" id="{FD09090D-74CB-4E40-A5AB-DB419ED62680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60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3563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5448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1168" y="193398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Z:\A-Revenue and Fiscal Affairs\RFA logo banner fina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227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November 10,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40080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17152" y="6400800"/>
            <a:ext cx="2743200" cy="365125"/>
          </a:xfrm>
        </p:spPr>
        <p:txBody>
          <a:bodyPr/>
          <a:lstStyle/>
          <a:p>
            <a:fld id="{784DC4BC-AE01-4C6D-870D-ADD2363A0B6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5448" y="146305"/>
            <a:ext cx="11887200" cy="6266386"/>
          </a:xfrm>
          <a:prstGeom prst="rect">
            <a:avLst/>
          </a:prstGeom>
          <a:noFill/>
          <a:ln w="38100">
            <a:solidFill>
              <a:srgbClr val="1C3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1168" y="193398"/>
            <a:ext cx="11795760" cy="6172200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Z:\A-Revenue and Fiscal Affairs\RFA logo banner final.jpg">
            <a:extLst>
              <a:ext uri="{FF2B5EF4-FFF2-40B4-BE49-F238E27FC236}">
                <a16:creationId xmlns:a16="http://schemas.microsoft.com/office/drawing/2014/main" id="{2DADB3AE-8083-4F21-95B9-8A3C43D30F4F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056" y="6446520"/>
            <a:ext cx="2529889" cy="303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547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122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04356"/>
            <a:ext cx="10515600" cy="457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425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1">
                <a:solidFill>
                  <a:srgbClr val="002060"/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November 10,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rgbClr val="002060"/>
                </a:solidFill>
                <a:latin typeface="Franklin Gothic Book" panose="020B05030201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34549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2060"/>
                </a:solidFill>
                <a:latin typeface="Book Antiqua" panose="02040602050305030304" pitchFamily="18" charset="0"/>
              </a:defRPr>
            </a:lvl1pPr>
          </a:lstStyle>
          <a:p>
            <a:fld id="{784DC4BC-AE01-4C6D-870D-ADD2363A0B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74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685" r:id="rId13"/>
    <p:sldLayoutId id="2147483687" r:id="rId14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0" kern="1200">
          <a:solidFill>
            <a:srgbClr val="002060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800" b="0" kern="1200">
          <a:solidFill>
            <a:srgbClr val="002060"/>
          </a:solidFill>
          <a:latin typeface="Franklin Gothic Book" panose="020B05030201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b="0" kern="1200">
          <a:solidFill>
            <a:srgbClr val="002060"/>
          </a:solidFill>
          <a:latin typeface="Franklin Gothic Book" panose="020B05030201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b="0" kern="1200">
          <a:solidFill>
            <a:srgbClr val="002060"/>
          </a:solidFill>
          <a:latin typeface="Franklin Gothic Book" panose="020B05030201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b="0" kern="1200">
          <a:solidFill>
            <a:srgbClr val="002060"/>
          </a:solidFill>
          <a:latin typeface="Franklin Gothic Book" panose="020B05030201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b="0" kern="1200">
          <a:solidFill>
            <a:srgbClr val="002060"/>
          </a:solidFill>
          <a:latin typeface="Franklin Gothic Book" panose="020B05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ttom garnet ba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74896"/>
            <a:ext cx="12192000" cy="88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365219"/>
      </p:ext>
    </p:extLst>
  </p:cSld>
  <p:clrMap bg1="lt1" tx1="dk1" bg2="lt2" tx2="dk2" accent1="accent1" accent2="accent2" accent3="accent3" accent4="accent4" accent5="accent5" accent6="accent6" hlink="hlink" folHlink="folHlink"/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30392"/>
            <a:ext cx="9144000" cy="2814385"/>
          </a:xfrm>
        </p:spPr>
        <p:txBody>
          <a:bodyPr>
            <a:normAutofit fontScale="90000"/>
          </a:bodyPr>
          <a:lstStyle/>
          <a:p>
            <a:r>
              <a:rPr lang="en-US" cap="small" dirty="0"/>
              <a:t>Revenue and Fiscal Affairs</a:t>
            </a:r>
            <a:br>
              <a:rPr lang="en-US" cap="small" dirty="0"/>
            </a:br>
            <a:r>
              <a:rPr lang="en-US" cap="small" dirty="0"/>
              <a:t>Board Meeting</a:t>
            </a:r>
            <a:br>
              <a:rPr lang="en-US" dirty="0"/>
            </a:br>
            <a:r>
              <a:rPr lang="en-US" cap="small" dirty="0"/>
              <a:t>November</a:t>
            </a:r>
            <a:r>
              <a:rPr lang="en-US" dirty="0"/>
              <a:t> 16</a:t>
            </a:r>
            <a:r>
              <a:rPr lang="en-US" cap="small" dirty="0"/>
              <a:t>, 2022</a:t>
            </a:r>
            <a:br>
              <a:rPr lang="en-US" dirty="0"/>
            </a:br>
            <a:br>
              <a:rPr lang="en-US" sz="3100" dirty="0"/>
            </a:br>
            <a:br>
              <a:rPr lang="en-US" dirty="0"/>
            </a:br>
            <a:br>
              <a:rPr lang="en-US" dirty="0"/>
            </a:br>
            <a:br>
              <a:rPr lang="en-US" sz="2200" dirty="0"/>
            </a:b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5638801" y="297397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5537D8A-97D0-451E-BEA2-01539EC77A20}"/>
              </a:ext>
            </a:extLst>
          </p:cNvPr>
          <p:cNvSpPr txBox="1">
            <a:spLocks/>
          </p:cNvSpPr>
          <p:nvPr/>
        </p:nvSpPr>
        <p:spPr>
          <a:xfrm>
            <a:off x="1685498" y="4886267"/>
            <a:ext cx="7187342" cy="9506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rgbClr val="002060"/>
                </a:solidFill>
                <a:latin typeface="Franklin Gothic Medium" panose="020B0603020102020204" pitchFamily="34" charset="0"/>
                <a:ea typeface="+mj-ea"/>
                <a:cs typeface="+mj-cs"/>
              </a:defRPr>
            </a:lvl1pPr>
          </a:lstStyle>
          <a:p>
            <a:pPr defTabSz="889000">
              <a:spcAft>
                <a:spcPct val="35000"/>
              </a:spcAft>
            </a:pP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S</a:t>
            </a:r>
            <a:r>
              <a:rPr lang="en-US" sz="2200" cap="small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outh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 C</a:t>
            </a:r>
            <a:r>
              <a:rPr lang="en-US" sz="2200" cap="small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arolina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 R</a:t>
            </a:r>
            <a:r>
              <a:rPr lang="en-US" sz="2200" cap="small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evenue and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 F</a:t>
            </a:r>
            <a:r>
              <a:rPr lang="en-US" sz="2200" cap="small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iscal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 A</a:t>
            </a:r>
            <a:r>
              <a:rPr lang="en-US" sz="2200" cap="small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ffairs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 O</a:t>
            </a:r>
            <a:r>
              <a:rPr lang="en-US" sz="2200" cap="small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ffice</a:t>
            </a:r>
            <a:br>
              <a:rPr lang="en-US" sz="2400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</a:br>
            <a:r>
              <a:rPr lang="en-US" sz="2000" i="1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Transforming data into solutions for South Carolina</a:t>
            </a:r>
          </a:p>
        </p:txBody>
      </p:sp>
    </p:spTree>
    <p:extLst>
      <p:ext uri="{BB962C8B-B14F-4D97-AF65-F5344CB8AC3E}">
        <p14:creationId xmlns:p14="http://schemas.microsoft.com/office/powerpoint/2010/main" val="2117313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cap="small" dirty="0"/>
              <a:t>Adoption of Meeting Minutes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A0CDC-0FD7-43F6-9D54-7CC124F4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 16,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71112D-6DFD-4BCC-8DB3-466D0A2EB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503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838200" y="1531196"/>
            <a:ext cx="10515600" cy="2852737"/>
          </a:xfrm>
        </p:spPr>
        <p:txBody>
          <a:bodyPr>
            <a:normAutofit/>
          </a:bodyPr>
          <a:lstStyle/>
          <a:p>
            <a:r>
              <a:rPr lang="en-US" sz="3200" cap="small" dirty="0">
                <a:solidFill>
                  <a:srgbClr val="1C3961"/>
                </a:solidFill>
              </a:rPr>
              <a:t>Adoption of Wireless Fee for 2023 (§23-47-50(F))</a:t>
            </a:r>
            <a:br>
              <a:rPr lang="en-US" sz="3200" cap="small" dirty="0">
                <a:solidFill>
                  <a:srgbClr val="1C3961"/>
                </a:solidFill>
              </a:rPr>
            </a:br>
            <a:br>
              <a:rPr lang="en-US" sz="3200" b="1" cap="small" dirty="0">
                <a:solidFill>
                  <a:srgbClr val="1C3961"/>
                </a:solidFill>
              </a:rPr>
            </a:br>
            <a:br>
              <a:rPr lang="en-US" sz="3200" b="1" cap="small" dirty="0">
                <a:solidFill>
                  <a:srgbClr val="1C3961"/>
                </a:solidFill>
              </a:rPr>
            </a:br>
            <a:r>
              <a:rPr lang="en-US" sz="2400" dirty="0">
                <a:solidFill>
                  <a:srgbClr val="1C3961"/>
                </a:solidFill>
              </a:rPr>
              <a:t>Recommendation to maintain the wireless fee at $0.62 for calendar year 2023</a:t>
            </a:r>
            <a:endParaRPr lang="en-US" sz="3200" cap="smal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A0CDC-0FD7-43F6-9D54-7CC124F4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 16,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71112D-6DFD-4BCC-8DB3-466D0A2EB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753229"/>
      </p:ext>
    </p:extLst>
  </p:cSld>
  <p:clrMapOvr>
    <a:masterClrMapping/>
  </p:clrMapOvr>
</p:sld>
</file>

<file path=ppt/theme/theme1.xml><?xml version="1.0" encoding="utf-8"?>
<a:theme xmlns:a="http://schemas.openxmlformats.org/drawingml/2006/main" name="1_RFA widescreen PowerPoint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FA widescreen PowerPoint Theme" id="{B99C1916-097F-450E-A27C-6FB5AF3B078F}" vid="{0F182D99-7C5B-4F14-A3E1-DBE999373D2F}"/>
    </a:ext>
  </a:extLst>
</a:theme>
</file>

<file path=ppt/theme/theme2.xml><?xml version="1.0" encoding="utf-8"?>
<a:theme xmlns:a="http://schemas.openxmlformats.org/drawingml/2006/main" name="PP_Template_Style2_Foo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9113</TotalTime>
  <Words>73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Book Antiqua</vt:lpstr>
      <vt:lpstr>Calibri</vt:lpstr>
      <vt:lpstr>Franklin Gothic Book</vt:lpstr>
      <vt:lpstr>Franklin Gothic Medium</vt:lpstr>
      <vt:lpstr>1_RFA widescreen PowerPoint Theme</vt:lpstr>
      <vt:lpstr>PP_Template_Style2_Footer</vt:lpstr>
      <vt:lpstr>Revenue and Fiscal Affairs Board Meeting November 16, 2022     </vt:lpstr>
      <vt:lpstr>Adoption of Meeting Minutes</vt:lpstr>
      <vt:lpstr>Adoption of Wireless Fee for 2023 (§23-47-50(F))   Recommendation to maintain the wireless fee at $0.62 for calendar year 2023</vt:lpstr>
    </vt:vector>
  </TitlesOfParts>
  <Company>Revenue &amp; Fiscal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Athey</dc:creator>
  <cp:lastModifiedBy>Sandra Kelly</cp:lastModifiedBy>
  <cp:revision>604</cp:revision>
  <cp:lastPrinted>2022-11-09T21:05:33Z</cp:lastPrinted>
  <dcterms:created xsi:type="dcterms:W3CDTF">2017-10-30T14:10:42Z</dcterms:created>
  <dcterms:modified xsi:type="dcterms:W3CDTF">2022-11-09T21:46:25Z</dcterms:modified>
</cp:coreProperties>
</file>