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455" r:id="rId7"/>
    <p:sldId id="432" r:id="rId8"/>
    <p:sldId id="407" r:id="rId9"/>
    <p:sldId id="478" r:id="rId10"/>
    <p:sldId id="467" r:id="rId11"/>
    <p:sldId id="458" r:id="rId12"/>
    <p:sldId id="396" r:id="rId13"/>
    <p:sldId id="475" r:id="rId14"/>
    <p:sldId id="411" r:id="rId15"/>
    <p:sldId id="390" r:id="rId16"/>
    <p:sldId id="691" r:id="rId17"/>
    <p:sldId id="466" r:id="rId18"/>
    <p:sldId id="688" r:id="rId19"/>
    <p:sldId id="465" r:id="rId20"/>
    <p:sldId id="408" r:id="rId21"/>
    <p:sldId id="354" r:id="rId22"/>
    <p:sldId id="353" r:id="rId23"/>
    <p:sldId id="356" r:id="rId24"/>
    <p:sldId id="308" r:id="rId25"/>
    <p:sldId id="348" r:id="rId26"/>
    <p:sldId id="695" r:id="rId27"/>
    <p:sldId id="346" r:id="rId28"/>
    <p:sldId id="342" r:id="rId29"/>
    <p:sldId id="442" r:id="rId30"/>
    <p:sldId id="444" r:id="rId31"/>
    <p:sldId id="459" r:id="rId32"/>
    <p:sldId id="438" r:id="rId33"/>
    <p:sldId id="312" r:id="rId34"/>
    <p:sldId id="479" r:id="rId35"/>
    <p:sldId id="697" r:id="rId36"/>
    <p:sldId id="689" r:id="rId37"/>
    <p:sldId id="690" r:id="rId38"/>
    <p:sldId id="692" r:id="rId39"/>
    <p:sldId id="693" r:id="rId40"/>
    <p:sldId id="485" r:id="rId41"/>
    <p:sldId id="694" r:id="rId42"/>
    <p:sldId id="482" r:id="rId43"/>
    <p:sldId id="357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89BF4D-CB55-4898-8752-EE3111887839}">
          <p14:sldIdLst>
            <p14:sldId id="256"/>
            <p14:sldId id="257"/>
            <p14:sldId id="455"/>
            <p14:sldId id="432"/>
            <p14:sldId id="407"/>
            <p14:sldId id="478"/>
            <p14:sldId id="467"/>
            <p14:sldId id="458"/>
            <p14:sldId id="396"/>
            <p14:sldId id="475"/>
            <p14:sldId id="411"/>
            <p14:sldId id="390"/>
            <p14:sldId id="691"/>
            <p14:sldId id="466"/>
            <p14:sldId id="688"/>
            <p14:sldId id="465"/>
            <p14:sldId id="408"/>
            <p14:sldId id="354"/>
            <p14:sldId id="353"/>
            <p14:sldId id="356"/>
            <p14:sldId id="308"/>
            <p14:sldId id="348"/>
            <p14:sldId id="695"/>
            <p14:sldId id="346"/>
            <p14:sldId id="342"/>
            <p14:sldId id="442"/>
            <p14:sldId id="444"/>
            <p14:sldId id="459"/>
            <p14:sldId id="438"/>
            <p14:sldId id="312"/>
            <p14:sldId id="479"/>
            <p14:sldId id="697"/>
            <p14:sldId id="689"/>
            <p14:sldId id="690"/>
            <p14:sldId id="692"/>
            <p14:sldId id="693"/>
            <p14:sldId id="485"/>
            <p14:sldId id="694"/>
          </p14:sldIdLst>
        </p14:section>
        <p14:section name="Untitled Section" id="{972065C5-9954-4E78-BE8B-C9B0855B7F8F}">
          <p14:sldIdLst>
            <p14:sldId id="482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a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fs1\BEA\01-Frank's%20Working%20charts\216%20-%20%20Inflation%20Consumer%20Price%20Index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7.xml"/><Relationship Id="rId4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8.xml"/><Relationship Id="rId4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fs1\BEA\01-Frank's%20Working%20charts\216%20-%20%20Inflation%20Consumer%20Price%20Index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FUND</a:t>
            </a:r>
            <a:endParaRPr lang="en-US" sz="1800" b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494542962830678"/>
          <c:y val="2.422492642965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67635999639321E-2"/>
          <c:y val="0.14864156449095778"/>
          <c:w val="0.88488198786529804"/>
          <c:h val="0.64488739455888777"/>
        </c:manualLayout>
      </c:layout>
      <c:areaChart>
        <c:grouping val="stacked"/>
        <c:varyColors val="0"/>
        <c:ser>
          <c:idx val="3"/>
          <c:order val="3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11218.417219299999</c:v>
                </c:pt>
                <c:pt idx="25" formatCode="&quot;$&quot;#,##0.00">
                  <c:v>11395.84873213</c:v>
                </c:pt>
                <c:pt idx="26" formatCode="&quot;$&quot;#,##0.00">
                  <c:v>11597.393691650001</c:v>
                </c:pt>
                <c:pt idx="27" formatCode="&quot;$&quot;#,##0.00">
                  <c:v>11728.911898460003</c:v>
                </c:pt>
                <c:pt idx="28" formatCode="&quot;$&quot;#,##0.00">
                  <c:v>11891.831773580001</c:v>
                </c:pt>
                <c:pt idx="29" formatCode="&quot;$&quot;#,##0.00">
                  <c:v>12133.212436480002</c:v>
                </c:pt>
                <c:pt idx="30" formatCode="&quot;$&quot;#,##0.00">
                  <c:v>12348.175909180001</c:v>
                </c:pt>
                <c:pt idx="31" formatCode="&quot;$&quot;#,##0.00">
                  <c:v>12093.565765120004</c:v>
                </c:pt>
                <c:pt idx="32" formatCode="&quot;$&quot;#,##0.00">
                  <c:v>12691.100558100001</c:v>
                </c:pt>
                <c:pt idx="33" formatCode="&quot;$&quot;#,##0.00">
                  <c:v>13288.861191110002</c:v>
                </c:pt>
                <c:pt idx="34" formatCode="&quot;$&quot;#,##0.00">
                  <c:v>13427.044565720002</c:v>
                </c:pt>
                <c:pt idx="35" formatCode="&quot;$&quot;#,##0.00">
                  <c:v>13654.415324270001</c:v>
                </c:pt>
                <c:pt idx="36" formatCode="&quot;$&quot;#,##0.00">
                  <c:v>13678.061775284905</c:v>
                </c:pt>
                <c:pt idx="37" formatCode="&quot;$&quot;#,##0.00">
                  <c:v>13596.552894384966</c:v>
                </c:pt>
                <c:pt idx="38" formatCode="&quot;$&quot;#,##0.00">
                  <c:v>13555.326986602973</c:v>
                </c:pt>
                <c:pt idx="39" formatCode="&quot;$&quot;#,##0.00">
                  <c:v>13561.812877449202</c:v>
                </c:pt>
                <c:pt idx="40" formatCode="&quot;$&quot;#,##0.00">
                  <c:v>13449.956165864891</c:v>
                </c:pt>
                <c:pt idx="41" formatCode="&quot;$&quot;#,##0.00">
                  <c:v>13333.399247147814</c:v>
                </c:pt>
                <c:pt idx="42" formatCode="&quot;$&quot;#,##0.00">
                  <c:v>13149.848469332417</c:v>
                </c:pt>
                <c:pt idx="43" formatCode="&quot;$&quot;#,##0.00">
                  <c:v>12675.011787674362</c:v>
                </c:pt>
                <c:pt idx="44" formatCode="&quot;$&quot;#,##0.00">
                  <c:v>12328.839210713501</c:v>
                </c:pt>
                <c:pt idx="45" formatCode="&quot;$&quot;#,##0.00">
                  <c:v>11539.590920778483</c:v>
                </c:pt>
                <c:pt idx="46" formatCode="&quot;$&quot;#,##0.00">
                  <c:v>11357.068489834584</c:v>
                </c:pt>
                <c:pt idx="47" formatCode="&quot;$&quot;#,##0.00">
                  <c:v>11068.343815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6-476B-A94A-222A551A2BA9}"/>
            </c:ext>
          </c:extLst>
        </c:ser>
        <c:ser>
          <c:idx val="2"/>
          <c:order val="4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24" formatCode="&quot;$&quot;#,##0.00">
                  <c:v>336.55251657900044</c:v>
                </c:pt>
                <c:pt idx="25" formatCode="&quot;$&quot;#,##0.00">
                  <c:v>341.87546196390031</c:v>
                </c:pt>
                <c:pt idx="26" formatCode="&quot;$&quot;#,##0.00">
                  <c:v>347.92181074949985</c:v>
                </c:pt>
                <c:pt idx="27" formatCode="&quot;$&quot;#,##0.00">
                  <c:v>351.86735695380048</c:v>
                </c:pt>
                <c:pt idx="28" formatCode="&quot;$&quot;#,##0.00">
                  <c:v>356.75495320740083</c:v>
                </c:pt>
                <c:pt idx="29" formatCode="&quot;$&quot;#,##0.00">
                  <c:v>363.99637309440004</c:v>
                </c:pt>
                <c:pt idx="30" formatCode="&quot;$&quot;#,##0.00">
                  <c:v>370.44527727540117</c:v>
                </c:pt>
                <c:pt idx="31" formatCode="&quot;$&quot;#,##0.00">
                  <c:v>362.80697295360005</c:v>
                </c:pt>
                <c:pt idx="32" formatCode="&quot;$&quot;#,##0.00">
                  <c:v>380.73301674300092</c:v>
                </c:pt>
                <c:pt idx="33" formatCode="&quot;$&quot;#,##0.00">
                  <c:v>398.6658357332999</c:v>
                </c:pt>
                <c:pt idx="34" formatCode="&quot;$&quot;#,##0.00">
                  <c:v>402.81133697160112</c:v>
                </c:pt>
                <c:pt idx="35" formatCode="&quot;$&quot;#,##0.00">
                  <c:v>409.6324597281</c:v>
                </c:pt>
                <c:pt idx="36" formatCode="&quot;$&quot;#,##0.00">
                  <c:v>410.34185325854742</c:v>
                </c:pt>
                <c:pt idx="37" formatCode="&quot;$&quot;#,##0.00">
                  <c:v>407.89658683154994</c:v>
                </c:pt>
                <c:pt idx="38" formatCode="&quot;$&quot;#,##0.00">
                  <c:v>406.65980959808985</c:v>
                </c:pt>
                <c:pt idx="39" formatCode="&quot;$&quot;#,##0.00">
                  <c:v>406.85438632347723</c:v>
                </c:pt>
                <c:pt idx="40" formatCode="&quot;$&quot;#,##0.00">
                  <c:v>403.49868497594798</c:v>
                </c:pt>
                <c:pt idx="41" formatCode="&quot;$&quot;#,##0.00">
                  <c:v>400.0019774144348</c:v>
                </c:pt>
                <c:pt idx="42" formatCode="&quot;$&quot;#,##0.00">
                  <c:v>394.49545407997357</c:v>
                </c:pt>
                <c:pt idx="43" formatCode="&quot;$&quot;#,##0.00">
                  <c:v>380.25035363023198</c:v>
                </c:pt>
                <c:pt idx="44" formatCode="&quot;$&quot;#,##0.00">
                  <c:v>369.86517632140567</c:v>
                </c:pt>
                <c:pt idx="45" formatCode="&quot;$&quot;#,##0.00">
                  <c:v>346.18772762335539</c:v>
                </c:pt>
                <c:pt idx="46" formatCode="&quot;$&quot;#,##0.00">
                  <c:v>340.7120546950373</c:v>
                </c:pt>
                <c:pt idx="47" formatCode="&quot;$&quot;#,##0.00">
                  <c:v>332.05031444999986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6-476B-A94A-222A551A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9428.6</c:v>
                </c:pt>
                <c:pt idx="1">
                  <c:v>9464.1</c:v>
                </c:pt>
                <c:pt idx="2">
                  <c:v>9560.9</c:v>
                </c:pt>
                <c:pt idx="3">
                  <c:v>9598.1</c:v>
                </c:pt>
                <c:pt idx="4">
                  <c:v>9652.0999999999985</c:v>
                </c:pt>
                <c:pt idx="5">
                  <c:v>9769.4000000000015</c:v>
                </c:pt>
                <c:pt idx="6">
                  <c:v>9845.7999999999993</c:v>
                </c:pt>
                <c:pt idx="7">
                  <c:v>9885.4471503900004</c:v>
                </c:pt>
                <c:pt idx="8">
                  <c:v>9846.1201308</c:v>
                </c:pt>
                <c:pt idx="9">
                  <c:v>9445.779805690001</c:v>
                </c:pt>
                <c:pt idx="10">
                  <c:v>9300.0997295400011</c:v>
                </c:pt>
                <c:pt idx="11">
                  <c:v>9792.9490990399991</c:v>
                </c:pt>
                <c:pt idx="12">
                  <c:v>9731.6004821499992</c:v>
                </c:pt>
                <c:pt idx="13">
                  <c:v>9784.3594311499983</c:v>
                </c:pt>
                <c:pt idx="14">
                  <c:v>9813.6091436799979</c:v>
                </c:pt>
                <c:pt idx="15">
                  <c:v>9865.5081434200019</c:v>
                </c:pt>
                <c:pt idx="16">
                  <c:v>9927.885431480001</c:v>
                </c:pt>
                <c:pt idx="17">
                  <c:v>9985.1125014599984</c:v>
                </c:pt>
                <c:pt idx="18">
                  <c:v>10076.713016959999</c:v>
                </c:pt>
                <c:pt idx="19">
                  <c:v>10642.345338069999</c:v>
                </c:pt>
                <c:pt idx="20">
                  <c:v>10369.217541399999</c:v>
                </c:pt>
                <c:pt idx="21">
                  <c:v>10896.94952584</c:v>
                </c:pt>
                <c:pt idx="22">
                  <c:v>11232.929601989999</c:v>
                </c:pt>
                <c:pt idx="23">
                  <c:v>11089.18023249</c:v>
                </c:pt>
                <c:pt idx="24">
                  <c:v>11218.417219299999</c:v>
                </c:pt>
                <c:pt idx="25">
                  <c:v>11395.84873213</c:v>
                </c:pt>
                <c:pt idx="26">
                  <c:v>11597.393691650001</c:v>
                </c:pt>
                <c:pt idx="27">
                  <c:v>11728.911898460003</c:v>
                </c:pt>
                <c:pt idx="28">
                  <c:v>11891.831773580001</c:v>
                </c:pt>
                <c:pt idx="29">
                  <c:v>12133.212436480002</c:v>
                </c:pt>
                <c:pt idx="30">
                  <c:v>12348.175909180001</c:v>
                </c:pt>
                <c:pt idx="31">
                  <c:v>12093.565765120004</c:v>
                </c:pt>
                <c:pt idx="32">
                  <c:v>12691.100558100001</c:v>
                </c:pt>
                <c:pt idx="33">
                  <c:v>13288.861191110002</c:v>
                </c:pt>
                <c:pt idx="34">
                  <c:v>13427.044565720002</c:v>
                </c:pt>
                <c:pt idx="35">
                  <c:v>13654.415324270001</c:v>
                </c:pt>
                <c:pt idx="36">
                  <c:v>13694.56411438</c:v>
                </c:pt>
                <c:pt idx="37">
                  <c:v>13781.564464990002</c:v>
                </c:pt>
                <c:pt idx="38">
                  <c:v>14012.882777950002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76-476B-A94A-222A551A2BA9}"/>
            </c:ext>
          </c:extLst>
        </c:ser>
        <c:ser>
          <c:idx val="5"/>
          <c:order val="1"/>
          <c:tx>
            <c:v>Estimates (Before Tax Reform)</c:v>
          </c:tx>
          <c:spPr>
            <a:ln w="222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DATA!$P$102:$P$149</c:f>
              <c:numCache>
                <c:formatCode>General</c:formatCode>
                <c:ptCount val="48"/>
                <c:pt idx="35" formatCode="&quot;$&quot;#,##0.00">
                  <c:v>13654.415324270001</c:v>
                </c:pt>
                <c:pt idx="36" formatCode="&quot;$&quot;#,##0.00">
                  <c:v>13675.417679608729</c:v>
                </c:pt>
                <c:pt idx="37" formatCode="&quot;$&quot;#,##0.00">
                  <c:v>13618.397669360054</c:v>
                </c:pt>
                <c:pt idx="38" formatCode="&quot;$&quot;#,##0.00">
                  <c:v>13574.244041670612</c:v>
                </c:pt>
                <c:pt idx="39" formatCode="&quot;$&quot;#,##0.00">
                  <c:v>13588.669199134538</c:v>
                </c:pt>
                <c:pt idx="40" formatCode="&quot;$&quot;#,##0.00">
                  <c:v>13516.295387149248</c:v>
                </c:pt>
                <c:pt idx="41" formatCode="&quot;$&quot;#,##0.00">
                  <c:v>13407.311991324705</c:v>
                </c:pt>
                <c:pt idx="42" formatCode="&quot;$&quot;#,##0.00">
                  <c:v>13343.529801571261</c:v>
                </c:pt>
                <c:pt idx="43" formatCode="&quot;$&quot;#,##0.00">
                  <c:v>13168.069908405818</c:v>
                </c:pt>
                <c:pt idx="44" formatCode="&quot;$&quot;#,##0.00">
                  <c:v>12865.609348803478</c:v>
                </c:pt>
                <c:pt idx="45" formatCode="&quot;$&quot;#,##0.00">
                  <c:v>12146.990925159862</c:v>
                </c:pt>
                <c:pt idx="46" formatCode="&quot;$&quot;#,##0.00">
                  <c:v>12059.069486553322</c:v>
                </c:pt>
                <c:pt idx="47" formatCode="&quot;$&quot;#,##0.00">
                  <c:v>11876.877415000001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76-476B-A94A-222A551A2BA9}"/>
            </c:ext>
          </c:extLst>
        </c:ser>
        <c:ser>
          <c:idx val="1"/>
          <c:order val="2"/>
          <c:tx>
            <c:v>Estimates (After Tax Reform)</c:v>
          </c:tx>
          <c:spPr>
            <a:ln w="3175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11089.18023249</c:v>
                </c:pt>
                <c:pt idx="24" formatCode="&quot;$&quot;#,##0.00">
                  <c:v>11218.417219299999</c:v>
                </c:pt>
                <c:pt idx="25" formatCode="&quot;$&quot;#,##0.00">
                  <c:v>11395.84873213</c:v>
                </c:pt>
                <c:pt idx="26" formatCode="&quot;$&quot;#,##0.00">
                  <c:v>11597.393691650001</c:v>
                </c:pt>
                <c:pt idx="27" formatCode="&quot;$&quot;#,##0.00">
                  <c:v>11728.911898460003</c:v>
                </c:pt>
                <c:pt idx="28" formatCode="&quot;$&quot;#,##0.00">
                  <c:v>11891.831773580001</c:v>
                </c:pt>
                <c:pt idx="29" formatCode="&quot;$&quot;#,##0.00">
                  <c:v>12133.212436480002</c:v>
                </c:pt>
                <c:pt idx="30" formatCode="&quot;$&quot;#,##0.00">
                  <c:v>12348.175909180001</c:v>
                </c:pt>
                <c:pt idx="31" formatCode="&quot;$&quot;#,##0.00">
                  <c:v>12093.565765120004</c:v>
                </c:pt>
                <c:pt idx="32" formatCode="&quot;$&quot;#,##0.00">
                  <c:v>12691.100558100001</c:v>
                </c:pt>
                <c:pt idx="33" formatCode="&quot;$&quot;#,##0.00">
                  <c:v>13288.861191110002</c:v>
                </c:pt>
                <c:pt idx="34" formatCode="&quot;$&quot;#,##0.00">
                  <c:v>13427.044565720002</c:v>
                </c:pt>
                <c:pt idx="35" formatCode="&quot;$&quot;#,##0.00">
                  <c:v>13654.415324270001</c:v>
                </c:pt>
                <c:pt idx="36" formatCode="&quot;$&quot;#,##0.00">
                  <c:v>13678.061775284905</c:v>
                </c:pt>
                <c:pt idx="37" formatCode="&quot;$&quot;#,##0.00">
                  <c:v>13596.552894384966</c:v>
                </c:pt>
                <c:pt idx="38" formatCode="&quot;$&quot;#,##0.00">
                  <c:v>13555.326986602973</c:v>
                </c:pt>
                <c:pt idx="39" formatCode="&quot;$&quot;#,##0.00">
                  <c:v>13561.812877449202</c:v>
                </c:pt>
                <c:pt idx="40" formatCode="&quot;$&quot;#,##0.00">
                  <c:v>13449.956165864891</c:v>
                </c:pt>
                <c:pt idx="41" formatCode="&quot;$&quot;#,##0.00">
                  <c:v>13333.399247147814</c:v>
                </c:pt>
                <c:pt idx="42" formatCode="&quot;$&quot;#,##0.00">
                  <c:v>13149.848469332417</c:v>
                </c:pt>
                <c:pt idx="43" formatCode="&quot;$&quot;#,##0.00">
                  <c:v>12675.011787674362</c:v>
                </c:pt>
                <c:pt idx="44" formatCode="&quot;$&quot;#,##0.00">
                  <c:v>12328.839210713501</c:v>
                </c:pt>
                <c:pt idx="45" formatCode="&quot;$&quot;#,##0.00">
                  <c:v>11539.590920778483</c:v>
                </c:pt>
                <c:pt idx="46" formatCode="&quot;$&quot;#,##0.00">
                  <c:v>11357.068489834584</c:v>
                </c:pt>
                <c:pt idx="47" formatCode="&quot;$&quot;#,##0.00">
                  <c:v>11068.343815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76-476B-A94A-222A551A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5"/>
          <c:tx>
            <c:strRef>
              <c:f>DATA!$V$6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DATA!$W$7:$W$9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DATA!$U$7:$U$9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DATA!$V$7:$V$9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A76-476B-A94A-222A551A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145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0671457486966582E-2"/>
              <c:y val="0.43504064264694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500"/>
        <c:minorUnit val="10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between"/>
      </c:valAx>
      <c:cat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auto val="1"/>
        <c:lblAlgn val="ctr"/>
        <c:lblOffset val="100"/>
        <c:noMultiLvlLbl val="0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9479797913407734"/>
          <c:y val="0.93977311081198056"/>
          <c:w val="0.62838922263264674"/>
          <c:h val="4.1358635011773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CORPORATE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LICENSE TAX</a:t>
            </a: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8292831602571411"/>
          <c:y val="1.3979804957553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581593061736852E-2"/>
          <c:y val="0.1547021395052891"/>
          <c:w val="0.90438196584122632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163.07171170000001</c:v>
                </c:pt>
                <c:pt idx="36" formatCode="&quot;$&quot;#,##0.00">
                  <c:v>163.19261459352671</c:v>
                </c:pt>
                <c:pt idx="37" formatCode="&quot;$&quot;#,##0.00">
                  <c:v>163.24829151904009</c:v>
                </c:pt>
                <c:pt idx="38" formatCode="&quot;$&quot;#,##0.00">
                  <c:v>163.41521432106526</c:v>
                </c:pt>
                <c:pt idx="39" formatCode="&quot;$&quot;#,##0.00">
                  <c:v>164.60177516901649</c:v>
                </c:pt>
                <c:pt idx="40" formatCode="&quot;$&quot;#,##0.00">
                  <c:v>165.26756446127209</c:v>
                </c:pt>
                <c:pt idx="41" formatCode="&quot;$&quot;#,##0.00">
                  <c:v>166.27141700465438</c:v>
                </c:pt>
                <c:pt idx="42" formatCode="&quot;$&quot;#,##0.00">
                  <c:v>166.39512438508501</c:v>
                </c:pt>
                <c:pt idx="43" formatCode="&quot;$&quot;#,##0.00">
                  <c:v>166.47102527077305</c:v>
                </c:pt>
                <c:pt idx="44" formatCode="&quot;$&quot;#,##0.00">
                  <c:v>166.71102902278656</c:v>
                </c:pt>
                <c:pt idx="45" formatCode="&quot;$&quot;#,##0.00">
                  <c:v>166.91893610491761</c:v>
                </c:pt>
                <c:pt idx="46" formatCode="&quot;$&quot;#,##0.00">
                  <c:v>166.98292992985279</c:v>
                </c:pt>
                <c:pt idx="47" formatCode="&quot;$&quot;#,##0.00">
                  <c:v>167.072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0-49E9-B897-C774F617625B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7" formatCode="&quot;$&quot;#,##0.00">
                  <c:v>4.8974487455712108</c:v>
                </c:pt>
                <c:pt idx="38" formatCode="&quot;$&quot;#,##0.00">
                  <c:v>4.9024564296319681</c:v>
                </c:pt>
                <c:pt idx="39" formatCode="&quot;$&quot;#,##0.00">
                  <c:v>4.9380532550704856</c:v>
                </c:pt>
                <c:pt idx="40" formatCode="&quot;$&quot;#,##0.00">
                  <c:v>4.9580269338381697</c:v>
                </c:pt>
                <c:pt idx="41" formatCode="&quot;$&quot;#,##0.00">
                  <c:v>4.9881425101396246</c:v>
                </c:pt>
                <c:pt idx="42" formatCode="&quot;$&quot;#,##0.00">
                  <c:v>4.9918537315525668</c:v>
                </c:pt>
                <c:pt idx="43" formatCode="&quot;$&quot;#,##0.00">
                  <c:v>4.9941307581231911</c:v>
                </c:pt>
                <c:pt idx="44" formatCode="&quot;$&quot;#,##0.00">
                  <c:v>5.0013308706836028</c:v>
                </c:pt>
                <c:pt idx="45" formatCode="&quot;$&quot;#,##0.00">
                  <c:v>5.0075680831475324</c:v>
                </c:pt>
                <c:pt idx="46" formatCode="&quot;$&quot;#,##0.00">
                  <c:v>5.0094878978955819</c:v>
                </c:pt>
                <c:pt idx="47" formatCode="&quot;$&quot;#,##0.00">
                  <c:v>5.0121599999999944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0-49E9-B897-C774F6176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114.92000000000002</c:v>
                </c:pt>
                <c:pt idx="1">
                  <c:v>116.25000000000001</c:v>
                </c:pt>
                <c:pt idx="2">
                  <c:v>114.90000000000002</c:v>
                </c:pt>
                <c:pt idx="3">
                  <c:v>121.79999999999998</c:v>
                </c:pt>
                <c:pt idx="4">
                  <c:v>128</c:v>
                </c:pt>
                <c:pt idx="5">
                  <c:v>129.9</c:v>
                </c:pt>
                <c:pt idx="6">
                  <c:v>126.8</c:v>
                </c:pt>
                <c:pt idx="7">
                  <c:v>125.89999999999999</c:v>
                </c:pt>
                <c:pt idx="8">
                  <c:v>125.39999999999999</c:v>
                </c:pt>
                <c:pt idx="9">
                  <c:v>129.4</c:v>
                </c:pt>
                <c:pt idx="10">
                  <c:v>129.9</c:v>
                </c:pt>
                <c:pt idx="11">
                  <c:v>130.9</c:v>
                </c:pt>
                <c:pt idx="12">
                  <c:v>129.58662200000001</c:v>
                </c:pt>
                <c:pt idx="13">
                  <c:v>132.93166400000001</c:v>
                </c:pt>
                <c:pt idx="14">
                  <c:v>135.42971900000001</c:v>
                </c:pt>
                <c:pt idx="15">
                  <c:v>115.45950399999998</c:v>
                </c:pt>
                <c:pt idx="16">
                  <c:v>128.01542000000001</c:v>
                </c:pt>
                <c:pt idx="17">
                  <c:v>127.30259799999999</c:v>
                </c:pt>
                <c:pt idx="18">
                  <c:v>139.33829800000001</c:v>
                </c:pt>
                <c:pt idx="19">
                  <c:v>140.43584799999999</c:v>
                </c:pt>
                <c:pt idx="20">
                  <c:v>142.993492</c:v>
                </c:pt>
                <c:pt idx="21">
                  <c:v>146.38970399999999</c:v>
                </c:pt>
                <c:pt idx="22">
                  <c:v>147.39550399999999</c:v>
                </c:pt>
                <c:pt idx="23">
                  <c:v>148.13687195999998</c:v>
                </c:pt>
                <c:pt idx="24">
                  <c:v>149.47885518000001</c:v>
                </c:pt>
                <c:pt idx="25">
                  <c:v>146.70348247999999</c:v>
                </c:pt>
                <c:pt idx="26">
                  <c:v>147.01003380000003</c:v>
                </c:pt>
                <c:pt idx="27">
                  <c:v>152.75038964999999</c:v>
                </c:pt>
                <c:pt idx="28">
                  <c:v>139.93536735000001</c:v>
                </c:pt>
                <c:pt idx="29">
                  <c:v>172.57022803000001</c:v>
                </c:pt>
                <c:pt idx="30">
                  <c:v>160.87745813000001</c:v>
                </c:pt>
                <c:pt idx="31">
                  <c:v>160.27400696000004</c:v>
                </c:pt>
                <c:pt idx="32">
                  <c:v>162.10011346000002</c:v>
                </c:pt>
                <c:pt idx="33">
                  <c:v>163.37923154000001</c:v>
                </c:pt>
                <c:pt idx="34">
                  <c:v>163.08213916</c:v>
                </c:pt>
                <c:pt idx="35">
                  <c:v>163.07171170000001</c:v>
                </c:pt>
                <c:pt idx="36">
                  <c:v>164.31923047999999</c:v>
                </c:pt>
                <c:pt idx="37">
                  <c:v>166.45433617999998</c:v>
                </c:pt>
                <c:pt idx="38">
                  <c:v>169.15280286000001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20-49E9-B897-C774F617625B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35" formatCode="&quot;$&quot;#,##0.00">
                  <c:v>163.07171170000001</c:v>
                </c:pt>
                <c:pt idx="36" formatCode="&quot;$&quot;#,##0.00">
                  <c:v>163.19261459352671</c:v>
                </c:pt>
                <c:pt idx="37" formatCode="&quot;$&quot;#,##0.00">
                  <c:v>163.24829151904009</c:v>
                </c:pt>
                <c:pt idx="38" formatCode="&quot;$&quot;#,##0.00">
                  <c:v>163.41521432106526</c:v>
                </c:pt>
                <c:pt idx="39" formatCode="&quot;$&quot;#,##0.00">
                  <c:v>164.60177516901649</c:v>
                </c:pt>
                <c:pt idx="40" formatCode="&quot;$&quot;#,##0.00">
                  <c:v>165.26756446127209</c:v>
                </c:pt>
                <c:pt idx="41" formatCode="&quot;$&quot;#,##0.00">
                  <c:v>166.27141700465438</c:v>
                </c:pt>
                <c:pt idx="42" formatCode="&quot;$&quot;#,##0.00">
                  <c:v>166.39512438508501</c:v>
                </c:pt>
                <c:pt idx="43" formatCode="&quot;$&quot;#,##0.00">
                  <c:v>166.47102527077305</c:v>
                </c:pt>
                <c:pt idx="44" formatCode="&quot;$&quot;#,##0.00">
                  <c:v>166.71102902278656</c:v>
                </c:pt>
                <c:pt idx="45" formatCode="&quot;$&quot;#,##0.00">
                  <c:v>166.91893610491761</c:v>
                </c:pt>
                <c:pt idx="46" formatCode="&quot;$&quot;#,##0.00">
                  <c:v>166.98292992985279</c:v>
                </c:pt>
                <c:pt idx="47" formatCode="&quot;$&quot;#,##0.00">
                  <c:v>167.072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20-49E9-B897-C774F6176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D20-49E9-B897-C774F6176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1129084407927271E-2"/>
              <c:y val="0.40084126221713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3981418083609111"/>
          <c:y val="0.96443837597750592"/>
          <c:w val="0.30070675948115183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INSURANCE TAX</a:t>
            </a:r>
            <a:endParaRPr lang="en-US" sz="1800" b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882616248206688"/>
          <c:y val="1.8164320369044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283.50319425999993</c:v>
                </c:pt>
                <c:pt idx="36" formatCode="&quot;$&quot;#,##0.00">
                  <c:v>281.52229618500922</c:v>
                </c:pt>
                <c:pt idx="37" formatCode="&quot;$&quot;#,##0.00">
                  <c:v>280.00950039086581</c:v>
                </c:pt>
                <c:pt idx="38" formatCode="&quot;$&quot;#,##0.00">
                  <c:v>321.11131806126349</c:v>
                </c:pt>
                <c:pt idx="39" formatCode="&quot;$&quot;#,##0.00">
                  <c:v>325.50152806921915</c:v>
                </c:pt>
                <c:pt idx="40" formatCode="&quot;$&quot;#,##0.00">
                  <c:v>326.51292838668803</c:v>
                </c:pt>
                <c:pt idx="41" formatCode="&quot;$&quot;#,##0.00">
                  <c:v>333.60178850764225</c:v>
                </c:pt>
                <c:pt idx="42" formatCode="&quot;$&quot;#,##0.00">
                  <c:v>333.92446015958666</c:v>
                </c:pt>
                <c:pt idx="43" formatCode="&quot;$&quot;#,##0.00">
                  <c:v>334.02742212852797</c:v>
                </c:pt>
                <c:pt idx="44" formatCode="&quot;$&quot;#,##0.00">
                  <c:v>337.99657274147933</c:v>
                </c:pt>
                <c:pt idx="45" formatCode="&quot;$&quot;#,##0.00">
                  <c:v>337.89771540082398</c:v>
                </c:pt>
                <c:pt idx="46" formatCode="&quot;$&quot;#,##0.00">
                  <c:v>337.50448419254082</c:v>
                </c:pt>
                <c:pt idx="47" formatCode="&quot;$&quot;#,##0.00">
                  <c:v>345.75999998939039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B-4B9D-97C7-B6F1C84D13F9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6" formatCode="&quot;$&quot;#,##0.00">
                  <c:v>8.4456688855502762</c:v>
                </c:pt>
                <c:pt idx="37" formatCode="&quot;$&quot;#,##0.00">
                  <c:v>8.4002850117259982</c:v>
                </c:pt>
                <c:pt idx="38" formatCode="&quot;$&quot;#,##0.00">
                  <c:v>9.6333395418379268</c:v>
                </c:pt>
                <c:pt idx="39" formatCode="&quot;$&quot;#,##0.00">
                  <c:v>9.7650458420765744</c:v>
                </c:pt>
                <c:pt idx="40" formatCode="&quot;$&quot;#,##0.00">
                  <c:v>9.7953878516006512</c:v>
                </c:pt>
                <c:pt idx="41" formatCode="&quot;$&quot;#,##0.00">
                  <c:v>10.008053655229276</c:v>
                </c:pt>
                <c:pt idx="42" formatCode="&quot;$&quot;#,##0.00">
                  <c:v>10.017733804787611</c:v>
                </c:pt>
                <c:pt idx="43" formatCode="&quot;$&quot;#,##0.00">
                  <c:v>10.020822663855824</c:v>
                </c:pt>
                <c:pt idx="44" formatCode="&quot;$&quot;#,##0.00">
                  <c:v>10.139897182244397</c:v>
                </c:pt>
                <c:pt idx="45" formatCode="&quot;$&quot;#,##0.00">
                  <c:v>10.136931462024734</c:v>
                </c:pt>
                <c:pt idx="46" formatCode="&quot;$&quot;#,##0.00">
                  <c:v>10.125134525776218</c:v>
                </c:pt>
                <c:pt idx="47" formatCode="&quot;$&quot;#,##0.00">
                  <c:v>10.372799999681718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B-4B9D-97C7-B6F1C84D1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258.3</c:v>
                </c:pt>
                <c:pt idx="1">
                  <c:v>260</c:v>
                </c:pt>
                <c:pt idx="2">
                  <c:v>239.1</c:v>
                </c:pt>
                <c:pt idx="3">
                  <c:v>234.1</c:v>
                </c:pt>
                <c:pt idx="4">
                  <c:v>234</c:v>
                </c:pt>
                <c:pt idx="5">
                  <c:v>237.79999999999998</c:v>
                </c:pt>
                <c:pt idx="6">
                  <c:v>238.89999999999998</c:v>
                </c:pt>
                <c:pt idx="7">
                  <c:v>237.9</c:v>
                </c:pt>
                <c:pt idx="8">
                  <c:v>240.7</c:v>
                </c:pt>
                <c:pt idx="9">
                  <c:v>240.60000000000002</c:v>
                </c:pt>
                <c:pt idx="10">
                  <c:v>240.5</c:v>
                </c:pt>
                <c:pt idx="11">
                  <c:v>241.49999999999997</c:v>
                </c:pt>
                <c:pt idx="12">
                  <c:v>239.49999999999997</c:v>
                </c:pt>
                <c:pt idx="13">
                  <c:v>238.29999999999998</c:v>
                </c:pt>
                <c:pt idx="14">
                  <c:v>273.3</c:v>
                </c:pt>
                <c:pt idx="15">
                  <c:v>276.75422079999998</c:v>
                </c:pt>
                <c:pt idx="16">
                  <c:v>277.28294080000001</c:v>
                </c:pt>
                <c:pt idx="17">
                  <c:v>281.47994080000001</c:v>
                </c:pt>
                <c:pt idx="18">
                  <c:v>281.47994080000001</c:v>
                </c:pt>
                <c:pt idx="19">
                  <c:v>281.37994079999999</c:v>
                </c:pt>
                <c:pt idx="20">
                  <c:v>283.57994079999997</c:v>
                </c:pt>
                <c:pt idx="21">
                  <c:v>283.89100006000001</c:v>
                </c:pt>
                <c:pt idx="22">
                  <c:v>284.26199981000002</c:v>
                </c:pt>
                <c:pt idx="23">
                  <c:v>293.31012743999997</c:v>
                </c:pt>
                <c:pt idx="24">
                  <c:v>295.91334993999999</c:v>
                </c:pt>
                <c:pt idx="25">
                  <c:v>298.03525969000003</c:v>
                </c:pt>
                <c:pt idx="26">
                  <c:v>272.28112414999998</c:v>
                </c:pt>
                <c:pt idx="27">
                  <c:v>269.27460435</c:v>
                </c:pt>
                <c:pt idx="28">
                  <c:v>269.45836485000001</c:v>
                </c:pt>
                <c:pt idx="29">
                  <c:v>276.17162998999999</c:v>
                </c:pt>
                <c:pt idx="30">
                  <c:v>276.47012448999999</c:v>
                </c:pt>
                <c:pt idx="31">
                  <c:v>276.59495248999997</c:v>
                </c:pt>
                <c:pt idx="32">
                  <c:v>282.29773655999998</c:v>
                </c:pt>
                <c:pt idx="33">
                  <c:v>282.46439401000003</c:v>
                </c:pt>
                <c:pt idx="34">
                  <c:v>283.08382726000002</c:v>
                </c:pt>
                <c:pt idx="35">
                  <c:v>283.50319425999993</c:v>
                </c:pt>
                <c:pt idx="36">
                  <c:v>281.27622075999994</c:v>
                </c:pt>
                <c:pt idx="37">
                  <c:v>279.25092500999995</c:v>
                </c:pt>
                <c:pt idx="38">
                  <c:v>324.63603750999999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CB-4B9D-97C7-B6F1C84D13F9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35" formatCode="&quot;$&quot;#,##0.00">
                  <c:v>283.50319425999993</c:v>
                </c:pt>
                <c:pt idx="36" formatCode="&quot;$&quot;#,##0.00">
                  <c:v>281.52229618500922</c:v>
                </c:pt>
                <c:pt idx="37" formatCode="&quot;$&quot;#,##0.00">
                  <c:v>280.00950039086581</c:v>
                </c:pt>
                <c:pt idx="38" formatCode="&quot;$&quot;#,##0.00">
                  <c:v>321.11131806126349</c:v>
                </c:pt>
                <c:pt idx="39" formatCode="&quot;$&quot;#,##0.00">
                  <c:v>325.50152806921915</c:v>
                </c:pt>
                <c:pt idx="40" formatCode="&quot;$&quot;#,##0.00">
                  <c:v>326.51292838668803</c:v>
                </c:pt>
                <c:pt idx="41" formatCode="&quot;$&quot;#,##0.00">
                  <c:v>333.60178850764225</c:v>
                </c:pt>
                <c:pt idx="42" formatCode="&quot;$&quot;#,##0.00">
                  <c:v>333.92446015958666</c:v>
                </c:pt>
                <c:pt idx="43" formatCode="&quot;$&quot;#,##0.00">
                  <c:v>334.02742212852797</c:v>
                </c:pt>
                <c:pt idx="44" formatCode="&quot;$&quot;#,##0.00">
                  <c:v>337.99657274147933</c:v>
                </c:pt>
                <c:pt idx="45" formatCode="&quot;$&quot;#,##0.00">
                  <c:v>337.89771540082398</c:v>
                </c:pt>
                <c:pt idx="46" formatCode="&quot;$&quot;#,##0.00">
                  <c:v>337.50448419254082</c:v>
                </c:pt>
                <c:pt idx="47" formatCode="&quot;$&quot;#,##0.00">
                  <c:v>345.75999998939039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CB-4B9D-97C7-B6F1C84D1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CCB-4B9D-97C7-B6F1C84D1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380"/>
          <c:min val="2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0671457486966582E-2"/>
              <c:y val="0.43504064264694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4500818820805024"/>
          <c:y val="0.95012124970997525"/>
          <c:w val="0.28473421484079459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BANK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TAX</a:t>
            </a:r>
            <a:endParaRPr lang="en-US" sz="1800" b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882616248206688"/>
          <c:y val="1.8164320369044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6" formatCode="&quot;$&quot;#,##0.00">
                  <c:v>72.855067238594387</c:v>
                </c:pt>
                <c:pt idx="37" formatCode="&quot;$&quot;#,##0.00">
                  <c:v>73.113425833304788</c:v>
                </c:pt>
                <c:pt idx="38" formatCode="&quot;$&quot;#,##0.00">
                  <c:v>70.364593719930852</c:v>
                </c:pt>
                <c:pt idx="39" formatCode="&quot;$&quot;#,##0.00">
                  <c:v>69.583736377821396</c:v>
                </c:pt>
                <c:pt idx="40" formatCode="&quot;$&quot;#,##0.00">
                  <c:v>71.401356158361594</c:v>
                </c:pt>
                <c:pt idx="41" formatCode="&quot;$&quot;#,##0.00">
                  <c:v>70.414082227669411</c:v>
                </c:pt>
                <c:pt idx="42" formatCode="&quot;$&quot;#,##0.00">
                  <c:v>69.763700747666249</c:v>
                </c:pt>
                <c:pt idx="43" formatCode="&quot;$&quot;#,##0.00">
                  <c:v>69.213245810521329</c:v>
                </c:pt>
                <c:pt idx="44" formatCode="&quot;$&quot;#,##0.00">
                  <c:v>67.00893362232776</c:v>
                </c:pt>
                <c:pt idx="45" formatCode="&quot;$&quot;#,##0.00">
                  <c:v>62.777739694507723</c:v>
                </c:pt>
                <c:pt idx="46" formatCode="&quot;$&quot;#,##0.00">
                  <c:v>61.446291752318864</c:v>
                </c:pt>
                <c:pt idx="47" formatCode="&quot;$&quot;#,##0.00">
                  <c:v>59.091999999999999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F-4FAF-8D95-9013AC94C49F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7" formatCode="&quot;$&quot;#,##0.00">
                  <c:v>2.1934027749991429</c:v>
                </c:pt>
                <c:pt idx="38" formatCode="&quot;$&quot;#,##0.00">
                  <c:v>2.1109378115979212</c:v>
                </c:pt>
                <c:pt idx="39" formatCode="&quot;$&quot;#,##0.00">
                  <c:v>2.087512091334645</c:v>
                </c:pt>
                <c:pt idx="40" formatCode="&quot;$&quot;#,##0.00">
                  <c:v>2.1420406847508531</c:v>
                </c:pt>
                <c:pt idx="41" formatCode="&quot;$&quot;#,##0.00">
                  <c:v>2.1124224668300826</c:v>
                </c:pt>
                <c:pt idx="42" formatCode="&quot;$&quot;#,##0.00">
                  <c:v>2.0929110224299876</c:v>
                </c:pt>
                <c:pt idx="43" formatCode="&quot;$&quot;#,##0.00">
                  <c:v>2.076397374315647</c:v>
                </c:pt>
                <c:pt idx="44" formatCode="&quot;$&quot;#,##0.00">
                  <c:v>2.0102680086698399</c:v>
                </c:pt>
                <c:pt idx="45" formatCode="&quot;$&quot;#,##0.00">
                  <c:v>1.8833321908352403</c:v>
                </c:pt>
                <c:pt idx="46" formatCode="&quot;$&quot;#,##0.00">
                  <c:v>1.8433887525695667</c:v>
                </c:pt>
                <c:pt idx="47" formatCode="&quot;$&quot;#,##0.00">
                  <c:v>1.7727599999999981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F-4FAF-8D95-9013AC94C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73.457209019999993</c:v>
                </c:pt>
                <c:pt idx="1">
                  <c:v>74.229144019999993</c:v>
                </c:pt>
                <c:pt idx="2">
                  <c:v>69.372777020000001</c:v>
                </c:pt>
                <c:pt idx="3">
                  <c:v>69.473417019999999</c:v>
                </c:pt>
                <c:pt idx="4">
                  <c:v>75.599771020000006</c:v>
                </c:pt>
                <c:pt idx="5">
                  <c:v>77.907134020000001</c:v>
                </c:pt>
                <c:pt idx="6">
                  <c:v>81.354372020000014</c:v>
                </c:pt>
                <c:pt idx="7">
                  <c:v>82.743722020000007</c:v>
                </c:pt>
                <c:pt idx="8">
                  <c:v>98.93827902000001</c:v>
                </c:pt>
                <c:pt idx="9">
                  <c:v>77.812449020000003</c:v>
                </c:pt>
                <c:pt idx="10">
                  <c:v>75.210694019999991</c:v>
                </c:pt>
                <c:pt idx="11">
                  <c:v>73.484037999999998</c:v>
                </c:pt>
                <c:pt idx="12">
                  <c:v>71.170127000000008</c:v>
                </c:pt>
                <c:pt idx="13">
                  <c:v>69.623969000000002</c:v>
                </c:pt>
                <c:pt idx="14">
                  <c:v>63.543120999999992</c:v>
                </c:pt>
                <c:pt idx="15">
                  <c:v>65.260693999999987</c:v>
                </c:pt>
                <c:pt idx="16">
                  <c:v>52.148805999999986</c:v>
                </c:pt>
                <c:pt idx="17">
                  <c:v>46.64529499999999</c:v>
                </c:pt>
                <c:pt idx="18">
                  <c:v>42.225672999999993</c:v>
                </c:pt>
                <c:pt idx="19">
                  <c:v>46.779706999999988</c:v>
                </c:pt>
                <c:pt idx="20">
                  <c:v>29.647328999999996</c:v>
                </c:pt>
                <c:pt idx="21">
                  <c:v>35.503788999999998</c:v>
                </c:pt>
                <c:pt idx="22">
                  <c:v>38.508351619999999</c:v>
                </c:pt>
                <c:pt idx="23">
                  <c:v>69.868162269999999</c:v>
                </c:pt>
                <c:pt idx="24">
                  <c:v>66.700347779999987</c:v>
                </c:pt>
                <c:pt idx="25">
                  <c:v>67.424470239999977</c:v>
                </c:pt>
                <c:pt idx="26">
                  <c:v>78.394162770000008</c:v>
                </c:pt>
                <c:pt idx="27">
                  <c:v>77.654474640000004</c:v>
                </c:pt>
                <c:pt idx="28">
                  <c:v>81.202763609999977</c:v>
                </c:pt>
                <c:pt idx="29">
                  <c:v>85.656665449999991</c:v>
                </c:pt>
                <c:pt idx="30">
                  <c:v>87.644062149999996</c:v>
                </c:pt>
                <c:pt idx="31">
                  <c:v>83.261244430000005</c:v>
                </c:pt>
                <c:pt idx="32">
                  <c:v>94.157475910000002</c:v>
                </c:pt>
                <c:pt idx="33">
                  <c:v>102.33297006000001</c:v>
                </c:pt>
                <c:pt idx="34">
                  <c:v>102.56636609000002</c:v>
                </c:pt>
                <c:pt idx="35">
                  <c:v>72.352456520000004</c:v>
                </c:pt>
                <c:pt idx="36">
                  <c:v>75.279508010000001</c:v>
                </c:pt>
                <c:pt idx="37">
                  <c:v>73.180594550000009</c:v>
                </c:pt>
                <c:pt idx="38">
                  <c:v>71.245030839999998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8F-4FAF-8D95-9013AC94C49F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36" formatCode="&quot;$&quot;#,##0.00">
                  <c:v>72.855067238594387</c:v>
                </c:pt>
                <c:pt idx="37" formatCode="&quot;$&quot;#,##0.00">
                  <c:v>73.113425833304788</c:v>
                </c:pt>
                <c:pt idx="38" formatCode="&quot;$&quot;#,##0.00">
                  <c:v>70.364593719930852</c:v>
                </c:pt>
                <c:pt idx="39" formatCode="&quot;$&quot;#,##0.00">
                  <c:v>69.583736377821396</c:v>
                </c:pt>
                <c:pt idx="40" formatCode="&quot;$&quot;#,##0.00">
                  <c:v>71.401356158361594</c:v>
                </c:pt>
                <c:pt idx="41" formatCode="&quot;$&quot;#,##0.00">
                  <c:v>70.414082227669411</c:v>
                </c:pt>
                <c:pt idx="42" formatCode="&quot;$&quot;#,##0.00">
                  <c:v>69.763700747666249</c:v>
                </c:pt>
                <c:pt idx="43" formatCode="&quot;$&quot;#,##0.00">
                  <c:v>69.213245810521329</c:v>
                </c:pt>
                <c:pt idx="44" formatCode="&quot;$&quot;#,##0.00">
                  <c:v>67.00893362232776</c:v>
                </c:pt>
                <c:pt idx="45" formatCode="&quot;$&quot;#,##0.00">
                  <c:v>62.777739694507723</c:v>
                </c:pt>
                <c:pt idx="46" formatCode="&quot;$&quot;#,##0.00">
                  <c:v>61.446291752318864</c:v>
                </c:pt>
                <c:pt idx="47" formatCode="&quot;$&quot;#,##0.00">
                  <c:v>59.091999999999999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8F-4FAF-8D95-9013AC94C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88F-4FAF-8D95-9013AC94C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1.0671457486966582E-2"/>
              <c:y val="0.43504064264694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3014121876069846"/>
          <c:y val="0.93976398641643877"/>
          <c:w val="0.32365361938453341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NONFARM EMPLOYMENT IN SOUTH CAROLINA</a:t>
            </a:r>
          </a:p>
        </c:rich>
      </c:tx>
      <c:layout>
        <c:manualLayout>
          <c:xMode val="edge"/>
          <c:yMode val="edge"/>
          <c:x val="0.32175378887353606"/>
          <c:y val="3.1971552870280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1598843744337E-2"/>
          <c:y val="0.12078560021398284"/>
          <c:w val="0.90410912182636582"/>
          <c:h val="0.61837846006055275"/>
        </c:manualLayout>
      </c:layout>
      <c:barChart>
        <c:barDir val="col"/>
        <c:grouping val="clustered"/>
        <c:varyColors val="0"/>
        <c:ser>
          <c:idx val="4"/>
          <c:order val="3"/>
          <c:tx>
            <c:strRef>
              <c:f>'Employment Dashboard'!$F$2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Dashboard'!$F$8:$F$14,'Employment Dashboard'!$F$16:$F$80)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4489008"/>
        <c:axId val="854490672"/>
      </c:barChart>
      <c:lineChart>
        <c:grouping val="standard"/>
        <c:varyColors val="0"/>
        <c:ser>
          <c:idx val="0"/>
          <c:order val="0"/>
          <c:tx>
            <c:strRef>
              <c:f>'Employment Dashboard'!$C$2</c:f>
              <c:strCache>
                <c:ptCount val="1"/>
                <c:pt idx="0">
                  <c:v>Actual</c:v>
                </c:pt>
              </c:strCache>
            </c:strRef>
          </c:tx>
          <c:spPr>
            <a:ln w="317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Dashboard'!$C$8:$C$14,'Employment Dashboard'!$C$16:$C$80)</c:f>
              <c:numCache>
                <c:formatCode>General</c:formatCode>
                <c:ptCount val="72"/>
                <c:pt idx="0">
                  <c:v>2176.5</c:v>
                </c:pt>
                <c:pt idx="1">
                  <c:v>2154.9</c:v>
                </c:pt>
                <c:pt idx="2">
                  <c:v>2160.1999999999998</c:v>
                </c:pt>
                <c:pt idx="3">
                  <c:v>2147.6</c:v>
                </c:pt>
                <c:pt idx="4">
                  <c:v>2164.5</c:v>
                </c:pt>
                <c:pt idx="5">
                  <c:v>2181.6999999999998</c:v>
                </c:pt>
                <c:pt idx="6">
                  <c:v>2178.8000000000002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C5A-42B8-820E-0465A9E20FBD}"/>
            </c:ext>
          </c:extLst>
        </c:ser>
        <c:ser>
          <c:idx val="3"/>
          <c:order val="1"/>
          <c:tx>
            <c:strRef>
              <c:f>'Employment Dashboard'!$D$2</c:f>
              <c:strCache>
                <c:ptCount val="1"/>
                <c:pt idx="0">
                  <c:v>February Estimate</c:v>
                </c:pt>
              </c:strCache>
            </c:strRef>
          </c:tx>
          <c:spPr>
            <a:ln w="50800" cap="rnd">
              <a:solidFill>
                <a:schemeClr val="accent5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Dashboard'!$D$8:$D$14,'Employment Dashboard'!$D$16:$D$80)</c:f>
              <c:numCache>
                <c:formatCode>General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2178.1999999999998</c:v>
                </c:pt>
                <c:pt idx="41">
                  <c:v>2178.5951235606935</c:v>
                </c:pt>
                <c:pt idx="42">
                  <c:v>2135.5203120830911</c:v>
                </c:pt>
                <c:pt idx="43">
                  <c:v>2152.0312539653792</c:v>
                </c:pt>
                <c:pt idx="44">
                  <c:v>2168.6707263796757</c:v>
                </c:pt>
                <c:pt idx="45">
                  <c:v>2189.1474683954916</c:v>
                </c:pt>
                <c:pt idx="46">
                  <c:v>2202.0224675522995</c:v>
                </c:pt>
                <c:pt idx="47">
                  <c:v>2205.3000000000002</c:v>
                </c:pt>
                <c:pt idx="48">
                  <c:v>2193.0197938516831</c:v>
                </c:pt>
                <c:pt idx="49">
                  <c:v>2198.5659961413512</c:v>
                </c:pt>
                <c:pt idx="50">
                  <c:v>2196.8827096896594</c:v>
                </c:pt>
                <c:pt idx="51">
                  <c:v>2205.9044512239475</c:v>
                </c:pt>
                <c:pt idx="52">
                  <c:v>2223.6352717675391</c:v>
                </c:pt>
                <c:pt idx="53">
                  <c:v>2224.3456211554681</c:v>
                </c:pt>
                <c:pt idx="54">
                  <c:v>2180.366238636836</c:v>
                </c:pt>
                <c:pt idx="55">
                  <c:v>2197.2239102986518</c:v>
                </c:pt>
                <c:pt idx="56">
                  <c:v>2214.2128116336489</c:v>
                </c:pt>
                <c:pt idx="57">
                  <c:v>2235.119565231797</c:v>
                </c:pt>
                <c:pt idx="58">
                  <c:v>2248.2649393708975</c:v>
                </c:pt>
                <c:pt idx="59">
                  <c:v>2251.6113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C5A-42B8-820E-0465A9E20FBD}"/>
            </c:ext>
          </c:extLst>
        </c:ser>
        <c:ser>
          <c:idx val="2"/>
          <c:order val="2"/>
          <c:tx>
            <c:strRef>
              <c:f>'Employment Dashboard'!$E$2</c:f>
              <c:strCache>
                <c:ptCount val="1"/>
                <c:pt idx="0">
                  <c:v>Working Estimate</c:v>
                </c:pt>
              </c:strCache>
            </c:strRef>
          </c:tx>
          <c:spPr>
            <a:ln w="5080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Dashboard'!$E$8:$E$14,'Employment Dashboard'!$E$16:$E$80)</c:f>
              <c:numCache>
                <c:formatCode>General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2233.6143114019214</c:v>
                </c:pt>
                <c:pt idx="50">
                  <c:v>2231.904190934632</c:v>
                </c:pt>
                <c:pt idx="51">
                  <c:v>2241.0697520504332</c:v>
                </c:pt>
                <c:pt idx="52">
                  <c:v>2259.0832274651229</c:v>
                </c:pt>
                <c:pt idx="53">
                  <c:v>2259.8049008475723</c:v>
                </c:pt>
                <c:pt idx="54">
                  <c:v>2215.1244234943147</c:v>
                </c:pt>
                <c:pt idx="55">
                  <c:v>2232.2508307738012</c:v>
                </c:pt>
                <c:pt idx="56">
                  <c:v>2249.5105597168686</c:v>
                </c:pt>
                <c:pt idx="57">
                  <c:v>2270.7505971429609</c:v>
                </c:pt>
                <c:pt idx="58">
                  <c:v>2284.1055275191065</c:v>
                </c:pt>
                <c:pt idx="59">
                  <c:v>2287.5052339665785</c:v>
                </c:pt>
                <c:pt idx="60">
                  <c:v>2257.1777525180378</c:v>
                </c:pt>
                <c:pt idx="61">
                  <c:v>2262.8862119009859</c:v>
                </c:pt>
                <c:pt idx="62">
                  <c:v>2261.1536800102454</c:v>
                </c:pt>
                <c:pt idx="63">
                  <c:v>2270.4393573840903</c:v>
                </c:pt>
                <c:pt idx="64">
                  <c:v>2288.688902498589</c:v>
                </c:pt>
                <c:pt idx="65">
                  <c:v>2289.4200335350911</c:v>
                </c:pt>
                <c:pt idx="66">
                  <c:v>2244.1540108257441</c:v>
                </c:pt>
                <c:pt idx="67">
                  <c:v>2261.5048626242474</c:v>
                </c:pt>
                <c:pt idx="68">
                  <c:v>2278.9907832897097</c:v>
                </c:pt>
                <c:pt idx="69">
                  <c:v>2300.5091750668462</c:v>
                </c:pt>
                <c:pt idx="70">
                  <c:v>2314.039124107202</c:v>
                </c:pt>
                <c:pt idx="71">
                  <c:v>2317.4833842935845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/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12"/>
        <c:noMultiLvlLbl val="0"/>
      </c:catAx>
      <c:valAx>
        <c:axId val="931498639"/>
        <c:scaling>
          <c:orientation val="minMax"/>
          <c:max val="2350"/>
          <c:min val="18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4.3478260869565209E-3"/>
              <c:y val="0.31223154679345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854490672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89008"/>
        <c:crosses val="max"/>
        <c:crossBetween val="between"/>
      </c:valAx>
      <c:catAx>
        <c:axId val="85448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4906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181825097949714"/>
          <c:y val="0.89992174555973525"/>
          <c:w val="0.43636349804100577"/>
          <c:h val="5.6212593028338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SOUTH CAROLINA PERSONAL INCOME</a:t>
            </a:r>
            <a:endParaRPr lang="en-US" sz="1400" b="0" i="0" baseline="0" dirty="0">
              <a:effectLst/>
            </a:endParaRPr>
          </a:p>
          <a:p>
            <a:pPr>
              <a:defRPr/>
            </a:pPr>
            <a:r>
              <a:rPr lang="en-US" sz="1400" b="0" i="0" baseline="0" dirty="0">
                <a:effectLst/>
              </a:rPr>
              <a:t>Actual, Estimate, and Trend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09850127429723"/>
          <c:y val="0.14357471099517743"/>
          <c:w val="0.87260945642664212"/>
          <c:h val="0.6250568282047233"/>
        </c:manualLayout>
      </c:layout>
      <c:areaChart>
        <c:grouping val="stacked"/>
        <c:varyColors val="0"/>
        <c:ser>
          <c:idx val="4"/>
          <c:order val="3"/>
          <c:tx>
            <c:strRef>
              <c:f>'PI Dashboard'!$H$2</c:f>
              <c:strCache>
                <c:ptCount val="1"/>
                <c:pt idx="0">
                  <c:v>10-Year Trend</c:v>
                </c:pt>
              </c:strCache>
            </c:strRef>
          </c:tx>
          <c:spPr>
            <a:noFill/>
            <a:ln w="25400">
              <a:noFill/>
            </a:ln>
            <a:effectLst/>
          </c:spPr>
          <c:val>
            <c:numRef>
              <c:f>'PI Dashboard'!$H$3:$H$24</c:f>
              <c:numCache>
                <c:formatCode>_(* #,##0_);_(* \(#,##0\);_(* "-"??_);_(@_)</c:formatCode>
                <c:ptCount val="22"/>
                <c:pt idx="0">
                  <c:v>228118.5542870544</c:v>
                </c:pt>
                <c:pt idx="1">
                  <c:v>230402.89484990618</c:v>
                </c:pt>
                <c:pt idx="2">
                  <c:v>232687.23541275796</c:v>
                </c:pt>
                <c:pt idx="3">
                  <c:v>234971.57597560974</c:v>
                </c:pt>
                <c:pt idx="4">
                  <c:v>237255.91653846152</c:v>
                </c:pt>
                <c:pt idx="5">
                  <c:v>239540.2571013133</c:v>
                </c:pt>
                <c:pt idx="6">
                  <c:v>241824.59766416511</c:v>
                </c:pt>
                <c:pt idx="7">
                  <c:v>244108.93822701689</c:v>
                </c:pt>
                <c:pt idx="8">
                  <c:v>246393.27878986867</c:v>
                </c:pt>
                <c:pt idx="9">
                  <c:v>248677.61935272045</c:v>
                </c:pt>
                <c:pt idx="10">
                  <c:v>250961.95991557222</c:v>
                </c:pt>
                <c:pt idx="11">
                  <c:v>253246.300478424</c:v>
                </c:pt>
                <c:pt idx="12">
                  <c:v>255530.64104127578</c:v>
                </c:pt>
                <c:pt idx="13">
                  <c:v>257814.98160412759</c:v>
                </c:pt>
                <c:pt idx="14">
                  <c:v>260099.32216697934</c:v>
                </c:pt>
                <c:pt idx="15">
                  <c:v>262383.66272983112</c:v>
                </c:pt>
                <c:pt idx="16">
                  <c:v>264668.00329268293</c:v>
                </c:pt>
                <c:pt idx="17">
                  <c:v>266952.34385553468</c:v>
                </c:pt>
                <c:pt idx="18">
                  <c:v>269236.68441838649</c:v>
                </c:pt>
                <c:pt idx="19">
                  <c:v>271521.0249812383</c:v>
                </c:pt>
                <c:pt idx="20">
                  <c:v>273805.36554409005</c:v>
                </c:pt>
                <c:pt idx="21">
                  <c:v>276089.7061069418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0-4DFC-8CB3-02C076953CC1}"/>
            </c:ext>
          </c:extLst>
        </c:ser>
        <c:ser>
          <c:idx val="5"/>
          <c:order val="4"/>
          <c:tx>
            <c:strRef>
              <c:f>'PI Dashboard'!$I$2</c:f>
              <c:strCache>
                <c:ptCount val="1"/>
                <c:pt idx="0">
                  <c:v>Shade</c:v>
                </c:pt>
              </c:strCache>
            </c:strRef>
          </c:tx>
          <c:spPr>
            <a:solidFill>
              <a:srgbClr val="5B9BD5">
                <a:lumMod val="40000"/>
                <a:lumOff val="60000"/>
                <a:alpha val="43000"/>
              </a:srgbClr>
            </a:solidFill>
            <a:ln w="25400">
              <a:noFill/>
            </a:ln>
            <a:effectLst/>
          </c:spPr>
          <c:val>
            <c:numRef>
              <c:f>'PI Dashboard'!$I$3:$I$24</c:f>
              <c:numCache>
                <c:formatCode>_(* #,##0_);_(* \(#,##0\);_(* "-"??_);_(@_)</c:formatCode>
                <c:ptCount val="22"/>
                <c:pt idx="0">
                  <c:v>2404.530994330853</c:v>
                </c:pt>
                <c:pt idx="1">
                  <c:v>2734.587184725824</c:v>
                </c:pt>
                <c:pt idx="2">
                  <c:v>3064.6433751207951</c:v>
                </c:pt>
                <c:pt idx="3">
                  <c:v>3394.6995655157662</c:v>
                </c:pt>
                <c:pt idx="4">
                  <c:v>3724.7557559107372</c:v>
                </c:pt>
                <c:pt idx="5">
                  <c:v>4054.8119463057083</c:v>
                </c:pt>
                <c:pt idx="6">
                  <c:v>4384.8681367006793</c:v>
                </c:pt>
                <c:pt idx="7">
                  <c:v>4714.9243270956504</c:v>
                </c:pt>
                <c:pt idx="8">
                  <c:v>5044.9805174906214</c:v>
                </c:pt>
                <c:pt idx="9">
                  <c:v>5375.0367078855925</c:v>
                </c:pt>
                <c:pt idx="10">
                  <c:v>5705.0928982805344</c:v>
                </c:pt>
                <c:pt idx="11">
                  <c:v>6035.1490886755055</c:v>
                </c:pt>
                <c:pt idx="12">
                  <c:v>6365.2052790704765</c:v>
                </c:pt>
                <c:pt idx="13">
                  <c:v>6695.2614694654185</c:v>
                </c:pt>
                <c:pt idx="14">
                  <c:v>7025.3176598604477</c:v>
                </c:pt>
                <c:pt idx="15">
                  <c:v>7355.3738502554479</c:v>
                </c:pt>
                <c:pt idx="16">
                  <c:v>7685.4300406503608</c:v>
                </c:pt>
                <c:pt idx="17">
                  <c:v>8015.48623104539</c:v>
                </c:pt>
                <c:pt idx="18">
                  <c:v>8345.5424214403029</c:v>
                </c:pt>
                <c:pt idx="19">
                  <c:v>8675.5986118352739</c:v>
                </c:pt>
                <c:pt idx="20">
                  <c:v>9005.654802230245</c:v>
                </c:pt>
                <c:pt idx="21">
                  <c:v>9335.7109926252742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023856"/>
        <c:axId val="1729966288"/>
      </c:areaChart>
      <c:barChart>
        <c:barDir val="col"/>
        <c:grouping val="clustered"/>
        <c:varyColors val="0"/>
        <c:ser>
          <c:idx val="2"/>
          <c:order val="2"/>
          <c:tx>
            <c:strRef>
              <c:f>'PI Dashboard'!$J$2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E7E6E6">
                <a:lumMod val="90000"/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'PI Dashboard'!$A$3:$B$20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'PI Dashboard'!$J$3:$J$24</c:f>
              <c:numCache>
                <c:formatCode>0.0%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442627728"/>
        <c:axId val="1434580336"/>
      </c:barChart>
      <c:lineChart>
        <c:grouping val="standard"/>
        <c:varyColors val="0"/>
        <c:ser>
          <c:idx val="0"/>
          <c:order val="0"/>
          <c:tx>
            <c:strRef>
              <c:f>'PI Dashboard'!$C$2</c:f>
              <c:strCache>
                <c:ptCount val="1"/>
                <c:pt idx="0">
                  <c:v>Actual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5B9BD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'PI Dashboard'!$C$3:$C$24</c:f>
              <c:numCache>
                <c:formatCode>_("$"* #,##0_);_("$"* \(#,##0\);_("$"* "-"??_);_(@_)</c:formatCode>
                <c:ptCount val="22"/>
                <c:pt idx="0">
                  <c:v>233354.9</c:v>
                </c:pt>
                <c:pt idx="1">
                  <c:v>235628.7</c:v>
                </c:pt>
                <c:pt idx="2">
                  <c:v>238252.3</c:v>
                </c:pt>
                <c:pt idx="3">
                  <c:v>240862.1</c:v>
                </c:pt>
                <c:pt idx="4">
                  <c:v>241025.1</c:v>
                </c:pt>
                <c:pt idx="5">
                  <c:v>265358.2</c:v>
                </c:pt>
                <c:pt idx="6">
                  <c:v>250803</c:v>
                </c:pt>
                <c:pt idx="7">
                  <c:v>250598.3</c:v>
                </c:pt>
                <c:pt idx="8">
                  <c:v>286434.5</c:v>
                </c:pt>
                <c:pt idx="9">
                  <c:v>265904.40000000002</c:v>
                </c:pt>
                <c:pt idx="10">
                  <c:v>266534.5</c:v>
                </c:pt>
                <c:pt idx="11">
                  <c:v>270484.8</c:v>
                </c:pt>
                <c:pt idx="12">
                  <c:v>273417.5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19A0-4DFC-8CB3-02C076953CC1}"/>
            </c:ext>
          </c:extLst>
        </c:ser>
        <c:ser>
          <c:idx val="1"/>
          <c:order val="1"/>
          <c:tx>
            <c:strRef>
              <c:f>'PI Dashboard'!$E$2</c:f>
              <c:strCache>
                <c:ptCount val="1"/>
                <c:pt idx="0">
                  <c:v>May Estimate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rgbClr val="5B9BD5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'PI Dashboard'!$E$3:$E$24</c:f>
              <c:numCache>
                <c:formatCode>General</c:formatCode>
                <c:ptCount val="22"/>
                <c:pt idx="11" formatCode="_(&quot;$&quot;* #,##0_);_(&quot;$&quot;* \(#,##0\);_(&quot;$&quot;* &quot;-&quot;??_);_(@_)">
                  <c:v>268827.09999999998</c:v>
                </c:pt>
                <c:pt idx="12" formatCode="_(&quot;$&quot;* #,##0_);_(&quot;$&quot;* \(#,##0\);_(&quot;$&quot;* &quot;-&quot;??_);_(@_)">
                  <c:v>271777.68469760584</c:v>
                </c:pt>
                <c:pt idx="13" formatCode="_(&quot;$&quot;* #,##0_);_(&quot;$&quot;* \(#,##0\);_(&quot;$&quot;* &quot;-&quot;??_);_(@_)">
                  <c:v>275317.15884439758</c:v>
                </c:pt>
                <c:pt idx="14" formatCode="_(&quot;$&quot;* #,##0_);_(&quot;$&quot;* \(#,##0\);_(&quot;$&quot;* &quot;-&quot;??_);_(@_)">
                  <c:v>277145.73594568175</c:v>
                </c:pt>
                <c:pt idx="15" formatCode="_(&quot;$&quot;* #,##0_);_(&quot;$&quot;* \(#,##0\);_(&quot;$&quot;* &quot;-&quot;??_);_(@_)">
                  <c:v>280526.21715325891</c:v>
                </c:pt>
                <c:pt idx="16" formatCode="_(&quot;$&quot;* #,##0_);_(&quot;$&quot;* \(#,##0\);_(&quot;$&quot;* &quot;-&quot;??_);_(@_)">
                  <c:v>283806.05333038262</c:v>
                </c:pt>
                <c:pt idx="17" formatCode="_(&quot;$&quot;* #,##0_);_(&quot;$&quot;* \(#,##0\);_(&quot;$&quot;* &quot;-&quot;??_);_(@_)">
                  <c:v>287048.75490697491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19A0-4DFC-8CB3-02C076953CC1}"/>
            </c:ext>
          </c:extLst>
        </c:ser>
        <c:ser>
          <c:idx val="6"/>
          <c:order val="5"/>
          <c:tx>
            <c:strRef>
              <c:f>'PI Dashboard'!$F$2</c:f>
              <c:strCache>
                <c:ptCount val="1"/>
                <c:pt idx="0">
                  <c:v>Working Estimate</c:v>
                </c:pt>
              </c:strCache>
            </c:strRef>
          </c:tx>
          <c:spPr>
            <a:ln w="50800" cap="rnd">
              <a:solidFill>
                <a:srgbClr val="5B9BD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'PI Dashboard'!$F$3:$F$24</c:f>
              <c:numCache>
                <c:formatCode>General</c:formatCode>
                <c:ptCount val="22"/>
                <c:pt idx="12" formatCode="_(&quot;$&quot;* #,##0_);_(&quot;$&quot;* \(#,##0\);_(&quot;$&quot;* &quot;-&quot;??_);_(@_)">
                  <c:v>273417.5</c:v>
                </c:pt>
                <c:pt idx="13" formatCode="_(&quot;$&quot;* #,##0_);_(&quot;$&quot;* \(#,##0\);_(&quot;$&quot;* &quot;-&quot;??_);_(@_)">
                  <c:v>277240.7</c:v>
                </c:pt>
                <c:pt idx="14" formatCode="_(&quot;$&quot;* #,##0_);_(&quot;$&quot;* \(#,##0\);_(&quot;$&quot;* &quot;-&quot;??_);_(@_)">
                  <c:v>279767.52603985707</c:v>
                </c:pt>
                <c:pt idx="15" formatCode="_(&quot;$&quot;* #,##0_);_(&quot;$&quot;* \(#,##0\);_(&quot;$&quot;* &quot;-&quot;??_);_(@_)">
                  <c:v>282939.23328746809</c:v>
                </c:pt>
                <c:pt idx="16" formatCode="_(&quot;$&quot;* #,##0_);_(&quot;$&quot;* \(#,##0\);_(&quot;$&quot;* &quot;-&quot;??_);_(@_)">
                  <c:v>287823.40863737202</c:v>
                </c:pt>
                <c:pt idx="17" formatCode="_(&quot;$&quot;* #,##0_);_(&quot;$&quot;* \(#,##0\);_(&quot;$&quot;* &quot;-&quot;??_);_(@_)">
                  <c:v>290698.61356619705</c:v>
                </c:pt>
                <c:pt idx="18" formatCode="_(&quot;$&quot;* #,##0_);_(&quot;$&quot;* \(#,##0\);_(&quot;$&quot;* &quot;-&quot;??_);_(@_)">
                  <c:v>293743.9776194343</c:v>
                </c:pt>
                <c:pt idx="19" formatCode="_(&quot;$&quot;* #,##0_);_(&quot;$&quot;* \(#,##0\);_(&quot;$&quot;* &quot;-&quot;??_);_(@_)">
                  <c:v>297069.55215507903</c:v>
                </c:pt>
                <c:pt idx="20" formatCode="_(&quot;$&quot;* #,##0_);_(&quot;$&quot;* \(#,##0\);_(&quot;$&quot;* &quot;-&quot;??_);_(@_)">
                  <c:v>301308.28640084696</c:v>
                </c:pt>
                <c:pt idx="21" formatCode="_(&quot;$&quot;* #,##0_);_(&quot;$&quot;* \(#,##0\);_(&quot;$&quot;* &quot;-&quot;??_);_(@_)">
                  <c:v>304751.6139832575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023856"/>
        <c:axId val="1729966288"/>
        <c:extLst/>
      </c:lineChart>
      <c:scatterChart>
        <c:scatterStyle val="smoothMarker"/>
        <c:varyColors val="0"/>
        <c:ser>
          <c:idx val="3"/>
          <c:order val="6"/>
          <c:tx>
            <c:strRef>
              <c:f>'PI Dashboard'!$R$8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'PI Dashboard'!$T$9:$T$13</c:f>
                <c:numCache>
                  <c:formatCode>General</c:formatCode>
                  <c:ptCount val="5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rgbClr val="A5A5A5">
                    <a:alpha val="70000"/>
                  </a:srgb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'PI Dashboard'!$R$9:$R$13</c:f>
              <c:numCache>
                <c:formatCode>General</c:formatCode>
                <c:ptCount val="5"/>
                <c:pt idx="0">
                  <c:v>4.5</c:v>
                </c:pt>
                <c:pt idx="1">
                  <c:v>8.5</c:v>
                </c:pt>
                <c:pt idx="2">
                  <c:v>12.5</c:v>
                </c:pt>
                <c:pt idx="3">
                  <c:v>16.5</c:v>
                </c:pt>
                <c:pt idx="4">
                  <c:v>20.5</c:v>
                </c:pt>
              </c:numCache>
            </c:numRef>
          </c:xVal>
          <c:yVal>
            <c:numRef>
              <c:f>'PI Dashboard'!$S$9:$S$13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627728"/>
        <c:axId val="1434580336"/>
      </c:scatterChart>
      <c:catAx>
        <c:axId val="168702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66288"/>
        <c:crosses val="autoZero"/>
        <c:auto val="1"/>
        <c:lblAlgn val="ctr"/>
        <c:lblOffset val="100"/>
        <c:noMultiLvlLbl val="0"/>
      </c:catAx>
      <c:valAx>
        <c:axId val="1729966288"/>
        <c:scaling>
          <c:orientation val="minMax"/>
          <c:max val="310000"/>
          <c:min val="2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3.8938339229335462E-3"/>
              <c:y val="0.43296875758933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cross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023856"/>
        <c:crosses val="autoZero"/>
        <c:crossBetween val="between"/>
      </c:valAx>
      <c:valAx>
        <c:axId val="1434580336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27728"/>
        <c:crosses val="max"/>
        <c:crossBetween val="between"/>
      </c:valAx>
      <c:catAx>
        <c:axId val="14426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458033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A5A5A5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29790891627676974"/>
          <c:y val="0.90040702612400425"/>
          <c:w val="0.40418207234965192"/>
          <c:h val="5.6212593028338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CONSUMER</a:t>
            </a:r>
            <a:r>
              <a:rPr lang="en-US" sz="1800" baseline="0" dirty="0"/>
              <a:t> PRICE INDEX</a:t>
            </a:r>
          </a:p>
          <a:p>
            <a:pPr>
              <a:defRPr/>
            </a:pPr>
            <a:r>
              <a:rPr lang="en-US" baseline="0" dirty="0"/>
              <a:t>Actual and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03556620639811E-2"/>
          <c:y val="0.13884727699962504"/>
          <c:w val="0.91831212674502649"/>
          <c:h val="0.62282480047145616"/>
        </c:manualLayout>
      </c:layout>
      <c:lineChart>
        <c:grouping val="standard"/>
        <c:varyColors val="0"/>
        <c:ser>
          <c:idx val="0"/>
          <c:order val="0"/>
          <c:tx>
            <c:strRef>
              <c:f>Quarterly!$C$7</c:f>
              <c:strCache>
                <c:ptCount val="1"/>
                <c:pt idx="0">
                  <c:v>Actual CPI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Quarterly!$F$12:$F$39</c:f>
              <c:strCache>
                <c:ptCount val="28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  <c:pt idx="19">
                  <c:v>Q4 2022</c:v>
                </c:pt>
                <c:pt idx="20">
                  <c:v>Q1 2023</c:v>
                </c:pt>
                <c:pt idx="21">
                  <c:v>Q2 2023</c:v>
                </c:pt>
                <c:pt idx="22">
                  <c:v>Q3 2023</c:v>
                </c:pt>
                <c:pt idx="23">
                  <c:v>Q4 2023</c:v>
                </c:pt>
                <c:pt idx="24">
                  <c:v>Q1 2024</c:v>
                </c:pt>
                <c:pt idx="25">
                  <c:v>Q2 2024</c:v>
                </c:pt>
                <c:pt idx="26">
                  <c:v>Q3 2024</c:v>
                </c:pt>
                <c:pt idx="27">
                  <c:v>Q4 2024</c:v>
                </c:pt>
              </c:strCache>
            </c:strRef>
          </c:cat>
          <c:val>
            <c:numRef>
              <c:f>Quarterly!$C$12:$C$39</c:f>
              <c:numCache>
                <c:formatCode>_(* #,##0.0_);_(* \(#,##0.0\);_(* "-"??_);_(@_)</c:formatCode>
                <c:ptCount val="28"/>
                <c:pt idx="0">
                  <c:v>2.2207276112516938</c:v>
                </c:pt>
                <c:pt idx="1">
                  <c:v>2.6876126495166242</c:v>
                </c:pt>
                <c:pt idx="2">
                  <c:v>2.643026332418752</c:v>
                </c:pt>
                <c:pt idx="3">
                  <c:v>2.2051626368114974</c:v>
                </c:pt>
                <c:pt idx="4">
                  <c:v>1.6204353791714476</c:v>
                </c:pt>
                <c:pt idx="5">
                  <c:v>1.8357992827537695</c:v>
                </c:pt>
                <c:pt idx="6">
                  <c:v>1.7694721372681466</c:v>
                </c:pt>
                <c:pt idx="7">
                  <c:v>2.0163045629031817</c:v>
                </c:pt>
                <c:pt idx="8">
                  <c:v>2.1023083938363829</c:v>
                </c:pt>
                <c:pt idx="9">
                  <c:v>0.44460461527011663</c:v>
                </c:pt>
                <c:pt idx="10">
                  <c:v>1.2539759976582854</c:v>
                </c:pt>
                <c:pt idx="11">
                  <c:v>1.2002249936962972</c:v>
                </c:pt>
                <c:pt idx="12">
                  <c:v>1.8973930662212091</c:v>
                </c:pt>
                <c:pt idx="13">
                  <c:v>4.813234640313846</c:v>
                </c:pt>
                <c:pt idx="14">
                  <c:v>5.2902813003492311</c:v>
                </c:pt>
                <c:pt idx="15">
                  <c:v>6.7211235860302976</c:v>
                </c:pt>
                <c:pt idx="16">
                  <c:v>8.0003794706384745</c:v>
                </c:pt>
                <c:pt idx="17">
                  <c:v>8.5808900133948605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3-43EA-95BD-6EC7AD137EB3}"/>
            </c:ext>
          </c:extLst>
        </c:ser>
        <c:ser>
          <c:idx val="1"/>
          <c:order val="1"/>
          <c:tx>
            <c:strRef>
              <c:f>Quarterly!$D$7</c:f>
              <c:strCache>
                <c:ptCount val="1"/>
                <c:pt idx="0">
                  <c:v>TD Bank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Quarterly!$F$12:$F$39</c:f>
              <c:strCache>
                <c:ptCount val="28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  <c:pt idx="19">
                  <c:v>Q4 2022</c:v>
                </c:pt>
                <c:pt idx="20">
                  <c:v>Q1 2023</c:v>
                </c:pt>
                <c:pt idx="21">
                  <c:v>Q2 2023</c:v>
                </c:pt>
                <c:pt idx="22">
                  <c:v>Q3 2023</c:v>
                </c:pt>
                <c:pt idx="23">
                  <c:v>Q4 2023</c:v>
                </c:pt>
                <c:pt idx="24">
                  <c:v>Q1 2024</c:v>
                </c:pt>
                <c:pt idx="25">
                  <c:v>Q2 2024</c:v>
                </c:pt>
                <c:pt idx="26">
                  <c:v>Q3 2024</c:v>
                </c:pt>
                <c:pt idx="27">
                  <c:v>Q4 2024</c:v>
                </c:pt>
              </c:strCache>
            </c:strRef>
          </c:cat>
          <c:val>
            <c:numRef>
              <c:f>Quarterly!$D$12:$D$39</c:f>
              <c:numCache>
                <c:formatCode>General</c:formatCode>
                <c:ptCount val="28"/>
                <c:pt idx="17" formatCode="_(* #,##0.0_);_(* \(#,##0.0\);_(* &quot;-&quot;??_);_(@_)">
                  <c:v>8.5808900133948605</c:v>
                </c:pt>
                <c:pt idx="18">
                  <c:v>8.4</c:v>
                </c:pt>
                <c:pt idx="19">
                  <c:v>7.4</c:v>
                </c:pt>
                <c:pt idx="20">
                  <c:v>5.8</c:v>
                </c:pt>
                <c:pt idx="21">
                  <c:v>3.8</c:v>
                </c:pt>
                <c:pt idx="22">
                  <c:v>2.9</c:v>
                </c:pt>
                <c:pt idx="23">
                  <c:v>2.5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2.1</c:v>
                </c:pt>
                <c:pt idx="2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3-43EA-95BD-6EC7AD137EB3}"/>
            </c:ext>
          </c:extLst>
        </c:ser>
        <c:ser>
          <c:idx val="2"/>
          <c:order val="2"/>
          <c:tx>
            <c:strRef>
              <c:f>Quarterly!$E$7</c:f>
              <c:strCache>
                <c:ptCount val="1"/>
                <c:pt idx="0">
                  <c:v>Wells Fargo Forecast </c:v>
                </c:pt>
              </c:strCache>
            </c:strRef>
          </c:tx>
          <c:spPr>
            <a:ln w="34925" cap="rnd">
              <a:solidFill>
                <a:schemeClr val="accent3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Quarterly!$F$12:$F$39</c:f>
              <c:strCache>
                <c:ptCount val="28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  <c:pt idx="19">
                  <c:v>Q4 2022</c:v>
                </c:pt>
                <c:pt idx="20">
                  <c:v>Q1 2023</c:v>
                </c:pt>
                <c:pt idx="21">
                  <c:v>Q2 2023</c:v>
                </c:pt>
                <c:pt idx="22">
                  <c:v>Q3 2023</c:v>
                </c:pt>
                <c:pt idx="23">
                  <c:v>Q4 2023</c:v>
                </c:pt>
                <c:pt idx="24">
                  <c:v>Q1 2024</c:v>
                </c:pt>
                <c:pt idx="25">
                  <c:v>Q2 2024</c:v>
                </c:pt>
                <c:pt idx="26">
                  <c:v>Q3 2024</c:v>
                </c:pt>
                <c:pt idx="27">
                  <c:v>Q4 2024</c:v>
                </c:pt>
              </c:strCache>
            </c:strRef>
          </c:cat>
          <c:val>
            <c:numRef>
              <c:f>Quarterly!$E$12:$E$39</c:f>
              <c:numCache>
                <c:formatCode>General</c:formatCode>
                <c:ptCount val="28"/>
                <c:pt idx="17" formatCode="_(* #,##0.0_);_(* \(#,##0.0\);_(* &quot;-&quot;??_);_(@_)">
                  <c:v>8.5808900133948605</c:v>
                </c:pt>
                <c:pt idx="18">
                  <c:v>8.6</c:v>
                </c:pt>
                <c:pt idx="19">
                  <c:v>7.2</c:v>
                </c:pt>
                <c:pt idx="20">
                  <c:v>5.9</c:v>
                </c:pt>
                <c:pt idx="21">
                  <c:v>4</c:v>
                </c:pt>
                <c:pt idx="22">
                  <c:v>3.2</c:v>
                </c:pt>
                <c:pt idx="23">
                  <c:v>2.9</c:v>
                </c:pt>
                <c:pt idx="24">
                  <c:v>2.5</c:v>
                </c:pt>
                <c:pt idx="25">
                  <c:v>2.4</c:v>
                </c:pt>
                <c:pt idx="26">
                  <c:v>2.4</c:v>
                </c:pt>
                <c:pt idx="27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13-43EA-95BD-6EC7AD137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095775"/>
        <c:axId val="985266319"/>
      </c:lineChart>
      <c:catAx>
        <c:axId val="1116095775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266319"/>
        <c:crosses val="autoZero"/>
        <c:auto val="1"/>
        <c:lblAlgn val="ctr"/>
        <c:lblOffset val="100"/>
        <c:tickMarkSkip val="8"/>
        <c:noMultiLvlLbl val="0"/>
      </c:catAx>
      <c:valAx>
        <c:axId val="98526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(YoY Percent Change)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_);\(#,##0.0\)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09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14336794857163"/>
          <c:y val="0.89281186860389772"/>
          <c:w val="0.45929771006885006"/>
          <c:h val="4.1410667809139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SOUTH CAROLINA GENERAL FUND REVENUE</a:t>
            </a:r>
          </a:p>
          <a:p>
            <a: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pitchFamily="34" charset="0"/>
              </a:rPr>
              <a:t>as a Percentage of Total Personal Income</a:t>
            </a:r>
          </a:p>
        </c:rich>
      </c:tx>
      <c:layout>
        <c:manualLayout>
          <c:xMode val="edge"/>
          <c:yMode val="edge"/>
          <c:x val="0.30434345028087761"/>
          <c:y val="5.497200107173759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44455135471057E-2"/>
          <c:y val="0.13684112113571922"/>
          <c:w val="0.88099820149693786"/>
          <c:h val="0.676532481549824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'DATA SC PI and taxes'!$L$2</c:f>
              <c:strCache>
                <c:ptCount val="1"/>
                <c:pt idx="0">
                  <c:v>Recessions</c:v>
                </c:pt>
              </c:strCache>
            </c:strRef>
          </c:tx>
          <c:spPr>
            <a:solidFill>
              <a:srgbClr val="A5A5A5">
                <a:lumMod val="60000"/>
                <a:lumOff val="40000"/>
                <a:alpha val="50000"/>
              </a:srgbClr>
            </a:solidFill>
          </c:spPr>
          <c:invertIfNegative val="0"/>
          <c:val>
            <c:numRef>
              <c:f>'DATA SC PI and taxes'!$L$43:$L$57</c:f>
              <c:numCache>
                <c:formatCode>0.00%</c:formatCode>
                <c:ptCount val="15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0.01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9-453D-8FBC-114141A64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877312"/>
        <c:axId val="1510539008"/>
      </c:barChart>
      <c:lineChart>
        <c:grouping val="standard"/>
        <c:varyColors val="0"/>
        <c:ser>
          <c:idx val="0"/>
          <c:order val="0"/>
          <c:tx>
            <c:v>Actual &amp; Current Estimates</c:v>
          </c:tx>
          <c:spPr>
            <a:ln w="25400"/>
          </c:spPr>
          <c:marker>
            <c:symbol val="none"/>
          </c:marker>
          <c:dPt>
            <c:idx val="12"/>
            <c:bubble3D val="0"/>
            <c:spPr>
              <a:ln w="254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6F9-453D-8FBC-114141A64083}"/>
              </c:ext>
            </c:extLst>
          </c:dPt>
          <c:dPt>
            <c:idx val="13"/>
            <c:bubble3D val="0"/>
            <c:spPr>
              <a:ln w="25400"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6F9-453D-8FBC-114141A64083}"/>
              </c:ext>
            </c:extLst>
          </c:dPt>
          <c:dPt>
            <c:idx val="14"/>
            <c:bubble3D val="0"/>
            <c:spPr>
              <a:ln w="25400"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6-56F9-453D-8FBC-114141A64083}"/>
              </c:ext>
            </c:extLst>
          </c:dPt>
          <c:dPt>
            <c:idx val="36"/>
            <c:bubble3D val="0"/>
            <c:spPr/>
            <c:extLst>
              <c:ext xmlns:c16="http://schemas.microsoft.com/office/drawing/2014/chart" uri="{C3380CC4-5D6E-409C-BE32-E72D297353CC}">
                <c16:uniqueId val="{00000008-56F9-453D-8FBC-114141A64083}"/>
              </c:ext>
            </c:extLst>
          </c:dPt>
          <c:dPt>
            <c:idx val="37"/>
            <c:bubble3D val="0"/>
            <c:spPr/>
            <c:extLst>
              <c:ext xmlns:c16="http://schemas.microsoft.com/office/drawing/2014/chart" uri="{C3380CC4-5D6E-409C-BE32-E72D297353CC}">
                <c16:uniqueId val="{0000000A-56F9-453D-8FBC-114141A64083}"/>
              </c:ext>
            </c:extLst>
          </c:dPt>
          <c:dPt>
            <c:idx val="38"/>
            <c:bubble3D val="0"/>
            <c:spPr/>
            <c:extLst>
              <c:ext xmlns:c16="http://schemas.microsoft.com/office/drawing/2014/chart" uri="{C3380CC4-5D6E-409C-BE32-E72D297353CC}">
                <c16:uniqueId val="{0000000C-56F9-453D-8FBC-114141A64083}"/>
              </c:ext>
            </c:extLst>
          </c:dPt>
          <c:dPt>
            <c:idx val="39"/>
            <c:bubble3D val="0"/>
            <c:spPr/>
            <c:extLst>
              <c:ext xmlns:c16="http://schemas.microsoft.com/office/drawing/2014/chart" uri="{C3380CC4-5D6E-409C-BE32-E72D297353CC}">
                <c16:uniqueId val="{0000000E-56F9-453D-8FBC-114141A64083}"/>
              </c:ext>
            </c:extLst>
          </c:dPt>
          <c:dPt>
            <c:idx val="40"/>
            <c:bubble3D val="0"/>
            <c:spPr>
              <a:ln w="25400"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0-56F9-453D-8FBC-114141A64083}"/>
              </c:ext>
            </c:extLst>
          </c:dPt>
          <c:dPt>
            <c:idx val="41"/>
            <c:bubble3D val="0"/>
            <c:spPr>
              <a:ln w="25400"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2-56F9-453D-8FBC-114141A64083}"/>
              </c:ext>
            </c:extLst>
          </c:dPt>
          <c:dPt>
            <c:idx val="42"/>
            <c:bubble3D val="0"/>
            <c:spPr>
              <a:ln w="25400"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4-56F9-453D-8FBC-114141A64083}"/>
              </c:ext>
            </c:extLst>
          </c:dPt>
          <c:cat>
            <c:strRef>
              <c:f>'DATA SC PI and taxes'!$A$43:$A$57</c:f>
              <c:strCache>
                <c:ptCount val="15"/>
                <c:pt idx="0">
                  <c:v>FY 09</c:v>
                </c:pt>
                <c:pt idx="1">
                  <c:v>FY 10</c:v>
                </c:pt>
                <c:pt idx="2">
                  <c:v>FY 11</c:v>
                </c:pt>
                <c:pt idx="3">
                  <c:v>FY 12</c:v>
                </c:pt>
                <c:pt idx="4">
                  <c:v>FY 13</c:v>
                </c:pt>
                <c:pt idx="5">
                  <c:v>FY 14</c:v>
                </c:pt>
                <c:pt idx="6">
                  <c:v>FY 15</c:v>
                </c:pt>
                <c:pt idx="7">
                  <c:v>FY 16</c:v>
                </c:pt>
                <c:pt idx="8">
                  <c:v>FY 17</c:v>
                </c:pt>
                <c:pt idx="9">
                  <c:v>FY 18</c:v>
                </c:pt>
                <c:pt idx="10">
                  <c:v>FY 19</c:v>
                </c:pt>
                <c:pt idx="11">
                  <c:v>FY 20</c:v>
                </c:pt>
                <c:pt idx="12">
                  <c:v>FY 21</c:v>
                </c:pt>
                <c:pt idx="13">
                  <c:v>FY 22 </c:v>
                </c:pt>
                <c:pt idx="14">
                  <c:v>FY 23 e.</c:v>
                </c:pt>
              </c:strCache>
            </c:strRef>
          </c:cat>
          <c:val>
            <c:numRef>
              <c:f>'DATA SC PI and taxes'!$U$43:$U$57</c:f>
              <c:numCache>
                <c:formatCode>0.0%</c:formatCode>
                <c:ptCount val="15"/>
                <c:pt idx="0">
                  <c:v>4.0704086713213211E-2</c:v>
                </c:pt>
                <c:pt idx="1">
                  <c:v>3.8428046769700484E-2</c:v>
                </c:pt>
                <c:pt idx="2">
                  <c:v>3.8811272083487558E-2</c:v>
                </c:pt>
                <c:pt idx="3">
                  <c:v>3.8825405620403562E-2</c:v>
                </c:pt>
                <c:pt idx="4">
                  <c:v>4.0688606244250913E-2</c:v>
                </c:pt>
                <c:pt idx="5">
                  <c:v>3.9837764707848181E-2</c:v>
                </c:pt>
                <c:pt idx="6">
                  <c:v>3.9787813509220699E-2</c:v>
                </c:pt>
                <c:pt idx="7">
                  <c:v>3.9501872145871385E-2</c:v>
                </c:pt>
                <c:pt idx="8">
                  <c:v>3.9319240980736435E-2</c:v>
                </c:pt>
                <c:pt idx="9">
                  <c:v>4.0248203442102122E-2</c:v>
                </c:pt>
                <c:pt idx="10">
                  <c:v>4.093474651023267E-2</c:v>
                </c:pt>
                <c:pt idx="11">
                  <c:v>3.9749570167439255E-2</c:v>
                </c:pt>
                <c:pt idx="12">
                  <c:v>4.2094347506149987E-2</c:v>
                </c:pt>
                <c:pt idx="13" formatCode="0.00%">
                  <c:v>5.0214940822697909E-2</c:v>
                </c:pt>
                <c:pt idx="14" formatCode="0.00%">
                  <c:v>4.1628383746396019E-2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6F9-453D-8FBC-114141A64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428448"/>
        <c:axId val="310458616"/>
      </c:lineChart>
      <c:catAx>
        <c:axId val="2594284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>
            <a:solidFill>
              <a:srgbClr val="E7E6E6">
                <a:lumMod val="90000"/>
              </a:srgbClr>
            </a:solidFill>
          </a:ln>
        </c:spPr>
        <c:txPr>
          <a:bodyPr rot="0" vert="horz"/>
          <a:lstStyle/>
          <a:p>
            <a:pPr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310458616"/>
        <c:crosses val="autoZero"/>
        <c:auto val="1"/>
        <c:lblAlgn val="ctr"/>
        <c:lblOffset val="100"/>
        <c:noMultiLvlLbl val="0"/>
      </c:catAx>
      <c:valAx>
        <c:axId val="310458616"/>
        <c:scaling>
          <c:orientation val="minMax"/>
          <c:max val="5.2000000000000011E-2"/>
          <c:min val="3.5000000000000003E-2"/>
        </c:scaling>
        <c:delete val="0"/>
        <c:axPos val="l"/>
        <c:majorGridlines>
          <c:spPr>
            <a:ln>
              <a:solidFill>
                <a:srgbClr val="A5A5A5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r>
                  <a:rPr lang="en-US" sz="1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Tahoma" pitchFamily="34" charset="0"/>
                  </a:rPr>
                  <a:t>Percentage of Personal Income</a:t>
                </a:r>
              </a:p>
            </c:rich>
          </c:tx>
          <c:layout>
            <c:manualLayout>
              <c:xMode val="edge"/>
              <c:yMode val="edge"/>
              <c:x val="3.2140340482818101E-2"/>
              <c:y val="0.33858124610433382"/>
            </c:manualLayout>
          </c:layout>
          <c:overlay val="0"/>
        </c:title>
        <c:numFmt formatCode="0.0%" sourceLinked="0"/>
        <c:majorTickMark val="out"/>
        <c:minorTickMark val="in"/>
        <c:tickLblPos val="nextTo"/>
        <c:spPr>
          <a:ln>
            <a:solidFill>
              <a:srgbClr val="E7E6E6">
                <a:lumMod val="90000"/>
              </a:srgbClr>
            </a:solidFill>
          </a:ln>
        </c:spPr>
        <c:txPr>
          <a:bodyPr/>
          <a:lstStyle/>
          <a:p>
            <a: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59428448"/>
        <c:crosses val="autoZero"/>
        <c:crossBetween val="between"/>
        <c:majorUnit val="1.0000000000000002E-3"/>
      </c:valAx>
      <c:valAx>
        <c:axId val="1510539008"/>
        <c:scaling>
          <c:orientation val="minMax"/>
          <c:max val="1.0000000000000002E-2"/>
        </c:scaling>
        <c:delete val="0"/>
        <c:axPos val="r"/>
        <c:numFmt formatCode="0.00%" sourceLinked="1"/>
        <c:majorTickMark val="none"/>
        <c:minorTickMark val="none"/>
        <c:tickLblPos val="none"/>
        <c:spPr>
          <a:ln>
            <a:noFill/>
          </a:ln>
        </c:spPr>
        <c:crossAx val="164877312"/>
        <c:crosses val="max"/>
        <c:crossBetween val="between"/>
      </c:valAx>
      <c:catAx>
        <c:axId val="164877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510539008"/>
        <c:crosses val="autoZero"/>
        <c:auto val="1"/>
        <c:lblAlgn val="ctr"/>
        <c:lblOffset val="100"/>
        <c:noMultiLvlLbl val="0"/>
      </c:catAx>
      <c:spPr>
        <a:ln>
          <a:solidFill>
            <a:srgbClr val="E7E6E6">
              <a:lumMod val="90000"/>
            </a:srgb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9979889964307954"/>
          <c:y val="0.89725170294169465"/>
          <c:w val="0.4146304328610726"/>
          <c:h val="6.0223558575697105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NONFARM EMPLOYMENT IN SOUTH CAROLINA</a:t>
            </a:r>
          </a:p>
        </c:rich>
      </c:tx>
      <c:layout>
        <c:manualLayout>
          <c:xMode val="edge"/>
          <c:yMode val="edge"/>
          <c:x val="0.32175378887353606"/>
          <c:y val="3.1971552870280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1598843744337E-2"/>
          <c:y val="0.12078560021398284"/>
          <c:w val="0.90410912182636582"/>
          <c:h val="0.61837846006055275"/>
        </c:manualLayout>
      </c:layout>
      <c:barChart>
        <c:barDir val="col"/>
        <c:grouping val="clustered"/>
        <c:varyColors val="0"/>
        <c:ser>
          <c:idx val="4"/>
          <c:order val="3"/>
          <c:tx>
            <c:strRef>
              <c:f>'Employment Dashboard'!$F$2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Dashboard'!$F$8:$F$14,'Employment Dashboard'!$F$16:$F$80)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4489008"/>
        <c:axId val="854490672"/>
      </c:barChart>
      <c:lineChart>
        <c:grouping val="standard"/>
        <c:varyColors val="0"/>
        <c:ser>
          <c:idx val="0"/>
          <c:order val="0"/>
          <c:tx>
            <c:strRef>
              <c:f>'Employment Dashboard'!$C$2</c:f>
              <c:strCache>
                <c:ptCount val="1"/>
                <c:pt idx="0">
                  <c:v>Actual</c:v>
                </c:pt>
              </c:strCache>
            </c:strRef>
          </c:tx>
          <c:spPr>
            <a:ln w="317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Dashboard'!$C$8:$C$14,'Employment Dashboard'!$C$16:$C$80)</c:f>
              <c:numCache>
                <c:formatCode>General</c:formatCode>
                <c:ptCount val="72"/>
                <c:pt idx="0">
                  <c:v>2176.5</c:v>
                </c:pt>
                <c:pt idx="1">
                  <c:v>2154.9</c:v>
                </c:pt>
                <c:pt idx="2">
                  <c:v>2160.1999999999998</c:v>
                </c:pt>
                <c:pt idx="3">
                  <c:v>2147.6</c:v>
                </c:pt>
                <c:pt idx="4">
                  <c:v>2164.5</c:v>
                </c:pt>
                <c:pt idx="5">
                  <c:v>2181.6999999999998</c:v>
                </c:pt>
                <c:pt idx="6">
                  <c:v>2178.8000000000002</c:v>
                </c:pt>
                <c:pt idx="7">
                  <c:v>2154.8000000000002</c:v>
                </c:pt>
                <c:pt idx="8">
                  <c:v>2168</c:v>
                </c:pt>
                <c:pt idx="9">
                  <c:v>2190.1999999999998</c:v>
                </c:pt>
                <c:pt idx="10">
                  <c:v>2202.9</c:v>
                </c:pt>
                <c:pt idx="11">
                  <c:v>2205</c:v>
                </c:pt>
                <c:pt idx="12">
                  <c:v>2191.6999999999998</c:v>
                </c:pt>
                <c:pt idx="13">
                  <c:v>2198.4</c:v>
                </c:pt>
                <c:pt idx="14">
                  <c:v>2194.6</c:v>
                </c:pt>
                <c:pt idx="15">
                  <c:v>2200.1</c:v>
                </c:pt>
                <c:pt idx="16">
                  <c:v>2214.3000000000002</c:v>
                </c:pt>
                <c:pt idx="17">
                  <c:v>2212.1</c:v>
                </c:pt>
                <c:pt idx="18">
                  <c:v>2167</c:v>
                </c:pt>
                <c:pt idx="19">
                  <c:v>2175.1</c:v>
                </c:pt>
                <c:pt idx="20">
                  <c:v>2173.3000000000002</c:v>
                </c:pt>
                <c:pt idx="21">
                  <c:v>1896</c:v>
                </c:pt>
                <c:pt idx="22">
                  <c:v>1969.8</c:v>
                </c:pt>
                <c:pt idx="23">
                  <c:v>2039.5</c:v>
                </c:pt>
                <c:pt idx="24">
                  <c:v>2036.1</c:v>
                </c:pt>
                <c:pt idx="25">
                  <c:v>2072.9</c:v>
                </c:pt>
                <c:pt idx="26">
                  <c:v>2079.9</c:v>
                </c:pt>
                <c:pt idx="27">
                  <c:v>2109.5</c:v>
                </c:pt>
                <c:pt idx="28">
                  <c:v>2125.6999999999998</c:v>
                </c:pt>
                <c:pt idx="29">
                  <c:v>2134.6</c:v>
                </c:pt>
                <c:pt idx="30">
                  <c:v>2092.6999999999998</c:v>
                </c:pt>
                <c:pt idx="31">
                  <c:v>2108.1999999999998</c:v>
                </c:pt>
                <c:pt idx="32">
                  <c:v>2120.6</c:v>
                </c:pt>
                <c:pt idx="33">
                  <c:v>2135.1999999999998</c:v>
                </c:pt>
                <c:pt idx="34">
                  <c:v>2149.1999999999998</c:v>
                </c:pt>
                <c:pt idx="35">
                  <c:v>2148.6999999999998</c:v>
                </c:pt>
                <c:pt idx="36">
                  <c:v>2157.9</c:v>
                </c:pt>
                <c:pt idx="37">
                  <c:v>2162.9</c:v>
                </c:pt>
                <c:pt idx="38">
                  <c:v>2146.1999999999998</c:v>
                </c:pt>
                <c:pt idx="39">
                  <c:v>2164.5</c:v>
                </c:pt>
                <c:pt idx="40">
                  <c:v>2182.1999999999998</c:v>
                </c:pt>
                <c:pt idx="41">
                  <c:v>2186.6999999999998</c:v>
                </c:pt>
                <c:pt idx="42">
                  <c:v>2148.1</c:v>
                </c:pt>
                <c:pt idx="43">
                  <c:v>2183.4</c:v>
                </c:pt>
                <c:pt idx="44">
                  <c:v>2185.5</c:v>
                </c:pt>
                <c:pt idx="45">
                  <c:v>2199.1</c:v>
                </c:pt>
                <c:pt idx="46">
                  <c:v>2217.3000000000002</c:v>
                </c:pt>
                <c:pt idx="47">
                  <c:v>2229.6</c:v>
                </c:pt>
                <c:pt idx="48">
                  <c:v>2233.4</c:v>
                </c:pt>
                <c:pt idx="49">
                  <c:v>2243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C5A-42B8-820E-0465A9E20FBD}"/>
            </c:ext>
          </c:extLst>
        </c:ser>
        <c:ser>
          <c:idx val="3"/>
          <c:order val="1"/>
          <c:tx>
            <c:strRef>
              <c:f>'Employment Dashboard'!$D$2</c:f>
              <c:strCache>
                <c:ptCount val="1"/>
                <c:pt idx="0">
                  <c:v>February Estimate</c:v>
                </c:pt>
              </c:strCache>
            </c:strRef>
          </c:tx>
          <c:spPr>
            <a:ln w="50800" cap="rnd">
              <a:solidFill>
                <a:schemeClr val="accent5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Dashboard'!$D$8:$D$14,'Employment Dashboard'!$D$16:$D$80)</c:f>
              <c:numCache>
                <c:formatCode>General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2178.1999999999998</c:v>
                </c:pt>
                <c:pt idx="41">
                  <c:v>2178.5951235606935</c:v>
                </c:pt>
                <c:pt idx="42">
                  <c:v>2135.5203120830911</c:v>
                </c:pt>
                <c:pt idx="43">
                  <c:v>2152.0312539653792</c:v>
                </c:pt>
                <c:pt idx="44">
                  <c:v>2168.6707263796757</c:v>
                </c:pt>
                <c:pt idx="45">
                  <c:v>2189.1474683954916</c:v>
                </c:pt>
                <c:pt idx="46">
                  <c:v>2202.0224675522995</c:v>
                </c:pt>
                <c:pt idx="47">
                  <c:v>2205.3000000000002</c:v>
                </c:pt>
                <c:pt idx="48">
                  <c:v>2193.0197938516831</c:v>
                </c:pt>
                <c:pt idx="49">
                  <c:v>2198.5659961413512</c:v>
                </c:pt>
                <c:pt idx="50">
                  <c:v>2196.8827096896594</c:v>
                </c:pt>
                <c:pt idx="51">
                  <c:v>2205.9044512239475</c:v>
                </c:pt>
                <c:pt idx="52">
                  <c:v>2223.6352717675391</c:v>
                </c:pt>
                <c:pt idx="53">
                  <c:v>2224.3456211554681</c:v>
                </c:pt>
                <c:pt idx="54">
                  <c:v>2180.366238636836</c:v>
                </c:pt>
                <c:pt idx="55">
                  <c:v>2197.2239102986518</c:v>
                </c:pt>
                <c:pt idx="56">
                  <c:v>2214.2128116336489</c:v>
                </c:pt>
                <c:pt idx="57">
                  <c:v>2235.119565231797</c:v>
                </c:pt>
                <c:pt idx="58">
                  <c:v>2248.2649393708975</c:v>
                </c:pt>
                <c:pt idx="59">
                  <c:v>2251.6113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C5A-42B8-820E-0465A9E20FBD}"/>
            </c:ext>
          </c:extLst>
        </c:ser>
        <c:ser>
          <c:idx val="2"/>
          <c:order val="2"/>
          <c:tx>
            <c:strRef>
              <c:f>'Employment Dashboard'!$E$2</c:f>
              <c:strCache>
                <c:ptCount val="1"/>
                <c:pt idx="0">
                  <c:v>Working Estimate</c:v>
                </c:pt>
              </c:strCache>
            </c:strRef>
          </c:tx>
          <c:spPr>
            <a:ln w="5080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('Employment Dashboard'!$B$8:$B$14,'Employment Dashboard'!$B$16:$B$80)</c:f>
              <c:strCache>
                <c:ptCount val="72"/>
                <c:pt idx="0">
                  <c:v>Jun 2018</c:v>
                </c:pt>
                <c:pt idx="1">
                  <c:v>Jul 2018</c:v>
                </c:pt>
                <c:pt idx="2">
                  <c:v>Aug 2018</c:v>
                </c:pt>
                <c:pt idx="3">
                  <c:v>Sep 2018</c:v>
                </c:pt>
                <c:pt idx="4">
                  <c:v>Oct 2018</c:v>
                </c:pt>
                <c:pt idx="5">
                  <c:v>Nov 2018</c:v>
                </c:pt>
                <c:pt idx="6">
                  <c:v>Dec 2018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 2019</c:v>
                </c:pt>
                <c:pt idx="12">
                  <c:v>Jul 2019</c:v>
                </c:pt>
                <c:pt idx="13">
                  <c:v>Aug 2019</c:v>
                </c:pt>
                <c:pt idx="14">
                  <c:v>Sep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 2020</c:v>
                </c:pt>
                <c:pt idx="24">
                  <c:v>Jul 2020</c:v>
                </c:pt>
                <c:pt idx="25">
                  <c:v>Aug 2020</c:v>
                </c:pt>
                <c:pt idx="26">
                  <c:v>Sep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 2021</c:v>
                </c:pt>
                <c:pt idx="36">
                  <c:v>Jul 2021</c:v>
                </c:pt>
                <c:pt idx="37">
                  <c:v>Aug 2021</c:v>
                </c:pt>
                <c:pt idx="38">
                  <c:v>Sep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 2022</c:v>
                </c:pt>
                <c:pt idx="48">
                  <c:v>Jul 2022</c:v>
                </c:pt>
                <c:pt idx="49">
                  <c:v>Aug 2022</c:v>
                </c:pt>
                <c:pt idx="50">
                  <c:v>Sep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  <c:pt idx="56">
                  <c:v>Mar 2023</c:v>
                </c:pt>
                <c:pt idx="57">
                  <c:v>Apr 2023</c:v>
                </c:pt>
                <c:pt idx="58">
                  <c:v>May 2023</c:v>
                </c:pt>
                <c:pt idx="59">
                  <c:v>Jun 2023</c:v>
                </c:pt>
                <c:pt idx="60">
                  <c:v>Jul 2023</c:v>
                </c:pt>
                <c:pt idx="61">
                  <c:v>Aug 2023</c:v>
                </c:pt>
                <c:pt idx="62">
                  <c:v>Sep 2023</c:v>
                </c:pt>
                <c:pt idx="63">
                  <c:v>Oct 2023</c:v>
                </c:pt>
                <c:pt idx="64">
                  <c:v>Nov 2023</c:v>
                </c:pt>
                <c:pt idx="65">
                  <c:v>Dec 2023</c:v>
                </c:pt>
                <c:pt idx="66">
                  <c:v>Jan 2024</c:v>
                </c:pt>
                <c:pt idx="67">
                  <c:v>Feb 2024</c:v>
                </c:pt>
                <c:pt idx="68">
                  <c:v>Mar 2024</c:v>
                </c:pt>
                <c:pt idx="69">
                  <c:v>Apr 2024</c:v>
                </c:pt>
                <c:pt idx="70">
                  <c:v>May 2024</c:v>
                </c:pt>
                <c:pt idx="71">
                  <c:v>Jun 2024</c:v>
                </c:pt>
              </c:strCache>
              <c:extLst/>
            </c:strRef>
          </c:cat>
          <c:val>
            <c:numRef>
              <c:f>('Employment Dashboard'!$E$8:$E$14,'Employment Dashboard'!$E$16:$E$80)</c:f>
              <c:numCache>
                <c:formatCode>General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2233.6143114019214</c:v>
                </c:pt>
                <c:pt idx="50">
                  <c:v>2231.904190934632</c:v>
                </c:pt>
                <c:pt idx="51">
                  <c:v>2241.0697520504332</c:v>
                </c:pt>
                <c:pt idx="52">
                  <c:v>2259.0832274651229</c:v>
                </c:pt>
                <c:pt idx="53">
                  <c:v>2259.8049008475723</c:v>
                </c:pt>
                <c:pt idx="54">
                  <c:v>2215.1244234943147</c:v>
                </c:pt>
                <c:pt idx="55">
                  <c:v>2232.2508307738012</c:v>
                </c:pt>
                <c:pt idx="56">
                  <c:v>2249.5105597168686</c:v>
                </c:pt>
                <c:pt idx="57">
                  <c:v>2270.7505971429609</c:v>
                </c:pt>
                <c:pt idx="58">
                  <c:v>2284.1055275191065</c:v>
                </c:pt>
                <c:pt idx="59">
                  <c:v>2287.5052339665785</c:v>
                </c:pt>
                <c:pt idx="60">
                  <c:v>2257.1777525180378</c:v>
                </c:pt>
                <c:pt idx="61">
                  <c:v>2262.8862119009859</c:v>
                </c:pt>
                <c:pt idx="62">
                  <c:v>2261.1536800102454</c:v>
                </c:pt>
                <c:pt idx="63">
                  <c:v>2270.4393573840903</c:v>
                </c:pt>
                <c:pt idx="64">
                  <c:v>2288.688902498589</c:v>
                </c:pt>
                <c:pt idx="65">
                  <c:v>2289.4200335350911</c:v>
                </c:pt>
                <c:pt idx="66">
                  <c:v>2244.1540108257441</c:v>
                </c:pt>
                <c:pt idx="67">
                  <c:v>2261.5048626242474</c:v>
                </c:pt>
                <c:pt idx="68">
                  <c:v>2278.9907832897097</c:v>
                </c:pt>
                <c:pt idx="69">
                  <c:v>2300.5091750668462</c:v>
                </c:pt>
                <c:pt idx="70">
                  <c:v>2314.039124107202</c:v>
                </c:pt>
                <c:pt idx="71">
                  <c:v>2317.4833842935845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FC5A-42B8-820E-0465A9E20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632831"/>
        <c:axId val="931498639"/>
        <c:extLst/>
      </c:lineChart>
      <c:catAx>
        <c:axId val="103563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498639"/>
        <c:crosses val="autoZero"/>
        <c:auto val="1"/>
        <c:lblAlgn val="ctr"/>
        <c:lblOffset val="100"/>
        <c:tickLblSkip val="3"/>
        <c:tickMarkSkip val="12"/>
        <c:noMultiLvlLbl val="0"/>
      </c:catAx>
      <c:valAx>
        <c:axId val="931498639"/>
        <c:scaling>
          <c:orientation val="minMax"/>
          <c:max val="2350"/>
          <c:min val="18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(All Employees, in Thousands)</a:t>
                </a:r>
              </a:p>
            </c:rich>
          </c:tx>
          <c:layout>
            <c:manualLayout>
              <c:xMode val="edge"/>
              <c:yMode val="edge"/>
              <c:x val="1.0386473429951689E-2"/>
              <c:y val="0.31223154679345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2831"/>
        <c:crosses val="autoZero"/>
        <c:crossBetween val="between"/>
      </c:valAx>
      <c:valAx>
        <c:axId val="854490672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89008"/>
        <c:crosses val="max"/>
        <c:crossBetween val="between"/>
      </c:valAx>
      <c:catAx>
        <c:axId val="85448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4906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181825097949714"/>
          <c:y val="0.89992174555973525"/>
          <c:w val="0.43636349804100577"/>
          <c:h val="5.6212593028338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SOUTH CAROLINA PERSONAL INCOME</a:t>
            </a:r>
            <a:endParaRPr lang="en-US" sz="1400" b="0" i="0" baseline="0" dirty="0">
              <a:effectLst/>
            </a:endParaRPr>
          </a:p>
          <a:p>
            <a:pPr>
              <a:defRPr/>
            </a:pPr>
            <a:r>
              <a:rPr lang="en-US" sz="1400" b="0" i="0" baseline="0" dirty="0">
                <a:effectLst/>
              </a:rPr>
              <a:t>Actual, Estimate, and Trend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30623074289627"/>
          <c:y val="0.14357471099517743"/>
          <c:w val="0.8557012438662559"/>
          <c:h val="0.64368173649301375"/>
        </c:manualLayout>
      </c:layout>
      <c:areaChart>
        <c:grouping val="stacked"/>
        <c:varyColors val="0"/>
        <c:ser>
          <c:idx val="4"/>
          <c:order val="3"/>
          <c:tx>
            <c:strRef>
              <c:f>'PI Dashboard'!$H$2</c:f>
              <c:strCache>
                <c:ptCount val="1"/>
                <c:pt idx="0">
                  <c:v>10-Year Trend</c:v>
                </c:pt>
              </c:strCache>
            </c:strRef>
          </c:tx>
          <c:spPr>
            <a:noFill/>
            <a:ln w="25400">
              <a:noFill/>
            </a:ln>
            <a:effectLst/>
          </c:spPr>
          <c:val>
            <c:numRef>
              <c:f>'PI Dashboard'!$H$3:$H$24</c:f>
              <c:numCache>
                <c:formatCode>_(* #,##0_);_(* \(#,##0\);_(* "-"??_);_(@_)</c:formatCode>
                <c:ptCount val="22"/>
                <c:pt idx="0">
                  <c:v>228118.5542870544</c:v>
                </c:pt>
                <c:pt idx="1">
                  <c:v>230402.89484990618</c:v>
                </c:pt>
                <c:pt idx="2">
                  <c:v>232687.23541275796</c:v>
                </c:pt>
                <c:pt idx="3">
                  <c:v>234971.57597560974</c:v>
                </c:pt>
                <c:pt idx="4">
                  <c:v>237255.91653846152</c:v>
                </c:pt>
                <c:pt idx="5">
                  <c:v>239540.2571013133</c:v>
                </c:pt>
                <c:pt idx="6">
                  <c:v>241824.59766416511</c:v>
                </c:pt>
                <c:pt idx="7">
                  <c:v>244108.93822701689</c:v>
                </c:pt>
                <c:pt idx="8">
                  <c:v>246393.27878986867</c:v>
                </c:pt>
                <c:pt idx="9">
                  <c:v>248677.61935272045</c:v>
                </c:pt>
                <c:pt idx="10">
                  <c:v>250961.95991557222</c:v>
                </c:pt>
                <c:pt idx="11">
                  <c:v>253246.300478424</c:v>
                </c:pt>
                <c:pt idx="12">
                  <c:v>255530.64104127578</c:v>
                </c:pt>
                <c:pt idx="13">
                  <c:v>257814.98160412759</c:v>
                </c:pt>
                <c:pt idx="14">
                  <c:v>260099.32216697934</c:v>
                </c:pt>
                <c:pt idx="15">
                  <c:v>262383.66272983112</c:v>
                </c:pt>
                <c:pt idx="16">
                  <c:v>264668.00329268293</c:v>
                </c:pt>
                <c:pt idx="17">
                  <c:v>266952.34385553468</c:v>
                </c:pt>
                <c:pt idx="18">
                  <c:v>269236.68441838649</c:v>
                </c:pt>
                <c:pt idx="19">
                  <c:v>271521.0249812383</c:v>
                </c:pt>
                <c:pt idx="20">
                  <c:v>273805.36554409005</c:v>
                </c:pt>
                <c:pt idx="21">
                  <c:v>276089.7061069418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0-4DFC-8CB3-02C076953CC1}"/>
            </c:ext>
          </c:extLst>
        </c:ser>
        <c:ser>
          <c:idx val="5"/>
          <c:order val="4"/>
          <c:tx>
            <c:strRef>
              <c:f>'PI Dashboard'!$I$2</c:f>
              <c:strCache>
                <c:ptCount val="1"/>
                <c:pt idx="0">
                  <c:v>Shade</c:v>
                </c:pt>
              </c:strCache>
            </c:strRef>
          </c:tx>
          <c:spPr>
            <a:solidFill>
              <a:srgbClr val="5B9BD5">
                <a:lumMod val="40000"/>
                <a:lumOff val="60000"/>
                <a:alpha val="43000"/>
              </a:srgbClr>
            </a:solidFill>
            <a:ln w="25400">
              <a:noFill/>
            </a:ln>
            <a:effectLst/>
          </c:spPr>
          <c:val>
            <c:numRef>
              <c:f>'PI Dashboard'!$I$3:$I$24</c:f>
              <c:numCache>
                <c:formatCode>_(* #,##0_);_(* \(#,##0\);_(* "-"??_);_(@_)</c:formatCode>
                <c:ptCount val="22"/>
                <c:pt idx="0">
                  <c:v>2404.530994330853</c:v>
                </c:pt>
                <c:pt idx="1">
                  <c:v>2734.587184725824</c:v>
                </c:pt>
                <c:pt idx="2">
                  <c:v>3064.6433751207951</c:v>
                </c:pt>
                <c:pt idx="3">
                  <c:v>3394.6995655157662</c:v>
                </c:pt>
                <c:pt idx="4">
                  <c:v>3724.7557559107372</c:v>
                </c:pt>
                <c:pt idx="5">
                  <c:v>4054.8119463057083</c:v>
                </c:pt>
                <c:pt idx="6">
                  <c:v>4384.8681367006793</c:v>
                </c:pt>
                <c:pt idx="7">
                  <c:v>4714.9243270956504</c:v>
                </c:pt>
                <c:pt idx="8">
                  <c:v>5044.9805174906214</c:v>
                </c:pt>
                <c:pt idx="9">
                  <c:v>5375.0367078855925</c:v>
                </c:pt>
                <c:pt idx="10">
                  <c:v>5705.0928982805344</c:v>
                </c:pt>
                <c:pt idx="11">
                  <c:v>6035.1490886755055</c:v>
                </c:pt>
                <c:pt idx="12">
                  <c:v>6365.2052790704765</c:v>
                </c:pt>
                <c:pt idx="13">
                  <c:v>6695.2614694654185</c:v>
                </c:pt>
                <c:pt idx="14">
                  <c:v>7025.3176598604477</c:v>
                </c:pt>
                <c:pt idx="15">
                  <c:v>7355.3738502554479</c:v>
                </c:pt>
                <c:pt idx="16">
                  <c:v>7685.4300406503608</c:v>
                </c:pt>
                <c:pt idx="17">
                  <c:v>8015.48623104539</c:v>
                </c:pt>
                <c:pt idx="18">
                  <c:v>8345.5424214403029</c:v>
                </c:pt>
                <c:pt idx="19">
                  <c:v>8675.5986118352739</c:v>
                </c:pt>
                <c:pt idx="20">
                  <c:v>9005.654802230245</c:v>
                </c:pt>
                <c:pt idx="21">
                  <c:v>9335.7109926252742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023856"/>
        <c:axId val="1729966288"/>
      </c:areaChart>
      <c:barChart>
        <c:barDir val="col"/>
        <c:grouping val="clustered"/>
        <c:varyColors val="0"/>
        <c:ser>
          <c:idx val="2"/>
          <c:order val="2"/>
          <c:tx>
            <c:strRef>
              <c:f>'PI Dashboard'!$J$2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E7E6E6">
                <a:lumMod val="90000"/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'PI Dashboard'!$A$3:$B$20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'PI Dashboard'!$J$3:$J$24</c:f>
              <c:numCache>
                <c:formatCode>0.0%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442627728"/>
        <c:axId val="1434580336"/>
      </c:barChart>
      <c:lineChart>
        <c:grouping val="standard"/>
        <c:varyColors val="0"/>
        <c:ser>
          <c:idx val="0"/>
          <c:order val="0"/>
          <c:tx>
            <c:strRef>
              <c:f>'PI Dashboard'!$C$2</c:f>
              <c:strCache>
                <c:ptCount val="1"/>
                <c:pt idx="0">
                  <c:v>Actual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5B9BD5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'PI Dashboard'!$C$3:$C$24</c:f>
              <c:numCache>
                <c:formatCode>_("$"* #,##0_);_("$"* \(#,##0\);_("$"* "-"??_);_(@_)</c:formatCode>
                <c:ptCount val="22"/>
                <c:pt idx="0">
                  <c:v>233354.9</c:v>
                </c:pt>
                <c:pt idx="1">
                  <c:v>235628.7</c:v>
                </c:pt>
                <c:pt idx="2">
                  <c:v>238252.3</c:v>
                </c:pt>
                <c:pt idx="3">
                  <c:v>240862.1</c:v>
                </c:pt>
                <c:pt idx="4">
                  <c:v>241025.1</c:v>
                </c:pt>
                <c:pt idx="5">
                  <c:v>265358.2</c:v>
                </c:pt>
                <c:pt idx="6">
                  <c:v>250803</c:v>
                </c:pt>
                <c:pt idx="7">
                  <c:v>250598.3</c:v>
                </c:pt>
                <c:pt idx="8">
                  <c:v>286434.5</c:v>
                </c:pt>
                <c:pt idx="9">
                  <c:v>265904.40000000002</c:v>
                </c:pt>
                <c:pt idx="10">
                  <c:v>266534.5</c:v>
                </c:pt>
                <c:pt idx="11">
                  <c:v>270484.8</c:v>
                </c:pt>
                <c:pt idx="12">
                  <c:v>273417.5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19A0-4DFC-8CB3-02C076953CC1}"/>
            </c:ext>
          </c:extLst>
        </c:ser>
        <c:ser>
          <c:idx val="1"/>
          <c:order val="1"/>
          <c:tx>
            <c:strRef>
              <c:f>'PI Dashboard'!$E$2</c:f>
              <c:strCache>
                <c:ptCount val="1"/>
                <c:pt idx="0">
                  <c:v>May Estimate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rgbClr val="5B9BD5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'PI Dashboard'!$E$3:$E$24</c:f>
              <c:numCache>
                <c:formatCode>General</c:formatCode>
                <c:ptCount val="22"/>
                <c:pt idx="11" formatCode="_(&quot;$&quot;* #,##0_);_(&quot;$&quot;* \(#,##0\);_(&quot;$&quot;* &quot;-&quot;??_);_(@_)">
                  <c:v>268827.09999999998</c:v>
                </c:pt>
                <c:pt idx="12" formatCode="_(&quot;$&quot;* #,##0_);_(&quot;$&quot;* \(#,##0\);_(&quot;$&quot;* &quot;-&quot;??_);_(@_)">
                  <c:v>271777.68469760584</c:v>
                </c:pt>
                <c:pt idx="13" formatCode="_(&quot;$&quot;* #,##0_);_(&quot;$&quot;* \(#,##0\);_(&quot;$&quot;* &quot;-&quot;??_);_(@_)">
                  <c:v>275317.15884439758</c:v>
                </c:pt>
                <c:pt idx="14" formatCode="_(&quot;$&quot;* #,##0_);_(&quot;$&quot;* \(#,##0\);_(&quot;$&quot;* &quot;-&quot;??_);_(@_)">
                  <c:v>277145.73594568175</c:v>
                </c:pt>
                <c:pt idx="15" formatCode="_(&quot;$&quot;* #,##0_);_(&quot;$&quot;* \(#,##0\);_(&quot;$&quot;* &quot;-&quot;??_);_(@_)">
                  <c:v>280526.21715325891</c:v>
                </c:pt>
                <c:pt idx="16" formatCode="_(&quot;$&quot;* #,##0_);_(&quot;$&quot;* \(#,##0\);_(&quot;$&quot;* &quot;-&quot;??_);_(@_)">
                  <c:v>283806.05333038262</c:v>
                </c:pt>
                <c:pt idx="17" formatCode="_(&quot;$&quot;* #,##0_);_(&quot;$&quot;* \(#,##0\);_(&quot;$&quot;* &quot;-&quot;??_);_(@_)">
                  <c:v>287048.75490697491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19A0-4DFC-8CB3-02C076953CC1}"/>
            </c:ext>
          </c:extLst>
        </c:ser>
        <c:ser>
          <c:idx val="6"/>
          <c:order val="5"/>
          <c:tx>
            <c:strRef>
              <c:f>'PI Dashboard'!$F$2</c:f>
              <c:strCache>
                <c:ptCount val="1"/>
                <c:pt idx="0">
                  <c:v>Working Estimate</c:v>
                </c:pt>
              </c:strCache>
            </c:strRef>
          </c:tx>
          <c:spPr>
            <a:ln w="50800" cap="rnd">
              <a:solidFill>
                <a:srgbClr val="5B9BD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'PI Dashboard'!$A$3:$B$24</c:f>
              <c:multiLvlStrCache>
                <c:ptCount val="2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'PI Dashboard'!$F$3:$F$24</c:f>
              <c:numCache>
                <c:formatCode>General</c:formatCode>
                <c:ptCount val="22"/>
                <c:pt idx="12" formatCode="_(&quot;$&quot;* #,##0_);_(&quot;$&quot;* \(#,##0\);_(&quot;$&quot;* &quot;-&quot;??_);_(@_)">
                  <c:v>273417.5</c:v>
                </c:pt>
                <c:pt idx="13" formatCode="_(&quot;$&quot;* #,##0_);_(&quot;$&quot;* \(#,##0\);_(&quot;$&quot;* &quot;-&quot;??_);_(@_)">
                  <c:v>277240.7</c:v>
                </c:pt>
                <c:pt idx="14" formatCode="_(&quot;$&quot;* #,##0_);_(&quot;$&quot;* \(#,##0\);_(&quot;$&quot;* &quot;-&quot;??_);_(@_)">
                  <c:v>279767.52603985707</c:v>
                </c:pt>
                <c:pt idx="15" formatCode="_(&quot;$&quot;* #,##0_);_(&quot;$&quot;* \(#,##0\);_(&quot;$&quot;* &quot;-&quot;??_);_(@_)">
                  <c:v>282939.23328746809</c:v>
                </c:pt>
                <c:pt idx="16" formatCode="_(&quot;$&quot;* #,##0_);_(&quot;$&quot;* \(#,##0\);_(&quot;$&quot;* &quot;-&quot;??_);_(@_)">
                  <c:v>287823.40863737202</c:v>
                </c:pt>
                <c:pt idx="17" formatCode="_(&quot;$&quot;* #,##0_);_(&quot;$&quot;* \(#,##0\);_(&quot;$&quot;* &quot;-&quot;??_);_(@_)">
                  <c:v>290698.61356619705</c:v>
                </c:pt>
                <c:pt idx="18" formatCode="_(&quot;$&quot;* #,##0_);_(&quot;$&quot;* \(#,##0\);_(&quot;$&quot;* &quot;-&quot;??_);_(@_)">
                  <c:v>293743.9776194343</c:v>
                </c:pt>
                <c:pt idx="19" formatCode="_(&quot;$&quot;* #,##0_);_(&quot;$&quot;* \(#,##0\);_(&quot;$&quot;* &quot;-&quot;??_);_(@_)">
                  <c:v>297069.55215507903</c:v>
                </c:pt>
                <c:pt idx="20" formatCode="_(&quot;$&quot;* #,##0_);_(&quot;$&quot;* \(#,##0\);_(&quot;$&quot;* &quot;-&quot;??_);_(@_)">
                  <c:v>301308.28640084696</c:v>
                </c:pt>
                <c:pt idx="21" formatCode="_(&quot;$&quot;* #,##0_);_(&quot;$&quot;* \(#,##0\);_(&quot;$&quot;* &quot;-&quot;??_);_(@_)">
                  <c:v>304751.6139832575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023856"/>
        <c:axId val="1729966288"/>
        <c:extLst/>
      </c:lineChart>
      <c:scatterChart>
        <c:scatterStyle val="smoothMarker"/>
        <c:varyColors val="0"/>
        <c:ser>
          <c:idx val="3"/>
          <c:order val="6"/>
          <c:tx>
            <c:strRef>
              <c:f>'PI Dashboard'!$R$8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'PI Dashboard'!$T$9:$T$13</c:f>
                <c:numCache>
                  <c:formatCode>General</c:formatCode>
                  <c:ptCount val="5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rgbClr val="A5A5A5">
                    <a:alpha val="70000"/>
                  </a:srgb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'PI Dashboard'!$R$9:$R$13</c:f>
              <c:numCache>
                <c:formatCode>General</c:formatCode>
                <c:ptCount val="5"/>
                <c:pt idx="0">
                  <c:v>4.5</c:v>
                </c:pt>
                <c:pt idx="1">
                  <c:v>8.5</c:v>
                </c:pt>
                <c:pt idx="2">
                  <c:v>12.5</c:v>
                </c:pt>
                <c:pt idx="3">
                  <c:v>16.5</c:v>
                </c:pt>
                <c:pt idx="4">
                  <c:v>20.5</c:v>
                </c:pt>
              </c:numCache>
            </c:numRef>
          </c:xVal>
          <c:yVal>
            <c:numRef>
              <c:f>'PI Dashboard'!$S$9:$S$13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9A0-4DFC-8CB3-02C076953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627728"/>
        <c:axId val="1434580336"/>
      </c:scatterChart>
      <c:catAx>
        <c:axId val="168702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5A5A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66288"/>
        <c:crosses val="autoZero"/>
        <c:auto val="1"/>
        <c:lblAlgn val="ctr"/>
        <c:lblOffset val="100"/>
        <c:noMultiLvlLbl val="0"/>
      </c:catAx>
      <c:valAx>
        <c:axId val="1729966288"/>
        <c:scaling>
          <c:orientation val="minMax"/>
          <c:max val="310000"/>
          <c:min val="2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8.7247517973296825E-3"/>
              <c:y val="0.42200234223635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cross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023856"/>
        <c:crosses val="autoZero"/>
        <c:crossBetween val="between"/>
      </c:valAx>
      <c:valAx>
        <c:axId val="1434580336"/>
        <c:scaling>
          <c:orientation val="minMax"/>
          <c:max val="1"/>
          <c:min val="0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627728"/>
        <c:crosses val="max"/>
        <c:crossBetween val="between"/>
      </c:valAx>
      <c:catAx>
        <c:axId val="14426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458033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A5A5A5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29790891627676974"/>
          <c:y val="0.91637136858920731"/>
          <c:w val="0.40418207234965192"/>
          <c:h val="5.6212593028338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CONSUMER</a:t>
            </a:r>
            <a:r>
              <a:rPr lang="en-US" sz="1800" baseline="0" dirty="0"/>
              <a:t> PRICE INDEX</a:t>
            </a:r>
          </a:p>
          <a:p>
            <a:pPr>
              <a:defRPr/>
            </a:pPr>
            <a:r>
              <a:rPr lang="en-US" baseline="0" dirty="0"/>
              <a:t>Actual and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03556620639811E-2"/>
          <c:y val="0.13884727699962504"/>
          <c:w val="0.91831212674502649"/>
          <c:h val="0.62282480047145616"/>
        </c:manualLayout>
      </c:layout>
      <c:lineChart>
        <c:grouping val="standard"/>
        <c:varyColors val="0"/>
        <c:ser>
          <c:idx val="0"/>
          <c:order val="0"/>
          <c:tx>
            <c:strRef>
              <c:f>Quarterly!$C$7</c:f>
              <c:strCache>
                <c:ptCount val="1"/>
                <c:pt idx="0">
                  <c:v>Actual CPI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Quarterly!$F$12:$F$39</c:f>
              <c:strCache>
                <c:ptCount val="28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  <c:pt idx="19">
                  <c:v>Q4 2022</c:v>
                </c:pt>
                <c:pt idx="20">
                  <c:v>Q1 2023</c:v>
                </c:pt>
                <c:pt idx="21">
                  <c:v>Q2 2023</c:v>
                </c:pt>
                <c:pt idx="22">
                  <c:v>Q3 2023</c:v>
                </c:pt>
                <c:pt idx="23">
                  <c:v>Q4 2023</c:v>
                </c:pt>
                <c:pt idx="24">
                  <c:v>Q1 2024</c:v>
                </c:pt>
                <c:pt idx="25">
                  <c:v>Q2 2024</c:v>
                </c:pt>
                <c:pt idx="26">
                  <c:v>Q3 2024</c:v>
                </c:pt>
                <c:pt idx="27">
                  <c:v>Q4 2024</c:v>
                </c:pt>
              </c:strCache>
            </c:strRef>
          </c:cat>
          <c:val>
            <c:numRef>
              <c:f>Quarterly!$C$12:$C$39</c:f>
              <c:numCache>
                <c:formatCode>_(* #,##0.0_);_(* \(#,##0.0\);_(* "-"??_);_(@_)</c:formatCode>
                <c:ptCount val="28"/>
                <c:pt idx="0">
                  <c:v>2.2207276112516938</c:v>
                </c:pt>
                <c:pt idx="1">
                  <c:v>2.6876126495166242</c:v>
                </c:pt>
                <c:pt idx="2">
                  <c:v>2.643026332418752</c:v>
                </c:pt>
                <c:pt idx="3">
                  <c:v>2.2051626368114974</c:v>
                </c:pt>
                <c:pt idx="4">
                  <c:v>1.6204353791714476</c:v>
                </c:pt>
                <c:pt idx="5">
                  <c:v>1.8357992827537695</c:v>
                </c:pt>
                <c:pt idx="6">
                  <c:v>1.7694721372681466</c:v>
                </c:pt>
                <c:pt idx="7">
                  <c:v>2.0163045629031817</c:v>
                </c:pt>
                <c:pt idx="8">
                  <c:v>2.1023083938363829</c:v>
                </c:pt>
                <c:pt idx="9">
                  <c:v>0.44460461527011663</c:v>
                </c:pt>
                <c:pt idx="10">
                  <c:v>1.2539759976582854</c:v>
                </c:pt>
                <c:pt idx="11">
                  <c:v>1.2002249936962972</c:v>
                </c:pt>
                <c:pt idx="12">
                  <c:v>1.8973930662212091</c:v>
                </c:pt>
                <c:pt idx="13">
                  <c:v>4.813234640313846</c:v>
                </c:pt>
                <c:pt idx="14">
                  <c:v>5.2902813003492311</c:v>
                </c:pt>
                <c:pt idx="15">
                  <c:v>6.7211235860302976</c:v>
                </c:pt>
                <c:pt idx="16">
                  <c:v>8.0003794706384745</c:v>
                </c:pt>
                <c:pt idx="17">
                  <c:v>8.5808900133948605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3-43EA-95BD-6EC7AD137EB3}"/>
            </c:ext>
          </c:extLst>
        </c:ser>
        <c:ser>
          <c:idx val="1"/>
          <c:order val="1"/>
          <c:tx>
            <c:strRef>
              <c:f>Quarterly!$D$7</c:f>
              <c:strCache>
                <c:ptCount val="1"/>
                <c:pt idx="0">
                  <c:v>TD Bank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Quarterly!$F$12:$F$39</c:f>
              <c:strCache>
                <c:ptCount val="28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  <c:pt idx="19">
                  <c:v>Q4 2022</c:v>
                </c:pt>
                <c:pt idx="20">
                  <c:v>Q1 2023</c:v>
                </c:pt>
                <c:pt idx="21">
                  <c:v>Q2 2023</c:v>
                </c:pt>
                <c:pt idx="22">
                  <c:v>Q3 2023</c:v>
                </c:pt>
                <c:pt idx="23">
                  <c:v>Q4 2023</c:v>
                </c:pt>
                <c:pt idx="24">
                  <c:v>Q1 2024</c:v>
                </c:pt>
                <c:pt idx="25">
                  <c:v>Q2 2024</c:v>
                </c:pt>
                <c:pt idx="26">
                  <c:v>Q3 2024</c:v>
                </c:pt>
                <c:pt idx="27">
                  <c:v>Q4 2024</c:v>
                </c:pt>
              </c:strCache>
            </c:strRef>
          </c:cat>
          <c:val>
            <c:numRef>
              <c:f>Quarterly!$D$12:$D$39</c:f>
              <c:numCache>
                <c:formatCode>General</c:formatCode>
                <c:ptCount val="28"/>
                <c:pt idx="17" formatCode="_(* #,##0.0_);_(* \(#,##0.0\);_(* &quot;-&quot;??_);_(@_)">
                  <c:v>8.5808900133948605</c:v>
                </c:pt>
                <c:pt idx="18">
                  <c:v>8.4</c:v>
                </c:pt>
                <c:pt idx="19">
                  <c:v>7.4</c:v>
                </c:pt>
                <c:pt idx="20">
                  <c:v>5.8</c:v>
                </c:pt>
                <c:pt idx="21">
                  <c:v>3.8</c:v>
                </c:pt>
                <c:pt idx="22">
                  <c:v>2.9</c:v>
                </c:pt>
                <c:pt idx="23">
                  <c:v>2.5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2.1</c:v>
                </c:pt>
                <c:pt idx="2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3-43EA-95BD-6EC7AD137EB3}"/>
            </c:ext>
          </c:extLst>
        </c:ser>
        <c:ser>
          <c:idx val="2"/>
          <c:order val="2"/>
          <c:tx>
            <c:strRef>
              <c:f>Quarterly!$E$7</c:f>
              <c:strCache>
                <c:ptCount val="1"/>
                <c:pt idx="0">
                  <c:v>Wells Fargo Forecast </c:v>
                </c:pt>
              </c:strCache>
            </c:strRef>
          </c:tx>
          <c:spPr>
            <a:ln w="34925" cap="rnd">
              <a:solidFill>
                <a:schemeClr val="accent3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Quarterly!$F$12:$F$39</c:f>
              <c:strCache>
                <c:ptCount val="28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  <c:pt idx="16">
                  <c:v>Q1 2022</c:v>
                </c:pt>
                <c:pt idx="17">
                  <c:v>Q2 2022</c:v>
                </c:pt>
                <c:pt idx="18">
                  <c:v>Q3 2022</c:v>
                </c:pt>
                <c:pt idx="19">
                  <c:v>Q4 2022</c:v>
                </c:pt>
                <c:pt idx="20">
                  <c:v>Q1 2023</c:v>
                </c:pt>
                <c:pt idx="21">
                  <c:v>Q2 2023</c:v>
                </c:pt>
                <c:pt idx="22">
                  <c:v>Q3 2023</c:v>
                </c:pt>
                <c:pt idx="23">
                  <c:v>Q4 2023</c:v>
                </c:pt>
                <c:pt idx="24">
                  <c:v>Q1 2024</c:v>
                </c:pt>
                <c:pt idx="25">
                  <c:v>Q2 2024</c:v>
                </c:pt>
                <c:pt idx="26">
                  <c:v>Q3 2024</c:v>
                </c:pt>
                <c:pt idx="27">
                  <c:v>Q4 2024</c:v>
                </c:pt>
              </c:strCache>
            </c:strRef>
          </c:cat>
          <c:val>
            <c:numRef>
              <c:f>Quarterly!$E$12:$E$39</c:f>
              <c:numCache>
                <c:formatCode>General</c:formatCode>
                <c:ptCount val="28"/>
                <c:pt idx="17" formatCode="_(* #,##0.0_);_(* \(#,##0.0\);_(* &quot;-&quot;??_);_(@_)">
                  <c:v>8.5808900133948605</c:v>
                </c:pt>
                <c:pt idx="18">
                  <c:v>8.6</c:v>
                </c:pt>
                <c:pt idx="19">
                  <c:v>7.2</c:v>
                </c:pt>
                <c:pt idx="20">
                  <c:v>5.9</c:v>
                </c:pt>
                <c:pt idx="21">
                  <c:v>4</c:v>
                </c:pt>
                <c:pt idx="22">
                  <c:v>3.2</c:v>
                </c:pt>
                <c:pt idx="23">
                  <c:v>2.9</c:v>
                </c:pt>
                <c:pt idx="24">
                  <c:v>2.5</c:v>
                </c:pt>
                <c:pt idx="25">
                  <c:v>2.4</c:v>
                </c:pt>
                <c:pt idx="26">
                  <c:v>2.4</c:v>
                </c:pt>
                <c:pt idx="27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13-43EA-95BD-6EC7AD137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095775"/>
        <c:axId val="985266319"/>
      </c:lineChart>
      <c:catAx>
        <c:axId val="1116095775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266319"/>
        <c:crosses val="autoZero"/>
        <c:auto val="1"/>
        <c:lblAlgn val="ctr"/>
        <c:lblOffset val="100"/>
        <c:tickMarkSkip val="8"/>
        <c:noMultiLvlLbl val="0"/>
      </c:catAx>
      <c:valAx>
        <c:axId val="98526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(YoY Percent Change)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_);\(#,##0.0\)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09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2979573205523"/>
          <c:y val="0.87960685975853037"/>
          <c:w val="0.41340402378302099"/>
          <c:h val="4.1410667809139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INCOME WITHHOLDINGS</a:t>
            </a: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7401073548868787"/>
          <c:y val="1.1093613298337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6864.7654022799998</c:v>
                </c:pt>
                <c:pt idx="36" formatCode="&quot;$&quot;#,##0.00">
                  <c:v>6914.391144383414</c:v>
                </c:pt>
                <c:pt idx="37" formatCode="&quot;$&quot;#,##0.00">
                  <c:v>6942.9224114804347</c:v>
                </c:pt>
                <c:pt idx="38" formatCode="&quot;$&quot;#,##0.00">
                  <c:v>6970.0449228232274</c:v>
                </c:pt>
                <c:pt idx="39" formatCode="&quot;$&quot;#,##0.00">
                  <c:v>7030.9947282834573</c:v>
                </c:pt>
                <c:pt idx="40" formatCode="&quot;$&quot;#,##0.00">
                  <c:v>7008.9231974487666</c:v>
                </c:pt>
                <c:pt idx="41" formatCode="&quot;$&quot;#,##0.00">
                  <c:v>6983.9541956849298</c:v>
                </c:pt>
                <c:pt idx="42" formatCode="&quot;$&quot;#,##0.00">
                  <c:v>6978.6774651576998</c:v>
                </c:pt>
                <c:pt idx="43" formatCode="&quot;$&quot;#,##0.00">
                  <c:v>6959.8674132650922</c:v>
                </c:pt>
                <c:pt idx="44" formatCode="&quot;$&quot;#,##0.00">
                  <c:v>6945.2894517069599</c:v>
                </c:pt>
                <c:pt idx="45" formatCode="&quot;$&quot;#,##0.00">
                  <c:v>6931.5375546205569</c:v>
                </c:pt>
                <c:pt idx="46" formatCode="&quot;$&quot;#,##0.00">
                  <c:v>6900.4440897546028</c:v>
                </c:pt>
                <c:pt idx="47" formatCode="&quot;$&quot;#,##0.00">
                  <c:v>6889.6454149771025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5-40C1-825D-E1B80D2B2330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6" formatCode="&quot;$&quot;#,##0.00">
                  <c:v>207.43173433150241</c:v>
                </c:pt>
                <c:pt idx="37" formatCode="&quot;$&quot;#,##0.00">
                  <c:v>208.28767234441329</c:v>
                </c:pt>
                <c:pt idx="38" formatCode="&quot;$&quot;#,##0.00">
                  <c:v>209.10134768469743</c:v>
                </c:pt>
                <c:pt idx="39" formatCode="&quot;$&quot;#,##0.00">
                  <c:v>210.92984184850411</c:v>
                </c:pt>
                <c:pt idx="40" formatCode="&quot;$&quot;#,##0.00">
                  <c:v>210.26769592346318</c:v>
                </c:pt>
                <c:pt idx="41" formatCode="&quot;$&quot;#,##0.00">
                  <c:v>209.51862587054802</c:v>
                </c:pt>
                <c:pt idx="42" formatCode="&quot;$&quot;#,##0.00">
                  <c:v>209.36032395473103</c:v>
                </c:pt>
                <c:pt idx="43" formatCode="&quot;$&quot;#,##0.00">
                  <c:v>208.79602239795258</c:v>
                </c:pt>
                <c:pt idx="44" formatCode="&quot;$&quot;#,##0.00">
                  <c:v>208.35868355120874</c:v>
                </c:pt>
                <c:pt idx="45" formatCode="&quot;$&quot;#,##0.00">
                  <c:v>207.94612663861699</c:v>
                </c:pt>
                <c:pt idx="46" formatCode="&quot;$&quot;#,##0.00">
                  <c:v>207.01332269263821</c:v>
                </c:pt>
                <c:pt idx="47" formatCode="&quot;$&quot;#,##0.00">
                  <c:v>206.68936244931319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95-40C1-825D-E1B80D2B2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5394.7699999999995</c:v>
                </c:pt>
                <c:pt idx="1">
                  <c:v>5398.8000000000011</c:v>
                </c:pt>
                <c:pt idx="2">
                  <c:v>5453.3</c:v>
                </c:pt>
                <c:pt idx="3">
                  <c:v>5461.7</c:v>
                </c:pt>
                <c:pt idx="4">
                  <c:v>5485.2</c:v>
                </c:pt>
                <c:pt idx="5">
                  <c:v>5521.4</c:v>
                </c:pt>
                <c:pt idx="6">
                  <c:v>5552.9000000000005</c:v>
                </c:pt>
                <c:pt idx="7">
                  <c:v>5575.3000000000011</c:v>
                </c:pt>
                <c:pt idx="8">
                  <c:v>5617.3</c:v>
                </c:pt>
                <c:pt idx="9">
                  <c:v>5591.3</c:v>
                </c:pt>
                <c:pt idx="10">
                  <c:v>5573.0999999999995</c:v>
                </c:pt>
                <c:pt idx="11">
                  <c:v>5646.9999999999991</c:v>
                </c:pt>
                <c:pt idx="12">
                  <c:v>5661.3944999999985</c:v>
                </c:pt>
                <c:pt idx="13">
                  <c:v>5696.0840199999993</c:v>
                </c:pt>
                <c:pt idx="14">
                  <c:v>5709.51351127</c:v>
                </c:pt>
                <c:pt idx="15">
                  <c:v>5706.7146940499997</c:v>
                </c:pt>
                <c:pt idx="16">
                  <c:v>5752.7114056</c:v>
                </c:pt>
                <c:pt idx="17">
                  <c:v>5758.0213004699999</c:v>
                </c:pt>
                <c:pt idx="18">
                  <c:v>5792.4878720999995</c:v>
                </c:pt>
                <c:pt idx="19">
                  <c:v>5829.9238677799995</c:v>
                </c:pt>
                <c:pt idx="20">
                  <c:v>5903.7016585900001</c:v>
                </c:pt>
                <c:pt idx="21">
                  <c:v>5957.9422775900002</c:v>
                </c:pt>
                <c:pt idx="22">
                  <c:v>6016.7730331300008</c:v>
                </c:pt>
                <c:pt idx="23">
                  <c:v>6041.1747369800005</c:v>
                </c:pt>
                <c:pt idx="24">
                  <c:v>6074.27394138</c:v>
                </c:pt>
                <c:pt idx="25">
                  <c:v>6144.7843599600001</c:v>
                </c:pt>
                <c:pt idx="26">
                  <c:v>6189.689372580001</c:v>
                </c:pt>
                <c:pt idx="27">
                  <c:v>6259.8258272399999</c:v>
                </c:pt>
                <c:pt idx="28">
                  <c:v>6347.8951078499995</c:v>
                </c:pt>
                <c:pt idx="29">
                  <c:v>6471.97246326</c:v>
                </c:pt>
                <c:pt idx="30">
                  <c:v>6546.1909809200006</c:v>
                </c:pt>
                <c:pt idx="31">
                  <c:v>6608.0926642900004</c:v>
                </c:pt>
                <c:pt idx="32">
                  <c:v>6664.8895026</c:v>
                </c:pt>
                <c:pt idx="33">
                  <c:v>6732.1133089200002</c:v>
                </c:pt>
                <c:pt idx="34">
                  <c:v>6835.5547724099997</c:v>
                </c:pt>
                <c:pt idx="35">
                  <c:v>6864.7654022799998</c:v>
                </c:pt>
                <c:pt idx="36">
                  <c:v>6906.672450250001</c:v>
                </c:pt>
                <c:pt idx="37">
                  <c:v>6974.9399390100007</c:v>
                </c:pt>
                <c:pt idx="38">
                  <c:v>7026.2559804600005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95-40C1-825D-E1B80D2B2330}"/>
            </c:ext>
          </c:extLst>
        </c:ser>
        <c:ser>
          <c:idx val="1"/>
          <c:order val="1"/>
          <c:tx>
            <c:v>Estimate (After Tax Reform)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35" formatCode="&quot;$&quot;#,##0.00">
                  <c:v>6864.7654022799998</c:v>
                </c:pt>
                <c:pt idx="36" formatCode="&quot;$&quot;#,##0.00">
                  <c:v>6914.391144383414</c:v>
                </c:pt>
                <c:pt idx="37" formatCode="&quot;$&quot;#,##0.00">
                  <c:v>6942.9224114804347</c:v>
                </c:pt>
                <c:pt idx="38" formatCode="&quot;$&quot;#,##0.00">
                  <c:v>6970.0449228232274</c:v>
                </c:pt>
                <c:pt idx="39" formatCode="&quot;$&quot;#,##0.00">
                  <c:v>7030.9947282834573</c:v>
                </c:pt>
                <c:pt idx="40" formatCode="&quot;$&quot;#,##0.00">
                  <c:v>7008.9231974487666</c:v>
                </c:pt>
                <c:pt idx="41" formatCode="&quot;$&quot;#,##0.00">
                  <c:v>6983.9541956849298</c:v>
                </c:pt>
                <c:pt idx="42" formatCode="&quot;$&quot;#,##0.00">
                  <c:v>6978.6774651576998</c:v>
                </c:pt>
                <c:pt idx="43" formatCode="&quot;$&quot;#,##0.00">
                  <c:v>6959.8674132650922</c:v>
                </c:pt>
                <c:pt idx="44" formatCode="&quot;$&quot;#,##0.00">
                  <c:v>6945.2894517069599</c:v>
                </c:pt>
                <c:pt idx="45" formatCode="&quot;$&quot;#,##0.00">
                  <c:v>6931.5375546205569</c:v>
                </c:pt>
                <c:pt idx="46" formatCode="&quot;$&quot;#,##0.00">
                  <c:v>6900.4440897546028</c:v>
                </c:pt>
                <c:pt idx="47" formatCode="&quot;$&quot;#,##0.00">
                  <c:v>6889.6454149771025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95-40C1-825D-E1B80D2B2330}"/>
            </c:ext>
          </c:extLst>
        </c:ser>
        <c:ser>
          <c:idx val="5"/>
          <c:order val="5"/>
          <c:tx>
            <c:v>Estimate (Before Tax Reform)</c:v>
          </c:tx>
          <c:spPr>
            <a:ln w="222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DATA!$N$102:$N$149</c:f>
              <c:numCache>
                <c:formatCode>General</c:formatCode>
                <c:ptCount val="48"/>
                <c:pt idx="41">
                  <c:v>6983.9541956849298</c:v>
                </c:pt>
                <c:pt idx="42">
                  <c:v>7013.2600429614477</c:v>
                </c:pt>
                <c:pt idx="43">
                  <c:v>7026.3816220433673</c:v>
                </c:pt>
                <c:pt idx="44">
                  <c:v>7048.0153531394471</c:v>
                </c:pt>
                <c:pt idx="45">
                  <c:v>7066.7199462393164</c:v>
                </c:pt>
                <c:pt idx="46">
                  <c:v>7068.7118880949874</c:v>
                </c:pt>
                <c:pt idx="47">
                  <c:v>7089.6454149771016</c:v>
                </c:pt>
              </c:numCache>
            </c:numRef>
          </c:cat>
          <c:val>
            <c:numRef>
              <c:f>DATA!$N$102:$N$149</c:f>
              <c:numCache>
                <c:formatCode>General</c:formatCode>
                <c:ptCount val="48"/>
                <c:pt idx="41">
                  <c:v>6983.9541956849298</c:v>
                </c:pt>
                <c:pt idx="42">
                  <c:v>7013.2600429614477</c:v>
                </c:pt>
                <c:pt idx="43">
                  <c:v>7026.3816220433673</c:v>
                </c:pt>
                <c:pt idx="44">
                  <c:v>7048.0153531394471</c:v>
                </c:pt>
                <c:pt idx="45">
                  <c:v>7066.7199462393164</c:v>
                </c:pt>
                <c:pt idx="46">
                  <c:v>7068.7118880949874</c:v>
                </c:pt>
                <c:pt idx="47">
                  <c:v>7089.6454149771016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95-40C1-825D-E1B80D2B2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495-40C1-825D-E1B80D2B2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7500"/>
          <c:min val="53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3.1786366042335867E-3"/>
              <c:y val="0.43504063044000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200"/>
        <c:minorUnit val="5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between"/>
      </c:valAx>
      <c:cat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auto val="1"/>
        <c:lblAlgn val="ctr"/>
        <c:lblOffset val="100"/>
        <c:noMultiLvlLbl val="1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8568502809434478"/>
          <c:y val="0.96905678835600095"/>
          <c:w val="0.73578027230449938"/>
          <c:h val="3.0943211643999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US JOB OPENINGS &amp; QUITS VS. WAGE GROWTH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134847274525472E-2"/>
          <c:y val="0.105174798355685"/>
          <c:w val="0.89209479249876378"/>
          <c:h val="0.6938690540394779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'A - US Comp, Job Openings'!$K$7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4000"/>
              </a:schemeClr>
            </a:solidFill>
            <a:ln>
              <a:noFill/>
            </a:ln>
            <a:effectLst/>
          </c:spPr>
          <c:invertIfNegative val="0"/>
          <c:cat>
            <c:numRef>
              <c:f>'A - US Comp, Job Openings'!$H$8:$H$243</c:f>
              <c:numCache>
                <c:formatCode>m/d/yyyy</c:formatCode>
                <c:ptCount val="23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</c:numCache>
            </c:numRef>
          </c:cat>
          <c:val>
            <c:numRef>
              <c:f>'A - US Comp, Job Openings'!$K$8:$K$243</c:f>
              <c:numCache>
                <c:formatCode>0.0</c:formatCode>
                <c:ptCount val="2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1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B06-4470-9FE6-A1DD468C5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22953920"/>
        <c:axId val="729675680"/>
      </c:barChart>
      <c:lineChart>
        <c:grouping val="standard"/>
        <c:varyColors val="0"/>
        <c:ser>
          <c:idx val="1"/>
          <c:order val="0"/>
          <c:tx>
            <c:strRef>
              <c:f>'A - US Comp, Job Openings'!$I$7</c:f>
              <c:strCache>
                <c:ptCount val="1"/>
                <c:pt idx="0">
                  <c:v>US Wages and Salaries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 - US Comp, Job Openings'!$H$8:$H$243</c:f>
              <c:numCache>
                <c:formatCode>m/d/yyyy</c:formatCode>
                <c:ptCount val="23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</c:numCache>
            </c:numRef>
          </c:cat>
          <c:val>
            <c:numRef>
              <c:f>'A - US Comp, Job Openings'!$I$8:$I$243</c:f>
              <c:numCache>
                <c:formatCode>General</c:formatCode>
                <c:ptCount val="236"/>
                <c:pt idx="0">
                  <c:v>-0.76936671220918573</c:v>
                </c:pt>
                <c:pt idx="1">
                  <c:v>-0.78994544934562005</c:v>
                </c:pt>
                <c:pt idx="2">
                  <c:v>-0.78151969186805548</c:v>
                </c:pt>
                <c:pt idx="3">
                  <c:v>-0.74797547540288867</c:v>
                </c:pt>
                <c:pt idx="4">
                  <c:v>-0.67406825592562514</c:v>
                </c:pt>
                <c:pt idx="5">
                  <c:v>-0.6288870635779169</c:v>
                </c:pt>
                <c:pt idx="6">
                  <c:v>-0.50160325427678487</c:v>
                </c:pt>
                <c:pt idx="7">
                  <c:v>-0.39747411615061656</c:v>
                </c:pt>
                <c:pt idx="8">
                  <c:v>-0.24364952727820569</c:v>
                </c:pt>
                <c:pt idx="9">
                  <c:v>-8.3862860518937113E-2</c:v>
                </c:pt>
                <c:pt idx="10">
                  <c:v>0.11966036155264317</c:v>
                </c:pt>
                <c:pt idx="11">
                  <c:v>0.27497877761471762</c:v>
                </c:pt>
                <c:pt idx="12">
                  <c:v>0.38142597205804002</c:v>
                </c:pt>
                <c:pt idx="13">
                  <c:v>0.39243611691383135</c:v>
                </c:pt>
                <c:pt idx="14">
                  <c:v>0.40892698622106843</c:v>
                </c:pt>
                <c:pt idx="15">
                  <c:v>0.43378697676552069</c:v>
                </c:pt>
                <c:pt idx="16">
                  <c:v>0.52062451801453169</c:v>
                </c:pt>
                <c:pt idx="17">
                  <c:v>0.60941335275339104</c:v>
                </c:pt>
                <c:pt idx="18">
                  <c:v>0.73508400913399641</c:v>
                </c:pt>
                <c:pt idx="19">
                  <c:v>0.82441636033411636</c:v>
                </c:pt>
                <c:pt idx="20">
                  <c:v>0.89713796233164722</c:v>
                </c:pt>
                <c:pt idx="21">
                  <c:v>0.82928163705855784</c:v>
                </c:pt>
                <c:pt idx="22">
                  <c:v>0.64847882465738393</c:v>
                </c:pt>
                <c:pt idx="23">
                  <c:v>0.55605058061980894</c:v>
                </c:pt>
                <c:pt idx="24">
                  <c:v>0.54778851237670489</c:v>
                </c:pt>
                <c:pt idx="25">
                  <c:v>0.6710256282993744</c:v>
                </c:pt>
                <c:pt idx="26">
                  <c:v>0.6869977713190687</c:v>
                </c:pt>
                <c:pt idx="27">
                  <c:v>0.65077582010530077</c:v>
                </c:pt>
                <c:pt idx="28">
                  <c:v>0.47544323305898445</c:v>
                </c:pt>
                <c:pt idx="29">
                  <c:v>0.35648077382199961</c:v>
                </c:pt>
                <c:pt idx="30">
                  <c:v>0.26489771999512107</c:v>
                </c:pt>
                <c:pt idx="31">
                  <c:v>0.24774367064453173</c:v>
                </c:pt>
                <c:pt idx="32">
                  <c:v>0.24433822359156496</c:v>
                </c:pt>
                <c:pt idx="33">
                  <c:v>0.26383574754792882</c:v>
                </c:pt>
                <c:pt idx="34">
                  <c:v>0.36899934769622622</c:v>
                </c:pt>
                <c:pt idx="35">
                  <c:v>0.44889185472769572</c:v>
                </c:pt>
                <c:pt idx="36">
                  <c:v>0.67269164462791009</c:v>
                </c:pt>
                <c:pt idx="37">
                  <c:v>0.92294817886735592</c:v>
                </c:pt>
                <c:pt idx="38">
                  <c:v>1.2042586703175726</c:v>
                </c:pt>
                <c:pt idx="39">
                  <c:v>1.2866932969202167</c:v>
                </c:pt>
                <c:pt idx="40">
                  <c:v>1.1866909432598134</c:v>
                </c:pt>
                <c:pt idx="41">
                  <c:v>1.0340318436865064</c:v>
                </c:pt>
                <c:pt idx="42">
                  <c:v>0.8436841880219188</c:v>
                </c:pt>
                <c:pt idx="43">
                  <c:v>0.74155430147479029</c:v>
                </c:pt>
                <c:pt idx="44">
                  <c:v>0.66873802572353302</c:v>
                </c:pt>
                <c:pt idx="45">
                  <c:v>0.67091619383884782</c:v>
                </c:pt>
                <c:pt idx="46">
                  <c:v>0.74198901803834894</c:v>
                </c:pt>
                <c:pt idx="47">
                  <c:v>0.90790326847001512</c:v>
                </c:pt>
                <c:pt idx="48">
                  <c:v>0.97668990443226111</c:v>
                </c:pt>
                <c:pt idx="49">
                  <c:v>0.97893379992383267</c:v>
                </c:pt>
                <c:pt idx="50">
                  <c:v>0.88483800880535357</c:v>
                </c:pt>
                <c:pt idx="51">
                  <c:v>0.81376885311803548</c:v>
                </c:pt>
                <c:pt idx="52">
                  <c:v>0.80244307670018011</c:v>
                </c:pt>
                <c:pt idx="53">
                  <c:v>0.78086671552063314</c:v>
                </c:pt>
                <c:pt idx="54">
                  <c:v>0.78288817001743494</c:v>
                </c:pt>
                <c:pt idx="55">
                  <c:v>0.70015608250088779</c:v>
                </c:pt>
                <c:pt idx="56">
                  <c:v>0.63153534139271361</c:v>
                </c:pt>
                <c:pt idx="57">
                  <c:v>0.53907888049812991</c:v>
                </c:pt>
                <c:pt idx="58">
                  <c:v>0.4783475533110676</c:v>
                </c:pt>
                <c:pt idx="59">
                  <c:v>0.34154379433152682</c:v>
                </c:pt>
                <c:pt idx="60">
                  <c:v>0.15434537731650019</c:v>
                </c:pt>
                <c:pt idx="61">
                  <c:v>-8.6634920364993789E-2</c:v>
                </c:pt>
                <c:pt idx="62">
                  <c:v>-0.25791618652612186</c:v>
                </c:pt>
                <c:pt idx="63">
                  <c:v>-0.36683078438706179</c:v>
                </c:pt>
                <c:pt idx="64">
                  <c:v>-0.39529096686372378</c:v>
                </c:pt>
                <c:pt idx="65">
                  <c:v>-0.45232571225375118</c:v>
                </c:pt>
                <c:pt idx="66">
                  <c:v>-0.48526359318477014</c:v>
                </c:pt>
                <c:pt idx="67">
                  <c:v>-0.48882669699581593</c:v>
                </c:pt>
                <c:pt idx="68">
                  <c:v>-0.52861998155053924</c:v>
                </c:pt>
                <c:pt idx="69">
                  <c:v>-0.52126474110923282</c:v>
                </c:pt>
                <c:pt idx="70">
                  <c:v>-0.7231048493159381</c:v>
                </c:pt>
                <c:pt idx="71">
                  <c:v>-1.1340146162459637</c:v>
                </c:pt>
                <c:pt idx="72">
                  <c:v>-1.8417616242494568</c:v>
                </c:pt>
                <c:pt idx="73">
                  <c:v>-2.5608252811914745</c:v>
                </c:pt>
                <c:pt idx="74">
                  <c:v>-3.1165678062163544</c:v>
                </c:pt>
                <c:pt idx="75">
                  <c:v>-3.2330243579431759</c:v>
                </c:pt>
                <c:pt idx="76">
                  <c:v>-3.1282729948331922</c:v>
                </c:pt>
                <c:pt idx="77">
                  <c:v>-2.9205703492217632</c:v>
                </c:pt>
                <c:pt idx="78">
                  <c:v>-2.9185784577592764</c:v>
                </c:pt>
                <c:pt idx="79">
                  <c:v>-2.9988451363181676</c:v>
                </c:pt>
                <c:pt idx="80">
                  <c:v>-3.0927276646314428</c:v>
                </c:pt>
                <c:pt idx="81">
                  <c:v>-3.1379355430171039</c:v>
                </c:pt>
                <c:pt idx="82">
                  <c:v>-3.0214967087792282</c:v>
                </c:pt>
                <c:pt idx="83">
                  <c:v>-2.7005728346802229</c:v>
                </c:pt>
                <c:pt idx="84">
                  <c:v>-2.1940619393094614</c:v>
                </c:pt>
                <c:pt idx="85">
                  <c:v>-1.7316488396137746</c:v>
                </c:pt>
                <c:pt idx="86">
                  <c:v>-1.3315074060696146</c:v>
                </c:pt>
                <c:pt idx="87">
                  <c:v>-1.095024221201808</c:v>
                </c:pt>
                <c:pt idx="88">
                  <c:v>-0.86304462426442075</c:v>
                </c:pt>
                <c:pt idx="89">
                  <c:v>-0.76045474226204768</c:v>
                </c:pt>
                <c:pt idx="90">
                  <c:v>-0.58316560213344915</c:v>
                </c:pt>
                <c:pt idx="91">
                  <c:v>-0.44700659716104263</c:v>
                </c:pt>
                <c:pt idx="92">
                  <c:v>-0.29928091206013935</c:v>
                </c:pt>
                <c:pt idx="93">
                  <c:v>-0.2476313957470869</c:v>
                </c:pt>
                <c:pt idx="94">
                  <c:v>-0.28409909577761733</c:v>
                </c:pt>
                <c:pt idx="95">
                  <c:v>-0.25353790708662749</c:v>
                </c:pt>
                <c:pt idx="96">
                  <c:v>-4.5317251211556324E-2</c:v>
                </c:pt>
                <c:pt idx="97">
                  <c:v>0.35307933101913042</c:v>
                </c:pt>
                <c:pt idx="98">
                  <c:v>0.6250056563287949</c:v>
                </c:pt>
                <c:pt idx="99">
                  <c:v>0.56409060951568946</c:v>
                </c:pt>
                <c:pt idx="100">
                  <c:v>0.23914002060451467</c:v>
                </c:pt>
                <c:pt idx="101">
                  <c:v>3.4592015386552905E-2</c:v>
                </c:pt>
                <c:pt idx="102">
                  <c:v>3.9922513322039777E-2</c:v>
                </c:pt>
                <c:pt idx="103">
                  <c:v>0.10838526779204202</c:v>
                </c:pt>
                <c:pt idx="104">
                  <c:v>8.6696449090221311E-2</c:v>
                </c:pt>
                <c:pt idx="105">
                  <c:v>-0.1317094737576382</c:v>
                </c:pt>
                <c:pt idx="106">
                  <c:v>-0.33908842765341124</c:v>
                </c:pt>
                <c:pt idx="107">
                  <c:v>-0.45773018892052225</c:v>
                </c:pt>
                <c:pt idx="108">
                  <c:v>-0.35740338526110832</c:v>
                </c:pt>
                <c:pt idx="109">
                  <c:v>-0.14492643436718178</c:v>
                </c:pt>
                <c:pt idx="110">
                  <c:v>5.1527703167770514E-2</c:v>
                </c:pt>
                <c:pt idx="111">
                  <c:v>0.1737659209703189</c:v>
                </c:pt>
                <c:pt idx="112">
                  <c:v>0.17463495319301053</c:v>
                </c:pt>
                <c:pt idx="113">
                  <c:v>9.295611983796781E-2</c:v>
                </c:pt>
                <c:pt idx="114">
                  <c:v>-0.14925509476820603</c:v>
                </c:pt>
                <c:pt idx="115">
                  <c:v>-0.25775865984983171</c:v>
                </c:pt>
                <c:pt idx="116">
                  <c:v>-0.15836122971872443</c:v>
                </c:pt>
                <c:pt idx="117">
                  <c:v>0.22029602779761431</c:v>
                </c:pt>
                <c:pt idx="118">
                  <c:v>0.73868705946418067</c:v>
                </c:pt>
                <c:pt idx="119">
                  <c:v>1.1176769745067523</c:v>
                </c:pt>
                <c:pt idx="120">
                  <c:v>0.91163752655940933</c:v>
                </c:pt>
                <c:pt idx="121">
                  <c:v>0.35726638974985747</c:v>
                </c:pt>
                <c:pt idx="122">
                  <c:v>-0.27538168766940363</c:v>
                </c:pt>
                <c:pt idx="123">
                  <c:v>-0.43566331508473705</c:v>
                </c:pt>
                <c:pt idx="124">
                  <c:v>-0.34118896400812349</c:v>
                </c:pt>
                <c:pt idx="125">
                  <c:v>-0.17924948282413125</c:v>
                </c:pt>
                <c:pt idx="126">
                  <c:v>-9.19041272093086E-2</c:v>
                </c:pt>
                <c:pt idx="127">
                  <c:v>-0.12719864704266706</c:v>
                </c:pt>
                <c:pt idx="128">
                  <c:v>-0.29070447733270555</c:v>
                </c:pt>
                <c:pt idx="129">
                  <c:v>-0.45080619091281549</c:v>
                </c:pt>
                <c:pt idx="130">
                  <c:v>-0.66520950398340717</c:v>
                </c:pt>
                <c:pt idx="131">
                  <c:v>-0.85396935756699488</c:v>
                </c:pt>
                <c:pt idx="132">
                  <c:v>-0.65708800085089547</c:v>
                </c:pt>
                <c:pt idx="133">
                  <c:v>-0.29271242639921363</c:v>
                </c:pt>
                <c:pt idx="134">
                  <c:v>0.24385789747206521</c:v>
                </c:pt>
                <c:pt idx="135">
                  <c:v>0.35683514545345257</c:v>
                </c:pt>
                <c:pt idx="136">
                  <c:v>0.30946676879478902</c:v>
                </c:pt>
                <c:pt idx="137">
                  <c:v>0.18783476986580111</c:v>
                </c:pt>
                <c:pt idx="138">
                  <c:v>0.25006047710589691</c:v>
                </c:pt>
                <c:pt idx="139">
                  <c:v>0.41739072048780473</c:v>
                </c:pt>
                <c:pt idx="140">
                  <c:v>0.61270585502709929</c:v>
                </c:pt>
                <c:pt idx="141">
                  <c:v>0.73414283903558097</c:v>
                </c:pt>
                <c:pt idx="142">
                  <c:v>0.80316858105892996</c:v>
                </c:pt>
                <c:pt idx="143">
                  <c:v>0.83048250485721886</c:v>
                </c:pt>
                <c:pt idx="144">
                  <c:v>0.76264980045491204</c:v>
                </c:pt>
                <c:pt idx="145">
                  <c:v>0.66533097520259044</c:v>
                </c:pt>
                <c:pt idx="146">
                  <c:v>0.53362623003100429</c:v>
                </c:pt>
                <c:pt idx="147">
                  <c:v>0.50844348134835438</c:v>
                </c:pt>
                <c:pt idx="148">
                  <c:v>0.57925858917082007</c:v>
                </c:pt>
                <c:pt idx="149">
                  <c:v>0.68611835472505855</c:v>
                </c:pt>
                <c:pt idx="150">
                  <c:v>0.72855830660769894</c:v>
                </c:pt>
                <c:pt idx="151">
                  <c:v>0.65981357631516147</c:v>
                </c:pt>
                <c:pt idx="152">
                  <c:v>0.55663400176887212</c:v>
                </c:pt>
                <c:pt idx="153">
                  <c:v>0.44312986009831246</c:v>
                </c:pt>
                <c:pt idx="154">
                  <c:v>0.2938534696854444</c:v>
                </c:pt>
                <c:pt idx="155">
                  <c:v>0.16098243667912748</c:v>
                </c:pt>
                <c:pt idx="156">
                  <c:v>1.2767388919102254E-2</c:v>
                </c:pt>
                <c:pt idx="157">
                  <c:v>-0.12115038963006675</c:v>
                </c:pt>
                <c:pt idx="158">
                  <c:v>-0.22229799679725354</c:v>
                </c:pt>
                <c:pt idx="159">
                  <c:v>-0.29367122014273778</c:v>
                </c:pt>
                <c:pt idx="160">
                  <c:v>-0.36283374106671235</c:v>
                </c:pt>
                <c:pt idx="161">
                  <c:v>-0.41134503428834429</c:v>
                </c:pt>
                <c:pt idx="162">
                  <c:v>-0.43277242988770875</c:v>
                </c:pt>
                <c:pt idx="163">
                  <c:v>-0.4242841092353335</c:v>
                </c:pt>
                <c:pt idx="164">
                  <c:v>-0.3836037611339948</c:v>
                </c:pt>
                <c:pt idx="165">
                  <c:v>-0.35143892012222805</c:v>
                </c:pt>
                <c:pt idx="166">
                  <c:v>-0.26552606311897597</c:v>
                </c:pt>
                <c:pt idx="167">
                  <c:v>-0.21093584532305479</c:v>
                </c:pt>
                <c:pt idx="168">
                  <c:v>-0.13156753521365455</c:v>
                </c:pt>
                <c:pt idx="169">
                  <c:v>-1.416388873512955E-2</c:v>
                </c:pt>
                <c:pt idx="170">
                  <c:v>6.7390915963874296E-2</c:v>
                </c:pt>
                <c:pt idx="171">
                  <c:v>0.14033600349666947</c:v>
                </c:pt>
                <c:pt idx="172">
                  <c:v>0.18533142900335112</c:v>
                </c:pt>
                <c:pt idx="173">
                  <c:v>0.26051658243665549</c:v>
                </c:pt>
                <c:pt idx="174">
                  <c:v>0.30527733567793153</c:v>
                </c:pt>
                <c:pt idx="175">
                  <c:v>0.35505801656089186</c:v>
                </c:pt>
                <c:pt idx="176">
                  <c:v>0.40528706750294524</c:v>
                </c:pt>
                <c:pt idx="177">
                  <c:v>0.47071406436734642</c:v>
                </c:pt>
                <c:pt idx="178">
                  <c:v>0.55546276358273661</c:v>
                </c:pt>
                <c:pt idx="179">
                  <c:v>0.62158529237360849</c:v>
                </c:pt>
                <c:pt idx="180">
                  <c:v>0.66725058035976281</c:v>
                </c:pt>
                <c:pt idx="181">
                  <c:v>0.62352378914089568</c:v>
                </c:pt>
                <c:pt idx="182">
                  <c:v>0.59399296458322237</c:v>
                </c:pt>
                <c:pt idx="183">
                  <c:v>0.55297078802011501</c:v>
                </c:pt>
                <c:pt idx="184">
                  <c:v>0.54608428575730628</c:v>
                </c:pt>
                <c:pt idx="185">
                  <c:v>0.52673111892365465</c:v>
                </c:pt>
                <c:pt idx="186">
                  <c:v>0.53841680666697933</c:v>
                </c:pt>
                <c:pt idx="187">
                  <c:v>0.57762055601156226</c:v>
                </c:pt>
                <c:pt idx="188">
                  <c:v>0.54448181730655887</c:v>
                </c:pt>
                <c:pt idx="189">
                  <c:v>0.4262171615683959</c:v>
                </c:pt>
                <c:pt idx="190">
                  <c:v>0.22142159970047989</c:v>
                </c:pt>
                <c:pt idx="191">
                  <c:v>0.12449779468384885</c:v>
                </c:pt>
                <c:pt idx="192">
                  <c:v>0.16986285354162584</c:v>
                </c:pt>
                <c:pt idx="193">
                  <c:v>0.33768499545581609</c:v>
                </c:pt>
                <c:pt idx="194">
                  <c:v>0.5249999522094172</c:v>
                </c:pt>
                <c:pt idx="195">
                  <c:v>0.58349046741077015</c:v>
                </c:pt>
                <c:pt idx="196">
                  <c:v>0.52833050193488074</c:v>
                </c:pt>
                <c:pt idx="197">
                  <c:v>0.38522298387221504</c:v>
                </c:pt>
                <c:pt idx="198">
                  <c:v>0.22796125941346762</c:v>
                </c:pt>
                <c:pt idx="199">
                  <c:v>0.12724920770205875</c:v>
                </c:pt>
                <c:pt idx="200">
                  <c:v>7.5650350625335608E-2</c:v>
                </c:pt>
                <c:pt idx="201">
                  <c:v>0.18903396812794873</c:v>
                </c:pt>
                <c:pt idx="202">
                  <c:v>0.35092506275780044</c:v>
                </c:pt>
                <c:pt idx="203">
                  <c:v>0.43154182125328305</c:v>
                </c:pt>
                <c:pt idx="204">
                  <c:v>0.47976764425665214</c:v>
                </c:pt>
                <c:pt idx="205">
                  <c:v>0.53208722891925753</c:v>
                </c:pt>
                <c:pt idx="206">
                  <c:v>0.2068002313733226</c:v>
                </c:pt>
                <c:pt idx="207">
                  <c:v>-1.1285472200802458</c:v>
                </c:pt>
                <c:pt idx="208">
                  <c:v>-2.1418747985166577</c:v>
                </c:pt>
                <c:pt idx="209">
                  <c:v>-2.4594442901102092</c:v>
                </c:pt>
                <c:pt idx="210">
                  <c:v>-1.7032465003708539</c:v>
                </c:pt>
                <c:pt idx="211">
                  <c:v>-1.2555250781890963</c:v>
                </c:pt>
                <c:pt idx="212">
                  <c:v>-1.0004776736125325</c:v>
                </c:pt>
                <c:pt idx="213">
                  <c:v>-0.71905841363207701</c:v>
                </c:pt>
                <c:pt idx="214">
                  <c:v>-0.44709450090467301</c:v>
                </c:pt>
                <c:pt idx="215">
                  <c:v>-0.19482116642219932</c:v>
                </c:pt>
                <c:pt idx="216">
                  <c:v>-0.26966747495813015</c:v>
                </c:pt>
                <c:pt idx="217">
                  <c:v>-0.58664006848276928</c:v>
                </c:pt>
                <c:pt idx="218">
                  <c:v>-0.52288835705988623</c:v>
                </c:pt>
                <c:pt idx="219">
                  <c:v>0.90531220263315626</c:v>
                </c:pt>
                <c:pt idx="220">
                  <c:v>2.3792958877622032</c:v>
                </c:pt>
                <c:pt idx="221">
                  <c:v>3.2301970343109727</c:v>
                </c:pt>
                <c:pt idx="222">
                  <c:v>2.7846077921677139</c:v>
                </c:pt>
                <c:pt idx="223">
                  <c:v>2.5253171142817767</c:v>
                </c:pt>
                <c:pt idx="224">
                  <c:v>2.4591545678084148</c:v>
                </c:pt>
                <c:pt idx="225">
                  <c:v>2.3162872091141398</c:v>
                </c:pt>
                <c:pt idx="226">
                  <c:v>2.2451891747916282</c:v>
                </c:pt>
                <c:pt idx="227">
                  <c:v>2.1990877314791049</c:v>
                </c:pt>
                <c:pt idx="228">
                  <c:v>2.2242375635661356</c:v>
                </c:pt>
                <c:pt idx="229">
                  <c:v>2.4223776005978306</c:v>
                </c:pt>
                <c:pt idx="230">
                  <c:v>2.5780134354228439</c:v>
                </c:pt>
                <c:pt idx="231">
                  <c:v>2.5864615006411169</c:v>
                </c:pt>
                <c:pt idx="232">
                  <c:v>2.3647243796352542</c:v>
                </c:pt>
                <c:pt idx="233">
                  <c:v>2.0926813389832479</c:v>
                </c:pt>
                <c:pt idx="234">
                  <c:v>1.9229796709520468</c:v>
                </c:pt>
                <c:pt idx="235">
                  <c:v>1.8032553424057152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B06-4470-9FE6-A1DD468C55E2}"/>
            </c:ext>
          </c:extLst>
        </c:ser>
        <c:ser>
          <c:idx val="0"/>
          <c:order val="1"/>
          <c:tx>
            <c:strRef>
              <c:f>'A - US Comp, Job Openings'!$J$7</c:f>
              <c:strCache>
                <c:ptCount val="1"/>
                <c:pt idx="0">
                  <c:v>US Job Openings &amp; Quits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 - US Comp, Job Openings'!$H$8:$H$243</c:f>
              <c:numCache>
                <c:formatCode>m/d/yyyy</c:formatCode>
                <c:ptCount val="23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</c:numCache>
            </c:numRef>
          </c:cat>
          <c:val>
            <c:numRef>
              <c:f>'A - US Comp, Job Openings'!$J$8:$J$243</c:f>
              <c:numCache>
                <c:formatCode>General</c:formatCode>
                <c:ptCount val="236"/>
                <c:pt idx="0">
                  <c:v>-0.88836223217885479</c:v>
                </c:pt>
                <c:pt idx="1">
                  <c:v>-0.84596291474374752</c:v>
                </c:pt>
                <c:pt idx="2">
                  <c:v>-0.90117223872307783</c:v>
                </c:pt>
                <c:pt idx="3">
                  <c:v>-0.96689314186301134</c:v>
                </c:pt>
                <c:pt idx="4">
                  <c:v>-0.91912494862447214</c:v>
                </c:pt>
                <c:pt idx="5">
                  <c:v>-0.71443080998950081</c:v>
                </c:pt>
                <c:pt idx="6">
                  <c:v>-0.77154262026063336</c:v>
                </c:pt>
                <c:pt idx="7">
                  <c:v>-0.92850025268409087</c:v>
                </c:pt>
                <c:pt idx="8">
                  <c:v>-1.0355349740313846</c:v>
                </c:pt>
                <c:pt idx="9">
                  <c:v>-0.76794817066314813</c:v>
                </c:pt>
                <c:pt idx="10">
                  <c:v>-0.5579025896733435</c:v>
                </c:pt>
                <c:pt idx="11">
                  <c:v>-0.34102558892564405</c:v>
                </c:pt>
                <c:pt idx="12">
                  <c:v>-0.34102558892564405</c:v>
                </c:pt>
                <c:pt idx="13">
                  <c:v>-0.17598896748669882</c:v>
                </c:pt>
                <c:pt idx="14">
                  <c:v>4.9747316838857858E-2</c:v>
                </c:pt>
                <c:pt idx="15">
                  <c:v>0.34949432020260668</c:v>
                </c:pt>
                <c:pt idx="16">
                  <c:v>0.34949432020260507</c:v>
                </c:pt>
                <c:pt idx="17">
                  <c:v>0.16881633939604634</c:v>
                </c:pt>
                <c:pt idx="18">
                  <c:v>0.46509181925768484</c:v>
                </c:pt>
                <c:pt idx="19">
                  <c:v>0.65352514088811653</c:v>
                </c:pt>
                <c:pt idx="20">
                  <c:v>0.90789711522486249</c:v>
                </c:pt>
                <c:pt idx="21">
                  <c:v>0.57380851479757911</c:v>
                </c:pt>
                <c:pt idx="22">
                  <c:v>0.50392535409649786</c:v>
                </c:pt>
                <c:pt idx="23">
                  <c:v>0.48582877519504675</c:v>
                </c:pt>
                <c:pt idx="24">
                  <c:v>0.54098025375185643</c:v>
                </c:pt>
                <c:pt idx="25">
                  <c:v>0.5285400706187432</c:v>
                </c:pt>
                <c:pt idx="26">
                  <c:v>0.40943376415709121</c:v>
                </c:pt>
                <c:pt idx="27">
                  <c:v>0.45744198476139281</c:v>
                </c:pt>
                <c:pt idx="28">
                  <c:v>0.45744198476139281</c:v>
                </c:pt>
                <c:pt idx="29">
                  <c:v>0.51646848550438584</c:v>
                </c:pt>
                <c:pt idx="30">
                  <c:v>0.34195535287292828</c:v>
                </c:pt>
                <c:pt idx="31">
                  <c:v>0.44139017376797418</c:v>
                </c:pt>
                <c:pt idx="32">
                  <c:v>0.53354849423001716</c:v>
                </c:pt>
                <c:pt idx="33">
                  <c:v>0.5335484942300156</c:v>
                </c:pt>
                <c:pt idx="34">
                  <c:v>0.47689578923161874</c:v>
                </c:pt>
                <c:pt idx="35">
                  <c:v>0.21197315753363177</c:v>
                </c:pt>
                <c:pt idx="36">
                  <c:v>0.25804561375835133</c:v>
                </c:pt>
                <c:pt idx="37">
                  <c:v>0.20187318965254167</c:v>
                </c:pt>
                <c:pt idx="38">
                  <c:v>0.39713923535368501</c:v>
                </c:pt>
                <c:pt idx="39">
                  <c:v>0.33986119528134962</c:v>
                </c:pt>
                <c:pt idx="40">
                  <c:v>0.38802681988763166</c:v>
                </c:pt>
                <c:pt idx="41">
                  <c:v>0.33986119528134801</c:v>
                </c:pt>
                <c:pt idx="42">
                  <c:v>0.29169557067506763</c:v>
                </c:pt>
                <c:pt idx="43">
                  <c:v>0.18592008134362467</c:v>
                </c:pt>
                <c:pt idx="44">
                  <c:v>-5.620136119451493E-2</c:v>
                </c:pt>
                <c:pt idx="45">
                  <c:v>-1.01832485133517E-2</c:v>
                </c:pt>
                <c:pt idx="46">
                  <c:v>-1.01832485133517E-2</c:v>
                </c:pt>
                <c:pt idx="47">
                  <c:v>0.13321512842213781</c:v>
                </c:pt>
                <c:pt idx="48">
                  <c:v>3.5834864167806721E-2</c:v>
                </c:pt>
                <c:pt idx="49">
                  <c:v>-5.7657630583161229E-2</c:v>
                </c:pt>
                <c:pt idx="50">
                  <c:v>-0.152498522916206</c:v>
                </c:pt>
                <c:pt idx="51">
                  <c:v>-0.19764353575440485</c:v>
                </c:pt>
                <c:pt idx="52">
                  <c:v>-0.19818407471078181</c:v>
                </c:pt>
                <c:pt idx="53">
                  <c:v>-0.24196773017736234</c:v>
                </c:pt>
                <c:pt idx="54">
                  <c:v>-0.24169412403895177</c:v>
                </c:pt>
                <c:pt idx="55">
                  <c:v>-0.3306161190232822</c:v>
                </c:pt>
                <c:pt idx="56">
                  <c:v>-0.42008532628444095</c:v>
                </c:pt>
                <c:pt idx="57">
                  <c:v>-0.46358870229216192</c:v>
                </c:pt>
                <c:pt idx="58">
                  <c:v>-0.50791289671511941</c:v>
                </c:pt>
                <c:pt idx="59">
                  <c:v>-0.55061547426894764</c:v>
                </c:pt>
                <c:pt idx="60">
                  <c:v>-0.55061547426894686</c:v>
                </c:pt>
                <c:pt idx="61">
                  <c:v>-0.59656128556103849</c:v>
                </c:pt>
                <c:pt idx="62">
                  <c:v>-0.81173510212340516</c:v>
                </c:pt>
                <c:pt idx="63">
                  <c:v>-0.98688282796443205</c:v>
                </c:pt>
                <c:pt idx="64">
                  <c:v>-1.1132318651298714</c:v>
                </c:pt>
                <c:pt idx="65">
                  <c:v>-1.1673704234957341</c:v>
                </c:pt>
                <c:pt idx="66">
                  <c:v>-1.3057483963283876</c:v>
                </c:pt>
                <c:pt idx="67">
                  <c:v>-1.4904325397573865</c:v>
                </c:pt>
                <c:pt idx="68">
                  <c:v>-1.6040307109986172</c:v>
                </c:pt>
                <c:pt idx="69">
                  <c:v>-1.7857877849845889</c:v>
                </c:pt>
                <c:pt idx="70">
                  <c:v>-1.9781857003273364</c:v>
                </c:pt>
                <c:pt idx="71">
                  <c:v>-2.115366276737634</c:v>
                </c:pt>
                <c:pt idx="72">
                  <c:v>-2.3897274295582305</c:v>
                </c:pt>
                <c:pt idx="73">
                  <c:v>-2.4630076519996287</c:v>
                </c:pt>
                <c:pt idx="74">
                  <c:v>-2.6001307537256593</c:v>
                </c:pt>
                <c:pt idx="75">
                  <c:v>-2.7107361161917245</c:v>
                </c:pt>
                <c:pt idx="76">
                  <c:v>-2.8420189445255182</c:v>
                </c:pt>
                <c:pt idx="77">
                  <c:v>-2.7949182061775382</c:v>
                </c:pt>
                <c:pt idx="78">
                  <c:v>-2.6601691373385332</c:v>
                </c:pt>
                <c:pt idx="79">
                  <c:v>-2.5875384335671545</c:v>
                </c:pt>
                <c:pt idx="80">
                  <c:v>-2.4537450318830372</c:v>
                </c:pt>
                <c:pt idx="81">
                  <c:v>-2.2358529205689015</c:v>
                </c:pt>
                <c:pt idx="82">
                  <c:v>-1.8387376763730656</c:v>
                </c:pt>
                <c:pt idx="83">
                  <c:v>-1.5720691916324407</c:v>
                </c:pt>
                <c:pt idx="84">
                  <c:v>-1.0603823200584346</c:v>
                </c:pt>
                <c:pt idx="85">
                  <c:v>-0.8165556817337094</c:v>
                </c:pt>
                <c:pt idx="86">
                  <c:v>-0.42523122634921606</c:v>
                </c:pt>
                <c:pt idx="87">
                  <c:v>0.29753382820310031</c:v>
                </c:pt>
                <c:pt idx="88">
                  <c:v>0.7784218824859237</c:v>
                </c:pt>
                <c:pt idx="89">
                  <c:v>1.0203287429105314</c:v>
                </c:pt>
                <c:pt idx="90">
                  <c:v>0.86660866437984474</c:v>
                </c:pt>
                <c:pt idx="91">
                  <c:v>1.0487335400303346</c:v>
                </c:pt>
                <c:pt idx="92">
                  <c:v>1.2221919229590754</c:v>
                </c:pt>
                <c:pt idx="93">
                  <c:v>1.2057953593986479</c:v>
                </c:pt>
                <c:pt idx="94">
                  <c:v>1.0826258273677074</c:v>
                </c:pt>
                <c:pt idx="95">
                  <c:v>0.9799177944308155</c:v>
                </c:pt>
                <c:pt idx="96">
                  <c:v>0.65293775522218678</c:v>
                </c:pt>
                <c:pt idx="97">
                  <c:v>0.64363845146156784</c:v>
                </c:pt>
                <c:pt idx="98">
                  <c:v>0.63452148699037358</c:v>
                </c:pt>
                <c:pt idx="99">
                  <c:v>0.32140520828268149</c:v>
                </c:pt>
                <c:pt idx="100">
                  <c:v>0.17768886289138805</c:v>
                </c:pt>
                <c:pt idx="101">
                  <c:v>0.16932884870235113</c:v>
                </c:pt>
                <c:pt idx="102">
                  <c:v>0.5753866807414264</c:v>
                </c:pt>
                <c:pt idx="103">
                  <c:v>0.6416696503830992</c:v>
                </c:pt>
                <c:pt idx="104">
                  <c:v>0.69891403325545309</c:v>
                </c:pt>
                <c:pt idx="105">
                  <c:v>0.62494962200502047</c:v>
                </c:pt>
                <c:pt idx="106">
                  <c:v>0.54488478320720513</c:v>
                </c:pt>
                <c:pt idx="107">
                  <c:v>0.47421793760414005</c:v>
                </c:pt>
                <c:pt idx="108">
                  <c:v>0.60882145303855373</c:v>
                </c:pt>
                <c:pt idx="109">
                  <c:v>0.6009695813048791</c:v>
                </c:pt>
                <c:pt idx="110">
                  <c:v>0.65607899160955319</c:v>
                </c:pt>
                <c:pt idx="111">
                  <c:v>0.64795510440084703</c:v>
                </c:pt>
                <c:pt idx="112">
                  <c:v>0.7725213749343357</c:v>
                </c:pt>
                <c:pt idx="113">
                  <c:v>0.57089292008775494</c:v>
                </c:pt>
                <c:pt idx="114">
                  <c:v>0.18746831742868739</c:v>
                </c:pt>
                <c:pt idx="115">
                  <c:v>6.6139474957843586E-2</c:v>
                </c:pt>
                <c:pt idx="116">
                  <c:v>-0.17069442554524172</c:v>
                </c:pt>
                <c:pt idx="117">
                  <c:v>-0.17069442554524172</c:v>
                </c:pt>
                <c:pt idx="118">
                  <c:v>-0.22895189530712659</c:v>
                </c:pt>
                <c:pt idx="119">
                  <c:v>-0.11427183672074327</c:v>
                </c:pt>
                <c:pt idx="120">
                  <c:v>-1.8492596025889835E-3</c:v>
                </c:pt>
                <c:pt idx="121">
                  <c:v>0.10881671474808978</c:v>
                </c:pt>
                <c:pt idx="122">
                  <c:v>4.7162399597016229E-2</c:v>
                </c:pt>
                <c:pt idx="123">
                  <c:v>4.4616946740548113E-2</c:v>
                </c:pt>
                <c:pt idx="124">
                  <c:v>-6.9003392541905725E-2</c:v>
                </c:pt>
                <c:pt idx="125">
                  <c:v>4.2110061351604479E-2</c:v>
                </c:pt>
                <c:pt idx="126">
                  <c:v>0.10273812029657438</c:v>
                </c:pt>
                <c:pt idx="127">
                  <c:v>0.16176039731858163</c:v>
                </c:pt>
                <c:pt idx="128">
                  <c:v>0.28259340539513705</c:v>
                </c:pt>
                <c:pt idx="129">
                  <c:v>0.39637047139423104</c:v>
                </c:pt>
                <c:pt idx="130">
                  <c:v>0.39637047139423104</c:v>
                </c:pt>
                <c:pt idx="131">
                  <c:v>0.27377347779831018</c:v>
                </c:pt>
                <c:pt idx="132">
                  <c:v>4.2110061351601266E-2</c:v>
                </c:pt>
                <c:pt idx="133">
                  <c:v>3.4812239441560824E-2</c:v>
                </c:pt>
                <c:pt idx="134">
                  <c:v>0.13869888074922862</c:v>
                </c:pt>
                <c:pt idx="135">
                  <c:v>0.29380501408848103</c:v>
                </c:pt>
                <c:pt idx="136">
                  <c:v>0.39927718475917251</c:v>
                </c:pt>
                <c:pt idx="137">
                  <c:v>0.55137111203067768</c:v>
                </c:pt>
                <c:pt idx="138">
                  <c:v>0.76842978210659196</c:v>
                </c:pt>
                <c:pt idx="139">
                  <c:v>0.97937412344797825</c:v>
                </c:pt>
                <c:pt idx="140">
                  <c:v>1.0321102087833232</c:v>
                </c:pt>
                <c:pt idx="141">
                  <c:v>0.96116310117389903</c:v>
                </c:pt>
                <c:pt idx="142">
                  <c:v>0.80523122295212046</c:v>
                </c:pt>
                <c:pt idx="143">
                  <c:v>0.75325393021152809</c:v>
                </c:pt>
                <c:pt idx="144">
                  <c:v>0.97020263034617804</c:v>
                </c:pt>
                <c:pt idx="145">
                  <c:v>0.99470872982208369</c:v>
                </c:pt>
                <c:pt idx="146">
                  <c:v>0.96802121618828441</c:v>
                </c:pt>
                <c:pt idx="147">
                  <c:v>0.73885481533068986</c:v>
                </c:pt>
                <c:pt idx="148">
                  <c:v>0.67702056752532536</c:v>
                </c:pt>
                <c:pt idx="149">
                  <c:v>0.41742661672523135</c:v>
                </c:pt>
                <c:pt idx="150">
                  <c:v>0.40397976561710136</c:v>
                </c:pt>
                <c:pt idx="151">
                  <c:v>0.20733093627151489</c:v>
                </c:pt>
                <c:pt idx="152">
                  <c:v>0.24888168213615008</c:v>
                </c:pt>
                <c:pt idx="153">
                  <c:v>0.15695001962927288</c:v>
                </c:pt>
                <c:pt idx="154">
                  <c:v>0.34588189835713429</c:v>
                </c:pt>
                <c:pt idx="155">
                  <c:v>0.53161490833655123</c:v>
                </c:pt>
                <c:pt idx="156">
                  <c:v>0.42727288438164007</c:v>
                </c:pt>
                <c:pt idx="157">
                  <c:v>0.32303224210566012</c:v>
                </c:pt>
                <c:pt idx="158">
                  <c:v>0.22671472801097101</c:v>
                </c:pt>
                <c:pt idx="159">
                  <c:v>0.2267147280109694</c:v>
                </c:pt>
                <c:pt idx="160">
                  <c:v>0.18119796128418364</c:v>
                </c:pt>
                <c:pt idx="161">
                  <c:v>0.14121361924242171</c:v>
                </c:pt>
                <c:pt idx="162">
                  <c:v>4.9747316838857858E-2</c:v>
                </c:pt>
                <c:pt idx="163">
                  <c:v>7.7424116589602425E-3</c:v>
                </c:pt>
                <c:pt idx="164">
                  <c:v>-3.7159383533345657E-2</c:v>
                </c:pt>
                <c:pt idx="165">
                  <c:v>-0.11924351556119465</c:v>
                </c:pt>
                <c:pt idx="166">
                  <c:v>-7.8681473711172553E-2</c:v>
                </c:pt>
                <c:pt idx="167">
                  <c:v>-0.20465527272526871</c:v>
                </c:pt>
                <c:pt idx="168">
                  <c:v>-0.20511390560097031</c:v>
                </c:pt>
                <c:pt idx="169">
                  <c:v>-0.32642994510555834</c:v>
                </c:pt>
                <c:pt idx="170">
                  <c:v>-0.36612445157206186</c:v>
                </c:pt>
                <c:pt idx="171">
                  <c:v>-0.28629192460032304</c:v>
                </c:pt>
                <c:pt idx="172">
                  <c:v>-0.32620818808619245</c:v>
                </c:pt>
                <c:pt idx="173">
                  <c:v>-0.12484290357367794</c:v>
                </c:pt>
                <c:pt idx="174">
                  <c:v>-0.12573984257938192</c:v>
                </c:pt>
                <c:pt idx="175">
                  <c:v>3.6606117452965582E-2</c:v>
                </c:pt>
                <c:pt idx="176">
                  <c:v>-5.3257810636760687E-3</c:v>
                </c:pt>
                <c:pt idx="177">
                  <c:v>0.20352798665000787</c:v>
                </c:pt>
                <c:pt idx="178">
                  <c:v>0.15769288322295225</c:v>
                </c:pt>
                <c:pt idx="179">
                  <c:v>0.15769288322295225</c:v>
                </c:pt>
                <c:pt idx="180">
                  <c:v>0.1150882804520314</c:v>
                </c:pt>
                <c:pt idx="181">
                  <c:v>0.23841739373627399</c:v>
                </c:pt>
                <c:pt idx="182">
                  <c:v>0.35950415950625747</c:v>
                </c:pt>
                <c:pt idx="183">
                  <c:v>0.39228455465945727</c:v>
                </c:pt>
                <c:pt idx="184">
                  <c:v>0.55660650600962114</c:v>
                </c:pt>
                <c:pt idx="185">
                  <c:v>0.54278849895044246</c:v>
                </c:pt>
                <c:pt idx="186">
                  <c:v>0.57754808192539653</c:v>
                </c:pt>
                <c:pt idx="187">
                  <c:v>0.48641863058067969</c:v>
                </c:pt>
                <c:pt idx="188">
                  <c:v>0.52505415833973001</c:v>
                </c:pt>
                <c:pt idx="189">
                  <c:v>0.47824179930892313</c:v>
                </c:pt>
                <c:pt idx="190">
                  <c:v>0.51224343071435996</c:v>
                </c:pt>
                <c:pt idx="191">
                  <c:v>0.51224343071435996</c:v>
                </c:pt>
                <c:pt idx="192">
                  <c:v>0.55026892382458314</c:v>
                </c:pt>
                <c:pt idx="193">
                  <c:v>0.3910371714255248</c:v>
                </c:pt>
                <c:pt idx="194">
                  <c:v>0.23241480192887301</c:v>
                </c:pt>
                <c:pt idx="195">
                  <c:v>4.2110061351602869E-2</c:v>
                </c:pt>
                <c:pt idx="196">
                  <c:v>-7.0624948751297864E-2</c:v>
                </c:pt>
                <c:pt idx="197">
                  <c:v>-0.21546012370873138</c:v>
                </c:pt>
                <c:pt idx="198">
                  <c:v>-0.28629192460032149</c:v>
                </c:pt>
                <c:pt idx="199">
                  <c:v>-0.32119455112661327</c:v>
                </c:pt>
                <c:pt idx="200">
                  <c:v>-0.35576157547476794</c:v>
                </c:pt>
                <c:pt idx="201">
                  <c:v>-0.35542918480072894</c:v>
                </c:pt>
                <c:pt idx="202">
                  <c:v>-0.49173771675982247</c:v>
                </c:pt>
                <c:pt idx="203">
                  <c:v>-0.56021964747965369</c:v>
                </c:pt>
                <c:pt idx="204">
                  <c:v>-0.62708643832402078</c:v>
                </c:pt>
                <c:pt idx="205">
                  <c:v>-0.56152406520765152</c:v>
                </c:pt>
                <c:pt idx="206">
                  <c:v>-0.80482137610336479</c:v>
                </c:pt>
                <c:pt idx="207">
                  <c:v>-1.3682733469153643</c:v>
                </c:pt>
                <c:pt idx="208">
                  <c:v>-1.7522022387045728</c:v>
                </c:pt>
                <c:pt idx="209">
                  <c:v>-1.619030081181926</c:v>
                </c:pt>
                <c:pt idx="210">
                  <c:v>-1.0929492298997152</c:v>
                </c:pt>
                <c:pt idx="211">
                  <c:v>-0.81237277588253554</c:v>
                </c:pt>
                <c:pt idx="212">
                  <c:v>-0.63701249212179833</c:v>
                </c:pt>
                <c:pt idx="213">
                  <c:v>-0.56551293681065606</c:v>
                </c:pt>
                <c:pt idx="214">
                  <c:v>-0.32153506455613956</c:v>
                </c:pt>
                <c:pt idx="215">
                  <c:v>-0.10834010955248229</c:v>
                </c:pt>
                <c:pt idx="216">
                  <c:v>-1.5950119666431538E-4</c:v>
                </c:pt>
                <c:pt idx="217">
                  <c:v>0.2502063692815355</c:v>
                </c:pt>
                <c:pt idx="218">
                  <c:v>0.97991779443081395</c:v>
                </c:pt>
                <c:pt idx="219">
                  <c:v>2.5461752042350394</c:v>
                </c:pt>
                <c:pt idx="220">
                  <c:v>3.7421057697433056</c:v>
                </c:pt>
                <c:pt idx="221">
                  <c:v>3.9712052504192914</c:v>
                </c:pt>
                <c:pt idx="222">
                  <c:v>3.3853499511244909</c:v>
                </c:pt>
                <c:pt idx="223">
                  <c:v>3.193737497214852</c:v>
                </c:pt>
                <c:pt idx="224">
                  <c:v>3.1418226838570313</c:v>
                </c:pt>
                <c:pt idx="225">
                  <c:v>3.0175310697502118</c:v>
                </c:pt>
                <c:pt idx="226">
                  <c:v>2.8657232150755196</c:v>
                </c:pt>
                <c:pt idx="227">
                  <c:v>2.8051075393125195</c:v>
                </c:pt>
                <c:pt idx="228">
                  <c:v>2.7068576045043748</c:v>
                </c:pt>
                <c:pt idx="229">
                  <c:v>2.4105391305440684</c:v>
                </c:pt>
                <c:pt idx="230">
                  <c:v>1.963549751087873</c:v>
                </c:pt>
                <c:pt idx="231">
                  <c:v>1.3945900769658635</c:v>
                </c:pt>
                <c:pt idx="232">
                  <c:v>0.92253406260015303</c:v>
                </c:pt>
                <c:pt idx="233">
                  <c:v>0.44431024639385008</c:v>
                </c:pt>
                <c:pt idx="234">
                  <c:v>2.7831714136301814E-2</c:v>
                </c:pt>
                <c:pt idx="235">
                  <c:v>-0.3628803736209118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B06-4470-9FE6-A1DD468C5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822623"/>
        <c:axId val="365161679"/>
      </c:lineChart>
      <c:dateAx>
        <c:axId val="31882262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61679"/>
        <c:crosses val="autoZero"/>
        <c:auto val="1"/>
        <c:lblOffset val="100"/>
        <c:baseTimeUnit val="months"/>
        <c:majorUnit val="12"/>
        <c:majorTimeUnit val="months"/>
      </c:dateAx>
      <c:valAx>
        <c:axId val="36516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baseline="0" dirty="0">
                    <a:effectLst/>
                  </a:rPr>
                  <a:t>Standardized percent change of metric, qtr. over prior year qtr.</a:t>
                </a:r>
                <a:endParaRPr lang="en-US" sz="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8351972307809364E-3"/>
              <c:y val="0.120063251175165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2623"/>
        <c:crosses val="autoZero"/>
        <c:crossBetween val="between"/>
      </c:valAx>
      <c:valAx>
        <c:axId val="729675680"/>
        <c:scaling>
          <c:orientation val="minMax"/>
          <c:max val="1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53920"/>
        <c:crosses val="max"/>
        <c:crossBetween val="between"/>
      </c:valAx>
      <c:dateAx>
        <c:axId val="722953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9675680"/>
        <c:crosses val="autoZero"/>
        <c:auto val="1"/>
        <c:lblOffset val="100"/>
        <c:baseTimeUnit val="months"/>
      </c:date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9794345327087279"/>
          <c:y val="0.89992353695514093"/>
          <c:w val="0.60411309345825448"/>
          <c:h val="5.1370222557796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INCOME NON-WITHHOLDINGS</a:t>
            </a: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392470562313235"/>
          <c:y val="2.8265330470054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2051.9324984500004</c:v>
                </c:pt>
                <c:pt idx="36" formatCode="&quot;$&quot;#,##0.00">
                  <c:v>2038.2586805822546</c:v>
                </c:pt>
                <c:pt idx="37" formatCode="&quot;$&quot;#,##0.00">
                  <c:v>2034.9882214894139</c:v>
                </c:pt>
                <c:pt idx="38" formatCode="&quot;$&quot;#,##0.00">
                  <c:v>2008.1049621609313</c:v>
                </c:pt>
                <c:pt idx="39" formatCode="&quot;$&quot;#,##0.00">
                  <c:v>1985.0959676449206</c:v>
                </c:pt>
                <c:pt idx="40" formatCode="&quot;$&quot;#,##0.00">
                  <c:v>1975.4767163240181</c:v>
                </c:pt>
                <c:pt idx="41" formatCode="&quot;$&quot;#,##0.00">
                  <c:v>2004.8058481059597</c:v>
                </c:pt>
                <c:pt idx="42" formatCode="&quot;$&quot;#,##0.00">
                  <c:v>1944.2197407379294</c:v>
                </c:pt>
                <c:pt idx="43" formatCode="&quot;$&quot;#,##0.00">
                  <c:v>1905.2323971396572</c:v>
                </c:pt>
                <c:pt idx="44" formatCode="&quot;$&quot;#,##0.00">
                  <c:v>1852.9701523518524</c:v>
                </c:pt>
                <c:pt idx="45" formatCode="&quot;$&quot;#,##0.00">
                  <c:v>1475.637067815831</c:v>
                </c:pt>
                <c:pt idx="46" formatCode="&quot;$&quot;#,##0.00">
                  <c:v>1397.722109461949</c:v>
                </c:pt>
                <c:pt idx="47" formatCode="&quot;$&quot;#,##0.00">
                  <c:v>1350.4504565115762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1-42ED-B3BF-A45C9C239888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6" formatCode="&quot;$&quot;#,##0.00">
                  <c:v>61.14776041746768</c:v>
                </c:pt>
                <c:pt idx="37" formatCode="&quot;$&quot;#,##0.00">
                  <c:v>61.049646644682298</c:v>
                </c:pt>
                <c:pt idx="38" formatCode="&quot;$&quot;#,##0.00">
                  <c:v>60.243148864828072</c:v>
                </c:pt>
                <c:pt idx="39" formatCode="&quot;$&quot;#,##0.00">
                  <c:v>59.55287902934765</c:v>
                </c:pt>
                <c:pt idx="40" formatCode="&quot;$&quot;#,##0.00">
                  <c:v>59.264301489720538</c:v>
                </c:pt>
                <c:pt idx="41" formatCode="&quot;$&quot;#,##0.00">
                  <c:v>60.144175443178938</c:v>
                </c:pt>
                <c:pt idx="42" formatCode="&quot;$&quot;#,##0.00">
                  <c:v>58.326592222137833</c:v>
                </c:pt>
                <c:pt idx="43" formatCode="&quot;$&quot;#,##0.00">
                  <c:v>57.156971914189853</c:v>
                </c:pt>
                <c:pt idx="44" formatCode="&quot;$&quot;#,##0.00">
                  <c:v>55.589104570555719</c:v>
                </c:pt>
                <c:pt idx="45" formatCode="&quot;$&quot;#,##0.00">
                  <c:v>44.269112034475029</c:v>
                </c:pt>
                <c:pt idx="46" formatCode="&quot;$&quot;#,##0.00">
                  <c:v>41.931663283858597</c:v>
                </c:pt>
                <c:pt idx="47" formatCode="&quot;$&quot;#,##0.00">
                  <c:v>40.513513695347228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1-42ED-B3BF-A45C9C23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1224.98</c:v>
                </c:pt>
                <c:pt idx="1">
                  <c:v>1228.07</c:v>
                </c:pt>
                <c:pt idx="2">
                  <c:v>1244.3499999999999</c:v>
                </c:pt>
                <c:pt idx="3">
                  <c:v>1257.8499999999999</c:v>
                </c:pt>
                <c:pt idx="4">
                  <c:v>1260.05</c:v>
                </c:pt>
                <c:pt idx="5">
                  <c:v>1258.95</c:v>
                </c:pt>
                <c:pt idx="6">
                  <c:v>1273.5500000000002</c:v>
                </c:pt>
                <c:pt idx="7">
                  <c:v>1272.45</c:v>
                </c:pt>
                <c:pt idx="8">
                  <c:v>1269.9499999999998</c:v>
                </c:pt>
                <c:pt idx="9">
                  <c:v>913.35000000000014</c:v>
                </c:pt>
                <c:pt idx="10">
                  <c:v>882.85000000000014</c:v>
                </c:pt>
                <c:pt idx="11">
                  <c:v>1216.6500000000001</c:v>
                </c:pt>
                <c:pt idx="12">
                  <c:v>1212.6400000000001</c:v>
                </c:pt>
                <c:pt idx="13">
                  <c:v>1278.2599999999998</c:v>
                </c:pt>
                <c:pt idx="14">
                  <c:v>1289.7303993499997</c:v>
                </c:pt>
                <c:pt idx="15">
                  <c:v>1298.6418673499998</c:v>
                </c:pt>
                <c:pt idx="16">
                  <c:v>1301.8967249999998</c:v>
                </c:pt>
                <c:pt idx="17">
                  <c:v>1316.7293951799998</c:v>
                </c:pt>
                <c:pt idx="18">
                  <c:v>1346.6482124300001</c:v>
                </c:pt>
                <c:pt idx="19">
                  <c:v>1350.44821243</c:v>
                </c:pt>
                <c:pt idx="20">
                  <c:v>1372.0978546300003</c:v>
                </c:pt>
                <c:pt idx="21">
                  <c:v>1544.1413916300003</c:v>
                </c:pt>
                <c:pt idx="22">
                  <c:v>1885.6007686600005</c:v>
                </c:pt>
                <c:pt idx="23">
                  <c:v>1594.9805263800004</c:v>
                </c:pt>
                <c:pt idx="24">
                  <c:v>1616.0623445000003</c:v>
                </c:pt>
                <c:pt idx="25">
                  <c:v>1558.7061133900006</c:v>
                </c:pt>
                <c:pt idx="26">
                  <c:v>1586.1930058000007</c:v>
                </c:pt>
                <c:pt idx="27">
                  <c:v>1603.8189221700009</c:v>
                </c:pt>
                <c:pt idx="28">
                  <c:v>1614.1363135600009</c:v>
                </c:pt>
                <c:pt idx="29">
                  <c:v>1583.7224610700009</c:v>
                </c:pt>
                <c:pt idx="30">
                  <c:v>1629.075304610001</c:v>
                </c:pt>
                <c:pt idx="31">
                  <c:v>1637.8464714500008</c:v>
                </c:pt>
                <c:pt idx="32">
                  <c:v>1654.7098572000007</c:v>
                </c:pt>
                <c:pt idx="33">
                  <c:v>2252.789806790001</c:v>
                </c:pt>
                <c:pt idx="34">
                  <c:v>2034.9366507900004</c:v>
                </c:pt>
                <c:pt idx="35">
                  <c:v>2051.9324984500004</c:v>
                </c:pt>
                <c:pt idx="36">
                  <c:v>2040.3153016300005</c:v>
                </c:pt>
                <c:pt idx="37">
                  <c:v>2056.0828171400003</c:v>
                </c:pt>
                <c:pt idx="38">
                  <c:v>2075.2192253500002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C1-42ED-B3BF-A45C9C239888}"/>
            </c:ext>
          </c:extLst>
        </c:ser>
        <c:ser>
          <c:idx val="1"/>
          <c:order val="1"/>
          <c:tx>
            <c:v>Estimate (After Tax Reform)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35" formatCode="&quot;$&quot;#,##0.00">
                  <c:v>2051.9324984500004</c:v>
                </c:pt>
                <c:pt idx="36" formatCode="&quot;$&quot;#,##0.00">
                  <c:v>2038.2586805822546</c:v>
                </c:pt>
                <c:pt idx="37" formatCode="&quot;$&quot;#,##0.00">
                  <c:v>2034.9882214894139</c:v>
                </c:pt>
                <c:pt idx="38" formatCode="&quot;$&quot;#,##0.00">
                  <c:v>2008.1049621609313</c:v>
                </c:pt>
                <c:pt idx="39" formatCode="&quot;$&quot;#,##0.00">
                  <c:v>1985.0959676449206</c:v>
                </c:pt>
                <c:pt idx="40" formatCode="&quot;$&quot;#,##0.00">
                  <c:v>1975.4767163240181</c:v>
                </c:pt>
                <c:pt idx="41" formatCode="&quot;$&quot;#,##0.00">
                  <c:v>2004.8058481059597</c:v>
                </c:pt>
                <c:pt idx="42" formatCode="&quot;$&quot;#,##0.00">
                  <c:v>1944.2197407379294</c:v>
                </c:pt>
                <c:pt idx="43" formatCode="&quot;$&quot;#,##0.00">
                  <c:v>1905.2323971396572</c:v>
                </c:pt>
                <c:pt idx="44" formatCode="&quot;$&quot;#,##0.00">
                  <c:v>1852.9701523518524</c:v>
                </c:pt>
                <c:pt idx="45" formatCode="&quot;$&quot;#,##0.00">
                  <c:v>1475.637067815831</c:v>
                </c:pt>
                <c:pt idx="46" formatCode="&quot;$&quot;#,##0.00">
                  <c:v>1397.722109461949</c:v>
                </c:pt>
                <c:pt idx="47" formatCode="&quot;$&quot;#,##0.00">
                  <c:v>1350.4504565115762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C1-42ED-B3BF-A45C9C239888}"/>
            </c:ext>
          </c:extLst>
        </c:ser>
        <c:ser>
          <c:idx val="5"/>
          <c:order val="5"/>
          <c:tx>
            <c:v>Estimate ( Before Tax Reform)</c:v>
          </c:tx>
          <c:spPr>
            <a:ln w="222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DATA!$P$102:$P$149</c:f>
              <c:numCache>
                <c:formatCode>General</c:formatCode>
                <c:ptCount val="48"/>
                <c:pt idx="42">
                  <c:v>1944.2197407379294</c:v>
                </c:pt>
                <c:pt idx="43">
                  <c:v>1936.2838899186629</c:v>
                </c:pt>
                <c:pt idx="44">
                  <c:v>1911.7367782963133</c:v>
                </c:pt>
                <c:pt idx="45">
                  <c:v>1599.4884115391051</c:v>
                </c:pt>
                <c:pt idx="46">
                  <c:v>1526.1982743290896</c:v>
                </c:pt>
                <c:pt idx="47">
                  <c:v>1494.3599999509863</c:v>
                </c:pt>
              </c:numCache>
            </c:numRef>
          </c:cat>
          <c:val>
            <c:numRef>
              <c:f>DATA!$P$102:$P$149</c:f>
              <c:numCache>
                <c:formatCode>General</c:formatCode>
                <c:ptCount val="48"/>
                <c:pt idx="42">
                  <c:v>1944.2197407379294</c:v>
                </c:pt>
                <c:pt idx="43">
                  <c:v>1936.2838899186629</c:v>
                </c:pt>
                <c:pt idx="44">
                  <c:v>1911.7367782963133</c:v>
                </c:pt>
                <c:pt idx="45">
                  <c:v>1599.4884115391051</c:v>
                </c:pt>
                <c:pt idx="46">
                  <c:v>1526.1982743290896</c:v>
                </c:pt>
                <c:pt idx="47">
                  <c:v>1494.3599999509863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C1-42ED-B3BF-A45C9C23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0C1-42ED-B3BF-A45C9C239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3.1786366042335867E-3"/>
              <c:y val="0.43504063044000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200"/>
        <c:minorUnit val="5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between"/>
      </c:valAx>
      <c:cat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auto val="1"/>
        <c:lblAlgn val="ctr"/>
        <c:lblOffset val="100"/>
        <c:noMultiLvlLbl val="1"/>
      </c:cat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4984366084674197"/>
          <c:y val="0.96400636284100849"/>
          <c:w val="0.68607668606641559"/>
          <c:h val="3.4091147697446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cap="all" baseline="0" dirty="0"/>
              <a:t>US Personal INCOME, Select Components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643603975732546E-2"/>
          <c:y val="0.11526863235662793"/>
          <c:w val="0.88184910287853358"/>
          <c:h val="0.72146510925900342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'F - National Investment Inc'!$O$6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56000"/>
              </a:schemeClr>
            </a:solidFill>
            <a:ln>
              <a:noFill/>
            </a:ln>
            <a:effectLst/>
          </c:spPr>
          <c:invertIfNegative val="0"/>
          <c:cat>
            <c:numRef>
              <c:f>'F - National Investment Inc'!$I$7:$I$266</c:f>
              <c:numCache>
                <c:formatCode>m/d/yyyy</c:formatCode>
                <c:ptCount val="260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</c:numCache>
            </c:numRef>
          </c:cat>
          <c:val>
            <c:numRef>
              <c:f>'F - National Investment Inc'!$O$7:$O$266</c:f>
              <c:numCache>
                <c:formatCode>General</c:formatCode>
                <c:ptCount val="2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1</c:v>
                </c:pt>
                <c:pt idx="231">
                  <c:v>1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4F9-BBEA-6EDB9BE18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4253504"/>
        <c:axId val="2054265568"/>
      </c:barChart>
      <c:lineChart>
        <c:grouping val="standard"/>
        <c:varyColors val="0"/>
        <c:ser>
          <c:idx val="0"/>
          <c:order val="0"/>
          <c:tx>
            <c:strRef>
              <c:f>'F - National Investment Inc'!$J$6</c:f>
              <c:strCache>
                <c:ptCount val="1"/>
                <c:pt idx="0">
                  <c:v>Interest Income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 - National Investment Inc'!$I$7:$I$266</c:f>
              <c:numCache>
                <c:formatCode>m/d/yyyy</c:formatCode>
                <c:ptCount val="260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</c:numCache>
            </c:numRef>
          </c:cat>
          <c:val>
            <c:numRef>
              <c:f>'F - National Investment Inc'!$J$7:$J$266</c:f>
              <c:numCache>
                <c:formatCode>General</c:formatCode>
                <c:ptCount val="260"/>
                <c:pt idx="0">
                  <c:v>1158.2</c:v>
                </c:pt>
                <c:pt idx="1">
                  <c:v>1156.5999999999999</c:v>
                </c:pt>
                <c:pt idx="2">
                  <c:v>1152.8</c:v>
                </c:pt>
                <c:pt idx="3">
                  <c:v>1146.5999999999999</c:v>
                </c:pt>
                <c:pt idx="4">
                  <c:v>1140</c:v>
                </c:pt>
                <c:pt idx="5">
                  <c:v>1132.8</c:v>
                </c:pt>
                <c:pt idx="6">
                  <c:v>1125.2</c:v>
                </c:pt>
                <c:pt idx="7">
                  <c:v>1111.2</c:v>
                </c:pt>
                <c:pt idx="8">
                  <c:v>1090.8</c:v>
                </c:pt>
                <c:pt idx="9">
                  <c:v>1064</c:v>
                </c:pt>
                <c:pt idx="10">
                  <c:v>1042.7</c:v>
                </c:pt>
                <c:pt idx="11">
                  <c:v>1026.8</c:v>
                </c:pt>
                <c:pt idx="12">
                  <c:v>1016.3</c:v>
                </c:pt>
                <c:pt idx="13">
                  <c:v>1010.1</c:v>
                </c:pt>
                <c:pt idx="14">
                  <c:v>1008</c:v>
                </c:pt>
                <c:pt idx="15">
                  <c:v>1010.2</c:v>
                </c:pt>
                <c:pt idx="16">
                  <c:v>1011</c:v>
                </c:pt>
                <c:pt idx="17">
                  <c:v>1010.5</c:v>
                </c:pt>
                <c:pt idx="18">
                  <c:v>1008.8</c:v>
                </c:pt>
                <c:pt idx="19">
                  <c:v>1009.9</c:v>
                </c:pt>
                <c:pt idx="20">
                  <c:v>1013.9</c:v>
                </c:pt>
                <c:pt idx="21">
                  <c:v>1020.8</c:v>
                </c:pt>
                <c:pt idx="22">
                  <c:v>1026.7</c:v>
                </c:pt>
                <c:pt idx="23">
                  <c:v>1031.5</c:v>
                </c:pt>
                <c:pt idx="24">
                  <c:v>1035.3</c:v>
                </c:pt>
                <c:pt idx="25">
                  <c:v>1036</c:v>
                </c:pt>
                <c:pt idx="26">
                  <c:v>1033.5</c:v>
                </c:pt>
                <c:pt idx="27">
                  <c:v>1027.9000000000001</c:v>
                </c:pt>
                <c:pt idx="28">
                  <c:v>1024.4000000000001</c:v>
                </c:pt>
                <c:pt idx="29">
                  <c:v>1022.8</c:v>
                </c:pt>
                <c:pt idx="30">
                  <c:v>1023.3</c:v>
                </c:pt>
                <c:pt idx="31">
                  <c:v>1021.5</c:v>
                </c:pt>
                <c:pt idx="32">
                  <c:v>1017.5</c:v>
                </c:pt>
                <c:pt idx="33">
                  <c:v>1011.2</c:v>
                </c:pt>
                <c:pt idx="34">
                  <c:v>1001.2</c:v>
                </c:pt>
                <c:pt idx="35">
                  <c:v>987.7</c:v>
                </c:pt>
                <c:pt idx="36">
                  <c:v>970.6</c:v>
                </c:pt>
                <c:pt idx="37">
                  <c:v>958.4</c:v>
                </c:pt>
                <c:pt idx="38">
                  <c:v>951.2</c:v>
                </c:pt>
                <c:pt idx="39">
                  <c:v>949.1</c:v>
                </c:pt>
                <c:pt idx="40">
                  <c:v>948.8</c:v>
                </c:pt>
                <c:pt idx="41">
                  <c:v>950.6</c:v>
                </c:pt>
                <c:pt idx="42">
                  <c:v>954.4</c:v>
                </c:pt>
                <c:pt idx="43">
                  <c:v>960.1</c:v>
                </c:pt>
                <c:pt idx="44">
                  <c:v>967.9</c:v>
                </c:pt>
                <c:pt idx="45">
                  <c:v>977.6</c:v>
                </c:pt>
                <c:pt idx="46">
                  <c:v>990.2</c:v>
                </c:pt>
                <c:pt idx="47">
                  <c:v>1005.8</c:v>
                </c:pt>
                <c:pt idx="48">
                  <c:v>1024.3</c:v>
                </c:pt>
                <c:pt idx="49">
                  <c:v>1043.7</c:v>
                </c:pt>
                <c:pt idx="50">
                  <c:v>1063.9000000000001</c:v>
                </c:pt>
                <c:pt idx="51">
                  <c:v>1085.0999999999999</c:v>
                </c:pt>
                <c:pt idx="52">
                  <c:v>1102.2</c:v>
                </c:pt>
                <c:pt idx="53">
                  <c:v>1115.3</c:v>
                </c:pt>
                <c:pt idx="54">
                  <c:v>1124.4000000000001</c:v>
                </c:pt>
                <c:pt idx="55">
                  <c:v>1137.7</c:v>
                </c:pt>
                <c:pt idx="56">
                  <c:v>1155.0999999999999</c:v>
                </c:pt>
                <c:pt idx="57">
                  <c:v>1176.5999999999999</c:v>
                </c:pt>
                <c:pt idx="58">
                  <c:v>1188.9000000000001</c:v>
                </c:pt>
                <c:pt idx="59">
                  <c:v>1191.8</c:v>
                </c:pt>
                <c:pt idx="60">
                  <c:v>1185.4000000000001</c:v>
                </c:pt>
                <c:pt idx="61">
                  <c:v>1193.5</c:v>
                </c:pt>
                <c:pt idx="62">
                  <c:v>1216</c:v>
                </c:pt>
                <c:pt idx="63">
                  <c:v>1253</c:v>
                </c:pt>
                <c:pt idx="64">
                  <c:v>1277.0999999999999</c:v>
                </c:pt>
                <c:pt idx="65">
                  <c:v>1288.2</c:v>
                </c:pt>
                <c:pt idx="66">
                  <c:v>1286.3</c:v>
                </c:pt>
                <c:pt idx="67">
                  <c:v>1284.2</c:v>
                </c:pt>
                <c:pt idx="68">
                  <c:v>1282</c:v>
                </c:pt>
                <c:pt idx="69">
                  <c:v>1279.5</c:v>
                </c:pt>
                <c:pt idx="70">
                  <c:v>1279.5999999999999</c:v>
                </c:pt>
                <c:pt idx="71">
                  <c:v>1282.4000000000001</c:v>
                </c:pt>
                <c:pt idx="72">
                  <c:v>1287.7</c:v>
                </c:pt>
                <c:pt idx="73">
                  <c:v>1304.8</c:v>
                </c:pt>
                <c:pt idx="74">
                  <c:v>1333.5</c:v>
                </c:pt>
                <c:pt idx="75">
                  <c:v>1373.8</c:v>
                </c:pt>
                <c:pt idx="76">
                  <c:v>1398.5</c:v>
                </c:pt>
                <c:pt idx="77">
                  <c:v>1407.6</c:v>
                </c:pt>
                <c:pt idx="78">
                  <c:v>1401</c:v>
                </c:pt>
                <c:pt idx="79">
                  <c:v>1399.9</c:v>
                </c:pt>
                <c:pt idx="80">
                  <c:v>1404.3</c:v>
                </c:pt>
                <c:pt idx="81">
                  <c:v>1414.1</c:v>
                </c:pt>
                <c:pt idx="82">
                  <c:v>1415.8</c:v>
                </c:pt>
                <c:pt idx="83">
                  <c:v>1409.3</c:v>
                </c:pt>
                <c:pt idx="84">
                  <c:v>1394.7</c:v>
                </c:pt>
                <c:pt idx="85">
                  <c:v>1383.2</c:v>
                </c:pt>
                <c:pt idx="86">
                  <c:v>1374.8</c:v>
                </c:pt>
                <c:pt idx="87">
                  <c:v>1369.7</c:v>
                </c:pt>
                <c:pt idx="88">
                  <c:v>1374.6</c:v>
                </c:pt>
                <c:pt idx="89">
                  <c:v>1389.6</c:v>
                </c:pt>
                <c:pt idx="90">
                  <c:v>1414.7</c:v>
                </c:pt>
                <c:pt idx="91">
                  <c:v>1429.3</c:v>
                </c:pt>
                <c:pt idx="92">
                  <c:v>1433.3</c:v>
                </c:pt>
                <c:pt idx="93">
                  <c:v>1426.8</c:v>
                </c:pt>
                <c:pt idx="94">
                  <c:v>1412.4</c:v>
                </c:pt>
                <c:pt idx="95">
                  <c:v>1390.1</c:v>
                </c:pt>
                <c:pt idx="96">
                  <c:v>1359.9</c:v>
                </c:pt>
                <c:pt idx="97">
                  <c:v>1338.7</c:v>
                </c:pt>
                <c:pt idx="98">
                  <c:v>1326.3</c:v>
                </c:pt>
                <c:pt idx="99">
                  <c:v>1322.8</c:v>
                </c:pt>
                <c:pt idx="100">
                  <c:v>1315.3</c:v>
                </c:pt>
                <c:pt idx="101">
                  <c:v>1303.8</c:v>
                </c:pt>
                <c:pt idx="102">
                  <c:v>1288.2</c:v>
                </c:pt>
                <c:pt idx="103">
                  <c:v>1277.5</c:v>
                </c:pt>
                <c:pt idx="104">
                  <c:v>1271.5999999999999</c:v>
                </c:pt>
                <c:pt idx="105">
                  <c:v>1270.5</c:v>
                </c:pt>
                <c:pt idx="106">
                  <c:v>1268.4000000000001</c:v>
                </c:pt>
                <c:pt idx="107">
                  <c:v>1265.4000000000001</c:v>
                </c:pt>
                <c:pt idx="108">
                  <c:v>1261.5</c:v>
                </c:pt>
                <c:pt idx="109">
                  <c:v>1258.9000000000001</c:v>
                </c:pt>
                <c:pt idx="110">
                  <c:v>1257.8</c:v>
                </c:pt>
                <c:pt idx="111">
                  <c:v>1258.0999999999999</c:v>
                </c:pt>
                <c:pt idx="112">
                  <c:v>1253.7</c:v>
                </c:pt>
                <c:pt idx="113">
                  <c:v>1244.8</c:v>
                </c:pt>
                <c:pt idx="114">
                  <c:v>1231.2</c:v>
                </c:pt>
                <c:pt idx="115">
                  <c:v>1224</c:v>
                </c:pt>
                <c:pt idx="116">
                  <c:v>1222.9000000000001</c:v>
                </c:pt>
                <c:pt idx="117">
                  <c:v>1228.0999999999999</c:v>
                </c:pt>
                <c:pt idx="118">
                  <c:v>1233.8</c:v>
                </c:pt>
                <c:pt idx="119">
                  <c:v>1240</c:v>
                </c:pt>
                <c:pt idx="120">
                  <c:v>1246.7</c:v>
                </c:pt>
                <c:pt idx="121">
                  <c:v>1252.0999999999999</c:v>
                </c:pt>
                <c:pt idx="122">
                  <c:v>1256.0999999999999</c:v>
                </c:pt>
                <c:pt idx="123">
                  <c:v>1258.9000000000001</c:v>
                </c:pt>
                <c:pt idx="124">
                  <c:v>1256.7</c:v>
                </c:pt>
                <c:pt idx="125">
                  <c:v>1249.7</c:v>
                </c:pt>
                <c:pt idx="126">
                  <c:v>1237.7</c:v>
                </c:pt>
                <c:pt idx="127">
                  <c:v>1235.5</c:v>
                </c:pt>
                <c:pt idx="128">
                  <c:v>1243</c:v>
                </c:pt>
                <c:pt idx="129">
                  <c:v>1260.2</c:v>
                </c:pt>
                <c:pt idx="130">
                  <c:v>1277.0999999999999</c:v>
                </c:pt>
                <c:pt idx="131">
                  <c:v>1293.5999999999999</c:v>
                </c:pt>
                <c:pt idx="132">
                  <c:v>1309.7</c:v>
                </c:pt>
                <c:pt idx="133">
                  <c:v>1326</c:v>
                </c:pt>
                <c:pt idx="134">
                  <c:v>1342.4</c:v>
                </c:pt>
                <c:pt idx="135">
                  <c:v>1359</c:v>
                </c:pt>
                <c:pt idx="136">
                  <c:v>1356.1</c:v>
                </c:pt>
                <c:pt idx="137">
                  <c:v>1333.5</c:v>
                </c:pt>
                <c:pt idx="138">
                  <c:v>1291.4000000000001</c:v>
                </c:pt>
                <c:pt idx="139">
                  <c:v>1273.8</c:v>
                </c:pt>
                <c:pt idx="140">
                  <c:v>1280.7</c:v>
                </c:pt>
                <c:pt idx="141">
                  <c:v>1312.1</c:v>
                </c:pt>
                <c:pt idx="142">
                  <c:v>1323.4</c:v>
                </c:pt>
                <c:pt idx="143">
                  <c:v>1314.5</c:v>
                </c:pt>
                <c:pt idx="144">
                  <c:v>1285.4000000000001</c:v>
                </c:pt>
                <c:pt idx="145">
                  <c:v>1265.8</c:v>
                </c:pt>
                <c:pt idx="146">
                  <c:v>1255.7</c:v>
                </c:pt>
                <c:pt idx="147">
                  <c:v>1255.0999999999999</c:v>
                </c:pt>
                <c:pt idx="148">
                  <c:v>1255.9000000000001</c:v>
                </c:pt>
                <c:pt idx="149">
                  <c:v>1258.0999999999999</c:v>
                </c:pt>
                <c:pt idx="150">
                  <c:v>1261.7</c:v>
                </c:pt>
                <c:pt idx="151">
                  <c:v>1264.7</c:v>
                </c:pt>
                <c:pt idx="152">
                  <c:v>1267</c:v>
                </c:pt>
                <c:pt idx="153">
                  <c:v>1268.5999999999999</c:v>
                </c:pt>
                <c:pt idx="154">
                  <c:v>1272</c:v>
                </c:pt>
                <c:pt idx="155">
                  <c:v>1277.0999999999999</c:v>
                </c:pt>
                <c:pt idx="156">
                  <c:v>1283.9000000000001</c:v>
                </c:pt>
                <c:pt idx="157">
                  <c:v>1292.0999999999999</c:v>
                </c:pt>
                <c:pt idx="158">
                  <c:v>1301.5</c:v>
                </c:pt>
                <c:pt idx="159">
                  <c:v>1312.3</c:v>
                </c:pt>
                <c:pt idx="160">
                  <c:v>1322.4</c:v>
                </c:pt>
                <c:pt idx="161">
                  <c:v>1331.9</c:v>
                </c:pt>
                <c:pt idx="162">
                  <c:v>1340.8</c:v>
                </c:pt>
                <c:pt idx="163">
                  <c:v>1350.8</c:v>
                </c:pt>
                <c:pt idx="164">
                  <c:v>1361.8</c:v>
                </c:pt>
                <c:pt idx="165">
                  <c:v>1373.8</c:v>
                </c:pt>
                <c:pt idx="166">
                  <c:v>1382.6</c:v>
                </c:pt>
                <c:pt idx="167">
                  <c:v>1388.1</c:v>
                </c:pt>
                <c:pt idx="168">
                  <c:v>1390.3</c:v>
                </c:pt>
                <c:pt idx="169">
                  <c:v>1399.1</c:v>
                </c:pt>
                <c:pt idx="170">
                  <c:v>1414.5</c:v>
                </c:pt>
                <c:pt idx="171">
                  <c:v>1436.3</c:v>
                </c:pt>
                <c:pt idx="172">
                  <c:v>1450.2</c:v>
                </c:pt>
                <c:pt idx="173">
                  <c:v>1456</c:v>
                </c:pt>
                <c:pt idx="174">
                  <c:v>1453.8</c:v>
                </c:pt>
                <c:pt idx="175">
                  <c:v>1453.9</c:v>
                </c:pt>
                <c:pt idx="176">
                  <c:v>1456.3</c:v>
                </c:pt>
                <c:pt idx="177">
                  <c:v>1460.9</c:v>
                </c:pt>
                <c:pt idx="178">
                  <c:v>1464.2</c:v>
                </c:pt>
                <c:pt idx="179">
                  <c:v>1466</c:v>
                </c:pt>
                <c:pt idx="180">
                  <c:v>1467.4</c:v>
                </c:pt>
                <c:pt idx="181">
                  <c:v>1466.4</c:v>
                </c:pt>
                <c:pt idx="182">
                  <c:v>1463.1</c:v>
                </c:pt>
                <c:pt idx="183">
                  <c:v>1457.6</c:v>
                </c:pt>
                <c:pt idx="184">
                  <c:v>1455.4</c:v>
                </c:pt>
                <c:pt idx="185">
                  <c:v>1456.6</c:v>
                </c:pt>
                <c:pt idx="186">
                  <c:v>1461.1</c:v>
                </c:pt>
                <c:pt idx="187">
                  <c:v>1463.7</c:v>
                </c:pt>
                <c:pt idx="188">
                  <c:v>1464.5</c:v>
                </c:pt>
                <c:pt idx="189">
                  <c:v>1463.5</c:v>
                </c:pt>
                <c:pt idx="190">
                  <c:v>1472.2</c:v>
                </c:pt>
                <c:pt idx="191">
                  <c:v>1490.8</c:v>
                </c:pt>
                <c:pt idx="192">
                  <c:v>1522.1</c:v>
                </c:pt>
                <c:pt idx="193">
                  <c:v>1534.7</c:v>
                </c:pt>
                <c:pt idx="194">
                  <c:v>1542.2</c:v>
                </c:pt>
                <c:pt idx="195">
                  <c:v>1544.6</c:v>
                </c:pt>
                <c:pt idx="196">
                  <c:v>1547.1</c:v>
                </c:pt>
                <c:pt idx="197">
                  <c:v>1549.7</c:v>
                </c:pt>
                <c:pt idx="198">
                  <c:v>1552.4</c:v>
                </c:pt>
                <c:pt idx="199">
                  <c:v>1554.7</c:v>
                </c:pt>
                <c:pt idx="200">
                  <c:v>1556.5</c:v>
                </c:pt>
                <c:pt idx="201">
                  <c:v>1557.8</c:v>
                </c:pt>
                <c:pt idx="202">
                  <c:v>1560.7</c:v>
                </c:pt>
                <c:pt idx="203">
                  <c:v>1565.1</c:v>
                </c:pt>
                <c:pt idx="204">
                  <c:v>1571</c:v>
                </c:pt>
                <c:pt idx="205">
                  <c:v>1578</c:v>
                </c:pt>
                <c:pt idx="206">
                  <c:v>1586.3</c:v>
                </c:pt>
                <c:pt idx="207">
                  <c:v>1595.6</c:v>
                </c:pt>
                <c:pt idx="208">
                  <c:v>1601.9</c:v>
                </c:pt>
                <c:pt idx="209">
                  <c:v>1605.3</c:v>
                </c:pt>
                <c:pt idx="210">
                  <c:v>1605.6</c:v>
                </c:pt>
                <c:pt idx="211">
                  <c:v>1610.9</c:v>
                </c:pt>
                <c:pt idx="212">
                  <c:v>1621.2</c:v>
                </c:pt>
                <c:pt idx="213">
                  <c:v>1636.5</c:v>
                </c:pt>
                <c:pt idx="214">
                  <c:v>1645.5</c:v>
                </c:pt>
                <c:pt idx="215">
                  <c:v>1648.3</c:v>
                </c:pt>
                <c:pt idx="216">
                  <c:v>1644.7</c:v>
                </c:pt>
                <c:pt idx="217">
                  <c:v>1645.8</c:v>
                </c:pt>
                <c:pt idx="218">
                  <c:v>1651.4</c:v>
                </c:pt>
                <c:pt idx="219">
                  <c:v>1661.6</c:v>
                </c:pt>
                <c:pt idx="220">
                  <c:v>1665.9</c:v>
                </c:pt>
                <c:pt idx="221">
                  <c:v>1664.3</c:v>
                </c:pt>
                <c:pt idx="222">
                  <c:v>1656.7</c:v>
                </c:pt>
                <c:pt idx="223">
                  <c:v>1653.9</c:v>
                </c:pt>
                <c:pt idx="224">
                  <c:v>1655.9</c:v>
                </c:pt>
                <c:pt idx="225">
                  <c:v>1662.7</c:v>
                </c:pt>
                <c:pt idx="226">
                  <c:v>1666.7</c:v>
                </c:pt>
                <c:pt idx="227">
                  <c:v>1667.8</c:v>
                </c:pt>
                <c:pt idx="228">
                  <c:v>1666</c:v>
                </c:pt>
                <c:pt idx="229">
                  <c:v>1661.2</c:v>
                </c:pt>
                <c:pt idx="230">
                  <c:v>1653.4</c:v>
                </c:pt>
                <c:pt idx="231">
                  <c:v>1642.7</c:v>
                </c:pt>
                <c:pt idx="232">
                  <c:v>1636.9</c:v>
                </c:pt>
                <c:pt idx="233">
                  <c:v>1636.3</c:v>
                </c:pt>
                <c:pt idx="234">
                  <c:v>1640.6</c:v>
                </c:pt>
                <c:pt idx="235">
                  <c:v>1643.7</c:v>
                </c:pt>
                <c:pt idx="236">
                  <c:v>1645.4</c:v>
                </c:pt>
                <c:pt idx="237">
                  <c:v>1645.8</c:v>
                </c:pt>
                <c:pt idx="238">
                  <c:v>1647</c:v>
                </c:pt>
                <c:pt idx="239">
                  <c:v>1649</c:v>
                </c:pt>
                <c:pt idx="240">
                  <c:v>1651.8</c:v>
                </c:pt>
                <c:pt idx="241">
                  <c:v>1655.4</c:v>
                </c:pt>
                <c:pt idx="242">
                  <c:v>1659.9</c:v>
                </c:pt>
                <c:pt idx="243">
                  <c:v>1665.2</c:v>
                </c:pt>
                <c:pt idx="244">
                  <c:v>1666.7</c:v>
                </c:pt>
                <c:pt idx="245">
                  <c:v>1664.3</c:v>
                </c:pt>
                <c:pt idx="246">
                  <c:v>1658.1</c:v>
                </c:pt>
                <c:pt idx="247">
                  <c:v>1654.7</c:v>
                </c:pt>
                <c:pt idx="248">
                  <c:v>1654.2</c:v>
                </c:pt>
                <c:pt idx="249">
                  <c:v>1656.4</c:v>
                </c:pt>
                <c:pt idx="250">
                  <c:v>1657.8</c:v>
                </c:pt>
                <c:pt idx="251">
                  <c:v>1658.2</c:v>
                </c:pt>
                <c:pt idx="252">
                  <c:v>1664.6</c:v>
                </c:pt>
                <c:pt idx="253">
                  <c:v>1670.8</c:v>
                </c:pt>
                <c:pt idx="254">
                  <c:v>1676.9</c:v>
                </c:pt>
                <c:pt idx="255">
                  <c:v>1692.6</c:v>
                </c:pt>
                <c:pt idx="256">
                  <c:v>1708.5</c:v>
                </c:pt>
                <c:pt idx="257">
                  <c:v>1724.6</c:v>
                </c:pt>
                <c:pt idx="258">
                  <c:v>1721.6</c:v>
                </c:pt>
                <c:pt idx="259">
                  <c:v>1718.9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4-44F9-BBEA-6EDB9BE18767}"/>
            </c:ext>
          </c:extLst>
        </c:ser>
        <c:ser>
          <c:idx val="1"/>
          <c:order val="1"/>
          <c:tx>
            <c:strRef>
              <c:f>'F - National Investment Inc'!$K$6</c:f>
              <c:strCache>
                <c:ptCount val="1"/>
                <c:pt idx="0">
                  <c:v>Dividend Income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 - National Investment Inc'!$I$7:$I$266</c:f>
              <c:numCache>
                <c:formatCode>m/d/yyyy</c:formatCode>
                <c:ptCount val="260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</c:numCache>
            </c:numRef>
          </c:cat>
          <c:val>
            <c:numRef>
              <c:f>'F - National Investment Inc'!$K$7:$K$266</c:f>
              <c:numCache>
                <c:formatCode>General</c:formatCode>
                <c:ptCount val="260"/>
                <c:pt idx="0">
                  <c:v>377.9</c:v>
                </c:pt>
                <c:pt idx="1">
                  <c:v>372.1</c:v>
                </c:pt>
                <c:pt idx="2">
                  <c:v>369.1</c:v>
                </c:pt>
                <c:pt idx="3">
                  <c:v>370.1</c:v>
                </c:pt>
                <c:pt idx="4">
                  <c:v>367.1</c:v>
                </c:pt>
                <c:pt idx="5">
                  <c:v>364.3</c:v>
                </c:pt>
                <c:pt idx="6">
                  <c:v>363.9</c:v>
                </c:pt>
                <c:pt idx="7">
                  <c:v>366.4</c:v>
                </c:pt>
                <c:pt idx="8">
                  <c:v>367.1</c:v>
                </c:pt>
                <c:pt idx="9">
                  <c:v>370</c:v>
                </c:pt>
                <c:pt idx="10">
                  <c:v>371.6</c:v>
                </c:pt>
                <c:pt idx="11">
                  <c:v>372.8</c:v>
                </c:pt>
                <c:pt idx="12">
                  <c:v>373.7</c:v>
                </c:pt>
                <c:pt idx="13">
                  <c:v>390.5</c:v>
                </c:pt>
                <c:pt idx="14">
                  <c:v>392.4</c:v>
                </c:pt>
                <c:pt idx="15">
                  <c:v>395.6</c:v>
                </c:pt>
                <c:pt idx="16">
                  <c:v>397.9</c:v>
                </c:pt>
                <c:pt idx="17">
                  <c:v>399</c:v>
                </c:pt>
                <c:pt idx="18">
                  <c:v>401.8</c:v>
                </c:pt>
                <c:pt idx="19">
                  <c:v>402.2</c:v>
                </c:pt>
                <c:pt idx="20">
                  <c:v>402.7</c:v>
                </c:pt>
                <c:pt idx="21">
                  <c:v>405.7</c:v>
                </c:pt>
                <c:pt idx="22">
                  <c:v>410.6</c:v>
                </c:pt>
                <c:pt idx="23">
                  <c:v>413.5</c:v>
                </c:pt>
                <c:pt idx="24">
                  <c:v>412.5</c:v>
                </c:pt>
                <c:pt idx="25">
                  <c:v>407.7</c:v>
                </c:pt>
                <c:pt idx="26">
                  <c:v>408.6</c:v>
                </c:pt>
                <c:pt idx="27">
                  <c:v>409.4</c:v>
                </c:pt>
                <c:pt idx="28">
                  <c:v>408.8</c:v>
                </c:pt>
                <c:pt idx="29">
                  <c:v>415</c:v>
                </c:pt>
                <c:pt idx="30">
                  <c:v>425.9</c:v>
                </c:pt>
                <c:pt idx="31">
                  <c:v>434.6</c:v>
                </c:pt>
                <c:pt idx="32">
                  <c:v>443.2</c:v>
                </c:pt>
                <c:pt idx="33">
                  <c:v>449.4</c:v>
                </c:pt>
                <c:pt idx="34">
                  <c:v>479.2</c:v>
                </c:pt>
                <c:pt idx="35">
                  <c:v>491.4</c:v>
                </c:pt>
                <c:pt idx="36">
                  <c:v>502.3</c:v>
                </c:pt>
                <c:pt idx="37">
                  <c:v>514.70000000000005</c:v>
                </c:pt>
                <c:pt idx="38">
                  <c:v>523.6</c:v>
                </c:pt>
                <c:pt idx="39">
                  <c:v>530.6</c:v>
                </c:pt>
                <c:pt idx="40">
                  <c:v>541.70000000000005</c:v>
                </c:pt>
                <c:pt idx="41">
                  <c:v>550.79999999999995</c:v>
                </c:pt>
                <c:pt idx="42">
                  <c:v>549.70000000000005</c:v>
                </c:pt>
                <c:pt idx="43">
                  <c:v>541.29999999999995</c:v>
                </c:pt>
                <c:pt idx="44">
                  <c:v>549.20000000000005</c:v>
                </c:pt>
                <c:pt idx="45">
                  <c:v>552.4</c:v>
                </c:pt>
                <c:pt idx="46">
                  <c:v>545.79999999999995</c:v>
                </c:pt>
                <c:pt idx="47">
                  <c:v>838.2</c:v>
                </c:pt>
                <c:pt idx="48">
                  <c:v>551.70000000000005</c:v>
                </c:pt>
                <c:pt idx="49">
                  <c:v>541.6</c:v>
                </c:pt>
                <c:pt idx="50">
                  <c:v>568.9</c:v>
                </c:pt>
                <c:pt idx="51">
                  <c:v>568.70000000000005</c:v>
                </c:pt>
                <c:pt idx="52">
                  <c:v>576.5</c:v>
                </c:pt>
                <c:pt idx="53">
                  <c:v>561</c:v>
                </c:pt>
                <c:pt idx="54">
                  <c:v>566.29999999999995</c:v>
                </c:pt>
                <c:pt idx="55">
                  <c:v>573.29999999999995</c:v>
                </c:pt>
                <c:pt idx="56">
                  <c:v>582.1</c:v>
                </c:pt>
                <c:pt idx="57">
                  <c:v>603.79999999999995</c:v>
                </c:pt>
                <c:pt idx="58">
                  <c:v>611.6</c:v>
                </c:pt>
                <c:pt idx="59">
                  <c:v>627.70000000000005</c:v>
                </c:pt>
                <c:pt idx="60">
                  <c:v>661.8</c:v>
                </c:pt>
                <c:pt idx="61">
                  <c:v>686.1</c:v>
                </c:pt>
                <c:pt idx="62">
                  <c:v>705.2</c:v>
                </c:pt>
                <c:pt idx="63">
                  <c:v>703.7</c:v>
                </c:pt>
                <c:pt idx="64">
                  <c:v>717.1</c:v>
                </c:pt>
                <c:pt idx="65">
                  <c:v>724.8</c:v>
                </c:pt>
                <c:pt idx="66">
                  <c:v>725.7</c:v>
                </c:pt>
                <c:pt idx="67">
                  <c:v>730.8</c:v>
                </c:pt>
                <c:pt idx="68">
                  <c:v>738.6</c:v>
                </c:pt>
                <c:pt idx="69">
                  <c:v>747</c:v>
                </c:pt>
                <c:pt idx="70">
                  <c:v>761.8</c:v>
                </c:pt>
                <c:pt idx="71">
                  <c:v>771</c:v>
                </c:pt>
                <c:pt idx="72">
                  <c:v>767</c:v>
                </c:pt>
                <c:pt idx="73">
                  <c:v>771.5</c:v>
                </c:pt>
                <c:pt idx="74">
                  <c:v>796.8</c:v>
                </c:pt>
                <c:pt idx="75">
                  <c:v>814.8</c:v>
                </c:pt>
                <c:pt idx="76">
                  <c:v>827.8</c:v>
                </c:pt>
                <c:pt idx="77">
                  <c:v>814.5</c:v>
                </c:pt>
                <c:pt idx="78">
                  <c:v>824.7</c:v>
                </c:pt>
                <c:pt idx="79">
                  <c:v>829.8</c:v>
                </c:pt>
                <c:pt idx="80">
                  <c:v>834.9</c:v>
                </c:pt>
                <c:pt idx="81">
                  <c:v>836</c:v>
                </c:pt>
                <c:pt idx="82">
                  <c:v>830.7</c:v>
                </c:pt>
                <c:pt idx="83">
                  <c:v>834.7</c:v>
                </c:pt>
                <c:pt idx="84">
                  <c:v>859.9</c:v>
                </c:pt>
                <c:pt idx="85">
                  <c:v>868.5</c:v>
                </c:pt>
                <c:pt idx="86">
                  <c:v>863.7</c:v>
                </c:pt>
                <c:pt idx="87">
                  <c:v>837.7</c:v>
                </c:pt>
                <c:pt idx="88">
                  <c:v>823.3</c:v>
                </c:pt>
                <c:pt idx="89">
                  <c:v>817.8</c:v>
                </c:pt>
                <c:pt idx="90">
                  <c:v>810.1</c:v>
                </c:pt>
                <c:pt idx="91">
                  <c:v>798.2</c:v>
                </c:pt>
                <c:pt idx="92">
                  <c:v>781.7</c:v>
                </c:pt>
                <c:pt idx="93">
                  <c:v>761.2</c:v>
                </c:pt>
                <c:pt idx="94">
                  <c:v>735.5</c:v>
                </c:pt>
                <c:pt idx="95">
                  <c:v>697.7</c:v>
                </c:pt>
                <c:pt idx="96">
                  <c:v>691.4</c:v>
                </c:pt>
                <c:pt idx="97">
                  <c:v>662.5</c:v>
                </c:pt>
                <c:pt idx="98">
                  <c:v>642</c:v>
                </c:pt>
                <c:pt idx="99">
                  <c:v>587</c:v>
                </c:pt>
                <c:pt idx="100">
                  <c:v>559.79999999999995</c:v>
                </c:pt>
                <c:pt idx="101">
                  <c:v>538</c:v>
                </c:pt>
                <c:pt idx="102">
                  <c:v>516.79999999999995</c:v>
                </c:pt>
                <c:pt idx="103">
                  <c:v>502.9</c:v>
                </c:pt>
                <c:pt idx="104">
                  <c:v>494.6</c:v>
                </c:pt>
                <c:pt idx="105">
                  <c:v>485</c:v>
                </c:pt>
                <c:pt idx="106">
                  <c:v>479.1</c:v>
                </c:pt>
                <c:pt idx="107">
                  <c:v>476.7</c:v>
                </c:pt>
                <c:pt idx="108">
                  <c:v>495.2</c:v>
                </c:pt>
                <c:pt idx="109">
                  <c:v>509</c:v>
                </c:pt>
                <c:pt idx="110">
                  <c:v>507.4</c:v>
                </c:pt>
                <c:pt idx="111">
                  <c:v>513.9</c:v>
                </c:pt>
                <c:pt idx="112">
                  <c:v>523.79999999999995</c:v>
                </c:pt>
                <c:pt idx="113">
                  <c:v>533.20000000000005</c:v>
                </c:pt>
                <c:pt idx="114">
                  <c:v>543</c:v>
                </c:pt>
                <c:pt idx="115">
                  <c:v>554.20000000000005</c:v>
                </c:pt>
                <c:pt idx="116">
                  <c:v>566.20000000000005</c:v>
                </c:pt>
                <c:pt idx="117">
                  <c:v>574.5</c:v>
                </c:pt>
                <c:pt idx="118">
                  <c:v>588</c:v>
                </c:pt>
                <c:pt idx="119">
                  <c:v>618.1</c:v>
                </c:pt>
                <c:pt idx="120">
                  <c:v>630</c:v>
                </c:pt>
                <c:pt idx="121">
                  <c:v>643</c:v>
                </c:pt>
                <c:pt idx="122">
                  <c:v>635.4</c:v>
                </c:pt>
                <c:pt idx="123">
                  <c:v>647.79999999999995</c:v>
                </c:pt>
                <c:pt idx="124">
                  <c:v>660.3</c:v>
                </c:pt>
                <c:pt idx="125">
                  <c:v>672.9</c:v>
                </c:pt>
                <c:pt idx="126">
                  <c:v>686.6</c:v>
                </c:pt>
                <c:pt idx="127">
                  <c:v>697.2</c:v>
                </c:pt>
                <c:pt idx="128">
                  <c:v>706.8</c:v>
                </c:pt>
                <c:pt idx="129">
                  <c:v>720.2</c:v>
                </c:pt>
                <c:pt idx="130">
                  <c:v>730.9</c:v>
                </c:pt>
                <c:pt idx="131">
                  <c:v>747.2</c:v>
                </c:pt>
                <c:pt idx="132">
                  <c:v>747.9</c:v>
                </c:pt>
                <c:pt idx="133">
                  <c:v>754.1</c:v>
                </c:pt>
                <c:pt idx="134">
                  <c:v>764.1</c:v>
                </c:pt>
                <c:pt idx="135">
                  <c:v>780.3</c:v>
                </c:pt>
                <c:pt idx="136">
                  <c:v>791.6</c:v>
                </c:pt>
                <c:pt idx="137">
                  <c:v>787.5</c:v>
                </c:pt>
                <c:pt idx="138">
                  <c:v>773.8</c:v>
                </c:pt>
                <c:pt idx="139">
                  <c:v>790.5</c:v>
                </c:pt>
                <c:pt idx="140">
                  <c:v>825.3</c:v>
                </c:pt>
                <c:pt idx="141">
                  <c:v>881.5</c:v>
                </c:pt>
                <c:pt idx="142">
                  <c:v>936.6</c:v>
                </c:pt>
                <c:pt idx="143">
                  <c:v>1187.9000000000001</c:v>
                </c:pt>
                <c:pt idx="144">
                  <c:v>747.7</c:v>
                </c:pt>
                <c:pt idx="145">
                  <c:v>762.1</c:v>
                </c:pt>
                <c:pt idx="146">
                  <c:v>761.5</c:v>
                </c:pt>
                <c:pt idx="147">
                  <c:v>764.7</c:v>
                </c:pt>
                <c:pt idx="148">
                  <c:v>781.4</c:v>
                </c:pt>
                <c:pt idx="149">
                  <c:v>794.2</c:v>
                </c:pt>
                <c:pt idx="150">
                  <c:v>799.6</c:v>
                </c:pt>
                <c:pt idx="151">
                  <c:v>808.7</c:v>
                </c:pt>
                <c:pt idx="152">
                  <c:v>820.7</c:v>
                </c:pt>
                <c:pt idx="153">
                  <c:v>818.2</c:v>
                </c:pt>
                <c:pt idx="154">
                  <c:v>825.6</c:v>
                </c:pt>
                <c:pt idx="155">
                  <c:v>835.4</c:v>
                </c:pt>
                <c:pt idx="156">
                  <c:v>849.4</c:v>
                </c:pt>
                <c:pt idx="157">
                  <c:v>873.7</c:v>
                </c:pt>
                <c:pt idx="158">
                  <c:v>900.4</c:v>
                </c:pt>
                <c:pt idx="159">
                  <c:v>926.6</c:v>
                </c:pt>
                <c:pt idx="160">
                  <c:v>944</c:v>
                </c:pt>
                <c:pt idx="161">
                  <c:v>962.9</c:v>
                </c:pt>
                <c:pt idx="162">
                  <c:v>975.3</c:v>
                </c:pt>
                <c:pt idx="163">
                  <c:v>985</c:v>
                </c:pt>
                <c:pt idx="164">
                  <c:v>994.3</c:v>
                </c:pt>
                <c:pt idx="165">
                  <c:v>1002.3</c:v>
                </c:pt>
                <c:pt idx="166">
                  <c:v>1010.3</c:v>
                </c:pt>
                <c:pt idx="167">
                  <c:v>1014.3</c:v>
                </c:pt>
                <c:pt idx="168">
                  <c:v>1026.4000000000001</c:v>
                </c:pt>
                <c:pt idx="169">
                  <c:v>1075.8</c:v>
                </c:pt>
                <c:pt idx="170">
                  <c:v>1036.7</c:v>
                </c:pt>
                <c:pt idx="171">
                  <c:v>1027.0999999999999</c:v>
                </c:pt>
                <c:pt idx="172">
                  <c:v>1018</c:v>
                </c:pt>
                <c:pt idx="173">
                  <c:v>1021.6</c:v>
                </c:pt>
                <c:pt idx="174">
                  <c:v>1018.8</c:v>
                </c:pt>
                <c:pt idx="175">
                  <c:v>1023.7</c:v>
                </c:pt>
                <c:pt idx="176">
                  <c:v>1030</c:v>
                </c:pt>
                <c:pt idx="177">
                  <c:v>1034.3</c:v>
                </c:pt>
                <c:pt idx="178">
                  <c:v>1040.5999999999999</c:v>
                </c:pt>
                <c:pt idx="179">
                  <c:v>1043.7</c:v>
                </c:pt>
                <c:pt idx="180">
                  <c:v>1052</c:v>
                </c:pt>
                <c:pt idx="181">
                  <c:v>1045.5</c:v>
                </c:pt>
                <c:pt idx="182">
                  <c:v>1056.5999999999999</c:v>
                </c:pt>
                <c:pt idx="183">
                  <c:v>1061.7</c:v>
                </c:pt>
                <c:pt idx="184">
                  <c:v>1071.5999999999999</c:v>
                </c:pt>
                <c:pt idx="185">
                  <c:v>1069.8</c:v>
                </c:pt>
                <c:pt idx="186">
                  <c:v>1076.8</c:v>
                </c:pt>
                <c:pt idx="187">
                  <c:v>1088.8</c:v>
                </c:pt>
                <c:pt idx="188">
                  <c:v>1094.9000000000001</c:v>
                </c:pt>
                <c:pt idx="189">
                  <c:v>1102.7</c:v>
                </c:pt>
                <c:pt idx="190">
                  <c:v>1105</c:v>
                </c:pt>
                <c:pt idx="191">
                  <c:v>1103.9000000000001</c:v>
                </c:pt>
                <c:pt idx="192">
                  <c:v>1104.7</c:v>
                </c:pt>
                <c:pt idx="193">
                  <c:v>1112.4000000000001</c:v>
                </c:pt>
                <c:pt idx="194">
                  <c:v>1120.4000000000001</c:v>
                </c:pt>
                <c:pt idx="195">
                  <c:v>1137.0999999999999</c:v>
                </c:pt>
                <c:pt idx="196">
                  <c:v>1193.7</c:v>
                </c:pt>
                <c:pt idx="197">
                  <c:v>1162.3</c:v>
                </c:pt>
                <c:pt idx="198">
                  <c:v>1163.0999999999999</c:v>
                </c:pt>
                <c:pt idx="199">
                  <c:v>1167.8</c:v>
                </c:pt>
                <c:pt idx="200">
                  <c:v>1175.4000000000001</c:v>
                </c:pt>
                <c:pt idx="201">
                  <c:v>1176.5</c:v>
                </c:pt>
                <c:pt idx="202">
                  <c:v>1171</c:v>
                </c:pt>
                <c:pt idx="203">
                  <c:v>1170.3</c:v>
                </c:pt>
                <c:pt idx="204">
                  <c:v>1167.0999999999999</c:v>
                </c:pt>
                <c:pt idx="205">
                  <c:v>1179.2</c:v>
                </c:pt>
                <c:pt idx="206">
                  <c:v>1192.7</c:v>
                </c:pt>
                <c:pt idx="207">
                  <c:v>1196.9000000000001</c:v>
                </c:pt>
                <c:pt idx="208">
                  <c:v>1216.5</c:v>
                </c:pt>
                <c:pt idx="209">
                  <c:v>1232.7</c:v>
                </c:pt>
                <c:pt idx="210">
                  <c:v>1250.5999999999999</c:v>
                </c:pt>
                <c:pt idx="211">
                  <c:v>1264.4000000000001</c:v>
                </c:pt>
                <c:pt idx="212">
                  <c:v>1282.3</c:v>
                </c:pt>
                <c:pt idx="213">
                  <c:v>1306.4000000000001</c:v>
                </c:pt>
                <c:pt idx="214">
                  <c:v>1323</c:v>
                </c:pt>
                <c:pt idx="215">
                  <c:v>1428.5</c:v>
                </c:pt>
                <c:pt idx="216">
                  <c:v>1374.2</c:v>
                </c:pt>
                <c:pt idx="217">
                  <c:v>1405.3</c:v>
                </c:pt>
                <c:pt idx="218">
                  <c:v>1421.5</c:v>
                </c:pt>
                <c:pt idx="219">
                  <c:v>1445.3</c:v>
                </c:pt>
                <c:pt idx="220">
                  <c:v>1459.2</c:v>
                </c:pt>
                <c:pt idx="221">
                  <c:v>1469</c:v>
                </c:pt>
                <c:pt idx="222">
                  <c:v>1484.4</c:v>
                </c:pt>
                <c:pt idx="223">
                  <c:v>1493.5</c:v>
                </c:pt>
                <c:pt idx="224">
                  <c:v>1501.3</c:v>
                </c:pt>
                <c:pt idx="225">
                  <c:v>1499.7</c:v>
                </c:pt>
                <c:pt idx="226">
                  <c:v>1491.1</c:v>
                </c:pt>
                <c:pt idx="227">
                  <c:v>1486</c:v>
                </c:pt>
                <c:pt idx="228">
                  <c:v>1489.6</c:v>
                </c:pt>
                <c:pt idx="229">
                  <c:v>1483.1</c:v>
                </c:pt>
                <c:pt idx="230">
                  <c:v>1479.5</c:v>
                </c:pt>
                <c:pt idx="231">
                  <c:v>1457.8</c:v>
                </c:pt>
                <c:pt idx="232">
                  <c:v>1435.6</c:v>
                </c:pt>
                <c:pt idx="233">
                  <c:v>1419.6</c:v>
                </c:pt>
                <c:pt idx="234">
                  <c:v>1406.1</c:v>
                </c:pt>
                <c:pt idx="235">
                  <c:v>1396.2</c:v>
                </c:pt>
                <c:pt idx="236">
                  <c:v>1399.5</c:v>
                </c:pt>
                <c:pt idx="237">
                  <c:v>1416.4</c:v>
                </c:pt>
                <c:pt idx="238">
                  <c:v>1459.9</c:v>
                </c:pt>
                <c:pt idx="239">
                  <c:v>1534.2</c:v>
                </c:pt>
                <c:pt idx="240">
                  <c:v>1459.9</c:v>
                </c:pt>
                <c:pt idx="241">
                  <c:v>1479.1</c:v>
                </c:pt>
                <c:pt idx="242">
                  <c:v>1490</c:v>
                </c:pt>
                <c:pt idx="243">
                  <c:v>1511.3</c:v>
                </c:pt>
                <c:pt idx="244">
                  <c:v>1530.6</c:v>
                </c:pt>
                <c:pt idx="245">
                  <c:v>1550.8</c:v>
                </c:pt>
                <c:pt idx="246">
                  <c:v>1562.1</c:v>
                </c:pt>
                <c:pt idx="247">
                  <c:v>1565.1</c:v>
                </c:pt>
                <c:pt idx="248">
                  <c:v>1574.6</c:v>
                </c:pt>
                <c:pt idx="249">
                  <c:v>1593.7</c:v>
                </c:pt>
                <c:pt idx="250">
                  <c:v>1599</c:v>
                </c:pt>
                <c:pt idx="251">
                  <c:v>1610.2</c:v>
                </c:pt>
                <c:pt idx="252">
                  <c:v>1600.8</c:v>
                </c:pt>
                <c:pt idx="253">
                  <c:v>1596.8</c:v>
                </c:pt>
                <c:pt idx="254">
                  <c:v>1599.6</c:v>
                </c:pt>
                <c:pt idx="255">
                  <c:v>1603.8</c:v>
                </c:pt>
                <c:pt idx="256">
                  <c:v>1615.6</c:v>
                </c:pt>
                <c:pt idx="257">
                  <c:v>1623.8</c:v>
                </c:pt>
                <c:pt idx="258">
                  <c:v>1626.4</c:v>
                </c:pt>
                <c:pt idx="259">
                  <c:v>1626.8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34-44F9-BBEA-6EDB9BE18767}"/>
            </c:ext>
          </c:extLst>
        </c:ser>
        <c:ser>
          <c:idx val="4"/>
          <c:order val="4"/>
          <c:tx>
            <c:strRef>
              <c:f>'F - National Investment Inc'!$N$6</c:f>
              <c:strCache>
                <c:ptCount val="1"/>
                <c:pt idx="0">
                  <c:v>Proprietors'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 - National Investment Inc'!$I$7:$I$266</c:f>
              <c:numCache>
                <c:formatCode>m/d/yyyy</c:formatCode>
                <c:ptCount val="260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</c:numCache>
            </c:numRef>
          </c:cat>
          <c:val>
            <c:numRef>
              <c:f>'F - National Investment Inc'!$N$7:$N$266</c:f>
              <c:numCache>
                <c:formatCode>General</c:formatCode>
                <c:ptCount val="260"/>
                <c:pt idx="0">
                  <c:v>801.5</c:v>
                </c:pt>
                <c:pt idx="1">
                  <c:v>808.1</c:v>
                </c:pt>
                <c:pt idx="2">
                  <c:v>819.7</c:v>
                </c:pt>
                <c:pt idx="3">
                  <c:v>819</c:v>
                </c:pt>
                <c:pt idx="4">
                  <c:v>827.5</c:v>
                </c:pt>
                <c:pt idx="5">
                  <c:v>836.7</c:v>
                </c:pt>
                <c:pt idx="6">
                  <c:v>845.2</c:v>
                </c:pt>
                <c:pt idx="7">
                  <c:v>853.9</c:v>
                </c:pt>
                <c:pt idx="8">
                  <c:v>837.8</c:v>
                </c:pt>
                <c:pt idx="9">
                  <c:v>842.8</c:v>
                </c:pt>
                <c:pt idx="10">
                  <c:v>840.4</c:v>
                </c:pt>
                <c:pt idx="11">
                  <c:v>839.4</c:v>
                </c:pt>
                <c:pt idx="12">
                  <c:v>861.4</c:v>
                </c:pt>
                <c:pt idx="13">
                  <c:v>860.1</c:v>
                </c:pt>
                <c:pt idx="14">
                  <c:v>857</c:v>
                </c:pt>
                <c:pt idx="15">
                  <c:v>860.6</c:v>
                </c:pt>
                <c:pt idx="16">
                  <c:v>863.9</c:v>
                </c:pt>
                <c:pt idx="17">
                  <c:v>868.9</c:v>
                </c:pt>
                <c:pt idx="18">
                  <c:v>875.1</c:v>
                </c:pt>
                <c:pt idx="19">
                  <c:v>872.1</c:v>
                </c:pt>
                <c:pt idx="20">
                  <c:v>871.5</c:v>
                </c:pt>
                <c:pt idx="21">
                  <c:v>879.2</c:v>
                </c:pt>
                <c:pt idx="22">
                  <c:v>884</c:v>
                </c:pt>
                <c:pt idx="23">
                  <c:v>886.7</c:v>
                </c:pt>
                <c:pt idx="24">
                  <c:v>881.3</c:v>
                </c:pt>
                <c:pt idx="25">
                  <c:v>872.4</c:v>
                </c:pt>
                <c:pt idx="26">
                  <c:v>875.2</c:v>
                </c:pt>
                <c:pt idx="27">
                  <c:v>881.6</c:v>
                </c:pt>
                <c:pt idx="28">
                  <c:v>894.8</c:v>
                </c:pt>
                <c:pt idx="29">
                  <c:v>900.8</c:v>
                </c:pt>
                <c:pt idx="30">
                  <c:v>902.3</c:v>
                </c:pt>
                <c:pt idx="31">
                  <c:v>904.6</c:v>
                </c:pt>
                <c:pt idx="32">
                  <c:v>908.9</c:v>
                </c:pt>
                <c:pt idx="33">
                  <c:v>908.8</c:v>
                </c:pt>
                <c:pt idx="34">
                  <c:v>914</c:v>
                </c:pt>
                <c:pt idx="35">
                  <c:v>925.4</c:v>
                </c:pt>
                <c:pt idx="36">
                  <c:v>933.6</c:v>
                </c:pt>
                <c:pt idx="37">
                  <c:v>945.7</c:v>
                </c:pt>
                <c:pt idx="38">
                  <c:v>960.4</c:v>
                </c:pt>
                <c:pt idx="39">
                  <c:v>958.3</c:v>
                </c:pt>
                <c:pt idx="40">
                  <c:v>964</c:v>
                </c:pt>
                <c:pt idx="41">
                  <c:v>966.8</c:v>
                </c:pt>
                <c:pt idx="42">
                  <c:v>966.5</c:v>
                </c:pt>
                <c:pt idx="43">
                  <c:v>964.1</c:v>
                </c:pt>
                <c:pt idx="44">
                  <c:v>962</c:v>
                </c:pt>
                <c:pt idx="45">
                  <c:v>971.5</c:v>
                </c:pt>
                <c:pt idx="46">
                  <c:v>976.8</c:v>
                </c:pt>
                <c:pt idx="47">
                  <c:v>985</c:v>
                </c:pt>
                <c:pt idx="48">
                  <c:v>956.7</c:v>
                </c:pt>
                <c:pt idx="49">
                  <c:v>955.4</c:v>
                </c:pt>
                <c:pt idx="50">
                  <c:v>959.3</c:v>
                </c:pt>
                <c:pt idx="51">
                  <c:v>955.2</c:v>
                </c:pt>
                <c:pt idx="52">
                  <c:v>962.1</c:v>
                </c:pt>
                <c:pt idx="53">
                  <c:v>975</c:v>
                </c:pt>
                <c:pt idx="54">
                  <c:v>982.9</c:v>
                </c:pt>
                <c:pt idx="55">
                  <c:v>985.8</c:v>
                </c:pt>
                <c:pt idx="56">
                  <c:v>995.7</c:v>
                </c:pt>
                <c:pt idx="57">
                  <c:v>999.7</c:v>
                </c:pt>
                <c:pt idx="58">
                  <c:v>1008.1</c:v>
                </c:pt>
                <c:pt idx="59">
                  <c:v>1013.8</c:v>
                </c:pt>
                <c:pt idx="60">
                  <c:v>1046.0999999999999</c:v>
                </c:pt>
                <c:pt idx="61">
                  <c:v>1048.5999999999999</c:v>
                </c:pt>
                <c:pt idx="62">
                  <c:v>1052.5</c:v>
                </c:pt>
                <c:pt idx="63">
                  <c:v>1051.3</c:v>
                </c:pt>
                <c:pt idx="64">
                  <c:v>1053.2</c:v>
                </c:pt>
                <c:pt idx="65">
                  <c:v>1051.9000000000001</c:v>
                </c:pt>
                <c:pt idx="66">
                  <c:v>1047.9000000000001</c:v>
                </c:pt>
                <c:pt idx="67">
                  <c:v>1050.5</c:v>
                </c:pt>
                <c:pt idx="68">
                  <c:v>1048.5999999999999</c:v>
                </c:pt>
                <c:pt idx="69">
                  <c:v>1052.5999999999999</c:v>
                </c:pt>
                <c:pt idx="70">
                  <c:v>1051</c:v>
                </c:pt>
                <c:pt idx="71">
                  <c:v>1056.2</c:v>
                </c:pt>
                <c:pt idx="72">
                  <c:v>1019.9</c:v>
                </c:pt>
                <c:pt idx="73">
                  <c:v>1019.5</c:v>
                </c:pt>
                <c:pt idx="74">
                  <c:v>1013.1</c:v>
                </c:pt>
                <c:pt idx="75">
                  <c:v>1002.5</c:v>
                </c:pt>
                <c:pt idx="76">
                  <c:v>997.1</c:v>
                </c:pt>
                <c:pt idx="77">
                  <c:v>994.1</c:v>
                </c:pt>
                <c:pt idx="78">
                  <c:v>992.4</c:v>
                </c:pt>
                <c:pt idx="79">
                  <c:v>985.2</c:v>
                </c:pt>
                <c:pt idx="80">
                  <c:v>982.6</c:v>
                </c:pt>
                <c:pt idx="81">
                  <c:v>978.7</c:v>
                </c:pt>
                <c:pt idx="82">
                  <c:v>978.9</c:v>
                </c:pt>
                <c:pt idx="83">
                  <c:v>981.7</c:v>
                </c:pt>
                <c:pt idx="84">
                  <c:v>969.5</c:v>
                </c:pt>
                <c:pt idx="85">
                  <c:v>960.3</c:v>
                </c:pt>
                <c:pt idx="86">
                  <c:v>962.4</c:v>
                </c:pt>
                <c:pt idx="87">
                  <c:v>968.6</c:v>
                </c:pt>
                <c:pt idx="88">
                  <c:v>967.2</c:v>
                </c:pt>
                <c:pt idx="89">
                  <c:v>965.8</c:v>
                </c:pt>
                <c:pt idx="90">
                  <c:v>947.6</c:v>
                </c:pt>
                <c:pt idx="91">
                  <c:v>959.6</c:v>
                </c:pt>
                <c:pt idx="92">
                  <c:v>962.6</c:v>
                </c:pt>
                <c:pt idx="93">
                  <c:v>954.5</c:v>
                </c:pt>
                <c:pt idx="94">
                  <c:v>959.2</c:v>
                </c:pt>
                <c:pt idx="95">
                  <c:v>938.5</c:v>
                </c:pt>
                <c:pt idx="96">
                  <c:v>933.7</c:v>
                </c:pt>
                <c:pt idx="97">
                  <c:v>910.7</c:v>
                </c:pt>
                <c:pt idx="98">
                  <c:v>895.3</c:v>
                </c:pt>
                <c:pt idx="99">
                  <c:v>897.7</c:v>
                </c:pt>
                <c:pt idx="100">
                  <c:v>899.8</c:v>
                </c:pt>
                <c:pt idx="101">
                  <c:v>907.1</c:v>
                </c:pt>
                <c:pt idx="102">
                  <c:v>913.2</c:v>
                </c:pt>
                <c:pt idx="103">
                  <c:v>935.3</c:v>
                </c:pt>
                <c:pt idx="104">
                  <c:v>955.1</c:v>
                </c:pt>
                <c:pt idx="105">
                  <c:v>974.1</c:v>
                </c:pt>
                <c:pt idx="106">
                  <c:v>1000.8</c:v>
                </c:pt>
                <c:pt idx="107">
                  <c:v>1028.9000000000001</c:v>
                </c:pt>
                <c:pt idx="108">
                  <c:v>1050.0999999999999</c:v>
                </c:pt>
                <c:pt idx="109">
                  <c:v>1052</c:v>
                </c:pt>
                <c:pt idx="110">
                  <c:v>1065.3</c:v>
                </c:pt>
                <c:pt idx="111">
                  <c:v>1088.5</c:v>
                </c:pt>
                <c:pt idx="112">
                  <c:v>1108.7</c:v>
                </c:pt>
                <c:pt idx="113">
                  <c:v>1110.9000000000001</c:v>
                </c:pt>
                <c:pt idx="114">
                  <c:v>1122.0999999999999</c:v>
                </c:pt>
                <c:pt idx="115">
                  <c:v>1129.8</c:v>
                </c:pt>
                <c:pt idx="116">
                  <c:v>1132</c:v>
                </c:pt>
                <c:pt idx="117">
                  <c:v>1134.2</c:v>
                </c:pt>
                <c:pt idx="118">
                  <c:v>1140.7</c:v>
                </c:pt>
                <c:pt idx="119">
                  <c:v>1153.3</c:v>
                </c:pt>
                <c:pt idx="120">
                  <c:v>1166.2</c:v>
                </c:pt>
                <c:pt idx="121">
                  <c:v>1182</c:v>
                </c:pt>
                <c:pt idx="122">
                  <c:v>1188.7</c:v>
                </c:pt>
                <c:pt idx="123">
                  <c:v>1197.8</c:v>
                </c:pt>
                <c:pt idx="124">
                  <c:v>1206.8</c:v>
                </c:pt>
                <c:pt idx="125">
                  <c:v>1226</c:v>
                </c:pt>
                <c:pt idx="126">
                  <c:v>1238.9000000000001</c:v>
                </c:pt>
                <c:pt idx="127">
                  <c:v>1262.5999999999999</c:v>
                </c:pt>
                <c:pt idx="128">
                  <c:v>1253.4000000000001</c:v>
                </c:pt>
                <c:pt idx="129">
                  <c:v>1257.7</c:v>
                </c:pt>
                <c:pt idx="130">
                  <c:v>1264.2</c:v>
                </c:pt>
                <c:pt idx="131">
                  <c:v>1284.7</c:v>
                </c:pt>
                <c:pt idx="132">
                  <c:v>1302.5999999999999</c:v>
                </c:pt>
                <c:pt idx="133">
                  <c:v>1327.5</c:v>
                </c:pt>
                <c:pt idx="134">
                  <c:v>1335.1</c:v>
                </c:pt>
                <c:pt idx="135">
                  <c:v>1355.7</c:v>
                </c:pt>
                <c:pt idx="136">
                  <c:v>1357.2</c:v>
                </c:pt>
                <c:pt idx="137">
                  <c:v>1354</c:v>
                </c:pt>
                <c:pt idx="138">
                  <c:v>1343.7</c:v>
                </c:pt>
                <c:pt idx="139">
                  <c:v>1342</c:v>
                </c:pt>
                <c:pt idx="140">
                  <c:v>1348.9</c:v>
                </c:pt>
                <c:pt idx="141">
                  <c:v>1358.8</c:v>
                </c:pt>
                <c:pt idx="142">
                  <c:v>1370.7</c:v>
                </c:pt>
                <c:pt idx="143">
                  <c:v>1360.1</c:v>
                </c:pt>
                <c:pt idx="144">
                  <c:v>1369.8</c:v>
                </c:pt>
                <c:pt idx="145">
                  <c:v>1385.3</c:v>
                </c:pt>
                <c:pt idx="146">
                  <c:v>1406.6</c:v>
                </c:pt>
                <c:pt idx="147">
                  <c:v>1417.6</c:v>
                </c:pt>
                <c:pt idx="148">
                  <c:v>1416.7</c:v>
                </c:pt>
                <c:pt idx="149">
                  <c:v>1397.6</c:v>
                </c:pt>
                <c:pt idx="150">
                  <c:v>1401.2</c:v>
                </c:pt>
                <c:pt idx="151">
                  <c:v>1405.3</c:v>
                </c:pt>
                <c:pt idx="152">
                  <c:v>1426.6</c:v>
                </c:pt>
                <c:pt idx="153">
                  <c:v>1400.4</c:v>
                </c:pt>
                <c:pt idx="154">
                  <c:v>1400.2</c:v>
                </c:pt>
                <c:pt idx="155">
                  <c:v>1399.3</c:v>
                </c:pt>
                <c:pt idx="156">
                  <c:v>1411.1</c:v>
                </c:pt>
                <c:pt idx="157">
                  <c:v>1407.7</c:v>
                </c:pt>
                <c:pt idx="158">
                  <c:v>1415.3</c:v>
                </c:pt>
                <c:pt idx="159">
                  <c:v>1436.2</c:v>
                </c:pt>
                <c:pt idx="160">
                  <c:v>1451</c:v>
                </c:pt>
                <c:pt idx="161">
                  <c:v>1464.5</c:v>
                </c:pt>
                <c:pt idx="162">
                  <c:v>1472.1</c:v>
                </c:pt>
                <c:pt idx="163">
                  <c:v>1466.4</c:v>
                </c:pt>
                <c:pt idx="164">
                  <c:v>1460</c:v>
                </c:pt>
                <c:pt idx="165">
                  <c:v>1454.8</c:v>
                </c:pt>
                <c:pt idx="166">
                  <c:v>1447.2</c:v>
                </c:pt>
                <c:pt idx="167">
                  <c:v>1461.1</c:v>
                </c:pt>
                <c:pt idx="168">
                  <c:v>1458.7</c:v>
                </c:pt>
                <c:pt idx="169">
                  <c:v>1432.6</c:v>
                </c:pt>
                <c:pt idx="170">
                  <c:v>1413.5</c:v>
                </c:pt>
                <c:pt idx="171">
                  <c:v>1408.8</c:v>
                </c:pt>
                <c:pt idx="172">
                  <c:v>1410.6</c:v>
                </c:pt>
                <c:pt idx="173">
                  <c:v>1414.5</c:v>
                </c:pt>
                <c:pt idx="174">
                  <c:v>1423.8</c:v>
                </c:pt>
                <c:pt idx="175">
                  <c:v>1422.8</c:v>
                </c:pt>
                <c:pt idx="176">
                  <c:v>1423.1</c:v>
                </c:pt>
                <c:pt idx="177">
                  <c:v>1420.4</c:v>
                </c:pt>
                <c:pt idx="178">
                  <c:v>1403.8</c:v>
                </c:pt>
                <c:pt idx="179">
                  <c:v>1417.2</c:v>
                </c:pt>
                <c:pt idx="180">
                  <c:v>1411.2</c:v>
                </c:pt>
                <c:pt idx="181">
                  <c:v>1408.9</c:v>
                </c:pt>
                <c:pt idx="182">
                  <c:v>1410.1</c:v>
                </c:pt>
                <c:pt idx="183">
                  <c:v>1406.3</c:v>
                </c:pt>
                <c:pt idx="184">
                  <c:v>1405.3</c:v>
                </c:pt>
                <c:pt idx="185">
                  <c:v>1417.2</c:v>
                </c:pt>
                <c:pt idx="186">
                  <c:v>1424</c:v>
                </c:pt>
                <c:pt idx="187">
                  <c:v>1429.5</c:v>
                </c:pt>
                <c:pt idx="188">
                  <c:v>1439.6</c:v>
                </c:pt>
                <c:pt idx="189">
                  <c:v>1433.6</c:v>
                </c:pt>
                <c:pt idx="190">
                  <c:v>1445</c:v>
                </c:pt>
                <c:pt idx="191">
                  <c:v>1449</c:v>
                </c:pt>
                <c:pt idx="192">
                  <c:v>1473.9</c:v>
                </c:pt>
                <c:pt idx="193">
                  <c:v>1482.1</c:v>
                </c:pt>
                <c:pt idx="194">
                  <c:v>1499</c:v>
                </c:pt>
                <c:pt idx="195">
                  <c:v>1497.9</c:v>
                </c:pt>
                <c:pt idx="196">
                  <c:v>1502.4</c:v>
                </c:pt>
                <c:pt idx="197">
                  <c:v>1503.8</c:v>
                </c:pt>
                <c:pt idx="198">
                  <c:v>1496.5</c:v>
                </c:pt>
                <c:pt idx="199">
                  <c:v>1500.2</c:v>
                </c:pt>
                <c:pt idx="200">
                  <c:v>1511.2</c:v>
                </c:pt>
                <c:pt idx="201">
                  <c:v>1518.6</c:v>
                </c:pt>
                <c:pt idx="202">
                  <c:v>1532.8</c:v>
                </c:pt>
                <c:pt idx="203">
                  <c:v>1536.7</c:v>
                </c:pt>
                <c:pt idx="204">
                  <c:v>1541.5</c:v>
                </c:pt>
                <c:pt idx="205">
                  <c:v>1555.9</c:v>
                </c:pt>
                <c:pt idx="206">
                  <c:v>1553</c:v>
                </c:pt>
                <c:pt idx="207">
                  <c:v>1551</c:v>
                </c:pt>
                <c:pt idx="208">
                  <c:v>1558</c:v>
                </c:pt>
                <c:pt idx="209">
                  <c:v>1562.8</c:v>
                </c:pt>
                <c:pt idx="210">
                  <c:v>1576.1</c:v>
                </c:pt>
                <c:pt idx="211">
                  <c:v>1575.9</c:v>
                </c:pt>
                <c:pt idx="212">
                  <c:v>1561.9</c:v>
                </c:pt>
                <c:pt idx="213">
                  <c:v>1575.8</c:v>
                </c:pt>
                <c:pt idx="214">
                  <c:v>1589.6</c:v>
                </c:pt>
                <c:pt idx="215">
                  <c:v>1622.9</c:v>
                </c:pt>
                <c:pt idx="216">
                  <c:v>1588</c:v>
                </c:pt>
                <c:pt idx="217">
                  <c:v>1586.5</c:v>
                </c:pt>
                <c:pt idx="218">
                  <c:v>1575.6</c:v>
                </c:pt>
                <c:pt idx="219">
                  <c:v>1576</c:v>
                </c:pt>
                <c:pt idx="220">
                  <c:v>1577.6</c:v>
                </c:pt>
                <c:pt idx="221">
                  <c:v>1572</c:v>
                </c:pt>
                <c:pt idx="222">
                  <c:v>1588.7</c:v>
                </c:pt>
                <c:pt idx="223">
                  <c:v>1621.5</c:v>
                </c:pt>
                <c:pt idx="224">
                  <c:v>1635.7</c:v>
                </c:pt>
                <c:pt idx="225">
                  <c:v>1619.8</c:v>
                </c:pt>
                <c:pt idx="226">
                  <c:v>1653.7</c:v>
                </c:pt>
                <c:pt idx="227">
                  <c:v>1622.2</c:v>
                </c:pt>
                <c:pt idx="228">
                  <c:v>1667.6</c:v>
                </c:pt>
                <c:pt idx="229">
                  <c:v>1705.6</c:v>
                </c:pt>
                <c:pt idx="230">
                  <c:v>1556.5</c:v>
                </c:pt>
                <c:pt idx="231">
                  <c:v>1388.2</c:v>
                </c:pt>
                <c:pt idx="232">
                  <c:v>1455.9</c:v>
                </c:pt>
                <c:pt idx="233">
                  <c:v>1582.8</c:v>
                </c:pt>
                <c:pt idx="234">
                  <c:v>1667.8</c:v>
                </c:pt>
                <c:pt idx="235">
                  <c:v>1754.2</c:v>
                </c:pt>
                <c:pt idx="236">
                  <c:v>1832.8</c:v>
                </c:pt>
                <c:pt idx="237">
                  <c:v>1858.9</c:v>
                </c:pt>
                <c:pt idx="238">
                  <c:v>1663.8</c:v>
                </c:pt>
                <c:pt idx="239">
                  <c:v>1583.3</c:v>
                </c:pt>
                <c:pt idx="240">
                  <c:v>1591.9</c:v>
                </c:pt>
                <c:pt idx="241">
                  <c:v>1634.3</c:v>
                </c:pt>
                <c:pt idx="242">
                  <c:v>1738.7</c:v>
                </c:pt>
                <c:pt idx="243">
                  <c:v>1761.6</c:v>
                </c:pt>
                <c:pt idx="244">
                  <c:v>1780.7</c:v>
                </c:pt>
                <c:pt idx="245">
                  <c:v>1788.3</c:v>
                </c:pt>
                <c:pt idx="246">
                  <c:v>1797.5</c:v>
                </c:pt>
                <c:pt idx="247">
                  <c:v>1794.4</c:v>
                </c:pt>
                <c:pt idx="248">
                  <c:v>1786.1</c:v>
                </c:pt>
                <c:pt idx="249">
                  <c:v>1796.9</c:v>
                </c:pt>
                <c:pt idx="250">
                  <c:v>1801</c:v>
                </c:pt>
                <c:pt idx="251">
                  <c:v>1771.4</c:v>
                </c:pt>
                <c:pt idx="252">
                  <c:v>1780.7</c:v>
                </c:pt>
                <c:pt idx="253">
                  <c:v>1808.6</c:v>
                </c:pt>
                <c:pt idx="254">
                  <c:v>1844.9</c:v>
                </c:pt>
                <c:pt idx="255">
                  <c:v>1827.2</c:v>
                </c:pt>
                <c:pt idx="256">
                  <c:v>1836.2</c:v>
                </c:pt>
                <c:pt idx="257">
                  <c:v>1842.6</c:v>
                </c:pt>
                <c:pt idx="258">
                  <c:v>1839</c:v>
                </c:pt>
                <c:pt idx="259">
                  <c:v>1860.5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34-44F9-BBEA-6EDB9BE18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822623"/>
        <c:axId val="365161679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'F - National Investment Inc'!$L$6</c15:sqref>
                        </c15:formulaRef>
                      </c:ext>
                    </c:extLst>
                    <c:strCache>
                      <c:ptCount val="1"/>
                      <c:pt idx="0">
                        <c:v>Rental Income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 - National Investment Inc'!$I$7:$I$266</c15:sqref>
                        </c15:formulaRef>
                      </c:ext>
                    </c:extLst>
                    <c:numCache>
                      <c:formatCode>m/d/yyyy</c:formatCode>
                      <c:ptCount val="260"/>
                      <c:pt idx="0">
                        <c:v>36892</c:v>
                      </c:pt>
                      <c:pt idx="1">
                        <c:v>36923</c:v>
                      </c:pt>
                      <c:pt idx="2">
                        <c:v>36951</c:v>
                      </c:pt>
                      <c:pt idx="3">
                        <c:v>36982</c:v>
                      </c:pt>
                      <c:pt idx="4">
                        <c:v>37012</c:v>
                      </c:pt>
                      <c:pt idx="5">
                        <c:v>37043</c:v>
                      </c:pt>
                      <c:pt idx="6">
                        <c:v>37073</c:v>
                      </c:pt>
                      <c:pt idx="7">
                        <c:v>37104</c:v>
                      </c:pt>
                      <c:pt idx="8">
                        <c:v>37135</c:v>
                      </c:pt>
                      <c:pt idx="9">
                        <c:v>37165</c:v>
                      </c:pt>
                      <c:pt idx="10">
                        <c:v>37196</c:v>
                      </c:pt>
                      <c:pt idx="11">
                        <c:v>37226</c:v>
                      </c:pt>
                      <c:pt idx="12">
                        <c:v>37257</c:v>
                      </c:pt>
                      <c:pt idx="13">
                        <c:v>37288</c:v>
                      </c:pt>
                      <c:pt idx="14">
                        <c:v>37316</c:v>
                      </c:pt>
                      <c:pt idx="15">
                        <c:v>37347</c:v>
                      </c:pt>
                      <c:pt idx="16">
                        <c:v>37377</c:v>
                      </c:pt>
                      <c:pt idx="17">
                        <c:v>37408</c:v>
                      </c:pt>
                      <c:pt idx="18">
                        <c:v>37438</c:v>
                      </c:pt>
                      <c:pt idx="19">
                        <c:v>37469</c:v>
                      </c:pt>
                      <c:pt idx="20">
                        <c:v>37500</c:v>
                      </c:pt>
                      <c:pt idx="21">
                        <c:v>37530</c:v>
                      </c:pt>
                      <c:pt idx="22">
                        <c:v>37561</c:v>
                      </c:pt>
                      <c:pt idx="23">
                        <c:v>37591</c:v>
                      </c:pt>
                      <c:pt idx="24">
                        <c:v>37622</c:v>
                      </c:pt>
                      <c:pt idx="25">
                        <c:v>37653</c:v>
                      </c:pt>
                      <c:pt idx="26">
                        <c:v>37681</c:v>
                      </c:pt>
                      <c:pt idx="27">
                        <c:v>37712</c:v>
                      </c:pt>
                      <c:pt idx="28">
                        <c:v>37742</c:v>
                      </c:pt>
                      <c:pt idx="29">
                        <c:v>37773</c:v>
                      </c:pt>
                      <c:pt idx="30">
                        <c:v>37803</c:v>
                      </c:pt>
                      <c:pt idx="31">
                        <c:v>37834</c:v>
                      </c:pt>
                      <c:pt idx="32">
                        <c:v>37865</c:v>
                      </c:pt>
                      <c:pt idx="33">
                        <c:v>37895</c:v>
                      </c:pt>
                      <c:pt idx="34">
                        <c:v>37926</c:v>
                      </c:pt>
                      <c:pt idx="35">
                        <c:v>37956</c:v>
                      </c:pt>
                      <c:pt idx="36">
                        <c:v>37987</c:v>
                      </c:pt>
                      <c:pt idx="37">
                        <c:v>38018</c:v>
                      </c:pt>
                      <c:pt idx="38">
                        <c:v>38047</c:v>
                      </c:pt>
                      <c:pt idx="39">
                        <c:v>38078</c:v>
                      </c:pt>
                      <c:pt idx="40">
                        <c:v>38108</c:v>
                      </c:pt>
                      <c:pt idx="41">
                        <c:v>38139</c:v>
                      </c:pt>
                      <c:pt idx="42">
                        <c:v>38169</c:v>
                      </c:pt>
                      <c:pt idx="43">
                        <c:v>38200</c:v>
                      </c:pt>
                      <c:pt idx="44">
                        <c:v>38231</c:v>
                      </c:pt>
                      <c:pt idx="45">
                        <c:v>38261</c:v>
                      </c:pt>
                      <c:pt idx="46">
                        <c:v>38292</c:v>
                      </c:pt>
                      <c:pt idx="47">
                        <c:v>38322</c:v>
                      </c:pt>
                      <c:pt idx="48">
                        <c:v>38353</c:v>
                      </c:pt>
                      <c:pt idx="49">
                        <c:v>38384</c:v>
                      </c:pt>
                      <c:pt idx="50">
                        <c:v>38412</c:v>
                      </c:pt>
                      <c:pt idx="51">
                        <c:v>38443</c:v>
                      </c:pt>
                      <c:pt idx="52">
                        <c:v>38473</c:v>
                      </c:pt>
                      <c:pt idx="53">
                        <c:v>38504</c:v>
                      </c:pt>
                      <c:pt idx="54">
                        <c:v>38534</c:v>
                      </c:pt>
                      <c:pt idx="55">
                        <c:v>38565</c:v>
                      </c:pt>
                      <c:pt idx="56">
                        <c:v>38596</c:v>
                      </c:pt>
                      <c:pt idx="57">
                        <c:v>38626</c:v>
                      </c:pt>
                      <c:pt idx="58">
                        <c:v>38657</c:v>
                      </c:pt>
                      <c:pt idx="59">
                        <c:v>38687</c:v>
                      </c:pt>
                      <c:pt idx="60">
                        <c:v>38718</c:v>
                      </c:pt>
                      <c:pt idx="61">
                        <c:v>38749</c:v>
                      </c:pt>
                      <c:pt idx="62">
                        <c:v>38777</c:v>
                      </c:pt>
                      <c:pt idx="63">
                        <c:v>38808</c:v>
                      </c:pt>
                      <c:pt idx="64">
                        <c:v>38838</c:v>
                      </c:pt>
                      <c:pt idx="65">
                        <c:v>38869</c:v>
                      </c:pt>
                      <c:pt idx="66">
                        <c:v>38899</c:v>
                      </c:pt>
                      <c:pt idx="67">
                        <c:v>38930</c:v>
                      </c:pt>
                      <c:pt idx="68">
                        <c:v>38961</c:v>
                      </c:pt>
                      <c:pt idx="69">
                        <c:v>38991</c:v>
                      </c:pt>
                      <c:pt idx="70">
                        <c:v>39022</c:v>
                      </c:pt>
                      <c:pt idx="71">
                        <c:v>39052</c:v>
                      </c:pt>
                      <c:pt idx="72">
                        <c:v>39083</c:v>
                      </c:pt>
                      <c:pt idx="73">
                        <c:v>39114</c:v>
                      </c:pt>
                      <c:pt idx="74">
                        <c:v>39142</c:v>
                      </c:pt>
                      <c:pt idx="75">
                        <c:v>39173</c:v>
                      </c:pt>
                      <c:pt idx="76">
                        <c:v>39203</c:v>
                      </c:pt>
                      <c:pt idx="77">
                        <c:v>39234</c:v>
                      </c:pt>
                      <c:pt idx="78">
                        <c:v>39264</c:v>
                      </c:pt>
                      <c:pt idx="79">
                        <c:v>39295</c:v>
                      </c:pt>
                      <c:pt idx="80">
                        <c:v>39326</c:v>
                      </c:pt>
                      <c:pt idx="81">
                        <c:v>39356</c:v>
                      </c:pt>
                      <c:pt idx="82">
                        <c:v>39387</c:v>
                      </c:pt>
                      <c:pt idx="83">
                        <c:v>39417</c:v>
                      </c:pt>
                      <c:pt idx="84">
                        <c:v>39448</c:v>
                      </c:pt>
                      <c:pt idx="85">
                        <c:v>39479</c:v>
                      </c:pt>
                      <c:pt idx="86">
                        <c:v>39508</c:v>
                      </c:pt>
                      <c:pt idx="87">
                        <c:v>39539</c:v>
                      </c:pt>
                      <c:pt idx="88">
                        <c:v>39569</c:v>
                      </c:pt>
                      <c:pt idx="89">
                        <c:v>39600</c:v>
                      </c:pt>
                      <c:pt idx="90">
                        <c:v>39630</c:v>
                      </c:pt>
                      <c:pt idx="91">
                        <c:v>39661</c:v>
                      </c:pt>
                      <c:pt idx="92">
                        <c:v>39692</c:v>
                      </c:pt>
                      <c:pt idx="93">
                        <c:v>39722</c:v>
                      </c:pt>
                      <c:pt idx="94">
                        <c:v>39753</c:v>
                      </c:pt>
                      <c:pt idx="95">
                        <c:v>39783</c:v>
                      </c:pt>
                      <c:pt idx="96">
                        <c:v>39814</c:v>
                      </c:pt>
                      <c:pt idx="97">
                        <c:v>39845</c:v>
                      </c:pt>
                      <c:pt idx="98">
                        <c:v>39873</c:v>
                      </c:pt>
                      <c:pt idx="99">
                        <c:v>39904</c:v>
                      </c:pt>
                      <c:pt idx="100">
                        <c:v>39934</c:v>
                      </c:pt>
                      <c:pt idx="101">
                        <c:v>39965</c:v>
                      </c:pt>
                      <c:pt idx="102">
                        <c:v>39995</c:v>
                      </c:pt>
                      <c:pt idx="103">
                        <c:v>40026</c:v>
                      </c:pt>
                      <c:pt idx="104">
                        <c:v>40057</c:v>
                      </c:pt>
                      <c:pt idx="105">
                        <c:v>40087</c:v>
                      </c:pt>
                      <c:pt idx="106">
                        <c:v>40118</c:v>
                      </c:pt>
                      <c:pt idx="107">
                        <c:v>40148</c:v>
                      </c:pt>
                      <c:pt idx="108">
                        <c:v>40179</c:v>
                      </c:pt>
                      <c:pt idx="109">
                        <c:v>40210</c:v>
                      </c:pt>
                      <c:pt idx="110">
                        <c:v>40238</c:v>
                      </c:pt>
                      <c:pt idx="111">
                        <c:v>40269</c:v>
                      </c:pt>
                      <c:pt idx="112">
                        <c:v>40299</c:v>
                      </c:pt>
                      <c:pt idx="113">
                        <c:v>40330</c:v>
                      </c:pt>
                      <c:pt idx="114">
                        <c:v>40360</c:v>
                      </c:pt>
                      <c:pt idx="115">
                        <c:v>40391</c:v>
                      </c:pt>
                      <c:pt idx="116">
                        <c:v>40422</c:v>
                      </c:pt>
                      <c:pt idx="117">
                        <c:v>40452</c:v>
                      </c:pt>
                      <c:pt idx="118">
                        <c:v>40483</c:v>
                      </c:pt>
                      <c:pt idx="119">
                        <c:v>40513</c:v>
                      </c:pt>
                      <c:pt idx="120">
                        <c:v>40544</c:v>
                      </c:pt>
                      <c:pt idx="121">
                        <c:v>40575</c:v>
                      </c:pt>
                      <c:pt idx="122">
                        <c:v>40603</c:v>
                      </c:pt>
                      <c:pt idx="123">
                        <c:v>40634</c:v>
                      </c:pt>
                      <c:pt idx="124">
                        <c:v>40664</c:v>
                      </c:pt>
                      <c:pt idx="125">
                        <c:v>40695</c:v>
                      </c:pt>
                      <c:pt idx="126">
                        <c:v>40725</c:v>
                      </c:pt>
                      <c:pt idx="127">
                        <c:v>40756</c:v>
                      </c:pt>
                      <c:pt idx="128">
                        <c:v>40787</c:v>
                      </c:pt>
                      <c:pt idx="129">
                        <c:v>40817</c:v>
                      </c:pt>
                      <c:pt idx="130">
                        <c:v>40848</c:v>
                      </c:pt>
                      <c:pt idx="131">
                        <c:v>40878</c:v>
                      </c:pt>
                      <c:pt idx="132">
                        <c:v>40909</c:v>
                      </c:pt>
                      <c:pt idx="133">
                        <c:v>40940</c:v>
                      </c:pt>
                      <c:pt idx="134">
                        <c:v>40969</c:v>
                      </c:pt>
                      <c:pt idx="135">
                        <c:v>41000</c:v>
                      </c:pt>
                      <c:pt idx="136">
                        <c:v>41030</c:v>
                      </c:pt>
                      <c:pt idx="137">
                        <c:v>41061</c:v>
                      </c:pt>
                      <c:pt idx="138">
                        <c:v>41091</c:v>
                      </c:pt>
                      <c:pt idx="139">
                        <c:v>41122</c:v>
                      </c:pt>
                      <c:pt idx="140">
                        <c:v>41153</c:v>
                      </c:pt>
                      <c:pt idx="141">
                        <c:v>41183</c:v>
                      </c:pt>
                      <c:pt idx="142">
                        <c:v>41214</c:v>
                      </c:pt>
                      <c:pt idx="143">
                        <c:v>41244</c:v>
                      </c:pt>
                      <c:pt idx="144">
                        <c:v>41275</c:v>
                      </c:pt>
                      <c:pt idx="145">
                        <c:v>41306</c:v>
                      </c:pt>
                      <c:pt idx="146">
                        <c:v>41334</c:v>
                      </c:pt>
                      <c:pt idx="147">
                        <c:v>41365</c:v>
                      </c:pt>
                      <c:pt idx="148">
                        <c:v>41395</c:v>
                      </c:pt>
                      <c:pt idx="149">
                        <c:v>41426</c:v>
                      </c:pt>
                      <c:pt idx="150">
                        <c:v>41456</c:v>
                      </c:pt>
                      <c:pt idx="151">
                        <c:v>41487</c:v>
                      </c:pt>
                      <c:pt idx="152">
                        <c:v>41518</c:v>
                      </c:pt>
                      <c:pt idx="153">
                        <c:v>41548</c:v>
                      </c:pt>
                      <c:pt idx="154">
                        <c:v>41579</c:v>
                      </c:pt>
                      <c:pt idx="155">
                        <c:v>41609</c:v>
                      </c:pt>
                      <c:pt idx="156">
                        <c:v>41640</c:v>
                      </c:pt>
                      <c:pt idx="157">
                        <c:v>41671</c:v>
                      </c:pt>
                      <c:pt idx="158">
                        <c:v>41699</c:v>
                      </c:pt>
                      <c:pt idx="159">
                        <c:v>41730</c:v>
                      </c:pt>
                      <c:pt idx="160">
                        <c:v>41760</c:v>
                      </c:pt>
                      <c:pt idx="161">
                        <c:v>41791</c:v>
                      </c:pt>
                      <c:pt idx="162">
                        <c:v>41821</c:v>
                      </c:pt>
                      <c:pt idx="163">
                        <c:v>41852</c:v>
                      </c:pt>
                      <c:pt idx="164">
                        <c:v>41883</c:v>
                      </c:pt>
                      <c:pt idx="165">
                        <c:v>41913</c:v>
                      </c:pt>
                      <c:pt idx="166">
                        <c:v>41944</c:v>
                      </c:pt>
                      <c:pt idx="167">
                        <c:v>41974</c:v>
                      </c:pt>
                      <c:pt idx="168">
                        <c:v>42005</c:v>
                      </c:pt>
                      <c:pt idx="169">
                        <c:v>42036</c:v>
                      </c:pt>
                      <c:pt idx="170">
                        <c:v>42064</c:v>
                      </c:pt>
                      <c:pt idx="171">
                        <c:v>42095</c:v>
                      </c:pt>
                      <c:pt idx="172">
                        <c:v>42125</c:v>
                      </c:pt>
                      <c:pt idx="173">
                        <c:v>42156</c:v>
                      </c:pt>
                      <c:pt idx="174">
                        <c:v>42186</c:v>
                      </c:pt>
                      <c:pt idx="175">
                        <c:v>42217</c:v>
                      </c:pt>
                      <c:pt idx="176">
                        <c:v>42248</c:v>
                      </c:pt>
                      <c:pt idx="177">
                        <c:v>42278</c:v>
                      </c:pt>
                      <c:pt idx="178">
                        <c:v>42309</c:v>
                      </c:pt>
                      <c:pt idx="179">
                        <c:v>42339</c:v>
                      </c:pt>
                      <c:pt idx="180">
                        <c:v>42370</c:v>
                      </c:pt>
                      <c:pt idx="181">
                        <c:v>42401</c:v>
                      </c:pt>
                      <c:pt idx="182">
                        <c:v>42430</c:v>
                      </c:pt>
                      <c:pt idx="183">
                        <c:v>42461</c:v>
                      </c:pt>
                      <c:pt idx="184">
                        <c:v>42491</c:v>
                      </c:pt>
                      <c:pt idx="185">
                        <c:v>42522</c:v>
                      </c:pt>
                      <c:pt idx="186">
                        <c:v>42552</c:v>
                      </c:pt>
                      <c:pt idx="187">
                        <c:v>42583</c:v>
                      </c:pt>
                      <c:pt idx="188">
                        <c:v>42614</c:v>
                      </c:pt>
                      <c:pt idx="189">
                        <c:v>42644</c:v>
                      </c:pt>
                      <c:pt idx="190">
                        <c:v>42675</c:v>
                      </c:pt>
                      <c:pt idx="191">
                        <c:v>42705</c:v>
                      </c:pt>
                      <c:pt idx="192">
                        <c:v>42736</c:v>
                      </c:pt>
                      <c:pt idx="193">
                        <c:v>42767</c:v>
                      </c:pt>
                      <c:pt idx="194">
                        <c:v>42795</c:v>
                      </c:pt>
                      <c:pt idx="195">
                        <c:v>42826</c:v>
                      </c:pt>
                      <c:pt idx="196">
                        <c:v>42856</c:v>
                      </c:pt>
                      <c:pt idx="197">
                        <c:v>42887</c:v>
                      </c:pt>
                      <c:pt idx="198">
                        <c:v>42917</c:v>
                      </c:pt>
                      <c:pt idx="199">
                        <c:v>42948</c:v>
                      </c:pt>
                      <c:pt idx="200">
                        <c:v>42979</c:v>
                      </c:pt>
                      <c:pt idx="201">
                        <c:v>43009</c:v>
                      </c:pt>
                      <c:pt idx="202">
                        <c:v>43040</c:v>
                      </c:pt>
                      <c:pt idx="203">
                        <c:v>43070</c:v>
                      </c:pt>
                      <c:pt idx="204">
                        <c:v>43101</c:v>
                      </c:pt>
                      <c:pt idx="205">
                        <c:v>43132</c:v>
                      </c:pt>
                      <c:pt idx="206">
                        <c:v>43160</c:v>
                      </c:pt>
                      <c:pt idx="207">
                        <c:v>43191</c:v>
                      </c:pt>
                      <c:pt idx="208">
                        <c:v>43221</c:v>
                      </c:pt>
                      <c:pt idx="209">
                        <c:v>43252</c:v>
                      </c:pt>
                      <c:pt idx="210">
                        <c:v>43282</c:v>
                      </c:pt>
                      <c:pt idx="211">
                        <c:v>43313</c:v>
                      </c:pt>
                      <c:pt idx="212">
                        <c:v>43344</c:v>
                      </c:pt>
                      <c:pt idx="213">
                        <c:v>43374</c:v>
                      </c:pt>
                      <c:pt idx="214">
                        <c:v>43405</c:v>
                      </c:pt>
                      <c:pt idx="215">
                        <c:v>43435</c:v>
                      </c:pt>
                      <c:pt idx="216">
                        <c:v>43466</c:v>
                      </c:pt>
                      <c:pt idx="217">
                        <c:v>43497</c:v>
                      </c:pt>
                      <c:pt idx="218">
                        <c:v>43525</c:v>
                      </c:pt>
                      <c:pt idx="219">
                        <c:v>43556</c:v>
                      </c:pt>
                      <c:pt idx="220">
                        <c:v>43586</c:v>
                      </c:pt>
                      <c:pt idx="221">
                        <c:v>43617</c:v>
                      </c:pt>
                      <c:pt idx="222">
                        <c:v>43647</c:v>
                      </c:pt>
                      <c:pt idx="223">
                        <c:v>43678</c:v>
                      </c:pt>
                      <c:pt idx="224">
                        <c:v>43709</c:v>
                      </c:pt>
                      <c:pt idx="225">
                        <c:v>43739</c:v>
                      </c:pt>
                      <c:pt idx="226">
                        <c:v>43770</c:v>
                      </c:pt>
                      <c:pt idx="227">
                        <c:v>43800</c:v>
                      </c:pt>
                      <c:pt idx="228">
                        <c:v>43831</c:v>
                      </c:pt>
                      <c:pt idx="229">
                        <c:v>43862</c:v>
                      </c:pt>
                      <c:pt idx="230">
                        <c:v>43891</c:v>
                      </c:pt>
                      <c:pt idx="231">
                        <c:v>43922</c:v>
                      </c:pt>
                      <c:pt idx="232">
                        <c:v>43952</c:v>
                      </c:pt>
                      <c:pt idx="233">
                        <c:v>43983</c:v>
                      </c:pt>
                      <c:pt idx="234">
                        <c:v>44013</c:v>
                      </c:pt>
                      <c:pt idx="235">
                        <c:v>44044</c:v>
                      </c:pt>
                      <c:pt idx="236">
                        <c:v>44075</c:v>
                      </c:pt>
                      <c:pt idx="237">
                        <c:v>44105</c:v>
                      </c:pt>
                      <c:pt idx="238">
                        <c:v>44136</c:v>
                      </c:pt>
                      <c:pt idx="239">
                        <c:v>44166</c:v>
                      </c:pt>
                      <c:pt idx="240">
                        <c:v>44197</c:v>
                      </c:pt>
                      <c:pt idx="241">
                        <c:v>44228</c:v>
                      </c:pt>
                      <c:pt idx="242">
                        <c:v>44256</c:v>
                      </c:pt>
                      <c:pt idx="243">
                        <c:v>44287</c:v>
                      </c:pt>
                      <c:pt idx="244">
                        <c:v>44317</c:v>
                      </c:pt>
                      <c:pt idx="245">
                        <c:v>44348</c:v>
                      </c:pt>
                      <c:pt idx="246">
                        <c:v>44378</c:v>
                      </c:pt>
                      <c:pt idx="247">
                        <c:v>44409</c:v>
                      </c:pt>
                      <c:pt idx="248">
                        <c:v>44440</c:v>
                      </c:pt>
                      <c:pt idx="249">
                        <c:v>44470</c:v>
                      </c:pt>
                      <c:pt idx="250">
                        <c:v>44501</c:v>
                      </c:pt>
                      <c:pt idx="251">
                        <c:v>44531</c:v>
                      </c:pt>
                      <c:pt idx="252">
                        <c:v>44562</c:v>
                      </c:pt>
                      <c:pt idx="253">
                        <c:v>44593</c:v>
                      </c:pt>
                      <c:pt idx="254">
                        <c:v>44621</c:v>
                      </c:pt>
                      <c:pt idx="255">
                        <c:v>44652</c:v>
                      </c:pt>
                      <c:pt idx="256">
                        <c:v>44682</c:v>
                      </c:pt>
                      <c:pt idx="257">
                        <c:v>44713</c:v>
                      </c:pt>
                      <c:pt idx="258">
                        <c:v>44743</c:v>
                      </c:pt>
                      <c:pt idx="259">
                        <c:v>44774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 - National Investment Inc'!$L$7:$L$266</c15:sqref>
                        </c15:formulaRef>
                      </c:ext>
                    </c:extLst>
                    <c:numCache>
                      <c:formatCode>General</c:formatCode>
                      <c:ptCount val="260"/>
                      <c:pt idx="0">
                        <c:v>195.6</c:v>
                      </c:pt>
                      <c:pt idx="1">
                        <c:v>197</c:v>
                      </c:pt>
                      <c:pt idx="2">
                        <c:v>198.8</c:v>
                      </c:pt>
                      <c:pt idx="3">
                        <c:v>201.1</c:v>
                      </c:pt>
                      <c:pt idx="4">
                        <c:v>202.8</c:v>
                      </c:pt>
                      <c:pt idx="5">
                        <c:v>203.9</c:v>
                      </c:pt>
                      <c:pt idx="6">
                        <c:v>204.5</c:v>
                      </c:pt>
                      <c:pt idx="7">
                        <c:v>204.9</c:v>
                      </c:pt>
                      <c:pt idx="8">
                        <c:v>205</c:v>
                      </c:pt>
                      <c:pt idx="9">
                        <c:v>204.3</c:v>
                      </c:pt>
                      <c:pt idx="10">
                        <c:v>204.9</c:v>
                      </c:pt>
                      <c:pt idx="11">
                        <c:v>206</c:v>
                      </c:pt>
                      <c:pt idx="12">
                        <c:v>206.6</c:v>
                      </c:pt>
                      <c:pt idx="13">
                        <c:v>207.3</c:v>
                      </c:pt>
                      <c:pt idx="14">
                        <c:v>208</c:v>
                      </c:pt>
                      <c:pt idx="15">
                        <c:v>208.8</c:v>
                      </c:pt>
                      <c:pt idx="16">
                        <c:v>209</c:v>
                      </c:pt>
                      <c:pt idx="17">
                        <c:v>208.7</c:v>
                      </c:pt>
                      <c:pt idx="18">
                        <c:v>207.9</c:v>
                      </c:pt>
                      <c:pt idx="19">
                        <c:v>207.5</c:v>
                      </c:pt>
                      <c:pt idx="20">
                        <c:v>207.6</c:v>
                      </c:pt>
                      <c:pt idx="21">
                        <c:v>208</c:v>
                      </c:pt>
                      <c:pt idx="22">
                        <c:v>209.6</c:v>
                      </c:pt>
                      <c:pt idx="23">
                        <c:v>212.2</c:v>
                      </c:pt>
                      <c:pt idx="24">
                        <c:v>216.1</c:v>
                      </c:pt>
                      <c:pt idx="25">
                        <c:v>219</c:v>
                      </c:pt>
                      <c:pt idx="26">
                        <c:v>221</c:v>
                      </c:pt>
                      <c:pt idx="27">
                        <c:v>222.3</c:v>
                      </c:pt>
                      <c:pt idx="28">
                        <c:v>223.3</c:v>
                      </c:pt>
                      <c:pt idx="29">
                        <c:v>224</c:v>
                      </c:pt>
                      <c:pt idx="30">
                        <c:v>224.9</c:v>
                      </c:pt>
                      <c:pt idx="31">
                        <c:v>227</c:v>
                      </c:pt>
                      <c:pt idx="32">
                        <c:v>230.7</c:v>
                      </c:pt>
                      <c:pt idx="33">
                        <c:v>235.7</c:v>
                      </c:pt>
                      <c:pt idx="34">
                        <c:v>239.5</c:v>
                      </c:pt>
                      <c:pt idx="35">
                        <c:v>241.8</c:v>
                      </c:pt>
                      <c:pt idx="36">
                        <c:v>242.4</c:v>
                      </c:pt>
                      <c:pt idx="37">
                        <c:v>243.1</c:v>
                      </c:pt>
                      <c:pt idx="38">
                        <c:v>243.5</c:v>
                      </c:pt>
                      <c:pt idx="39">
                        <c:v>243.7</c:v>
                      </c:pt>
                      <c:pt idx="40">
                        <c:v>243.6</c:v>
                      </c:pt>
                      <c:pt idx="41">
                        <c:v>243</c:v>
                      </c:pt>
                      <c:pt idx="42">
                        <c:v>242.3</c:v>
                      </c:pt>
                      <c:pt idx="43">
                        <c:v>241.7</c:v>
                      </c:pt>
                      <c:pt idx="44">
                        <c:v>241.4</c:v>
                      </c:pt>
                      <c:pt idx="45">
                        <c:v>244.8</c:v>
                      </c:pt>
                      <c:pt idx="46">
                        <c:v>243.4</c:v>
                      </c:pt>
                      <c:pt idx="47">
                        <c:v>240.5</c:v>
                      </c:pt>
                      <c:pt idx="48">
                        <c:v>235.3</c:v>
                      </c:pt>
                      <c:pt idx="49">
                        <c:v>233</c:v>
                      </c:pt>
                      <c:pt idx="50">
                        <c:v>232.7</c:v>
                      </c:pt>
                      <c:pt idx="51">
                        <c:v>233.7</c:v>
                      </c:pt>
                      <c:pt idx="52">
                        <c:v>232.3</c:v>
                      </c:pt>
                      <c:pt idx="53">
                        <c:v>227.5</c:v>
                      </c:pt>
                      <c:pt idx="54">
                        <c:v>219.8</c:v>
                      </c:pt>
                      <c:pt idx="55">
                        <c:v>213.4</c:v>
                      </c:pt>
                      <c:pt idx="56">
                        <c:v>207.5</c:v>
                      </c:pt>
                      <c:pt idx="57">
                        <c:v>208.5</c:v>
                      </c:pt>
                      <c:pt idx="58">
                        <c:v>205.7</c:v>
                      </c:pt>
                      <c:pt idx="59">
                        <c:v>203.8</c:v>
                      </c:pt>
                      <c:pt idx="60">
                        <c:v>198.9</c:v>
                      </c:pt>
                      <c:pt idx="61">
                        <c:v>193.9</c:v>
                      </c:pt>
                      <c:pt idx="62">
                        <c:v>190.7</c:v>
                      </c:pt>
                      <c:pt idx="63">
                        <c:v>187</c:v>
                      </c:pt>
                      <c:pt idx="64">
                        <c:v>183.6</c:v>
                      </c:pt>
                      <c:pt idx="65">
                        <c:v>179.7</c:v>
                      </c:pt>
                      <c:pt idx="66">
                        <c:v>179</c:v>
                      </c:pt>
                      <c:pt idx="67">
                        <c:v>177.8</c:v>
                      </c:pt>
                      <c:pt idx="68">
                        <c:v>176.5</c:v>
                      </c:pt>
                      <c:pt idx="69">
                        <c:v>172.1</c:v>
                      </c:pt>
                      <c:pt idx="70">
                        <c:v>169</c:v>
                      </c:pt>
                      <c:pt idx="71">
                        <c:v>165.1</c:v>
                      </c:pt>
                      <c:pt idx="72">
                        <c:v>160.9</c:v>
                      </c:pt>
                      <c:pt idx="73">
                        <c:v>161</c:v>
                      </c:pt>
                      <c:pt idx="74">
                        <c:v>165.6</c:v>
                      </c:pt>
                      <c:pt idx="75">
                        <c:v>173.6</c:v>
                      </c:pt>
                      <c:pt idx="76">
                        <c:v>180.4</c:v>
                      </c:pt>
                      <c:pt idx="77">
                        <c:v>186.9</c:v>
                      </c:pt>
                      <c:pt idx="78">
                        <c:v>190.1</c:v>
                      </c:pt>
                      <c:pt idx="79">
                        <c:v>193.6</c:v>
                      </c:pt>
                      <c:pt idx="80">
                        <c:v>197.1</c:v>
                      </c:pt>
                      <c:pt idx="81">
                        <c:v>199.9</c:v>
                      </c:pt>
                      <c:pt idx="82">
                        <c:v>207.2</c:v>
                      </c:pt>
                      <c:pt idx="83">
                        <c:v>218.9</c:v>
                      </c:pt>
                      <c:pt idx="84">
                        <c:v>235.5</c:v>
                      </c:pt>
                      <c:pt idx="85">
                        <c:v>249.8</c:v>
                      </c:pt>
                      <c:pt idx="86">
                        <c:v>262.3</c:v>
                      </c:pt>
                      <c:pt idx="87">
                        <c:v>271.89999999999998</c:v>
                      </c:pt>
                      <c:pt idx="88">
                        <c:v>281</c:v>
                      </c:pt>
                      <c:pt idx="89">
                        <c:v>289.89999999999998</c:v>
                      </c:pt>
                      <c:pt idx="90">
                        <c:v>297.39999999999998</c:v>
                      </c:pt>
                      <c:pt idx="91">
                        <c:v>305.10000000000002</c:v>
                      </c:pt>
                      <c:pt idx="92">
                        <c:v>313.39999999999998</c:v>
                      </c:pt>
                      <c:pt idx="93">
                        <c:v>322.2</c:v>
                      </c:pt>
                      <c:pt idx="94">
                        <c:v>326.5</c:v>
                      </c:pt>
                      <c:pt idx="95">
                        <c:v>328.3</c:v>
                      </c:pt>
                      <c:pt idx="96">
                        <c:v>326.2</c:v>
                      </c:pt>
                      <c:pt idx="97">
                        <c:v>326.2</c:v>
                      </c:pt>
                      <c:pt idx="98">
                        <c:v>327.5</c:v>
                      </c:pt>
                      <c:pt idx="99">
                        <c:v>330.4</c:v>
                      </c:pt>
                      <c:pt idx="100">
                        <c:v>335.3</c:v>
                      </c:pt>
                      <c:pt idx="101">
                        <c:v>342</c:v>
                      </c:pt>
                      <c:pt idx="102">
                        <c:v>350</c:v>
                      </c:pt>
                      <c:pt idx="103">
                        <c:v>356.3</c:v>
                      </c:pt>
                      <c:pt idx="104">
                        <c:v>361.2</c:v>
                      </c:pt>
                      <c:pt idx="105">
                        <c:v>364.5</c:v>
                      </c:pt>
                      <c:pt idx="106">
                        <c:v>370.8</c:v>
                      </c:pt>
                      <c:pt idx="107">
                        <c:v>380.7</c:v>
                      </c:pt>
                      <c:pt idx="108">
                        <c:v>393.9</c:v>
                      </c:pt>
                      <c:pt idx="109">
                        <c:v>405.4</c:v>
                      </c:pt>
                      <c:pt idx="110">
                        <c:v>415.3</c:v>
                      </c:pt>
                      <c:pt idx="111">
                        <c:v>422.7</c:v>
                      </c:pt>
                      <c:pt idx="112">
                        <c:v>429.4</c:v>
                      </c:pt>
                      <c:pt idx="113">
                        <c:v>434.6</c:v>
                      </c:pt>
                      <c:pt idx="114">
                        <c:v>438.5</c:v>
                      </c:pt>
                      <c:pt idx="115">
                        <c:v>442.6</c:v>
                      </c:pt>
                      <c:pt idx="116">
                        <c:v>446.8</c:v>
                      </c:pt>
                      <c:pt idx="117">
                        <c:v>450.4</c:v>
                      </c:pt>
                      <c:pt idx="118">
                        <c:v>457.2</c:v>
                      </c:pt>
                      <c:pt idx="119">
                        <c:v>467.3</c:v>
                      </c:pt>
                      <c:pt idx="120">
                        <c:v>480.5</c:v>
                      </c:pt>
                      <c:pt idx="121">
                        <c:v>490.2</c:v>
                      </c:pt>
                      <c:pt idx="122">
                        <c:v>496.5</c:v>
                      </c:pt>
                      <c:pt idx="123">
                        <c:v>498.9</c:v>
                      </c:pt>
                      <c:pt idx="124">
                        <c:v>501.5</c:v>
                      </c:pt>
                      <c:pt idx="125">
                        <c:v>503.8</c:v>
                      </c:pt>
                      <c:pt idx="126">
                        <c:v>505.5</c:v>
                      </c:pt>
                      <c:pt idx="127">
                        <c:v>509.4</c:v>
                      </c:pt>
                      <c:pt idx="128">
                        <c:v>515.4</c:v>
                      </c:pt>
                      <c:pt idx="129">
                        <c:v>522.20000000000005</c:v>
                      </c:pt>
                      <c:pt idx="130">
                        <c:v>526.70000000000005</c:v>
                      </c:pt>
                      <c:pt idx="131">
                        <c:v>527.79999999999995</c:v>
                      </c:pt>
                      <c:pt idx="132">
                        <c:v>526.20000000000005</c:v>
                      </c:pt>
                      <c:pt idx="133">
                        <c:v>526.20000000000005</c:v>
                      </c:pt>
                      <c:pt idx="134">
                        <c:v>527.6</c:v>
                      </c:pt>
                      <c:pt idx="135">
                        <c:v>530.29999999999995</c:v>
                      </c:pt>
                      <c:pt idx="136">
                        <c:v>532.5</c:v>
                      </c:pt>
                      <c:pt idx="137">
                        <c:v>534.20000000000005</c:v>
                      </c:pt>
                      <c:pt idx="138">
                        <c:v>535.4</c:v>
                      </c:pt>
                      <c:pt idx="139">
                        <c:v>536.20000000000005</c:v>
                      </c:pt>
                      <c:pt idx="140">
                        <c:v>536.70000000000005</c:v>
                      </c:pt>
                      <c:pt idx="141">
                        <c:v>538.20000000000005</c:v>
                      </c:pt>
                      <c:pt idx="142">
                        <c:v>541.70000000000005</c:v>
                      </c:pt>
                      <c:pt idx="143">
                        <c:v>548.4</c:v>
                      </c:pt>
                      <c:pt idx="144">
                        <c:v>555.1</c:v>
                      </c:pt>
                      <c:pt idx="145">
                        <c:v>561.29999999999995</c:v>
                      </c:pt>
                      <c:pt idx="146">
                        <c:v>566</c:v>
                      </c:pt>
                      <c:pt idx="147">
                        <c:v>568.79999999999995</c:v>
                      </c:pt>
                      <c:pt idx="148">
                        <c:v>573.4</c:v>
                      </c:pt>
                      <c:pt idx="149">
                        <c:v>577.29999999999995</c:v>
                      </c:pt>
                      <c:pt idx="150">
                        <c:v>582.1</c:v>
                      </c:pt>
                      <c:pt idx="151">
                        <c:v>585.29999999999995</c:v>
                      </c:pt>
                      <c:pt idx="152">
                        <c:v>587.9</c:v>
                      </c:pt>
                      <c:pt idx="153">
                        <c:v>588.5</c:v>
                      </c:pt>
                      <c:pt idx="154">
                        <c:v>590.29999999999995</c:v>
                      </c:pt>
                      <c:pt idx="155">
                        <c:v>593.20000000000005</c:v>
                      </c:pt>
                      <c:pt idx="156">
                        <c:v>596.20000000000005</c:v>
                      </c:pt>
                      <c:pt idx="157">
                        <c:v>598.20000000000005</c:v>
                      </c:pt>
                      <c:pt idx="158">
                        <c:v>600</c:v>
                      </c:pt>
                      <c:pt idx="159">
                        <c:v>601.6</c:v>
                      </c:pt>
                      <c:pt idx="160">
                        <c:v>602.70000000000005</c:v>
                      </c:pt>
                      <c:pt idx="161">
                        <c:v>603.5</c:v>
                      </c:pt>
                      <c:pt idx="162">
                        <c:v>603.6</c:v>
                      </c:pt>
                      <c:pt idx="163">
                        <c:v>604.9</c:v>
                      </c:pt>
                      <c:pt idx="164">
                        <c:v>605.29999999999995</c:v>
                      </c:pt>
                      <c:pt idx="165">
                        <c:v>607</c:v>
                      </c:pt>
                      <c:pt idx="166">
                        <c:v>605.9</c:v>
                      </c:pt>
                      <c:pt idx="167">
                        <c:v>603.5</c:v>
                      </c:pt>
                      <c:pt idx="168">
                        <c:v>596</c:v>
                      </c:pt>
                      <c:pt idx="169">
                        <c:v>594.5</c:v>
                      </c:pt>
                      <c:pt idx="170">
                        <c:v>598.1</c:v>
                      </c:pt>
                      <c:pt idx="171">
                        <c:v>606.5</c:v>
                      </c:pt>
                      <c:pt idx="172">
                        <c:v>612.29999999999995</c:v>
                      </c:pt>
                      <c:pt idx="173">
                        <c:v>615.1</c:v>
                      </c:pt>
                      <c:pt idx="174">
                        <c:v>614.9</c:v>
                      </c:pt>
                      <c:pt idx="175">
                        <c:v>615</c:v>
                      </c:pt>
                      <c:pt idx="176">
                        <c:v>614.70000000000005</c:v>
                      </c:pt>
                      <c:pt idx="177">
                        <c:v>614.70000000000005</c:v>
                      </c:pt>
                      <c:pt idx="178">
                        <c:v>615.4</c:v>
                      </c:pt>
                      <c:pt idx="179">
                        <c:v>616.6</c:v>
                      </c:pt>
                      <c:pt idx="180">
                        <c:v>617.6</c:v>
                      </c:pt>
                      <c:pt idx="181">
                        <c:v>619.70000000000005</c:v>
                      </c:pt>
                      <c:pt idx="182">
                        <c:v>622.20000000000005</c:v>
                      </c:pt>
                      <c:pt idx="183">
                        <c:v>625.20000000000005</c:v>
                      </c:pt>
                      <c:pt idx="184">
                        <c:v>627</c:v>
                      </c:pt>
                      <c:pt idx="185">
                        <c:v>627.79999999999995</c:v>
                      </c:pt>
                      <c:pt idx="186">
                        <c:v>626.79999999999995</c:v>
                      </c:pt>
                      <c:pt idx="187">
                        <c:v>627.70000000000005</c:v>
                      </c:pt>
                      <c:pt idx="188">
                        <c:v>628.4</c:v>
                      </c:pt>
                      <c:pt idx="189">
                        <c:v>629.4</c:v>
                      </c:pt>
                      <c:pt idx="190">
                        <c:v>632</c:v>
                      </c:pt>
                      <c:pt idx="191">
                        <c:v>636.1</c:v>
                      </c:pt>
                      <c:pt idx="192">
                        <c:v>640.79999999999995</c:v>
                      </c:pt>
                      <c:pt idx="193">
                        <c:v>643.6</c:v>
                      </c:pt>
                      <c:pt idx="194">
                        <c:v>644.5</c:v>
                      </c:pt>
                      <c:pt idx="195">
                        <c:v>643.4</c:v>
                      </c:pt>
                      <c:pt idx="196">
                        <c:v>643</c:v>
                      </c:pt>
                      <c:pt idx="197">
                        <c:v>643.6</c:v>
                      </c:pt>
                      <c:pt idx="198">
                        <c:v>647.9</c:v>
                      </c:pt>
                      <c:pt idx="199">
                        <c:v>650.79999999999995</c:v>
                      </c:pt>
                      <c:pt idx="200">
                        <c:v>658.1</c:v>
                      </c:pt>
                      <c:pt idx="201">
                        <c:v>661.9</c:v>
                      </c:pt>
                      <c:pt idx="202">
                        <c:v>665.3</c:v>
                      </c:pt>
                      <c:pt idx="203">
                        <c:v>664.2</c:v>
                      </c:pt>
                      <c:pt idx="204">
                        <c:v>665.5</c:v>
                      </c:pt>
                      <c:pt idx="205">
                        <c:v>668.4</c:v>
                      </c:pt>
                      <c:pt idx="206">
                        <c:v>671.9</c:v>
                      </c:pt>
                      <c:pt idx="207">
                        <c:v>672.4</c:v>
                      </c:pt>
                      <c:pt idx="208">
                        <c:v>674.3</c:v>
                      </c:pt>
                      <c:pt idx="209">
                        <c:v>676.8</c:v>
                      </c:pt>
                      <c:pt idx="210">
                        <c:v>682.5</c:v>
                      </c:pt>
                      <c:pt idx="211">
                        <c:v>688.3</c:v>
                      </c:pt>
                      <c:pt idx="212">
                        <c:v>693.7</c:v>
                      </c:pt>
                      <c:pt idx="213">
                        <c:v>691.2</c:v>
                      </c:pt>
                      <c:pt idx="214">
                        <c:v>688.3</c:v>
                      </c:pt>
                      <c:pt idx="215">
                        <c:v>686.2</c:v>
                      </c:pt>
                      <c:pt idx="216">
                        <c:v>687.8</c:v>
                      </c:pt>
                      <c:pt idx="217">
                        <c:v>689.7</c:v>
                      </c:pt>
                      <c:pt idx="218">
                        <c:v>691.2</c:v>
                      </c:pt>
                      <c:pt idx="219">
                        <c:v>693.7</c:v>
                      </c:pt>
                      <c:pt idx="220">
                        <c:v>696.1</c:v>
                      </c:pt>
                      <c:pt idx="221">
                        <c:v>698.7</c:v>
                      </c:pt>
                      <c:pt idx="222">
                        <c:v>698.7</c:v>
                      </c:pt>
                      <c:pt idx="223">
                        <c:v>699</c:v>
                      </c:pt>
                      <c:pt idx="224">
                        <c:v>699.6</c:v>
                      </c:pt>
                      <c:pt idx="225">
                        <c:v>702.9</c:v>
                      </c:pt>
                      <c:pt idx="226">
                        <c:v>707.7</c:v>
                      </c:pt>
                      <c:pt idx="227">
                        <c:v>713.6</c:v>
                      </c:pt>
                      <c:pt idx="228">
                        <c:v>718.5</c:v>
                      </c:pt>
                      <c:pt idx="229">
                        <c:v>722.8</c:v>
                      </c:pt>
                      <c:pt idx="230">
                        <c:v>726.4</c:v>
                      </c:pt>
                      <c:pt idx="231">
                        <c:v>723.7</c:v>
                      </c:pt>
                      <c:pt idx="232">
                        <c:v>718.9</c:v>
                      </c:pt>
                      <c:pt idx="233">
                        <c:v>711.2</c:v>
                      </c:pt>
                      <c:pt idx="234">
                        <c:v>716.7</c:v>
                      </c:pt>
                      <c:pt idx="235">
                        <c:v>722.2</c:v>
                      </c:pt>
                      <c:pt idx="236">
                        <c:v>728.7</c:v>
                      </c:pt>
                      <c:pt idx="237">
                        <c:v>723.2</c:v>
                      </c:pt>
                      <c:pt idx="238">
                        <c:v>716.8</c:v>
                      </c:pt>
                      <c:pt idx="239">
                        <c:v>709</c:v>
                      </c:pt>
                      <c:pt idx="240">
                        <c:v>714.4</c:v>
                      </c:pt>
                      <c:pt idx="241">
                        <c:v>719.2</c:v>
                      </c:pt>
                      <c:pt idx="242">
                        <c:v>724.6</c:v>
                      </c:pt>
                      <c:pt idx="243">
                        <c:v>719.5</c:v>
                      </c:pt>
                      <c:pt idx="244">
                        <c:v>713.3</c:v>
                      </c:pt>
                      <c:pt idx="245">
                        <c:v>707.6</c:v>
                      </c:pt>
                      <c:pt idx="246">
                        <c:v>712.6</c:v>
                      </c:pt>
                      <c:pt idx="247">
                        <c:v>721.9</c:v>
                      </c:pt>
                      <c:pt idx="248">
                        <c:v>733.8</c:v>
                      </c:pt>
                      <c:pt idx="249">
                        <c:v>738.8</c:v>
                      </c:pt>
                      <c:pt idx="250">
                        <c:v>741.1</c:v>
                      </c:pt>
                      <c:pt idx="251">
                        <c:v>739</c:v>
                      </c:pt>
                      <c:pt idx="252">
                        <c:v>739.2</c:v>
                      </c:pt>
                      <c:pt idx="253">
                        <c:v>743.3</c:v>
                      </c:pt>
                      <c:pt idx="254">
                        <c:v>752.1</c:v>
                      </c:pt>
                      <c:pt idx="255">
                        <c:v>759.9</c:v>
                      </c:pt>
                      <c:pt idx="256">
                        <c:v>775.8</c:v>
                      </c:pt>
                      <c:pt idx="257">
                        <c:v>792</c:v>
                      </c:pt>
                      <c:pt idx="258">
                        <c:v>794</c:v>
                      </c:pt>
                      <c:pt idx="259">
                        <c:v>797.3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034-44F9-BBEA-6EDB9BE1876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 - National Investment Inc'!$M$6</c15:sqref>
                        </c15:formulaRef>
                      </c:ext>
                    </c:extLst>
                    <c:strCache>
                      <c:ptCount val="1"/>
                      <c:pt idx="0">
                        <c:v>Capital Gains Income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lg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 - National Investment Inc'!$I$7:$I$266</c15:sqref>
                        </c15:formulaRef>
                      </c:ext>
                    </c:extLst>
                    <c:numCache>
                      <c:formatCode>m/d/yyyy</c:formatCode>
                      <c:ptCount val="260"/>
                      <c:pt idx="0">
                        <c:v>36892</c:v>
                      </c:pt>
                      <c:pt idx="1">
                        <c:v>36923</c:v>
                      </c:pt>
                      <c:pt idx="2">
                        <c:v>36951</c:v>
                      </c:pt>
                      <c:pt idx="3">
                        <c:v>36982</c:v>
                      </c:pt>
                      <c:pt idx="4">
                        <c:v>37012</c:v>
                      </c:pt>
                      <c:pt idx="5">
                        <c:v>37043</c:v>
                      </c:pt>
                      <c:pt idx="6">
                        <c:v>37073</c:v>
                      </c:pt>
                      <c:pt idx="7">
                        <c:v>37104</c:v>
                      </c:pt>
                      <c:pt idx="8">
                        <c:v>37135</c:v>
                      </c:pt>
                      <c:pt idx="9">
                        <c:v>37165</c:v>
                      </c:pt>
                      <c:pt idx="10">
                        <c:v>37196</c:v>
                      </c:pt>
                      <c:pt idx="11">
                        <c:v>37226</c:v>
                      </c:pt>
                      <c:pt idx="12">
                        <c:v>37257</c:v>
                      </c:pt>
                      <c:pt idx="13">
                        <c:v>37288</c:v>
                      </c:pt>
                      <c:pt idx="14">
                        <c:v>37316</c:v>
                      </c:pt>
                      <c:pt idx="15">
                        <c:v>37347</c:v>
                      </c:pt>
                      <c:pt idx="16">
                        <c:v>37377</c:v>
                      </c:pt>
                      <c:pt idx="17">
                        <c:v>37408</c:v>
                      </c:pt>
                      <c:pt idx="18">
                        <c:v>37438</c:v>
                      </c:pt>
                      <c:pt idx="19">
                        <c:v>37469</c:v>
                      </c:pt>
                      <c:pt idx="20">
                        <c:v>37500</c:v>
                      </c:pt>
                      <c:pt idx="21">
                        <c:v>37530</c:v>
                      </c:pt>
                      <c:pt idx="22">
                        <c:v>37561</c:v>
                      </c:pt>
                      <c:pt idx="23">
                        <c:v>37591</c:v>
                      </c:pt>
                      <c:pt idx="24">
                        <c:v>37622</c:v>
                      </c:pt>
                      <c:pt idx="25">
                        <c:v>37653</c:v>
                      </c:pt>
                      <c:pt idx="26">
                        <c:v>37681</c:v>
                      </c:pt>
                      <c:pt idx="27">
                        <c:v>37712</c:v>
                      </c:pt>
                      <c:pt idx="28">
                        <c:v>37742</c:v>
                      </c:pt>
                      <c:pt idx="29">
                        <c:v>37773</c:v>
                      </c:pt>
                      <c:pt idx="30">
                        <c:v>37803</c:v>
                      </c:pt>
                      <c:pt idx="31">
                        <c:v>37834</c:v>
                      </c:pt>
                      <c:pt idx="32">
                        <c:v>37865</c:v>
                      </c:pt>
                      <c:pt idx="33">
                        <c:v>37895</c:v>
                      </c:pt>
                      <c:pt idx="34">
                        <c:v>37926</c:v>
                      </c:pt>
                      <c:pt idx="35">
                        <c:v>37956</c:v>
                      </c:pt>
                      <c:pt idx="36">
                        <c:v>37987</c:v>
                      </c:pt>
                      <c:pt idx="37">
                        <c:v>38018</c:v>
                      </c:pt>
                      <c:pt idx="38">
                        <c:v>38047</c:v>
                      </c:pt>
                      <c:pt idx="39">
                        <c:v>38078</c:v>
                      </c:pt>
                      <c:pt idx="40">
                        <c:v>38108</c:v>
                      </c:pt>
                      <c:pt idx="41">
                        <c:v>38139</c:v>
                      </c:pt>
                      <c:pt idx="42">
                        <c:v>38169</c:v>
                      </c:pt>
                      <c:pt idx="43">
                        <c:v>38200</c:v>
                      </c:pt>
                      <c:pt idx="44">
                        <c:v>38231</c:v>
                      </c:pt>
                      <c:pt idx="45">
                        <c:v>38261</c:v>
                      </c:pt>
                      <c:pt idx="46">
                        <c:v>38292</c:v>
                      </c:pt>
                      <c:pt idx="47">
                        <c:v>38322</c:v>
                      </c:pt>
                      <c:pt idx="48">
                        <c:v>38353</c:v>
                      </c:pt>
                      <c:pt idx="49">
                        <c:v>38384</c:v>
                      </c:pt>
                      <c:pt idx="50">
                        <c:v>38412</c:v>
                      </c:pt>
                      <c:pt idx="51">
                        <c:v>38443</c:v>
                      </c:pt>
                      <c:pt idx="52">
                        <c:v>38473</c:v>
                      </c:pt>
                      <c:pt idx="53">
                        <c:v>38504</c:v>
                      </c:pt>
                      <c:pt idx="54">
                        <c:v>38534</c:v>
                      </c:pt>
                      <c:pt idx="55">
                        <c:v>38565</c:v>
                      </c:pt>
                      <c:pt idx="56">
                        <c:v>38596</c:v>
                      </c:pt>
                      <c:pt idx="57">
                        <c:v>38626</c:v>
                      </c:pt>
                      <c:pt idx="58">
                        <c:v>38657</c:v>
                      </c:pt>
                      <c:pt idx="59">
                        <c:v>38687</c:v>
                      </c:pt>
                      <c:pt idx="60">
                        <c:v>38718</c:v>
                      </c:pt>
                      <c:pt idx="61">
                        <c:v>38749</c:v>
                      </c:pt>
                      <c:pt idx="62">
                        <c:v>38777</c:v>
                      </c:pt>
                      <c:pt idx="63">
                        <c:v>38808</c:v>
                      </c:pt>
                      <c:pt idx="64">
                        <c:v>38838</c:v>
                      </c:pt>
                      <c:pt idx="65">
                        <c:v>38869</c:v>
                      </c:pt>
                      <c:pt idx="66">
                        <c:v>38899</c:v>
                      </c:pt>
                      <c:pt idx="67">
                        <c:v>38930</c:v>
                      </c:pt>
                      <c:pt idx="68">
                        <c:v>38961</c:v>
                      </c:pt>
                      <c:pt idx="69">
                        <c:v>38991</c:v>
                      </c:pt>
                      <c:pt idx="70">
                        <c:v>39022</c:v>
                      </c:pt>
                      <c:pt idx="71">
                        <c:v>39052</c:v>
                      </c:pt>
                      <c:pt idx="72">
                        <c:v>39083</c:v>
                      </c:pt>
                      <c:pt idx="73">
                        <c:v>39114</c:v>
                      </c:pt>
                      <c:pt idx="74">
                        <c:v>39142</c:v>
                      </c:pt>
                      <c:pt idx="75">
                        <c:v>39173</c:v>
                      </c:pt>
                      <c:pt idx="76">
                        <c:v>39203</c:v>
                      </c:pt>
                      <c:pt idx="77">
                        <c:v>39234</c:v>
                      </c:pt>
                      <c:pt idx="78">
                        <c:v>39264</c:v>
                      </c:pt>
                      <c:pt idx="79">
                        <c:v>39295</c:v>
                      </c:pt>
                      <c:pt idx="80">
                        <c:v>39326</c:v>
                      </c:pt>
                      <c:pt idx="81">
                        <c:v>39356</c:v>
                      </c:pt>
                      <c:pt idx="82">
                        <c:v>39387</c:v>
                      </c:pt>
                      <c:pt idx="83">
                        <c:v>39417</c:v>
                      </c:pt>
                      <c:pt idx="84">
                        <c:v>39448</c:v>
                      </c:pt>
                      <c:pt idx="85">
                        <c:v>39479</c:v>
                      </c:pt>
                      <c:pt idx="86">
                        <c:v>39508</c:v>
                      </c:pt>
                      <c:pt idx="87">
                        <c:v>39539</c:v>
                      </c:pt>
                      <c:pt idx="88">
                        <c:v>39569</c:v>
                      </c:pt>
                      <c:pt idx="89">
                        <c:v>39600</c:v>
                      </c:pt>
                      <c:pt idx="90">
                        <c:v>39630</c:v>
                      </c:pt>
                      <c:pt idx="91">
                        <c:v>39661</c:v>
                      </c:pt>
                      <c:pt idx="92">
                        <c:v>39692</c:v>
                      </c:pt>
                      <c:pt idx="93">
                        <c:v>39722</c:v>
                      </c:pt>
                      <c:pt idx="94">
                        <c:v>39753</c:v>
                      </c:pt>
                      <c:pt idx="95">
                        <c:v>39783</c:v>
                      </c:pt>
                      <c:pt idx="96">
                        <c:v>39814</c:v>
                      </c:pt>
                      <c:pt idx="97">
                        <c:v>39845</c:v>
                      </c:pt>
                      <c:pt idx="98">
                        <c:v>39873</c:v>
                      </c:pt>
                      <c:pt idx="99">
                        <c:v>39904</c:v>
                      </c:pt>
                      <c:pt idx="100">
                        <c:v>39934</c:v>
                      </c:pt>
                      <c:pt idx="101">
                        <c:v>39965</c:v>
                      </c:pt>
                      <c:pt idx="102">
                        <c:v>39995</c:v>
                      </c:pt>
                      <c:pt idx="103">
                        <c:v>40026</c:v>
                      </c:pt>
                      <c:pt idx="104">
                        <c:v>40057</c:v>
                      </c:pt>
                      <c:pt idx="105">
                        <c:v>40087</c:v>
                      </c:pt>
                      <c:pt idx="106">
                        <c:v>40118</c:v>
                      </c:pt>
                      <c:pt idx="107">
                        <c:v>40148</c:v>
                      </c:pt>
                      <c:pt idx="108">
                        <c:v>40179</c:v>
                      </c:pt>
                      <c:pt idx="109">
                        <c:v>40210</c:v>
                      </c:pt>
                      <c:pt idx="110">
                        <c:v>40238</c:v>
                      </c:pt>
                      <c:pt idx="111">
                        <c:v>40269</c:v>
                      </c:pt>
                      <c:pt idx="112">
                        <c:v>40299</c:v>
                      </c:pt>
                      <c:pt idx="113">
                        <c:v>40330</c:v>
                      </c:pt>
                      <c:pt idx="114">
                        <c:v>40360</c:v>
                      </c:pt>
                      <c:pt idx="115">
                        <c:v>40391</c:v>
                      </c:pt>
                      <c:pt idx="116">
                        <c:v>40422</c:v>
                      </c:pt>
                      <c:pt idx="117">
                        <c:v>40452</c:v>
                      </c:pt>
                      <c:pt idx="118">
                        <c:v>40483</c:v>
                      </c:pt>
                      <c:pt idx="119">
                        <c:v>40513</c:v>
                      </c:pt>
                      <c:pt idx="120">
                        <c:v>40544</c:v>
                      </c:pt>
                      <c:pt idx="121">
                        <c:v>40575</c:v>
                      </c:pt>
                      <c:pt idx="122">
                        <c:v>40603</c:v>
                      </c:pt>
                      <c:pt idx="123">
                        <c:v>40634</c:v>
                      </c:pt>
                      <c:pt idx="124">
                        <c:v>40664</c:v>
                      </c:pt>
                      <c:pt idx="125">
                        <c:v>40695</c:v>
                      </c:pt>
                      <c:pt idx="126">
                        <c:v>40725</c:v>
                      </c:pt>
                      <c:pt idx="127">
                        <c:v>40756</c:v>
                      </c:pt>
                      <c:pt idx="128">
                        <c:v>40787</c:v>
                      </c:pt>
                      <c:pt idx="129">
                        <c:v>40817</c:v>
                      </c:pt>
                      <c:pt idx="130">
                        <c:v>40848</c:v>
                      </c:pt>
                      <c:pt idx="131">
                        <c:v>40878</c:v>
                      </c:pt>
                      <c:pt idx="132">
                        <c:v>40909</c:v>
                      </c:pt>
                      <c:pt idx="133">
                        <c:v>40940</c:v>
                      </c:pt>
                      <c:pt idx="134">
                        <c:v>40969</c:v>
                      </c:pt>
                      <c:pt idx="135">
                        <c:v>41000</c:v>
                      </c:pt>
                      <c:pt idx="136">
                        <c:v>41030</c:v>
                      </c:pt>
                      <c:pt idx="137">
                        <c:v>41061</c:v>
                      </c:pt>
                      <c:pt idx="138">
                        <c:v>41091</c:v>
                      </c:pt>
                      <c:pt idx="139">
                        <c:v>41122</c:v>
                      </c:pt>
                      <c:pt idx="140">
                        <c:v>41153</c:v>
                      </c:pt>
                      <c:pt idx="141">
                        <c:v>41183</c:v>
                      </c:pt>
                      <c:pt idx="142">
                        <c:v>41214</c:v>
                      </c:pt>
                      <c:pt idx="143">
                        <c:v>41244</c:v>
                      </c:pt>
                      <c:pt idx="144">
                        <c:v>41275</c:v>
                      </c:pt>
                      <c:pt idx="145">
                        <c:v>41306</c:v>
                      </c:pt>
                      <c:pt idx="146">
                        <c:v>41334</c:v>
                      </c:pt>
                      <c:pt idx="147">
                        <c:v>41365</c:v>
                      </c:pt>
                      <c:pt idx="148">
                        <c:v>41395</c:v>
                      </c:pt>
                      <c:pt idx="149">
                        <c:v>41426</c:v>
                      </c:pt>
                      <c:pt idx="150">
                        <c:v>41456</c:v>
                      </c:pt>
                      <c:pt idx="151">
                        <c:v>41487</c:v>
                      </c:pt>
                      <c:pt idx="152">
                        <c:v>41518</c:v>
                      </c:pt>
                      <c:pt idx="153">
                        <c:v>41548</c:v>
                      </c:pt>
                      <c:pt idx="154">
                        <c:v>41579</c:v>
                      </c:pt>
                      <c:pt idx="155">
                        <c:v>41609</c:v>
                      </c:pt>
                      <c:pt idx="156">
                        <c:v>41640</c:v>
                      </c:pt>
                      <c:pt idx="157">
                        <c:v>41671</c:v>
                      </c:pt>
                      <c:pt idx="158">
                        <c:v>41699</c:v>
                      </c:pt>
                      <c:pt idx="159">
                        <c:v>41730</c:v>
                      </c:pt>
                      <c:pt idx="160">
                        <c:v>41760</c:v>
                      </c:pt>
                      <c:pt idx="161">
                        <c:v>41791</c:v>
                      </c:pt>
                      <c:pt idx="162">
                        <c:v>41821</c:v>
                      </c:pt>
                      <c:pt idx="163">
                        <c:v>41852</c:v>
                      </c:pt>
                      <c:pt idx="164">
                        <c:v>41883</c:v>
                      </c:pt>
                      <c:pt idx="165">
                        <c:v>41913</c:v>
                      </c:pt>
                      <c:pt idx="166">
                        <c:v>41944</c:v>
                      </c:pt>
                      <c:pt idx="167">
                        <c:v>41974</c:v>
                      </c:pt>
                      <c:pt idx="168">
                        <c:v>42005</c:v>
                      </c:pt>
                      <c:pt idx="169">
                        <c:v>42036</c:v>
                      </c:pt>
                      <c:pt idx="170">
                        <c:v>42064</c:v>
                      </c:pt>
                      <c:pt idx="171">
                        <c:v>42095</c:v>
                      </c:pt>
                      <c:pt idx="172">
                        <c:v>42125</c:v>
                      </c:pt>
                      <c:pt idx="173">
                        <c:v>42156</c:v>
                      </c:pt>
                      <c:pt idx="174">
                        <c:v>42186</c:v>
                      </c:pt>
                      <c:pt idx="175">
                        <c:v>42217</c:v>
                      </c:pt>
                      <c:pt idx="176">
                        <c:v>42248</c:v>
                      </c:pt>
                      <c:pt idx="177">
                        <c:v>42278</c:v>
                      </c:pt>
                      <c:pt idx="178">
                        <c:v>42309</c:v>
                      </c:pt>
                      <c:pt idx="179">
                        <c:v>42339</c:v>
                      </c:pt>
                      <c:pt idx="180">
                        <c:v>42370</c:v>
                      </c:pt>
                      <c:pt idx="181">
                        <c:v>42401</c:v>
                      </c:pt>
                      <c:pt idx="182">
                        <c:v>42430</c:v>
                      </c:pt>
                      <c:pt idx="183">
                        <c:v>42461</c:v>
                      </c:pt>
                      <c:pt idx="184">
                        <c:v>42491</c:v>
                      </c:pt>
                      <c:pt idx="185">
                        <c:v>42522</c:v>
                      </c:pt>
                      <c:pt idx="186">
                        <c:v>42552</c:v>
                      </c:pt>
                      <c:pt idx="187">
                        <c:v>42583</c:v>
                      </c:pt>
                      <c:pt idx="188">
                        <c:v>42614</c:v>
                      </c:pt>
                      <c:pt idx="189">
                        <c:v>42644</c:v>
                      </c:pt>
                      <c:pt idx="190">
                        <c:v>42675</c:v>
                      </c:pt>
                      <c:pt idx="191">
                        <c:v>42705</c:v>
                      </c:pt>
                      <c:pt idx="192">
                        <c:v>42736</c:v>
                      </c:pt>
                      <c:pt idx="193">
                        <c:v>42767</c:v>
                      </c:pt>
                      <c:pt idx="194">
                        <c:v>42795</c:v>
                      </c:pt>
                      <c:pt idx="195">
                        <c:v>42826</c:v>
                      </c:pt>
                      <c:pt idx="196">
                        <c:v>42856</c:v>
                      </c:pt>
                      <c:pt idx="197">
                        <c:v>42887</c:v>
                      </c:pt>
                      <c:pt idx="198">
                        <c:v>42917</c:v>
                      </c:pt>
                      <c:pt idx="199">
                        <c:v>42948</c:v>
                      </c:pt>
                      <c:pt idx="200">
                        <c:v>42979</c:v>
                      </c:pt>
                      <c:pt idx="201">
                        <c:v>43009</c:v>
                      </c:pt>
                      <c:pt idx="202">
                        <c:v>43040</c:v>
                      </c:pt>
                      <c:pt idx="203">
                        <c:v>43070</c:v>
                      </c:pt>
                      <c:pt idx="204">
                        <c:v>43101</c:v>
                      </c:pt>
                      <c:pt idx="205">
                        <c:v>43132</c:v>
                      </c:pt>
                      <c:pt idx="206">
                        <c:v>43160</c:v>
                      </c:pt>
                      <c:pt idx="207">
                        <c:v>43191</c:v>
                      </c:pt>
                      <c:pt idx="208">
                        <c:v>43221</c:v>
                      </c:pt>
                      <c:pt idx="209">
                        <c:v>43252</c:v>
                      </c:pt>
                      <c:pt idx="210">
                        <c:v>43282</c:v>
                      </c:pt>
                      <c:pt idx="211">
                        <c:v>43313</c:v>
                      </c:pt>
                      <c:pt idx="212">
                        <c:v>43344</c:v>
                      </c:pt>
                      <c:pt idx="213">
                        <c:v>43374</c:v>
                      </c:pt>
                      <c:pt idx="214">
                        <c:v>43405</c:v>
                      </c:pt>
                      <c:pt idx="215">
                        <c:v>43435</c:v>
                      </c:pt>
                      <c:pt idx="216">
                        <c:v>43466</c:v>
                      </c:pt>
                      <c:pt idx="217">
                        <c:v>43497</c:v>
                      </c:pt>
                      <c:pt idx="218">
                        <c:v>43525</c:v>
                      </c:pt>
                      <c:pt idx="219">
                        <c:v>43556</c:v>
                      </c:pt>
                      <c:pt idx="220">
                        <c:v>43586</c:v>
                      </c:pt>
                      <c:pt idx="221">
                        <c:v>43617</c:v>
                      </c:pt>
                      <c:pt idx="222">
                        <c:v>43647</c:v>
                      </c:pt>
                      <c:pt idx="223">
                        <c:v>43678</c:v>
                      </c:pt>
                      <c:pt idx="224">
                        <c:v>43709</c:v>
                      </c:pt>
                      <c:pt idx="225">
                        <c:v>43739</c:v>
                      </c:pt>
                      <c:pt idx="226">
                        <c:v>43770</c:v>
                      </c:pt>
                      <c:pt idx="227">
                        <c:v>43800</c:v>
                      </c:pt>
                      <c:pt idx="228">
                        <c:v>43831</c:v>
                      </c:pt>
                      <c:pt idx="229">
                        <c:v>43862</c:v>
                      </c:pt>
                      <c:pt idx="230">
                        <c:v>43891</c:v>
                      </c:pt>
                      <c:pt idx="231">
                        <c:v>43922</c:v>
                      </c:pt>
                      <c:pt idx="232">
                        <c:v>43952</c:v>
                      </c:pt>
                      <c:pt idx="233">
                        <c:v>43983</c:v>
                      </c:pt>
                      <c:pt idx="234">
                        <c:v>44013</c:v>
                      </c:pt>
                      <c:pt idx="235">
                        <c:v>44044</c:v>
                      </c:pt>
                      <c:pt idx="236">
                        <c:v>44075</c:v>
                      </c:pt>
                      <c:pt idx="237">
                        <c:v>44105</c:v>
                      </c:pt>
                      <c:pt idx="238">
                        <c:v>44136</c:v>
                      </c:pt>
                      <c:pt idx="239">
                        <c:v>44166</c:v>
                      </c:pt>
                      <c:pt idx="240">
                        <c:v>44197</c:v>
                      </c:pt>
                      <c:pt idx="241">
                        <c:v>44228</c:v>
                      </c:pt>
                      <c:pt idx="242">
                        <c:v>44256</c:v>
                      </c:pt>
                      <c:pt idx="243">
                        <c:v>44287</c:v>
                      </c:pt>
                      <c:pt idx="244">
                        <c:v>44317</c:v>
                      </c:pt>
                      <c:pt idx="245">
                        <c:v>44348</c:v>
                      </c:pt>
                      <c:pt idx="246">
                        <c:v>44378</c:v>
                      </c:pt>
                      <c:pt idx="247">
                        <c:v>44409</c:v>
                      </c:pt>
                      <c:pt idx="248">
                        <c:v>44440</c:v>
                      </c:pt>
                      <c:pt idx="249">
                        <c:v>44470</c:v>
                      </c:pt>
                      <c:pt idx="250">
                        <c:v>44501</c:v>
                      </c:pt>
                      <c:pt idx="251">
                        <c:v>44531</c:v>
                      </c:pt>
                      <c:pt idx="252">
                        <c:v>44562</c:v>
                      </c:pt>
                      <c:pt idx="253">
                        <c:v>44593</c:v>
                      </c:pt>
                      <c:pt idx="254">
                        <c:v>44621</c:v>
                      </c:pt>
                      <c:pt idx="255">
                        <c:v>44652</c:v>
                      </c:pt>
                      <c:pt idx="256">
                        <c:v>44682</c:v>
                      </c:pt>
                      <c:pt idx="257">
                        <c:v>44713</c:v>
                      </c:pt>
                      <c:pt idx="258">
                        <c:v>44743</c:v>
                      </c:pt>
                      <c:pt idx="259">
                        <c:v>44774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 - National Investment Inc'!$M$7:$M$266</c15:sqref>
                        </c15:formulaRef>
                      </c:ext>
                    </c:extLst>
                    <c:numCache>
                      <c:formatCode>General</c:formatCode>
                      <c:ptCount val="260"/>
                      <c:pt idx="0">
                        <c:v>349.44099999999997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268.61500000000001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323.30599999999998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499.154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690.15200000000004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798.21400000000006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924.16399999999999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497.84100000000001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263.45999999999998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394.23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404.34399999999999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647.07299999999998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510.53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716.16200000000003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725.16099999999994</c:v>
                      </c:pt>
                      <c:pt idx="169">
                        <c:v>#N/A</c:v>
                      </c:pt>
                      <c:pt idx="170">
                        <c:v>#N/A</c:v>
                      </c:pt>
                      <c:pt idx="171">
                        <c:v>#N/A</c:v>
                      </c:pt>
                      <c:pt idx="172">
                        <c:v>#N/A</c:v>
                      </c:pt>
                      <c:pt idx="173">
                        <c:v>#N/A</c:v>
                      </c:pt>
                      <c:pt idx="174">
                        <c:v>#N/A</c:v>
                      </c:pt>
                      <c:pt idx="175">
                        <c:v>#N/A</c:v>
                      </c:pt>
                      <c:pt idx="176">
                        <c:v>#N/A</c:v>
                      </c:pt>
                      <c:pt idx="177">
                        <c:v>#N/A</c:v>
                      </c:pt>
                      <c:pt idx="178">
                        <c:v>#N/A</c:v>
                      </c:pt>
                      <c:pt idx="179">
                        <c:v>#N/A</c:v>
                      </c:pt>
                      <c:pt idx="180">
                        <c:v>641.1</c:v>
                      </c:pt>
                      <c:pt idx="181">
                        <c:v>#N/A</c:v>
                      </c:pt>
                      <c:pt idx="182">
                        <c:v>#N/A</c:v>
                      </c:pt>
                      <c:pt idx="183">
                        <c:v>#N/A</c:v>
                      </c:pt>
                      <c:pt idx="184">
                        <c:v>#N/A</c:v>
                      </c:pt>
                      <c:pt idx="185">
                        <c:v>#N/A</c:v>
                      </c:pt>
                      <c:pt idx="186">
                        <c:v>#N/A</c:v>
                      </c:pt>
                      <c:pt idx="187">
                        <c:v>#N/A</c:v>
                      </c:pt>
                      <c:pt idx="188">
                        <c:v>#N/A</c:v>
                      </c:pt>
                      <c:pt idx="189">
                        <c:v>#N/A</c:v>
                      </c:pt>
                      <c:pt idx="190">
                        <c:v>#N/A</c:v>
                      </c:pt>
                      <c:pt idx="191">
                        <c:v>#N/A</c:v>
                      </c:pt>
                      <c:pt idx="192">
                        <c:v>871.26499999999999</c:v>
                      </c:pt>
                      <c:pt idx="193">
                        <c:v>#N/A</c:v>
                      </c:pt>
                      <c:pt idx="194">
                        <c:v>#N/A</c:v>
                      </c:pt>
                      <c:pt idx="195">
                        <c:v>#N/A</c:v>
                      </c:pt>
                      <c:pt idx="196">
                        <c:v>#N/A</c:v>
                      </c:pt>
                      <c:pt idx="197">
                        <c:v>#N/A</c:v>
                      </c:pt>
                      <c:pt idx="198">
                        <c:v>#N/A</c:v>
                      </c:pt>
                      <c:pt idx="199">
                        <c:v>#N/A</c:v>
                      </c:pt>
                      <c:pt idx="200">
                        <c:v>#N/A</c:v>
                      </c:pt>
                      <c:pt idx="201">
                        <c:v>#N/A</c:v>
                      </c:pt>
                      <c:pt idx="202">
                        <c:v>#N/A</c:v>
                      </c:pt>
                      <c:pt idx="203">
                        <c:v>#N/A</c:v>
                      </c:pt>
                      <c:pt idx="204">
                        <c:v>943.96299999999997</c:v>
                      </c:pt>
                      <c:pt idx="205">
                        <c:v>#N/A</c:v>
                      </c:pt>
                      <c:pt idx="206">
                        <c:v>#N/A</c:v>
                      </c:pt>
                      <c:pt idx="207">
                        <c:v>#N/A</c:v>
                      </c:pt>
                      <c:pt idx="208">
                        <c:v>#N/A</c:v>
                      </c:pt>
                      <c:pt idx="209">
                        <c:v>#N/A</c:v>
                      </c:pt>
                      <c:pt idx="210">
                        <c:v>#N/A</c:v>
                      </c:pt>
                      <c:pt idx="211">
                        <c:v>#N/A</c:v>
                      </c:pt>
                      <c:pt idx="212">
                        <c:v>#N/A</c:v>
                      </c:pt>
                      <c:pt idx="213">
                        <c:v>#N/A</c:v>
                      </c:pt>
                      <c:pt idx="214">
                        <c:v>#N/A</c:v>
                      </c:pt>
                      <c:pt idx="215">
                        <c:v>#N/A</c:v>
                      </c:pt>
                      <c:pt idx="216">
                        <c:v>#N/A</c:v>
                      </c:pt>
                      <c:pt idx="217">
                        <c:v>#N/A</c:v>
                      </c:pt>
                      <c:pt idx="218">
                        <c:v>#N/A</c:v>
                      </c:pt>
                      <c:pt idx="219">
                        <c:v>#N/A</c:v>
                      </c:pt>
                      <c:pt idx="220">
                        <c:v>#N/A</c:v>
                      </c:pt>
                      <c:pt idx="221">
                        <c:v>#N/A</c:v>
                      </c:pt>
                      <c:pt idx="222">
                        <c:v>#N/A</c:v>
                      </c:pt>
                      <c:pt idx="223">
                        <c:v>#N/A</c:v>
                      </c:pt>
                      <c:pt idx="224">
                        <c:v>#N/A</c:v>
                      </c:pt>
                      <c:pt idx="225">
                        <c:v>#N/A</c:v>
                      </c:pt>
                      <c:pt idx="226">
                        <c:v>#N/A</c:v>
                      </c:pt>
                      <c:pt idx="227">
                        <c:v>#N/A</c:v>
                      </c:pt>
                      <c:pt idx="228">
                        <c:v>#N/A</c:v>
                      </c:pt>
                      <c:pt idx="229">
                        <c:v>#N/A</c:v>
                      </c:pt>
                      <c:pt idx="230">
                        <c:v>#N/A</c:v>
                      </c:pt>
                      <c:pt idx="231">
                        <c:v>#N/A</c:v>
                      </c:pt>
                      <c:pt idx="232">
                        <c:v>#N/A</c:v>
                      </c:pt>
                      <c:pt idx="233">
                        <c:v>#N/A</c:v>
                      </c:pt>
                      <c:pt idx="234">
                        <c:v>#N/A</c:v>
                      </c:pt>
                      <c:pt idx="235">
                        <c:v>#N/A</c:v>
                      </c:pt>
                      <c:pt idx="236">
                        <c:v>#N/A</c:v>
                      </c:pt>
                      <c:pt idx="237">
                        <c:v>#N/A</c:v>
                      </c:pt>
                      <c:pt idx="238">
                        <c:v>#N/A</c:v>
                      </c:pt>
                      <c:pt idx="239">
                        <c:v>#N/A</c:v>
                      </c:pt>
                      <c:pt idx="240">
                        <c:v>#N/A</c:v>
                      </c:pt>
                      <c:pt idx="241">
                        <c:v>#N/A</c:v>
                      </c:pt>
                      <c:pt idx="242">
                        <c:v>#N/A</c:v>
                      </c:pt>
                      <c:pt idx="243">
                        <c:v>#N/A</c:v>
                      </c:pt>
                      <c:pt idx="244">
                        <c:v>#N/A</c:v>
                      </c:pt>
                      <c:pt idx="245">
                        <c:v>#N/A</c:v>
                      </c:pt>
                      <c:pt idx="246">
                        <c:v>#N/A</c:v>
                      </c:pt>
                      <c:pt idx="247">
                        <c:v>#N/A</c:v>
                      </c:pt>
                      <c:pt idx="248">
                        <c:v>#N/A</c:v>
                      </c:pt>
                      <c:pt idx="249">
                        <c:v>#N/A</c:v>
                      </c:pt>
                      <c:pt idx="250">
                        <c:v>#N/A</c:v>
                      </c:pt>
                      <c:pt idx="251">
                        <c:v>#N/A</c:v>
                      </c:pt>
                      <c:pt idx="252">
                        <c:v>#N/A</c:v>
                      </c:pt>
                      <c:pt idx="253">
                        <c:v>#N/A</c:v>
                      </c:pt>
                      <c:pt idx="254">
                        <c:v>#N/A</c:v>
                      </c:pt>
                      <c:pt idx="255">
                        <c:v>#N/A</c:v>
                      </c:pt>
                      <c:pt idx="256">
                        <c:v>#N/A</c:v>
                      </c:pt>
                      <c:pt idx="257">
                        <c:v>#N/A</c:v>
                      </c:pt>
                      <c:pt idx="258">
                        <c:v>#N/A</c:v>
                      </c:pt>
                      <c:pt idx="259">
                        <c:v>#N/A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034-44F9-BBEA-6EDB9BE18767}"/>
                  </c:ext>
                </c:extLst>
              </c15:ser>
            </c15:filteredLineSeries>
          </c:ext>
        </c:extLst>
      </c:lineChart>
      <c:dateAx>
        <c:axId val="31882262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61679"/>
        <c:crosses val="autoZero"/>
        <c:auto val="1"/>
        <c:lblOffset val="100"/>
        <c:baseTimeUnit val="months"/>
        <c:majorUnit val="12"/>
        <c:majorTimeUnit val="months"/>
      </c:dateAx>
      <c:valAx>
        <c:axId val="36516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Billions of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2623"/>
        <c:crosses val="autoZero"/>
        <c:crossBetween val="between"/>
        <c:majorUnit val="250"/>
      </c:valAx>
      <c:valAx>
        <c:axId val="2054265568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253504"/>
        <c:crosses val="max"/>
        <c:crossBetween val="between"/>
      </c:valAx>
      <c:dateAx>
        <c:axId val="20542535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5426556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8879781420765024"/>
          <c:y val="0.90155914721186181"/>
          <c:w val="0.74556763908609791"/>
          <c:h val="5.015118724194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TAX</a:t>
            </a:r>
            <a:endParaRPr lang="en-US" sz="1800" b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494542962830678"/>
          <c:y val="2.422492642965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4401.9931786799998</c:v>
                </c:pt>
                <c:pt idx="36" formatCode="&quot;$&quot;#,##0.00">
                  <c:v>4332.7788361598332</c:v>
                </c:pt>
                <c:pt idx="37" formatCode="&quot;$&quot;#,##0.00">
                  <c:v>4297.3324603475576</c:v>
                </c:pt>
                <c:pt idx="38" formatCode="&quot;$&quot;#,##0.00">
                  <c:v>4250.1042055957041</c:v>
                </c:pt>
                <c:pt idx="39" formatCode="&quot;$&quot;#,##0.00">
                  <c:v>4218.4970454812101</c:v>
                </c:pt>
                <c:pt idx="40" formatCode="&quot;$&quot;#,##0.00">
                  <c:v>4170.8167499867104</c:v>
                </c:pt>
                <c:pt idx="41" formatCode="&quot;$&quot;#,##0.00">
                  <c:v>4113.5229933808487</c:v>
                </c:pt>
                <c:pt idx="42" formatCode="&quot;$&quot;#,##0.00">
                  <c:v>4081.056806827562</c:v>
                </c:pt>
                <c:pt idx="43" formatCode="&quot;$&quot;#,##0.00">
                  <c:v>4047.583412713042</c:v>
                </c:pt>
                <c:pt idx="44" formatCode="&quot;$&quot;#,##0.00">
                  <c:v>3985.1489022883752</c:v>
                </c:pt>
                <c:pt idx="45" formatCode="&quot;$&quot;#,##0.00">
                  <c:v>3938.0282783158345</c:v>
                </c:pt>
                <c:pt idx="46" formatCode="&quot;$&quot;#,##0.00">
                  <c:v>3903.740329782705</c:v>
                </c:pt>
                <c:pt idx="47" formatCode="&quot;$&quot;#,##0.00">
                  <c:v>3852.4559998790974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1-4B3C-A2BE-A6BFE87BF5A2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6" formatCode="&quot;$&quot;#,##0.00">
                  <c:v>129.98336508479497</c:v>
                </c:pt>
                <c:pt idx="37" formatCode="&quot;$&quot;#,##0.00">
                  <c:v>128.91997381042711</c:v>
                </c:pt>
                <c:pt idx="38" formatCode="&quot;$&quot;#,##0.00">
                  <c:v>127.50312616787141</c:v>
                </c:pt>
                <c:pt idx="39" formatCode="&quot;$&quot;#,##0.00">
                  <c:v>126.55491136443652</c:v>
                </c:pt>
                <c:pt idx="40" formatCode="&quot;$&quot;#,##0.00">
                  <c:v>125.12450249960148</c:v>
                </c:pt>
                <c:pt idx="41" formatCode="&quot;$&quot;#,##0.00">
                  <c:v>123.40568980142598</c:v>
                </c:pt>
                <c:pt idx="42" formatCode="&quot;$&quot;#,##0.00">
                  <c:v>122.43170420482738</c:v>
                </c:pt>
                <c:pt idx="43" formatCode="&quot;$&quot;#,##0.00">
                  <c:v>121.42750238139161</c:v>
                </c:pt>
                <c:pt idx="44" formatCode="&quot;$&quot;#,##0.00">
                  <c:v>119.55446706865132</c:v>
                </c:pt>
                <c:pt idx="45" formatCode="&quot;$&quot;#,##0.00">
                  <c:v>118.14084834947516</c:v>
                </c:pt>
                <c:pt idx="46" formatCode="&quot;$&quot;#,##0.00">
                  <c:v>117.11220989348112</c:v>
                </c:pt>
                <c:pt idx="47" formatCode="&quot;$&quot;#,##0.00">
                  <c:v>115.5736799963729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1-4B3C-A2BE-A6BFE87BF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3215.9</c:v>
                </c:pt>
                <c:pt idx="1">
                  <c:v>3238.8999999999996</c:v>
                </c:pt>
                <c:pt idx="2">
                  <c:v>3258.6</c:v>
                </c:pt>
                <c:pt idx="3">
                  <c:v>3271.9</c:v>
                </c:pt>
                <c:pt idx="4">
                  <c:v>3291.87</c:v>
                </c:pt>
                <c:pt idx="5">
                  <c:v>3320.17</c:v>
                </c:pt>
                <c:pt idx="6">
                  <c:v>3336.17</c:v>
                </c:pt>
                <c:pt idx="7">
                  <c:v>3340.9700000000003</c:v>
                </c:pt>
                <c:pt idx="8">
                  <c:v>3269.0700000000006</c:v>
                </c:pt>
                <c:pt idx="9">
                  <c:v>3224.2700000000004</c:v>
                </c:pt>
                <c:pt idx="10">
                  <c:v>3266.9700000000003</c:v>
                </c:pt>
                <c:pt idx="11">
                  <c:v>3286.7700000000004</c:v>
                </c:pt>
                <c:pt idx="12">
                  <c:v>3298.1272380700007</c:v>
                </c:pt>
                <c:pt idx="13">
                  <c:v>3307.1539020600003</c:v>
                </c:pt>
                <c:pt idx="14">
                  <c:v>3334.3091933300002</c:v>
                </c:pt>
                <c:pt idx="15">
                  <c:v>3368.0729455599999</c:v>
                </c:pt>
                <c:pt idx="16">
                  <c:v>3383.7955705699997</c:v>
                </c:pt>
                <c:pt idx="17">
                  <c:v>3405.0214239899997</c:v>
                </c:pt>
                <c:pt idx="18">
                  <c:v>3441.6604918200001</c:v>
                </c:pt>
                <c:pt idx="19">
                  <c:v>3475.9584095199998</c:v>
                </c:pt>
                <c:pt idx="20">
                  <c:v>3626.7549447299998</c:v>
                </c:pt>
                <c:pt idx="21">
                  <c:v>3738.7441141000008</c:v>
                </c:pt>
                <c:pt idx="22">
                  <c:v>3762.3273874899996</c:v>
                </c:pt>
                <c:pt idx="23">
                  <c:v>3825.92033481</c:v>
                </c:pt>
                <c:pt idx="24">
                  <c:v>3909.6358365999999</c:v>
                </c:pt>
                <c:pt idx="25">
                  <c:v>3967.5115762699993</c:v>
                </c:pt>
                <c:pt idx="26">
                  <c:v>4019.8631542600001</c:v>
                </c:pt>
                <c:pt idx="27">
                  <c:v>4057.8674216200002</c:v>
                </c:pt>
                <c:pt idx="28">
                  <c:v>4122.5333947300005</c:v>
                </c:pt>
                <c:pt idx="29">
                  <c:v>4190.8130761100001</c:v>
                </c:pt>
                <c:pt idx="30">
                  <c:v>4218.6671825499998</c:v>
                </c:pt>
                <c:pt idx="31">
                  <c:v>4262.1819996000004</c:v>
                </c:pt>
                <c:pt idx="32">
                  <c:v>4304.15574259</c:v>
                </c:pt>
                <c:pt idx="33">
                  <c:v>4343.3929026999995</c:v>
                </c:pt>
                <c:pt idx="34">
                  <c:v>4371.8484118599999</c:v>
                </c:pt>
                <c:pt idx="35">
                  <c:v>4401.9931786799998</c:v>
                </c:pt>
                <c:pt idx="36">
                  <c:v>4412.0130838199993</c:v>
                </c:pt>
                <c:pt idx="37">
                  <c:v>4450.9087671599991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61-4B3C-A2BE-A6BFE87BF5A2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3825.92033481</c:v>
                </c:pt>
                <c:pt idx="24" formatCode="&quot;$&quot;#,##0.00">
                  <c:v>3909.6358365999999</c:v>
                </c:pt>
                <c:pt idx="25" formatCode="&quot;$&quot;#,##0.00">
                  <c:v>3967.5115762699993</c:v>
                </c:pt>
                <c:pt idx="26" formatCode="&quot;$&quot;#,##0.00">
                  <c:v>4019.8631542600001</c:v>
                </c:pt>
                <c:pt idx="27" formatCode="&quot;$&quot;#,##0.00">
                  <c:v>4057.8674216200002</c:v>
                </c:pt>
                <c:pt idx="28" formatCode="&quot;$&quot;#,##0.00">
                  <c:v>4122.5333947300005</c:v>
                </c:pt>
                <c:pt idx="29" formatCode="&quot;$&quot;#,##0.00">
                  <c:v>4190.8130761100001</c:v>
                </c:pt>
                <c:pt idx="30" formatCode="&quot;$&quot;#,##0.00">
                  <c:v>4218.6671825499998</c:v>
                </c:pt>
                <c:pt idx="31" formatCode="&quot;$&quot;#,##0.00">
                  <c:v>4262.1819996000004</c:v>
                </c:pt>
                <c:pt idx="32" formatCode="&quot;$&quot;#,##0.00">
                  <c:v>4304.15574259</c:v>
                </c:pt>
                <c:pt idx="33" formatCode="&quot;$&quot;#,##0.00">
                  <c:v>4343.3929026999995</c:v>
                </c:pt>
                <c:pt idx="34" formatCode="&quot;$&quot;#,##0.00">
                  <c:v>4371.8484118599999</c:v>
                </c:pt>
                <c:pt idx="35" formatCode="&quot;$&quot;#,##0.00">
                  <c:v>4401.9931786799998</c:v>
                </c:pt>
                <c:pt idx="36" formatCode="&quot;$&quot;#,##0.00">
                  <c:v>4332.7788361598332</c:v>
                </c:pt>
                <c:pt idx="37" formatCode="&quot;$&quot;#,##0.00">
                  <c:v>4297.3324603475576</c:v>
                </c:pt>
                <c:pt idx="38" formatCode="&quot;$&quot;#,##0.00">
                  <c:v>4250.1042055957041</c:v>
                </c:pt>
                <c:pt idx="39" formatCode="&quot;$&quot;#,##0.00">
                  <c:v>4218.4970454812101</c:v>
                </c:pt>
                <c:pt idx="40" formatCode="&quot;$&quot;#,##0.00">
                  <c:v>4170.8167499867104</c:v>
                </c:pt>
                <c:pt idx="41" formatCode="&quot;$&quot;#,##0.00">
                  <c:v>4113.5229933808487</c:v>
                </c:pt>
                <c:pt idx="42" formatCode="&quot;$&quot;#,##0.00">
                  <c:v>4081.056806827562</c:v>
                </c:pt>
                <c:pt idx="43" formatCode="&quot;$&quot;#,##0.00">
                  <c:v>4047.583412713042</c:v>
                </c:pt>
                <c:pt idx="44" formatCode="&quot;$&quot;#,##0.00">
                  <c:v>3985.1489022883752</c:v>
                </c:pt>
                <c:pt idx="45" formatCode="&quot;$&quot;#,##0.00">
                  <c:v>3938.0282783158345</c:v>
                </c:pt>
                <c:pt idx="46" formatCode="&quot;$&quot;#,##0.00">
                  <c:v>3903.740329782705</c:v>
                </c:pt>
                <c:pt idx="47" formatCode="&quot;$&quot;#,##0.00">
                  <c:v>3852.4559998790974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61-4B3C-A2BE-A6BFE87BF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061-4B3C-A2BE-A6BFE87BF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2.2173722849861167E-3"/>
              <c:y val="0.429557511616736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20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6968237665943926"/>
          <c:y val="0.96427992422811437"/>
          <c:w val="0.26084488431965752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US PERSONAL</a:t>
            </a:r>
            <a:r>
              <a:rPr lang="en-US" sz="1800" baseline="0" dirty="0"/>
              <a:t> CONSUMPTION EXPENDITURES</a:t>
            </a:r>
            <a:endParaRPr lang="en-US" sz="1800" dirty="0"/>
          </a:p>
        </c:rich>
      </c:tx>
      <c:layout>
        <c:manualLayout>
          <c:xMode val="edge"/>
          <c:yMode val="edge"/>
          <c:x val="0.34933032028343181"/>
          <c:y val="1.2098475877830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914654216869699E-2"/>
          <c:y val="0.11089159643098073"/>
          <c:w val="0.8995895621742932"/>
          <c:h val="0.70487865164900987"/>
        </c:manualLayout>
      </c:layout>
      <c:lineChart>
        <c:grouping val="standard"/>
        <c:varyColors val="0"/>
        <c:ser>
          <c:idx val="0"/>
          <c:order val="0"/>
          <c:tx>
            <c:v>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Sheet1!$C$20:$C$159</c:f>
              <c:numCache>
                <c:formatCode>mm/dd/yyyy</c:formatCode>
                <c:ptCount val="14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</c:numCache>
              <c:extLst/>
            </c:numRef>
          </c:cat>
          <c:val>
            <c:numRef>
              <c:f>Sheet1!$D$20:$D$159</c:f>
              <c:numCache>
                <c:formatCode>0.0</c:formatCode>
                <c:ptCount val="140"/>
                <c:pt idx="0">
                  <c:v>9332.7000000000007</c:v>
                </c:pt>
                <c:pt idx="1">
                  <c:v>9358.6</c:v>
                </c:pt>
                <c:pt idx="2">
                  <c:v>9428</c:v>
                </c:pt>
                <c:pt idx="3">
                  <c:v>9470.9</c:v>
                </c:pt>
                <c:pt idx="4">
                  <c:v>9488.6</c:v>
                </c:pt>
                <c:pt idx="5">
                  <c:v>9554.7999999999993</c:v>
                </c:pt>
                <c:pt idx="6">
                  <c:v>9584.6</c:v>
                </c:pt>
                <c:pt idx="7">
                  <c:v>9625.7999999999993</c:v>
                </c:pt>
                <c:pt idx="8">
                  <c:v>9636.9</c:v>
                </c:pt>
                <c:pt idx="9">
                  <c:v>9687.9</c:v>
                </c:pt>
                <c:pt idx="10">
                  <c:v>9709.4</c:v>
                </c:pt>
                <c:pt idx="11">
                  <c:v>9719.5</c:v>
                </c:pt>
                <c:pt idx="12">
                  <c:v>9728.4</c:v>
                </c:pt>
                <c:pt idx="13">
                  <c:v>9755.5</c:v>
                </c:pt>
                <c:pt idx="14">
                  <c:v>9806.1</c:v>
                </c:pt>
                <c:pt idx="15">
                  <c:v>9829.7999999999993</c:v>
                </c:pt>
                <c:pt idx="16">
                  <c:v>9857.2999999999993</c:v>
                </c:pt>
                <c:pt idx="17">
                  <c:v>9899.9</c:v>
                </c:pt>
                <c:pt idx="18">
                  <c:v>9935</c:v>
                </c:pt>
                <c:pt idx="19">
                  <c:v>9978.2000000000007</c:v>
                </c:pt>
                <c:pt idx="20">
                  <c:v>10007.799999999999</c:v>
                </c:pt>
                <c:pt idx="21">
                  <c:v>10040.6</c:v>
                </c:pt>
                <c:pt idx="22">
                  <c:v>10078.299999999999</c:v>
                </c:pt>
                <c:pt idx="23">
                  <c:v>10113.5</c:v>
                </c:pt>
                <c:pt idx="24">
                  <c:v>10182.700000000001</c:v>
                </c:pt>
                <c:pt idx="25">
                  <c:v>10219.799999999999</c:v>
                </c:pt>
                <c:pt idx="26">
                  <c:v>9321.2999999999993</c:v>
                </c:pt>
                <c:pt idx="27">
                  <c:v>8217.6</c:v>
                </c:pt>
                <c:pt idx="28">
                  <c:v>8694.5</c:v>
                </c:pt>
                <c:pt idx="29">
                  <c:v>9204.4</c:v>
                </c:pt>
                <c:pt idx="30">
                  <c:v>9358.1</c:v>
                </c:pt>
                <c:pt idx="31">
                  <c:v>9492.6</c:v>
                </c:pt>
                <c:pt idx="32">
                  <c:v>9624.5</c:v>
                </c:pt>
                <c:pt idx="33">
                  <c:v>9685.7000000000007</c:v>
                </c:pt>
                <c:pt idx="34">
                  <c:v>9662.5</c:v>
                </c:pt>
                <c:pt idx="35">
                  <c:v>9688.7000000000007</c:v>
                </c:pt>
                <c:pt idx="36">
                  <c:v>9784.7000000000007</c:v>
                </c:pt>
                <c:pt idx="37">
                  <c:v>9789.4</c:v>
                </c:pt>
                <c:pt idx="38">
                  <c:v>10024.5</c:v>
                </c:pt>
                <c:pt idx="39">
                  <c:v>10159.700000000001</c:v>
                </c:pt>
                <c:pt idx="40">
                  <c:v>10273.6</c:v>
                </c:pt>
                <c:pt idx="41">
                  <c:v>10417.6</c:v>
                </c:pt>
                <c:pt idx="42">
                  <c:v>10546.9</c:v>
                </c:pt>
                <c:pt idx="43">
                  <c:v>10638.1</c:v>
                </c:pt>
                <c:pt idx="44">
                  <c:v>10705.5</c:v>
                </c:pt>
                <c:pt idx="45">
                  <c:v>10785.8</c:v>
                </c:pt>
                <c:pt idx="46">
                  <c:v>10850.6</c:v>
                </c:pt>
                <c:pt idx="47">
                  <c:v>10896.4</c:v>
                </c:pt>
                <c:pt idx="48">
                  <c:v>10912.2</c:v>
                </c:pt>
                <c:pt idx="49">
                  <c:v>11032.4</c:v>
                </c:pt>
                <c:pt idx="50">
                  <c:v>11150.2</c:v>
                </c:pt>
                <c:pt idx="51">
                  <c:v>11212.6</c:v>
                </c:pt>
                <c:pt idx="52">
                  <c:v>11307</c:v>
                </c:pt>
                <c:pt idx="53">
                  <c:v>11403.5</c:v>
                </c:pt>
                <c:pt idx="54">
                  <c:v>11411.1</c:v>
                </c:pt>
                <c:pt idx="55">
                  <c:v>11508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2B6-4D6F-878D-43C02573D39E}"/>
            </c:ext>
          </c:extLst>
        </c:ser>
        <c:ser>
          <c:idx val="1"/>
          <c:order val="1"/>
          <c:tx>
            <c:v>Goods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Sheet1!$C$20:$C$159</c:f>
              <c:numCache>
                <c:formatCode>mm/dd/yyyy</c:formatCode>
                <c:ptCount val="14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</c:numCache>
              <c:extLst/>
            </c:numRef>
          </c:cat>
          <c:val>
            <c:numRef>
              <c:f>Sheet1!$B$20:$B$159</c:f>
              <c:numCache>
                <c:formatCode>0.0</c:formatCode>
                <c:ptCount val="140"/>
                <c:pt idx="0">
                  <c:v>4295.7</c:v>
                </c:pt>
                <c:pt idx="1">
                  <c:v>4309.7</c:v>
                </c:pt>
                <c:pt idx="2">
                  <c:v>4307.3999999999996</c:v>
                </c:pt>
                <c:pt idx="3">
                  <c:v>4321.2</c:v>
                </c:pt>
                <c:pt idx="4">
                  <c:v>4371.6000000000004</c:v>
                </c:pt>
                <c:pt idx="5">
                  <c:v>4345.3999999999996</c:v>
                </c:pt>
                <c:pt idx="6">
                  <c:v>4367.7</c:v>
                </c:pt>
                <c:pt idx="7">
                  <c:v>4375.3</c:v>
                </c:pt>
                <c:pt idx="8">
                  <c:v>4376.2</c:v>
                </c:pt>
                <c:pt idx="9">
                  <c:v>4408.6000000000004</c:v>
                </c:pt>
                <c:pt idx="10">
                  <c:v>4451.2</c:v>
                </c:pt>
                <c:pt idx="11">
                  <c:v>4332.2</c:v>
                </c:pt>
                <c:pt idx="12">
                  <c:v>4361.5</c:v>
                </c:pt>
                <c:pt idx="13">
                  <c:v>4358.3999999999996</c:v>
                </c:pt>
                <c:pt idx="14">
                  <c:v>4427.7</c:v>
                </c:pt>
                <c:pt idx="15">
                  <c:v>4442.8</c:v>
                </c:pt>
                <c:pt idx="16">
                  <c:v>4464.8</c:v>
                </c:pt>
                <c:pt idx="17">
                  <c:v>4476.7</c:v>
                </c:pt>
                <c:pt idx="18">
                  <c:v>4513.3</c:v>
                </c:pt>
                <c:pt idx="19">
                  <c:v>4508.8</c:v>
                </c:pt>
                <c:pt idx="20">
                  <c:v>4503.3999999999996</c:v>
                </c:pt>
                <c:pt idx="21">
                  <c:v>4513.6000000000004</c:v>
                </c:pt>
                <c:pt idx="22">
                  <c:v>4535.3999999999996</c:v>
                </c:pt>
                <c:pt idx="23">
                  <c:v>4575.7</c:v>
                </c:pt>
                <c:pt idx="24">
                  <c:v>4546.1000000000004</c:v>
                </c:pt>
                <c:pt idx="25">
                  <c:v>4565.8999999999996</c:v>
                </c:pt>
                <c:pt idx="26">
                  <c:v>4484.7</c:v>
                </c:pt>
                <c:pt idx="27">
                  <c:v>3864.9</c:v>
                </c:pt>
                <c:pt idx="28">
                  <c:v>4434.8999999999996</c:v>
                </c:pt>
                <c:pt idx="29">
                  <c:v>4733.1000000000004</c:v>
                </c:pt>
                <c:pt idx="30">
                  <c:v>4872</c:v>
                </c:pt>
                <c:pt idx="31">
                  <c:v>4860.1000000000004</c:v>
                </c:pt>
                <c:pt idx="32">
                  <c:v>4958.8</c:v>
                </c:pt>
                <c:pt idx="33">
                  <c:v>4940.3999999999996</c:v>
                </c:pt>
                <c:pt idx="34">
                  <c:v>4898.5</c:v>
                </c:pt>
                <c:pt idx="35">
                  <c:v>4882.3999999999996</c:v>
                </c:pt>
                <c:pt idx="36">
                  <c:v>5147.3999999999996</c:v>
                </c:pt>
                <c:pt idx="37">
                  <c:v>5053.8</c:v>
                </c:pt>
                <c:pt idx="38">
                  <c:v>5594.6</c:v>
                </c:pt>
                <c:pt idx="39">
                  <c:v>5552.9</c:v>
                </c:pt>
                <c:pt idx="40">
                  <c:v>5494.3</c:v>
                </c:pt>
                <c:pt idx="41">
                  <c:v>5542.5</c:v>
                </c:pt>
                <c:pt idx="42">
                  <c:v>5481</c:v>
                </c:pt>
                <c:pt idx="43">
                  <c:v>5507.9</c:v>
                </c:pt>
                <c:pt idx="44">
                  <c:v>5562.5</c:v>
                </c:pt>
                <c:pt idx="45">
                  <c:v>5687.9</c:v>
                </c:pt>
                <c:pt idx="46">
                  <c:v>5707.2</c:v>
                </c:pt>
                <c:pt idx="47">
                  <c:v>5626</c:v>
                </c:pt>
                <c:pt idx="48">
                  <c:v>5813.4</c:v>
                </c:pt>
                <c:pt idx="49">
                  <c:v>5812.1</c:v>
                </c:pt>
                <c:pt idx="50">
                  <c:v>5904</c:v>
                </c:pt>
                <c:pt idx="51">
                  <c:v>5903</c:v>
                </c:pt>
                <c:pt idx="52">
                  <c:v>5924</c:v>
                </c:pt>
                <c:pt idx="53">
                  <c:v>6033.9</c:v>
                </c:pt>
                <c:pt idx="54">
                  <c:v>5991.4</c:v>
                </c:pt>
                <c:pt idx="55">
                  <c:v>5962.1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2B6-4D6F-878D-43C02573D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155727"/>
        <c:axId val="1094750351"/>
      </c:lineChart>
      <c:dateAx>
        <c:axId val="110915572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inorGridlines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750351"/>
        <c:crosses val="autoZero"/>
        <c:auto val="1"/>
        <c:lblOffset val="100"/>
        <c:baseTimeUnit val="months"/>
        <c:majorUnit val="3"/>
        <c:majorTimeUnit val="months"/>
        <c:minorUnit val="12"/>
        <c:minorTimeUnit val="months"/>
      </c:dateAx>
      <c:valAx>
        <c:axId val="1094750351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155727"/>
        <c:crosses val="autoZero"/>
        <c:crossBetween val="between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ayout>
        <c:manualLayout>
          <c:xMode val="edge"/>
          <c:yMode val="edge"/>
          <c:x val="0.26925621707358521"/>
          <c:y val="0.91278265554548121"/>
          <c:w val="0.41681442247776584"/>
          <c:h val="3.6521761532949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DEED RECORDING FEES</a:t>
            </a: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2280756641646841"/>
          <c:y val="2.220464499426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013522766175972E-2"/>
          <c:y val="0.14864156449095778"/>
          <c:w val="0.91283607212141959"/>
          <c:h val="0.6229545638529248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156.85090918999998</c:v>
                </c:pt>
                <c:pt idx="36" formatCode="&quot;$&quot;#,##0.00">
                  <c:v>152.59106627865268</c:v>
                </c:pt>
                <c:pt idx="37" formatCode="&quot;$&quot;#,##0.00">
                  <c:v>148.30823289324925</c:v>
                </c:pt>
                <c:pt idx="38" formatCode="&quot;$&quot;#,##0.00">
                  <c:v>143.79547852005101</c:v>
                </c:pt>
                <c:pt idx="39" formatCode="&quot;$&quot;#,##0.00">
                  <c:v>139.06564450540765</c:v>
                </c:pt>
                <c:pt idx="40" formatCode="&quot;$&quot;#,##0.00">
                  <c:v>133.99486460000563</c:v>
                </c:pt>
                <c:pt idx="41" formatCode="&quot;$&quot;#,##0.00">
                  <c:v>127.15443237306125</c:v>
                </c:pt>
                <c:pt idx="42" formatCode="&quot;$&quot;#,##0.00">
                  <c:v>123.76246610174535</c:v>
                </c:pt>
                <c:pt idx="43" formatCode="&quot;$&quot;#,##0.00">
                  <c:v>120.48504172320052</c:v>
                </c:pt>
                <c:pt idx="44" formatCode="&quot;$&quot;#,##0.00">
                  <c:v>115.94111719620764</c:v>
                </c:pt>
                <c:pt idx="45" formatCode="&quot;$&quot;#,##0.00">
                  <c:v>111.38083309981323</c:v>
                </c:pt>
                <c:pt idx="46" formatCode="&quot;$&quot;#,##0.00">
                  <c:v>107.03211937379018</c:v>
                </c:pt>
                <c:pt idx="47" formatCode="&quot;$&quot;#,##0.00">
                  <c:v>102.87799999999999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1-4166-ABA7-1B5252C38953}"/>
            </c:ext>
          </c:extLst>
        </c:ser>
        <c:ser>
          <c:idx val="2"/>
          <c:order val="3"/>
          <c:tx>
            <c:strRef>
              <c:f>DATA!$O$5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DATA!$O$102:$O$149</c:f>
              <c:numCache>
                <c:formatCode>General</c:formatCode>
                <c:ptCount val="48"/>
                <c:pt idx="36" formatCode="&quot;$&quot;#,##0.00">
                  <c:v>4.5777319883595737</c:v>
                </c:pt>
                <c:pt idx="37" formatCode="&quot;$&quot;#,##0.00">
                  <c:v>4.4492469867974762</c:v>
                </c:pt>
                <c:pt idx="38" formatCode="&quot;$&quot;#,##0.00">
                  <c:v>4.3138643556015381</c:v>
                </c:pt>
                <c:pt idx="39" formatCode="&quot;$&quot;#,##0.00">
                  <c:v>4.1719693351622311</c:v>
                </c:pt>
                <c:pt idx="40" formatCode="&quot;$&quot;#,##0.00">
                  <c:v>4.0198459380001736</c:v>
                </c:pt>
                <c:pt idx="41" formatCode="&quot;$&quot;#,##0.00">
                  <c:v>3.8146329711918412</c:v>
                </c:pt>
                <c:pt idx="42" formatCode="&quot;$&quot;#,##0.00">
                  <c:v>3.7128739830523614</c:v>
                </c:pt>
                <c:pt idx="43" formatCode="&quot;$&quot;#,##0.00">
                  <c:v>3.6145512516960139</c:v>
                </c:pt>
                <c:pt idx="44" formatCode="&quot;$&quot;#,##0.00">
                  <c:v>3.478233515886231</c:v>
                </c:pt>
                <c:pt idx="45" formatCode="&quot;$&quot;#,##0.00">
                  <c:v>3.3414249929944049</c:v>
                </c:pt>
                <c:pt idx="46" formatCode="&quot;$&quot;#,##0.00">
                  <c:v>3.2109635812137043</c:v>
                </c:pt>
                <c:pt idx="47" formatCode="&quot;$&quot;#,##0.00">
                  <c:v>3.086340000000007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A1-4166-ABA7-1B5252C38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81.554023790000002</c:v>
                </c:pt>
                <c:pt idx="1">
                  <c:v>80.24466971999999</c:v>
                </c:pt>
                <c:pt idx="2">
                  <c:v>80.939035170000011</c:v>
                </c:pt>
                <c:pt idx="3">
                  <c:v>81.213748159999994</c:v>
                </c:pt>
                <c:pt idx="4">
                  <c:v>82.017154410000003</c:v>
                </c:pt>
                <c:pt idx="5">
                  <c:v>82.081723220000001</c:v>
                </c:pt>
                <c:pt idx="6">
                  <c:v>84.483365070000005</c:v>
                </c:pt>
                <c:pt idx="7">
                  <c:v>85.533649010000005</c:v>
                </c:pt>
                <c:pt idx="8">
                  <c:v>86.067188810000005</c:v>
                </c:pt>
                <c:pt idx="9">
                  <c:v>84.721131190000008</c:v>
                </c:pt>
                <c:pt idx="10">
                  <c:v>82.615337570000008</c:v>
                </c:pt>
                <c:pt idx="11">
                  <c:v>81.757988520000012</c:v>
                </c:pt>
                <c:pt idx="12">
                  <c:v>82.250889970000017</c:v>
                </c:pt>
                <c:pt idx="13">
                  <c:v>84.014667880000019</c:v>
                </c:pt>
                <c:pt idx="14">
                  <c:v>86.658006659999998</c:v>
                </c:pt>
                <c:pt idx="15">
                  <c:v>88.542064870000004</c:v>
                </c:pt>
                <c:pt idx="16">
                  <c:v>90.913909889999999</c:v>
                </c:pt>
                <c:pt idx="17">
                  <c:v>95.196969429999996</c:v>
                </c:pt>
                <c:pt idx="18">
                  <c:v>96.263706079999992</c:v>
                </c:pt>
                <c:pt idx="19">
                  <c:v>97.52964999999999</c:v>
                </c:pt>
                <c:pt idx="20">
                  <c:v>101.34564071</c:v>
                </c:pt>
                <c:pt idx="21">
                  <c:v>105.72823668999999</c:v>
                </c:pt>
                <c:pt idx="22">
                  <c:v>112.22523921000001</c:v>
                </c:pt>
                <c:pt idx="23">
                  <c:v>118.90292448000001</c:v>
                </c:pt>
                <c:pt idx="24">
                  <c:v>123.06175520000001</c:v>
                </c:pt>
                <c:pt idx="25">
                  <c:v>126.6430706</c:v>
                </c:pt>
                <c:pt idx="26">
                  <c:v>130.0927968</c:v>
                </c:pt>
                <c:pt idx="27">
                  <c:v>134.12609792000001</c:v>
                </c:pt>
                <c:pt idx="28">
                  <c:v>138.60215149000001</c:v>
                </c:pt>
                <c:pt idx="29">
                  <c:v>144.38958365000002</c:v>
                </c:pt>
                <c:pt idx="30">
                  <c:v>147.09694319000002</c:v>
                </c:pt>
                <c:pt idx="31">
                  <c:v>149.82548755000002</c:v>
                </c:pt>
                <c:pt idx="32">
                  <c:v>152.54314192000001</c:v>
                </c:pt>
                <c:pt idx="33">
                  <c:v>155.26425284000001</c:v>
                </c:pt>
                <c:pt idx="34">
                  <c:v>156.42985546</c:v>
                </c:pt>
                <c:pt idx="35">
                  <c:v>156.85090918999998</c:v>
                </c:pt>
                <c:pt idx="36">
                  <c:v>155.05739422999997</c:v>
                </c:pt>
                <c:pt idx="37">
                  <c:v>156.64484898999999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A1-4166-ABA7-1B5252C38953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Oct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May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Oct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May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Oct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May</c:v>
                  </c:pt>
                  <c:pt idx="46">
                    <c:v>Jun</c:v>
                  </c:pt>
                  <c:pt idx="47">
                    <c:v>Jul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23" formatCode="&quot;$&quot;#,##0.00">
                  <c:v>118.90292448000001</c:v>
                </c:pt>
                <c:pt idx="24" formatCode="&quot;$&quot;#,##0.00">
                  <c:v>123.06175520000001</c:v>
                </c:pt>
                <c:pt idx="25" formatCode="&quot;$&quot;#,##0.00">
                  <c:v>126.6430706</c:v>
                </c:pt>
                <c:pt idx="26" formatCode="&quot;$&quot;#,##0.00">
                  <c:v>130.0927968</c:v>
                </c:pt>
                <c:pt idx="27" formatCode="&quot;$&quot;#,##0.00">
                  <c:v>134.12609792000001</c:v>
                </c:pt>
                <c:pt idx="28" formatCode="&quot;$&quot;#,##0.00">
                  <c:v>138.60215149000001</c:v>
                </c:pt>
                <c:pt idx="29" formatCode="&quot;$&quot;#,##0.00">
                  <c:v>144.38958365000002</c:v>
                </c:pt>
                <c:pt idx="30" formatCode="&quot;$&quot;#,##0.00">
                  <c:v>147.09694319000002</c:v>
                </c:pt>
                <c:pt idx="31" formatCode="&quot;$&quot;#,##0.00">
                  <c:v>149.82548755000002</c:v>
                </c:pt>
                <c:pt idx="32" formatCode="&quot;$&quot;#,##0.00">
                  <c:v>152.54314192000001</c:v>
                </c:pt>
                <c:pt idx="33" formatCode="&quot;$&quot;#,##0.00">
                  <c:v>155.26425284000001</c:v>
                </c:pt>
                <c:pt idx="34" formatCode="&quot;$&quot;#,##0.00">
                  <c:v>156.42985546</c:v>
                </c:pt>
                <c:pt idx="35" formatCode="&quot;$&quot;#,##0.00">
                  <c:v>156.85090918999998</c:v>
                </c:pt>
                <c:pt idx="36" formatCode="&quot;$&quot;#,##0.00">
                  <c:v>152.59106627865268</c:v>
                </c:pt>
                <c:pt idx="37" formatCode="&quot;$&quot;#,##0.00">
                  <c:v>148.30823289324925</c:v>
                </c:pt>
                <c:pt idx="38" formatCode="&quot;$&quot;#,##0.00">
                  <c:v>143.79547852005101</c:v>
                </c:pt>
                <c:pt idx="39" formatCode="&quot;$&quot;#,##0.00">
                  <c:v>139.06564450540765</c:v>
                </c:pt>
                <c:pt idx="40" formatCode="&quot;$&quot;#,##0.00">
                  <c:v>133.99486460000563</c:v>
                </c:pt>
                <c:pt idx="41" formatCode="&quot;$&quot;#,##0.00">
                  <c:v>127.15443237306125</c:v>
                </c:pt>
                <c:pt idx="42" formatCode="&quot;$&quot;#,##0.00">
                  <c:v>123.76246610174535</c:v>
                </c:pt>
                <c:pt idx="43" formatCode="&quot;$&quot;#,##0.00">
                  <c:v>120.48504172320052</c:v>
                </c:pt>
                <c:pt idx="44" formatCode="&quot;$&quot;#,##0.00">
                  <c:v>115.94111719620764</c:v>
                </c:pt>
                <c:pt idx="45" formatCode="&quot;$&quot;#,##0.00">
                  <c:v>111.38083309981323</c:v>
                </c:pt>
                <c:pt idx="46" formatCode="&quot;$&quot;#,##0.00">
                  <c:v>107.03211937379018</c:v>
                </c:pt>
                <c:pt idx="47" formatCode="&quot;$&quot;#,##0.00">
                  <c:v>102.87799999999999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A1-4166-ABA7-1B5252C38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DATA!$R$6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DATA!$S$7:$S$9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DATA!$Q$7:$Q$9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DATA!$R$7:$R$9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9A1-4166-ABA7-1B5252C38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170"/>
          <c:min val="5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3.8827075963330663E-3"/>
              <c:y val="0.40481874652577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2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5174117842949099"/>
          <c:y val="0.93774691174193237"/>
          <c:w val="0.28535915064039363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ROLLING FISCAL YEAR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CORPORATE</a:t>
            </a:r>
            <a:r>
              <a:rPr lang="en-US" sz="18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INCOME TAX</a:t>
            </a:r>
          </a:p>
          <a:p>
            <a:pPr algn="ctr">
              <a:defRPr sz="1800" b="1"/>
            </a:pPr>
            <a:r>
              <a:rPr lang="en-US" sz="14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Actual, Estimate, and Target Range, FY 2019-20 to FY 2022-23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29720934716215563"/>
          <c:y val="2.220464499426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13993852303002E-2"/>
          <c:y val="0.14864156449095778"/>
          <c:w val="0.8971356300126343"/>
          <c:h val="0.65585374333800617"/>
        </c:manualLayout>
      </c:layout>
      <c:areaChart>
        <c:grouping val="stacked"/>
        <c:varyColors val="0"/>
        <c:ser>
          <c:idx val="3"/>
          <c:order val="2"/>
          <c:tx>
            <c:v>Threshold</c:v>
          </c:tx>
          <c:spPr>
            <a:noFill/>
            <a:ln>
              <a:noFill/>
            </a:ln>
            <a:effectLst/>
          </c:spPr>
          <c:val>
            <c:numRef>
              <c:f>DATA!$I$102:$I$149</c:f>
              <c:numCache>
                <c:formatCode>General</c:formatCode>
                <c:ptCount val="48"/>
                <c:pt idx="35" formatCode="&quot;$&quot;#,##0.00">
                  <c:v>1129.3751244499999</c:v>
                </c:pt>
                <c:pt idx="36" formatCode="&quot;$&quot;#,##0.00">
                  <c:v>1116.568913385717</c:v>
                </c:pt>
                <c:pt idx="37" formatCode="&quot;$&quot;#,##0.00">
                  <c:v>1105.6256444374856</c:v>
                </c:pt>
                <c:pt idx="38" formatCode="&quot;$&quot;#,##0.00">
                  <c:v>1036.6934560283682</c:v>
                </c:pt>
                <c:pt idx="39" formatCode="&quot;$&quot;#,##0.00">
                  <c:v>1030.6616027862044</c:v>
                </c:pt>
                <c:pt idx="40" formatCode="&quot;$&quot;#,##0.00">
                  <c:v>988.96737562020485</c:v>
                </c:pt>
                <c:pt idx="41" formatCode="&quot;$&quot;#,##0.00">
                  <c:v>933.11622876235856</c:v>
                </c:pt>
                <c:pt idx="42" formatCode="&quot;$&quot;#,##0.00">
                  <c:v>899.66088048546385</c:v>
                </c:pt>
                <c:pt idx="43" formatCode="&quot;$&quot;#,##0.00">
                  <c:v>891.62816261379373</c:v>
                </c:pt>
                <c:pt idx="44" formatCode="&quot;$&quot;#,##0.00">
                  <c:v>797.98830031463035</c:v>
                </c:pt>
                <c:pt idx="45" formatCode="&quot;$&quot;#,##0.00">
                  <c:v>664.10526831088714</c:v>
                </c:pt>
                <c:pt idx="46" formatCode="&quot;$&quot;#,##0.00">
                  <c:v>637.40430016701328</c:v>
                </c:pt>
                <c:pt idx="47" formatCode="&quot;$&quot;#,##0.00">
                  <c:v>560.44454941017364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7-47AF-A946-C69E655FBF21}"/>
            </c:ext>
          </c:extLst>
        </c:ser>
        <c:ser>
          <c:idx val="2"/>
          <c:order val="3"/>
          <c:tx>
            <c:strRef>
              <c:f>DATA!$K$5</c:f>
              <c:strCache>
                <c:ptCount val="1"/>
                <c:pt idx="0">
                  <c:v>Threshold Range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  <a:effectLst/>
          </c:spPr>
          <c:val>
            <c:numRef>
              <c:f>DATA!$K$102:$K$149</c:f>
              <c:numCache>
                <c:formatCode>General</c:formatCode>
                <c:ptCount val="48"/>
                <c:pt idx="36" formatCode="&quot;$&quot;#,##0.00">
                  <c:v>33.497067401571485</c:v>
                </c:pt>
                <c:pt idx="37" formatCode="&quot;$&quot;#,##0.00">
                  <c:v>33.168769333124601</c:v>
                </c:pt>
                <c:pt idx="38" formatCode="&quot;$&quot;#,##0.00">
                  <c:v>31.100803680851186</c:v>
                </c:pt>
                <c:pt idx="39" formatCode="&quot;$&quot;#,##0.00">
                  <c:v>30.919848083586203</c:v>
                </c:pt>
                <c:pt idx="40" formatCode="&quot;$&quot;#,##0.00">
                  <c:v>29.669021268606116</c:v>
                </c:pt>
                <c:pt idx="41" formatCode="&quot;$&quot;#,##0.00">
                  <c:v>27.993486862870782</c:v>
                </c:pt>
                <c:pt idx="42" formatCode="&quot;$&quot;#,##0.00">
                  <c:v>26.989826414563936</c:v>
                </c:pt>
                <c:pt idx="43" formatCode="&quot;$&quot;#,##0.00">
                  <c:v>26.74884487841382</c:v>
                </c:pt>
                <c:pt idx="44" formatCode="&quot;$&quot;#,##0.00">
                  <c:v>23.939649009438881</c:v>
                </c:pt>
                <c:pt idx="45" formatCode="&quot;$&quot;#,##0.00">
                  <c:v>19.923158049326616</c:v>
                </c:pt>
                <c:pt idx="46" formatCode="&quot;$&quot;#,##0.00">
                  <c:v>19.122129005010379</c:v>
                </c:pt>
                <c:pt idx="47" formatCode="&quot;$&quot;#,##0.00">
                  <c:v>16.813336482305203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7-47AF-A946-C69E655FB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495288"/>
        <c:axId val="236494112"/>
      </c:areaChart>
      <c:lineChart>
        <c:grouping val="standard"/>
        <c:varyColors val="0"/>
        <c:ser>
          <c:idx val="0"/>
          <c:order val="0"/>
          <c:tx>
            <c:v>Actual Collections</c:v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DATA!$E$102:$E$149</c:f>
              <c:numCache>
                <c:formatCode>"$"#,##0.00</c:formatCode>
                <c:ptCount val="48"/>
                <c:pt idx="0">
                  <c:v>479.17</c:v>
                </c:pt>
                <c:pt idx="1">
                  <c:v>468.15999999999991</c:v>
                </c:pt>
                <c:pt idx="2">
                  <c:v>494.59999999999991</c:v>
                </c:pt>
                <c:pt idx="3">
                  <c:v>496.7999999999999</c:v>
                </c:pt>
                <c:pt idx="4">
                  <c:v>493.39999999999986</c:v>
                </c:pt>
                <c:pt idx="5">
                  <c:v>508.59999999999991</c:v>
                </c:pt>
                <c:pt idx="6">
                  <c:v>520.29999999999984</c:v>
                </c:pt>
                <c:pt idx="7">
                  <c:v>522.89999999999986</c:v>
                </c:pt>
                <c:pt idx="8">
                  <c:v>522.70000000000005</c:v>
                </c:pt>
                <c:pt idx="9">
                  <c:v>372.6</c:v>
                </c:pt>
                <c:pt idx="10">
                  <c:v>366.9</c:v>
                </c:pt>
                <c:pt idx="11">
                  <c:v>423</c:v>
                </c:pt>
                <c:pt idx="12">
                  <c:v>445.63627700000001</c:v>
                </c:pt>
                <c:pt idx="13">
                  <c:v>447.779605</c:v>
                </c:pt>
                <c:pt idx="14">
                  <c:v>431.95962866999992</c:v>
                </c:pt>
                <c:pt idx="15">
                  <c:v>453.94280938999998</c:v>
                </c:pt>
                <c:pt idx="16">
                  <c:v>437.77350092</c:v>
                </c:pt>
                <c:pt idx="17">
                  <c:v>464.69385098999999</c:v>
                </c:pt>
                <c:pt idx="18">
                  <c:v>457.31209618999998</c:v>
                </c:pt>
                <c:pt idx="19">
                  <c:v>456.12806442000004</c:v>
                </c:pt>
                <c:pt idx="20">
                  <c:v>489.80695235000007</c:v>
                </c:pt>
                <c:pt idx="21">
                  <c:v>666.31970634999993</c:v>
                </c:pt>
                <c:pt idx="22">
                  <c:v>683.92882357000008</c:v>
                </c:pt>
                <c:pt idx="23">
                  <c:v>669.22111473999996</c:v>
                </c:pt>
                <c:pt idx="24">
                  <c:v>666.79809468999997</c:v>
                </c:pt>
                <c:pt idx="25">
                  <c:v>669.85940841000001</c:v>
                </c:pt>
                <c:pt idx="26">
                  <c:v>739.5300444400001</c:v>
                </c:pt>
                <c:pt idx="27">
                  <c:v>740.80296557000008</c:v>
                </c:pt>
                <c:pt idx="28">
                  <c:v>766.90173507999998</c:v>
                </c:pt>
                <c:pt idx="29">
                  <c:v>800.60952396999994</c:v>
                </c:pt>
                <c:pt idx="30">
                  <c:v>835.45544253000003</c:v>
                </c:pt>
                <c:pt idx="31">
                  <c:v>839.67595417999996</c:v>
                </c:pt>
                <c:pt idx="32">
                  <c:v>926.88217839999993</c:v>
                </c:pt>
                <c:pt idx="33">
                  <c:v>1044.7140547399999</c:v>
                </c:pt>
                <c:pt idx="34">
                  <c:v>1067.14338778</c:v>
                </c:pt>
                <c:pt idx="35">
                  <c:v>1129.3751244499999</c:v>
                </c:pt>
                <c:pt idx="36">
                  <c:v>1126.6564274999998</c:v>
                </c:pt>
                <c:pt idx="37">
                  <c:v>1141.4747227399998</c:v>
                </c:pt>
                <c:pt idx="38">
                  <c:v>1209.6063880400002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37-47AF-A946-C69E655FBF21}"/>
            </c:ext>
          </c:extLst>
        </c:ser>
        <c:ser>
          <c:idx val="1"/>
          <c:order val="1"/>
          <c:tx>
            <c:v>Estimate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DATA!$C$102:$D$149</c:f>
              <c:multiLvlStrCache>
                <c:ptCount val="48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</c:lvl>
                <c:lvl>
                  <c:pt idx="0">
                    <c:v>FY 2019-20</c:v>
                  </c:pt>
                  <c:pt idx="12">
                    <c:v>FY 2020-21</c:v>
                  </c:pt>
                  <c:pt idx="24">
                    <c:v>FY 2021-22</c:v>
                  </c:pt>
                  <c:pt idx="36">
                    <c:v>FY 2022-23</c:v>
                  </c:pt>
                </c:lvl>
              </c:multiLvlStrCache>
            </c:multiLvlStrRef>
          </c:cat>
          <c:val>
            <c:numRef>
              <c:f>DATA!$H$102:$H$149</c:f>
              <c:numCache>
                <c:formatCode>General</c:formatCode>
                <c:ptCount val="48"/>
                <c:pt idx="35" formatCode="&quot;$&quot;#,##0.00">
                  <c:v>1129.3751244499999</c:v>
                </c:pt>
                <c:pt idx="36" formatCode="&quot;$&quot;#,##0.00">
                  <c:v>1116.568913385717</c:v>
                </c:pt>
                <c:pt idx="37" formatCode="&quot;$&quot;#,##0.00">
                  <c:v>1105.6256444374856</c:v>
                </c:pt>
                <c:pt idx="38" formatCode="&quot;$&quot;#,##0.00">
                  <c:v>1036.6934560283682</c:v>
                </c:pt>
                <c:pt idx="39" formatCode="&quot;$&quot;#,##0.00">
                  <c:v>1030.6616027862044</c:v>
                </c:pt>
                <c:pt idx="40" formatCode="&quot;$&quot;#,##0.00">
                  <c:v>988.96737562020485</c:v>
                </c:pt>
                <c:pt idx="41" formatCode="&quot;$&quot;#,##0.00">
                  <c:v>933.11622876235856</c:v>
                </c:pt>
                <c:pt idx="42" formatCode="&quot;$&quot;#,##0.00">
                  <c:v>899.66088048546385</c:v>
                </c:pt>
                <c:pt idx="43" formatCode="&quot;$&quot;#,##0.00">
                  <c:v>891.62816261379373</c:v>
                </c:pt>
                <c:pt idx="44" formatCode="&quot;$&quot;#,##0.00">
                  <c:v>797.98830031463035</c:v>
                </c:pt>
                <c:pt idx="45" formatCode="&quot;$&quot;#,##0.00">
                  <c:v>664.10526831088714</c:v>
                </c:pt>
                <c:pt idx="46" formatCode="&quot;$&quot;#,##0.00">
                  <c:v>637.40430016701328</c:v>
                </c:pt>
                <c:pt idx="47" formatCode="&quot;$&quot;#,##0.00">
                  <c:v>560.44454941017364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37-47AF-A946-C69E655FB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95288"/>
        <c:axId val="236494112"/>
      </c:lineChart>
      <c:scatterChart>
        <c:scatterStyle val="smoothMarker"/>
        <c:varyColors val="0"/>
        <c:ser>
          <c:idx val="4"/>
          <c:order val="4"/>
          <c:tx>
            <c:strRef>
              <c:f>DATA!$N$6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DATA!$O$7:$O$9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DATA!$M$7:$M$9</c:f>
              <c:numCache>
                <c:formatCode>General</c:formatCode>
                <c:ptCount val="3"/>
                <c:pt idx="0">
                  <c:v>12.5</c:v>
                </c:pt>
                <c:pt idx="1">
                  <c:v>24.5</c:v>
                </c:pt>
                <c:pt idx="2">
                  <c:v>36.5</c:v>
                </c:pt>
              </c:numCache>
            </c:numRef>
          </c:xVal>
          <c:yVal>
            <c:numRef>
              <c:f>DATA!$N$7:$N$9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737-47AF-A946-C69E655FB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18560"/>
        <c:axId val="732224800"/>
      </c:scatterChart>
      <c:catAx>
        <c:axId val="23649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4112"/>
        <c:crosses val="autoZero"/>
        <c:auto val="1"/>
        <c:lblAlgn val="ctr"/>
        <c:lblOffset val="100"/>
        <c:noMultiLvlLbl val="0"/>
      </c:catAx>
      <c:valAx>
        <c:axId val="236494112"/>
        <c:scaling>
          <c:orientation val="minMax"/>
          <c:max val="13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(millions)</a:t>
                </a:r>
              </a:p>
            </c:rich>
          </c:tx>
          <c:layout>
            <c:manualLayout>
              <c:xMode val="edge"/>
              <c:yMode val="edge"/>
              <c:x val="8.7136254707292048E-3"/>
              <c:y val="0.40583073536796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in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95288"/>
        <c:crosses val="autoZero"/>
        <c:crossBetween val="between"/>
        <c:majorUnit val="100"/>
        <c:minorUnit val="20"/>
      </c:valAx>
      <c:valAx>
        <c:axId val="732224800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18560"/>
        <c:crosses val="max"/>
        <c:crossBetween val="midCat"/>
      </c:valAx>
      <c:valAx>
        <c:axId val="7322185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32224800"/>
        <c:crosses val="max"/>
        <c:crossBetween val="midCat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9292092244729843"/>
          <c:y val="0.93976398641643877"/>
          <c:w val="0.26087389744061623"/>
          <c:h val="3.4024630127373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0.78547</cdr:x>
      <cdr:y>0.08921</cdr:y>
    </cdr:from>
    <cdr:to>
      <cdr:x>0.9833</cdr:x>
      <cdr:y>0.13161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259688" y="413250"/>
          <a:ext cx="2080301" cy="196410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654759" y="755739"/>
          <a:ext cx="1518558" cy="188947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848360" y="771371"/>
          <a:ext cx="1552527" cy="192855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654759" y="758866"/>
          <a:ext cx="1518558" cy="189728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0.99656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295" y="6061364"/>
          <a:ext cx="4820228" cy="20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595959"/>
              </a:solidFill>
            </a:rPr>
            <a:t>Source:</a:t>
          </a:r>
          <a:r>
            <a:rPr lang="en-US" sz="900" baseline="0" dirty="0">
              <a:solidFill>
                <a:srgbClr val="595959"/>
              </a:solidFill>
            </a:rPr>
            <a:t> U.S. Department of Labor,</a:t>
          </a:r>
          <a:r>
            <a:rPr lang="en-US" sz="9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 dirty="0">
              <a:solidFill>
                <a:srgbClr val="595959"/>
              </a:solidFill>
            </a:rPr>
            <a:t> 60-RFA/bdc/10/3/2022</a:t>
          </a:r>
          <a:endParaRPr lang="en-US" sz="9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0.00445</cdr:x>
      <cdr:y>0.0081</cdr:y>
    </cdr:from>
    <cdr:to>
      <cdr:x>0.06531</cdr:x>
      <cdr:y>0.04281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57295A2-CCE2-4010-9B2C-9FD17A45CD47}"/>
            </a:ext>
          </a:extLst>
        </cdr:cNvPr>
        <cdr:cNvSpPr/>
      </cdr:nvSpPr>
      <cdr:spPr>
        <a:xfrm xmlns:a="http://schemas.openxmlformats.org/drawingml/2006/main">
          <a:off x="50800" y="50800"/>
          <a:ext cx="693964" cy="217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0.95211</cdr:y>
    </cdr:from>
    <cdr:to>
      <cdr:x>0.56422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8930213-D589-4614-ACFB-6D99E49E550B}"/>
            </a:ext>
          </a:extLst>
        </cdr:cNvPr>
        <cdr:cNvSpPr txBox="1"/>
      </cdr:nvSpPr>
      <cdr:spPr>
        <a:xfrm xmlns:a="http://schemas.openxmlformats.org/drawingml/2006/main">
          <a:off x="0" y="4544558"/>
          <a:ext cx="593311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rgbClr val="595959"/>
              </a:solidFill>
            </a:rPr>
            <a:t>Source:</a:t>
          </a:r>
          <a:r>
            <a:rPr lang="en-US" sz="800" baseline="0" dirty="0">
              <a:solidFill>
                <a:srgbClr val="595959"/>
              </a:solidFill>
            </a:rPr>
            <a:t> U.S. Department of Commerce, </a:t>
          </a:r>
          <a:r>
            <a:rPr lang="en-US" sz="8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Economic Analysis; S.C. Board of Economic Advisors-RFA/bdc/10/3/2022 </a:t>
          </a:r>
          <a:endParaRPr lang="en-US" sz="8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0.72473</cdr:x>
      <cdr:y>0.03765</cdr:y>
    </cdr:from>
    <cdr:to>
      <cdr:x>0.94885</cdr:x>
      <cdr:y>0.11115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64786D9C-A00E-460C-B9EE-51DA4837C19D}"/>
            </a:ext>
          </a:extLst>
        </cdr:cNvPr>
        <cdr:cNvGrpSpPr/>
      </cdr:nvGrpSpPr>
      <cdr:grpSpPr>
        <a:xfrm xmlns:a="http://schemas.openxmlformats.org/drawingml/2006/main">
          <a:off x="7620971" y="179709"/>
          <a:ext cx="2356756" cy="350828"/>
          <a:chOff x="4491061" y="-2518492"/>
          <a:chExt cx="132306" cy="279122"/>
        </a:xfrm>
      </cdr:grpSpPr>
      <cdr:sp macro="" textlink="">
        <cdr:nvSpPr>
          <cdr:cNvPr id="4" name="TextBox 2">
            <a:extLst xmlns:a="http://schemas.openxmlformats.org/drawingml/2006/main">
              <a:ext uri="{FF2B5EF4-FFF2-40B4-BE49-F238E27FC236}">
                <a16:creationId xmlns:a16="http://schemas.microsoft.com/office/drawing/2014/main" id="{5171E84F-C919-47BC-823B-AA32B9B58713}"/>
              </a:ext>
            </a:extLst>
          </cdr:cNvPr>
          <cdr:cNvSpPr txBox="1"/>
        </cdr:nvSpPr>
        <cdr:spPr>
          <a:xfrm xmlns:a="http://schemas.openxmlformats.org/drawingml/2006/main">
            <a:off x="4523833" y="-2518492"/>
            <a:ext cx="99534" cy="27912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 Trend Range:</a:t>
            </a:r>
          </a:p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5-year (top) to 10-year (bottom)</a:t>
            </a:r>
          </a:p>
        </cdr:txBody>
      </cdr:sp>
      <cdr:sp macro="" textlink="">
        <cdr:nvSpPr>
          <cdr:cNvPr id="5" name="Rectangle 4">
            <a:extLst xmlns:a="http://schemas.openxmlformats.org/drawingml/2006/main">
              <a:ext uri="{FF2B5EF4-FFF2-40B4-BE49-F238E27FC236}">
                <a16:creationId xmlns:a16="http://schemas.microsoft.com/office/drawing/2014/main" id="{88DA8461-8D03-4E89-B41D-B1B81A4CEB50}"/>
              </a:ext>
            </a:extLst>
          </cdr:cNvPr>
          <cdr:cNvSpPr/>
        </cdr:nvSpPr>
        <cdr:spPr>
          <a:xfrm xmlns:a="http://schemas.openxmlformats.org/drawingml/2006/main">
            <a:off x="4491061" y="-2402929"/>
            <a:ext cx="31357" cy="10153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EEBF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</cdr:grp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0.95207</cdr:y>
    </cdr:from>
    <cdr:to>
      <cdr:x>1</cdr:x>
      <cdr:y>0.99615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A0A227-26B2-F506-6A3F-520E314B32BD}"/>
            </a:ext>
          </a:extLst>
        </cdr:cNvPr>
        <cdr:cNvSpPr txBox="1"/>
      </cdr:nvSpPr>
      <cdr:spPr>
        <a:xfrm xmlns:a="http://schemas.openxmlformats.org/drawingml/2006/main">
          <a:off x="0" y="4832059"/>
          <a:ext cx="10515600" cy="22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tx1">
                  <a:lumMod val="50000"/>
                  <a:lumOff val="50000"/>
                </a:schemeClr>
              </a:solidFill>
            </a:rPr>
            <a:t>Source: US Bureau of Labor Statistics,</a:t>
          </a:r>
          <a:r>
            <a:rPr lang="en-US" sz="800" baseline="0" dirty="0">
              <a:solidFill>
                <a:schemeClr val="tx1">
                  <a:lumMod val="50000"/>
                  <a:lumOff val="50000"/>
                </a:schemeClr>
              </a:solidFill>
            </a:rPr>
            <a:t> Consumer Price Index for All Urban Consumers; </a:t>
          </a:r>
          <a:r>
            <a:rPr lang="en-US" sz="800" dirty="0">
              <a:solidFill>
                <a:schemeClr val="tx1">
                  <a:lumMod val="50000"/>
                  <a:lumOff val="50000"/>
                </a:schemeClr>
              </a:solidFill>
            </a:rPr>
            <a:t>TD</a:t>
          </a:r>
          <a:r>
            <a:rPr lang="en-US" sz="800" baseline="0" dirty="0">
              <a:solidFill>
                <a:schemeClr val="tx1">
                  <a:lumMod val="50000"/>
                  <a:lumOff val="50000"/>
                </a:schemeClr>
              </a:solidFill>
            </a:rPr>
            <a:t> Bank U.S. Economic Outlook as of September 2022; Wells Fargo U.S. Economic Outlook as of September 30, 2022  216-RFA/lhj/10/03/2022</a:t>
          </a:r>
          <a:endParaRPr lang="en-US" sz="8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0.12283</cdr:x>
      <cdr:y>0.35966</cdr:y>
    </cdr:from>
    <cdr:to>
      <cdr:x>0.32242</cdr:x>
      <cdr:y>0.47814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3256" y="2259419"/>
          <a:ext cx="1727791" cy="744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0.0182</cdr:x>
      <cdr:y>0.95808</cdr:y>
    </cdr:from>
    <cdr:to>
      <cdr:x>0.36722</cdr:x>
      <cdr:y>0.99681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8F2BA17-10DD-4D29-9EB0-BE9282740C49}"/>
            </a:ext>
          </a:extLst>
        </cdr:cNvPr>
        <cdr:cNvSpPr txBox="1"/>
      </cdr:nvSpPr>
      <cdr:spPr>
        <a:xfrm xmlns:a="http://schemas.openxmlformats.org/drawingml/2006/main">
          <a:off x="207688" y="6022951"/>
          <a:ext cx="3981880" cy="243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0.09308</cdr:x>
      <cdr:y>0.57291</cdr:y>
    </cdr:from>
    <cdr:to>
      <cdr:x>0.97471</cdr:x>
      <cdr:y>0.57408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657F5245-ACF8-400A-BBAB-9B869589E0FB}"/>
            </a:ext>
          </a:extLst>
        </cdr:cNvPr>
        <cdr:cNvCxnSpPr/>
      </cdr:nvCxnSpPr>
      <cdr:spPr>
        <a:xfrm xmlns:a="http://schemas.openxmlformats.org/drawingml/2006/main" flipV="1">
          <a:off x="1062499" y="3606934"/>
          <a:ext cx="10063376" cy="73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0.09633</cdr:x>
      <cdr:y>0.65464</cdr:y>
    </cdr:from>
    <cdr:to>
      <cdr:x>0.97796</cdr:x>
      <cdr:y>0.65581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79190333-2298-47E5-9A0E-6F931F83256A}"/>
            </a:ext>
          </a:extLst>
        </cdr:cNvPr>
        <cdr:cNvCxnSpPr/>
      </cdr:nvCxnSpPr>
      <cdr:spPr>
        <a:xfrm xmlns:a="http://schemas.openxmlformats.org/drawingml/2006/main" flipV="1">
          <a:off x="1099542" y="4121485"/>
          <a:ext cx="10063376" cy="73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0.00672</cdr:x>
      <cdr:y>0.95187</cdr:y>
    </cdr:from>
    <cdr:to>
      <cdr:x>0.52895</cdr:x>
      <cdr:y>0.99982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D2B79C6-0F91-01A3-57D0-97A18495C935}"/>
            </a:ext>
          </a:extLst>
        </cdr:cNvPr>
        <cdr:cNvSpPr txBox="1"/>
      </cdr:nvSpPr>
      <cdr:spPr>
        <a:xfrm xmlns:a="http://schemas.openxmlformats.org/drawingml/2006/main">
          <a:off x="70677" y="4409385"/>
          <a:ext cx="5491543" cy="222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U.S. Department of Commerce, Bureau of Economic Analysis; SC Revenue and Fiscal Affairs Office 34F-LHJ/10/11/2022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0.0038</cdr:x>
      <cdr:y>0.96441</cdr:y>
    </cdr:from>
    <cdr:to>
      <cdr:x>0.42631</cdr:x>
      <cdr:y>0.99656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6265778-F992-45D9-A89E-DF4AF98028BF}"/>
            </a:ext>
          </a:extLst>
        </cdr:cNvPr>
        <cdr:cNvSpPr txBox="1"/>
      </cdr:nvSpPr>
      <cdr:spPr>
        <a:xfrm xmlns:a="http://schemas.openxmlformats.org/drawingml/2006/main">
          <a:off x="43295" y="6061364"/>
          <a:ext cx="4820228" cy="20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595959"/>
              </a:solidFill>
            </a:rPr>
            <a:t>Source:</a:t>
          </a:r>
          <a:r>
            <a:rPr lang="en-US" sz="900" baseline="0" dirty="0">
              <a:solidFill>
                <a:srgbClr val="595959"/>
              </a:solidFill>
            </a:rPr>
            <a:t> U.S. Department of Labor,</a:t>
          </a:r>
          <a:r>
            <a:rPr lang="en-US" sz="9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Labor Statistics</a:t>
          </a:r>
          <a:r>
            <a:rPr lang="en-US" sz="900" baseline="0" dirty="0">
              <a:solidFill>
                <a:srgbClr val="595959"/>
              </a:solidFill>
            </a:rPr>
            <a:t> 60-RFA/bdc/10/3/2022</a:t>
          </a:r>
          <a:endParaRPr lang="en-US" sz="9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0.00445</cdr:x>
      <cdr:y>0.0081</cdr:y>
    </cdr:from>
    <cdr:to>
      <cdr:x>0.06531</cdr:x>
      <cdr:y>0.04281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57295A2-CCE2-4010-9B2C-9FD17A45CD47}"/>
            </a:ext>
          </a:extLst>
        </cdr:cNvPr>
        <cdr:cNvSpPr/>
      </cdr:nvSpPr>
      <cdr:spPr>
        <a:xfrm xmlns:a="http://schemas.openxmlformats.org/drawingml/2006/main">
          <a:off x="50800" y="50800"/>
          <a:ext cx="693964" cy="217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0.95665</cdr:y>
    </cdr:from>
    <cdr:to>
      <cdr:x>0.56422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8930213-D589-4614-ACFB-6D99E49E550B}"/>
            </a:ext>
          </a:extLst>
        </cdr:cNvPr>
        <cdr:cNvSpPr txBox="1"/>
      </cdr:nvSpPr>
      <cdr:spPr>
        <a:xfrm xmlns:a="http://schemas.openxmlformats.org/drawingml/2006/main">
          <a:off x="0" y="5636479"/>
          <a:ext cx="7175679" cy="255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rgbClr val="595959"/>
              </a:solidFill>
            </a:rPr>
            <a:t>Data</a:t>
          </a:r>
          <a:r>
            <a:rPr lang="en-US" sz="800" baseline="0" dirty="0">
              <a:solidFill>
                <a:srgbClr val="595959"/>
              </a:solidFill>
            </a:rPr>
            <a:t> </a:t>
          </a:r>
          <a:r>
            <a:rPr lang="en-US" sz="800" dirty="0">
              <a:solidFill>
                <a:srgbClr val="595959"/>
              </a:solidFill>
            </a:rPr>
            <a:t>Source:</a:t>
          </a:r>
          <a:r>
            <a:rPr lang="en-US" sz="800" baseline="0" dirty="0">
              <a:solidFill>
                <a:srgbClr val="595959"/>
              </a:solidFill>
            </a:rPr>
            <a:t> U.S. Department of Commerce, </a:t>
          </a:r>
          <a:r>
            <a:rPr lang="en-US" sz="800" baseline="0" dirty="0">
              <a:solidFill>
                <a:srgbClr val="595959"/>
              </a:solidFill>
              <a:effectLst/>
              <a:latin typeface="+mn-lt"/>
              <a:ea typeface="+mn-ea"/>
              <a:cs typeface="+mn-cs"/>
            </a:rPr>
            <a:t>Bureau of Economic Analysis; S.C. Board of Economic Advisors-RFA/bdc/10/3/2022 </a:t>
          </a:r>
          <a:endParaRPr lang="en-US" sz="800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0.72473</cdr:x>
      <cdr:y>0.03765</cdr:y>
    </cdr:from>
    <cdr:to>
      <cdr:x>0.94885</cdr:x>
      <cdr:y>0.11115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64786D9C-A00E-460C-B9EE-51DA4837C19D}"/>
            </a:ext>
          </a:extLst>
        </cdr:cNvPr>
        <cdr:cNvGrpSpPr/>
      </cdr:nvGrpSpPr>
      <cdr:grpSpPr>
        <a:xfrm xmlns:a="http://schemas.openxmlformats.org/drawingml/2006/main">
          <a:off x="7620971" y="174407"/>
          <a:ext cx="2356756" cy="340476"/>
          <a:chOff x="4491061" y="-2518492"/>
          <a:chExt cx="132306" cy="279122"/>
        </a:xfrm>
      </cdr:grpSpPr>
      <cdr:sp macro="" textlink="">
        <cdr:nvSpPr>
          <cdr:cNvPr id="4" name="TextBox 2">
            <a:extLst xmlns:a="http://schemas.openxmlformats.org/drawingml/2006/main">
              <a:ext uri="{FF2B5EF4-FFF2-40B4-BE49-F238E27FC236}">
                <a16:creationId xmlns:a16="http://schemas.microsoft.com/office/drawing/2014/main" id="{5171E84F-C919-47BC-823B-AA32B9B58713}"/>
              </a:ext>
            </a:extLst>
          </cdr:cNvPr>
          <cdr:cNvSpPr txBox="1"/>
        </cdr:nvSpPr>
        <cdr:spPr>
          <a:xfrm xmlns:a="http://schemas.openxmlformats.org/drawingml/2006/main">
            <a:off x="4523833" y="-2518492"/>
            <a:ext cx="99534" cy="27912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 Trend Range:</a:t>
            </a:r>
          </a:p>
          <a:p xmlns:a="http://schemas.openxmlformats.org/drawingml/2006/main"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5-year (top) to 10-year (bottom)</a:t>
            </a:r>
          </a:p>
        </cdr:txBody>
      </cdr:sp>
      <cdr:sp macro="" textlink="">
        <cdr:nvSpPr>
          <cdr:cNvPr id="5" name="Rectangle 4">
            <a:extLst xmlns:a="http://schemas.openxmlformats.org/drawingml/2006/main">
              <a:ext uri="{FF2B5EF4-FFF2-40B4-BE49-F238E27FC236}">
                <a16:creationId xmlns:a16="http://schemas.microsoft.com/office/drawing/2014/main" id="{88DA8461-8D03-4E89-B41D-B1B81A4CEB50}"/>
              </a:ext>
            </a:extLst>
          </cdr:cNvPr>
          <cdr:cNvSpPr/>
        </cdr:nvSpPr>
        <cdr:spPr>
          <a:xfrm xmlns:a="http://schemas.openxmlformats.org/drawingml/2006/main">
            <a:off x="4491061" y="-2402929"/>
            <a:ext cx="31357" cy="10153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EEBF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</cdr:grp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0.95207</cdr:y>
    </cdr:from>
    <cdr:to>
      <cdr:x>1</cdr:x>
      <cdr:y>0.99615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A0A227-26B2-F506-6A3F-520E314B32BD}"/>
            </a:ext>
          </a:extLst>
        </cdr:cNvPr>
        <cdr:cNvSpPr txBox="1"/>
      </cdr:nvSpPr>
      <cdr:spPr>
        <a:xfrm xmlns:a="http://schemas.openxmlformats.org/drawingml/2006/main">
          <a:off x="0" y="4832059"/>
          <a:ext cx="10515600" cy="22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tx1">
                  <a:lumMod val="50000"/>
                  <a:lumOff val="50000"/>
                </a:schemeClr>
              </a:solidFill>
            </a:rPr>
            <a:t>Source: US Bureau of Labor Statistics,</a:t>
          </a:r>
          <a:r>
            <a:rPr lang="en-US" sz="800" baseline="0" dirty="0">
              <a:solidFill>
                <a:schemeClr val="tx1">
                  <a:lumMod val="50000"/>
                  <a:lumOff val="50000"/>
                </a:schemeClr>
              </a:solidFill>
            </a:rPr>
            <a:t> Consumer Price Index for All Urban Consumers; </a:t>
          </a:r>
          <a:r>
            <a:rPr lang="en-US" sz="800" dirty="0">
              <a:solidFill>
                <a:schemeClr val="tx1">
                  <a:lumMod val="50000"/>
                  <a:lumOff val="50000"/>
                </a:schemeClr>
              </a:solidFill>
            </a:rPr>
            <a:t>TD</a:t>
          </a:r>
          <a:r>
            <a:rPr lang="en-US" sz="800" baseline="0" dirty="0">
              <a:solidFill>
                <a:schemeClr val="tx1">
                  <a:lumMod val="50000"/>
                  <a:lumOff val="50000"/>
                </a:schemeClr>
              </a:solidFill>
            </a:rPr>
            <a:t> Bank U.S. Economic Outlook as of September 2022; Wells Fargo U.S. Economic Outlook as of September 30, 2022  216-RFA/lhj/10/03/2022</a:t>
          </a:r>
          <a:endParaRPr lang="en-US" sz="8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0.82818</cdr:x>
      <cdr:y>0.14328</cdr:y>
    </cdr:from>
    <cdr:to>
      <cdr:x>0.97259</cdr:x>
      <cdr:y>0.1826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708810" y="663720"/>
          <a:ext cx="1518557" cy="182143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0.94436</cdr:y>
    </cdr:from>
    <cdr:to>
      <cdr:x>1</cdr:x>
      <cdr:y>0.99651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3083A349-E6C7-427D-9647-9B0E361ABB87}"/>
            </a:ext>
          </a:extLst>
        </cdr:cNvPr>
        <cdr:cNvSpPr txBox="1"/>
      </cdr:nvSpPr>
      <cdr:spPr>
        <a:xfrm xmlns:a="http://schemas.openxmlformats.org/drawingml/2006/main">
          <a:off x="0" y="4374582"/>
          <a:ext cx="10515600" cy="2415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65000"/>
                  <a:lumOff val="35000"/>
                </a:schemeClr>
              </a:solidFill>
            </a:rPr>
            <a:t>Source: U.S. Bureau of Economic Analysis, Compensation of Employees, Received; U.S. Bureau of Labor Statistics, JOLTS; 309A - RFA/bdc/10/10/2022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0.82818</cdr:x>
      <cdr:y>0.14328</cdr:y>
    </cdr:from>
    <cdr:to>
      <cdr:x>0.97259</cdr:x>
      <cdr:y>0.1826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708810" y="690072"/>
          <a:ext cx="1518557" cy="189375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0.01656</cdr:x>
      <cdr:y>0.95349</cdr:y>
    </cdr:from>
    <cdr:to>
      <cdr:x>0.88746</cdr:x>
      <cdr:y>0.98007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3083A349-E6C7-427D-9647-9B0E361ABB87}"/>
            </a:ext>
          </a:extLst>
        </cdr:cNvPr>
        <cdr:cNvSpPr txBox="1"/>
      </cdr:nvSpPr>
      <cdr:spPr>
        <a:xfrm xmlns:a="http://schemas.openxmlformats.org/drawingml/2006/main">
          <a:off x="174172" y="4416876"/>
          <a:ext cx="9158036" cy="1231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Source:</a:t>
          </a:r>
          <a:r>
            <a:rPr lang="en-US" sz="800" baseline="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U.S. Bureau of Economic Analysis,</a:t>
          </a:r>
          <a:r>
            <a:rPr lang="en-US" sz="800" baseline="0" dirty="0">
              <a:solidFill>
                <a:schemeClr val="tx1">
                  <a:lumMod val="75000"/>
                  <a:lumOff val="25000"/>
                </a:schemeClr>
              </a:solidFill>
            </a:rPr>
            <a:t> Personal Income and Outlays</a:t>
          </a:r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 - 311F</a:t>
          </a:r>
          <a:r>
            <a:rPr lang="en-US" sz="800" baseline="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RFA/bdc/10/10/2022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654759" y="728526"/>
          <a:ext cx="1518558" cy="182143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0.00527</cdr:x>
      <cdr:y>0.95735</cdr:y>
    </cdr:from>
    <cdr:to>
      <cdr:x>0.90658</cdr:x>
      <cdr:y>0.99487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3FAE6F-DE5A-47BF-802D-D8DC873DD5DE}"/>
            </a:ext>
          </a:extLst>
        </cdr:cNvPr>
        <cdr:cNvSpPr txBox="1"/>
      </cdr:nvSpPr>
      <cdr:spPr>
        <a:xfrm xmlns:a="http://schemas.openxmlformats.org/drawingml/2006/main">
          <a:off x="60114" y="6019896"/>
          <a:ext cx="10280161" cy="23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Source</a:t>
          </a:r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: </a:t>
          </a:r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U.S. Bureau of Economic Analysis, Personal Consumption Expenditures: Goods [DGDSRC1], retrieved from FRED, Federal Reserve Bank of St. Louis; 299-RFA/lhj/10/11/2022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654759" y="728526"/>
          <a:ext cx="1518558" cy="182143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0.83863</cdr:x>
      <cdr:y>0.94089</cdr:y>
    </cdr:from>
    <cdr:to>
      <cdr:x>0.97747</cdr:x>
      <cdr:y>0.98444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950C6D1-4C1F-405B-8517-4CAF8DE1D2CE}"/>
            </a:ext>
          </a:extLst>
        </cdr:cNvPr>
        <cdr:cNvSpPr txBox="1"/>
      </cdr:nvSpPr>
      <cdr:spPr>
        <a:xfrm xmlns:a="http://schemas.openxmlformats.org/drawingml/2006/main">
          <a:off x="9572625" y="5926456"/>
          <a:ext cx="1584837" cy="27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0.82304</cdr:x>
      <cdr:y>0.15727</cdr:y>
    </cdr:from>
    <cdr:to>
      <cdr:x>0.96745</cdr:x>
      <cdr:y>0.19659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A784E6BF-CBE0-4E25-9E17-D10FE5EEFAD0}"/>
            </a:ext>
          </a:extLst>
        </cdr:cNvPr>
        <cdr:cNvGrpSpPr/>
      </cdr:nvGrpSpPr>
      <cdr:grpSpPr>
        <a:xfrm xmlns:a="http://schemas.openxmlformats.org/drawingml/2006/main">
          <a:off x="8654759" y="755739"/>
          <a:ext cx="1518558" cy="188947"/>
          <a:chOff x="8515350" y="5876925"/>
          <a:chExt cx="1504682" cy="247650"/>
        </a:xfrm>
      </cdr:grpSpPr>
      <cdr:sp macro="" textlink="">
        <cdr:nvSpPr>
          <cdr:cNvPr id="6" name="Rectangle 5">
            <a:extLst xmlns:a="http://schemas.openxmlformats.org/drawingml/2006/main">
              <a:ext uri="{FF2B5EF4-FFF2-40B4-BE49-F238E27FC236}">
                <a16:creationId xmlns:a16="http://schemas.microsoft.com/office/drawing/2014/main" id="{10E53730-11C9-45B2-A58C-25FBB08ED5B4}"/>
              </a:ext>
            </a:extLst>
          </cdr:cNvPr>
          <cdr:cNvSpPr/>
        </cdr:nvSpPr>
        <cdr:spPr>
          <a:xfrm xmlns:a="http://schemas.openxmlformats.org/drawingml/2006/main">
            <a:off x="8515350" y="5964174"/>
            <a:ext cx="365760" cy="731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>
              <a:lumMod val="60000"/>
              <a:lumOff val="40000"/>
              <a:alpha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4718662-2FFF-4A08-AA8F-5A84B8C3CDC5}"/>
              </a:ext>
            </a:extLst>
          </cdr:cNvPr>
          <cdr:cNvSpPr txBox="1"/>
        </cdr:nvSpPr>
        <cdr:spPr>
          <a:xfrm xmlns:a="http://schemas.openxmlformats.org/drawingml/2006/main">
            <a:off x="8871462" y="5876925"/>
            <a:ext cx="1148570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 anchorCtr="0"/>
          <a:lstStyle xmlns:a="http://schemas.openxmlformats.org/drawingml/2006/main"/>
          <a:p xmlns:a="http://schemas.openxmlformats.org/drawingml/2006/main"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Range: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+3.0%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DDEE-E018-4062-80B5-9002C700B0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7E26D-24D0-458B-A193-CD9A905188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0C4E0-1035-43C0-8FE3-5AD8989586DB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64219-C479-4211-BB86-90B47E31C7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4284B-1B1F-4EBA-B5D7-825B4E1F85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36600-58BF-41BB-8608-EA48813132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7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C3AE2B-5E4B-4078-8C10-E81DF22B337B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F8C16D-BE9F-41A4-AC6A-D9B371552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76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73921"/>
            <a:ext cx="9144000" cy="2387600"/>
          </a:xfrm>
        </p:spPr>
        <p:txBody>
          <a:bodyPr anchor="t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832" y="4619876"/>
            <a:ext cx="829433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115" y="4339598"/>
            <a:ext cx="1981372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6305"/>
            <a:ext cx="11887200" cy="658368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" y="195843"/>
            <a:ext cx="11795760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3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with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599" y="695557"/>
            <a:ext cx="10515600" cy="2852737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F33B4832-1AD2-4BAA-9E6C-5A3890496F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83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E876DB9-C9FC-4039-811B-9014184DC9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E0CC85D0-8941-485E-ABE4-00AA9DE8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06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02"/>
            <a:ext cx="10515600" cy="4632261"/>
          </a:xfrm>
        </p:spPr>
        <p:txBody>
          <a:bodyPr/>
          <a:lstStyle>
            <a:lvl1pPr>
              <a:lnSpc>
                <a:spcPct val="100000"/>
              </a:lnSpc>
              <a:defRPr sz="2800">
                <a:latin typeface="Franklin Gothic Book" panose="020B0503020102020204" pitchFamily="34" charset="0"/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9737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8DC22141-647B-4A84-B400-AC4DCD517C7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5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46305"/>
            <a:ext cx="118872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" y="192025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>
            <a:extLst>
              <a:ext uri="{FF2B5EF4-FFF2-40B4-BE49-F238E27FC236}">
                <a16:creationId xmlns:a16="http://schemas.microsoft.com/office/drawing/2014/main" id="{EC6F5EB5-8B31-41B5-8208-5AC4011FAAB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15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Z:\A-Revenue and Fiscal Affairs\RFA logo banner final.jpg">
            <a:extLst>
              <a:ext uri="{FF2B5EF4-FFF2-40B4-BE49-F238E27FC236}">
                <a16:creationId xmlns:a16="http://schemas.microsoft.com/office/drawing/2014/main" id="{E89F6753-BAB8-4F5C-A4FE-D7BAD6771F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08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70293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600" b="0">
                <a:solidFill>
                  <a:srgbClr val="1C396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4752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1648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>
            <a:extLst>
              <a:ext uri="{FF2B5EF4-FFF2-40B4-BE49-F238E27FC236}">
                <a16:creationId xmlns:a16="http://schemas.microsoft.com/office/drawing/2014/main" id="{CA2B73CC-8670-4040-964C-8007A306F7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69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r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>
            <a:extLst>
              <a:ext uri="{FF2B5EF4-FFF2-40B4-BE49-F238E27FC236}">
                <a16:creationId xmlns:a16="http://schemas.microsoft.com/office/drawing/2014/main" id="{89D906B3-AD75-484D-91F4-E25E0944C2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33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Z:\A-Revenue and Fiscal Affairs\RFA logo banner final.jpg">
            <a:extLst>
              <a:ext uri="{FF2B5EF4-FFF2-40B4-BE49-F238E27FC236}">
                <a16:creationId xmlns:a16="http://schemas.microsoft.com/office/drawing/2014/main" id="{FD09090D-74CB-4E40-A5AB-DB419ED6268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25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9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7152" y="6400800"/>
            <a:ext cx="2743200" cy="365125"/>
          </a:xfrm>
        </p:spPr>
        <p:txBody>
          <a:bodyPr/>
          <a:lstStyle/>
          <a:p>
            <a:fld id="{784DC4BC-AE01-4C6D-870D-ADD2363A0B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448" y="146305"/>
            <a:ext cx="118872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168" y="193398"/>
            <a:ext cx="11795760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Z:\A-Revenue and Fiscal Affairs\RFA logo banner final.jpg">
            <a:extLst>
              <a:ext uri="{FF2B5EF4-FFF2-40B4-BE49-F238E27FC236}">
                <a16:creationId xmlns:a16="http://schemas.microsoft.com/office/drawing/2014/main" id="{2DADB3AE-8083-4F21-95B9-8A3C43D30F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6" y="6446520"/>
            <a:ext cx="2529889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31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22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4356"/>
            <a:ext cx="10515600" cy="45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25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fld id="{784DC4BC-AE01-4C6D-870D-ADD2363A0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3" r:id="rId3"/>
    <p:sldLayoutId id="2147483854" r:id="rId4"/>
    <p:sldLayoutId id="2147483862" r:id="rId5"/>
    <p:sldLayoutId id="2147483856" r:id="rId6"/>
    <p:sldLayoutId id="2147483857" r:id="rId7"/>
    <p:sldLayoutId id="2147483858" r:id="rId8"/>
    <p:sldLayoutId id="2147483859" r:id="rId9"/>
    <p:sldLayoutId id="2147483852" r:id="rId10"/>
    <p:sldLayoutId id="2147483860" r:id="rId11"/>
    <p:sldLayoutId id="2147483861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kern="1200">
          <a:solidFill>
            <a:srgbClr val="002060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une.com/2022/10/03/housing-market-wall-street-home-prices-predictions-moodys-goldman-sachs-morgan-stanley-fitch-rating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721F-3894-42B9-8B01-19FC9D503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3920"/>
            <a:ext cx="9144000" cy="3002779"/>
          </a:xfrm>
        </p:spPr>
        <p:txBody>
          <a:bodyPr>
            <a:normAutofit fontScale="90000"/>
          </a:bodyPr>
          <a:lstStyle/>
          <a:p>
            <a:r>
              <a:rPr lang="en-US" dirty="0"/>
              <a:t>SOUTH CAROLINA</a:t>
            </a:r>
            <a:br>
              <a:rPr lang="en-US" dirty="0"/>
            </a:br>
            <a:r>
              <a:rPr lang="en-US" dirty="0"/>
              <a:t>GENERAL FUND REVENUE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Quarterly Review</a:t>
            </a:r>
            <a:br>
              <a:rPr lang="en-US" dirty="0"/>
            </a:br>
            <a:r>
              <a:rPr lang="en-US" dirty="0"/>
              <a:t>July to September FY 2022-23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Regional Advisory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FD67F-F0B3-4F32-B699-5D7B47081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832" y="5784080"/>
            <a:ext cx="8294336" cy="491558"/>
          </a:xfrm>
        </p:spPr>
        <p:txBody>
          <a:bodyPr/>
          <a:lstStyle/>
          <a:p>
            <a:r>
              <a:rPr lang="en-US" dirty="0"/>
              <a:t>October 18, 2022</a:t>
            </a:r>
          </a:p>
        </p:txBody>
      </p:sp>
    </p:spTree>
    <p:extLst>
      <p:ext uri="{BB962C8B-B14F-4D97-AF65-F5344CB8AC3E}">
        <p14:creationId xmlns:p14="http://schemas.microsoft.com/office/powerpoint/2010/main" val="81496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8D37FA-F5EA-4A07-9963-EDB57613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49"/>
            <a:ext cx="10914776" cy="1262337"/>
          </a:xfrm>
        </p:spPr>
        <p:txBody>
          <a:bodyPr>
            <a:normAutofit/>
          </a:bodyPr>
          <a:lstStyle/>
          <a:p>
            <a:r>
              <a:rPr lang="en-US" dirty="0"/>
              <a:t>US Personal Income, Select Components</a:t>
            </a:r>
            <a:br>
              <a:rPr lang="en-US" dirty="0"/>
            </a:br>
            <a:r>
              <a:rPr lang="en-US" sz="2400" dirty="0"/>
              <a:t>Interest, dividend, and proprietors’ income are exceeding pre-pandemic levels; these components are similar in size and drive Non-Withholdings collections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6453-5722-4019-9679-E3F3BCF1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E782A-F0B9-4BDB-B203-010261B1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12AEAA-6A1C-4F6D-AD5D-9981FB675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494213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52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117443-CE80-4BA6-AD1C-1EF0254C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</a:t>
            </a:r>
            <a:br>
              <a:rPr lang="en-US" dirty="0"/>
            </a:br>
            <a:r>
              <a:rPr lang="en-US" sz="3000" dirty="0"/>
              <a:t>Consumption Taxes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5B4B1-19D7-448A-83E7-3811E146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A0146-87ED-43C4-9EA2-A31F2CE4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6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11B-7F2E-4EBF-9B47-1DB44C05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753"/>
            <a:ext cx="10515600" cy="100647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Sales Tax - Actual vs. Estimate</a:t>
            </a:r>
            <a:br>
              <a:rPr lang="en-US" sz="3300" dirty="0"/>
            </a:br>
            <a:r>
              <a:rPr lang="en-US" sz="2700" dirty="0"/>
              <a:t>September collections grew by 11.1% over last year, bringing fiscal year-to-date collections to $153.6m above the estimate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2DC7B-88A4-42A0-8D26-04468298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7EA0F-E1B7-4BF0-BF41-0DA2EB1D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44E974E-95AD-4817-B703-858EC3343A1C}"/>
              </a:ext>
            </a:extLst>
          </p:cNvPr>
          <p:cNvSpPr txBox="1"/>
          <p:nvPr/>
        </p:nvSpPr>
        <p:spPr>
          <a:xfrm>
            <a:off x="6602093" y="2988321"/>
            <a:ext cx="1068284" cy="6020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FY 2020-21 Estimate</a:t>
            </a:r>
          </a:p>
          <a:p>
            <a:pPr algn="ctr"/>
            <a:r>
              <a:rPr lang="en-US" sz="900" b="1" dirty="0"/>
              <a:t>(Aug</a:t>
            </a:r>
            <a:r>
              <a:rPr lang="en-US" sz="900" b="1" baseline="0" dirty="0"/>
              <a:t> 2020)</a:t>
            </a:r>
            <a:endParaRPr lang="en-US" sz="9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48910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04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0635-F99E-56E3-FE01-CE1552B9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US Consumer Expenditures</a:t>
            </a:r>
            <a:br>
              <a:rPr lang="en-US" sz="3300" dirty="0"/>
            </a:br>
            <a:r>
              <a:rPr lang="en-US" sz="2700" dirty="0"/>
              <a:t>Consumers are spending more on services, while spending on goods was relatively flat through August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FDCD-0322-2C2E-2FA4-BEEF8ECD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38484-D43B-0437-E399-4DA5B015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707FA68-B224-429C-922D-B723E7937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435026"/>
              </p:ext>
            </p:extLst>
          </p:nvPr>
        </p:nvGraphicFramePr>
        <p:xfrm>
          <a:off x="762000" y="1371600"/>
          <a:ext cx="1059180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77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7810C5-2C64-4654-9FE4-BF341668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Deed Recording Fees – Actual vs. Estimate</a:t>
            </a:r>
            <a:br>
              <a:rPr lang="en-US" sz="3100" dirty="0"/>
            </a:br>
            <a:r>
              <a:rPr lang="en-US" sz="2700" dirty="0"/>
              <a:t>Collections are $8.3m ahead of the current forecast due to strong collections in September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A866D-DC87-4B19-8328-2E3C9934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October 18, 2022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0B8DB-9B42-44F5-BBAA-8D2230A0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C4BC-AE01-4C6D-870D-ADD2363A0B6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128275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02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0F2A95-DE26-C07C-9691-49603C2D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4355"/>
          </a:xfrm>
        </p:spPr>
        <p:txBody>
          <a:bodyPr>
            <a:normAutofit fontScale="90000"/>
          </a:bodyPr>
          <a:lstStyle/>
          <a:p>
            <a:r>
              <a:rPr lang="en-US" dirty="0"/>
              <a:t>US Housing Market</a:t>
            </a:r>
            <a:br>
              <a:rPr lang="en-US" dirty="0"/>
            </a:br>
            <a:r>
              <a:rPr lang="en-US" sz="2400" dirty="0"/>
              <a:t>Many Wall Street firms are now predicting declines in home prices during 2023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3D43-975D-FC63-4414-25D3D1B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CDC46-7FCC-304E-1EAC-14028205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15</a:t>
            </a:fld>
            <a:endParaRPr lang="en-US" dirty="0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64118A14-08AF-D917-3EA3-09AAFD56EA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3551" y="1282234"/>
            <a:ext cx="6093552" cy="4945814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E01DFD6-16D4-C0D2-B0D0-18087A603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914" y="1768720"/>
            <a:ext cx="410663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Goldman Sachs – 5% to 10% fall</a:t>
            </a:r>
          </a:p>
          <a:p>
            <a:r>
              <a:rPr lang="en-US" dirty="0"/>
              <a:t>Moody’s Analytics – 5% to 10% fall</a:t>
            </a:r>
          </a:p>
          <a:p>
            <a:r>
              <a:rPr lang="en-US" dirty="0"/>
              <a:t>Morgan Stanley – 7% fall</a:t>
            </a:r>
          </a:p>
          <a:p>
            <a:r>
              <a:rPr lang="en-US" dirty="0"/>
              <a:t>Fitch Ratings – 10% to 15% fall</a:t>
            </a:r>
          </a:p>
          <a:p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Source: Fortune.com </a:t>
            </a:r>
            <a:r>
              <a:rPr lang="en-US" sz="900" i="1" dirty="0"/>
              <a:t>Wall Street: U.S. housing market to see the second-biggest home price decline since the Great Depression; </a:t>
            </a:r>
            <a:r>
              <a:rPr lang="en-US" sz="900" i="1" dirty="0">
                <a:hlinkClick r:id="rId3"/>
              </a:rPr>
              <a:t>https://fortune.com/2022/10/03/housing-market-wall-street-home-prices-predictions-moodys-goldman-sachs-morgan-stanley-fitch-ratings</a:t>
            </a:r>
            <a:r>
              <a:rPr lang="en-US" sz="900" i="1" dirty="0"/>
              <a:t> Retrieved 10/4/2022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BB13-2BA2-402C-9474-E33B78B2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Consumption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39FBC-B4AC-4C95-8900-A611AD75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Alcoholic Liquor collections are running ahead of the estimate by $4.8m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Beer and Wine collections are $0.3m below the estimate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FC5A-4F2F-4157-BFEF-01811124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01A8-FE08-4DB3-B4D8-6183F62A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2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58EFDA-7E5D-4850-AF7E-1D9566E6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</a:t>
            </a:r>
            <a:br>
              <a:rPr lang="en-US" dirty="0"/>
            </a:br>
            <a:r>
              <a:rPr lang="en-US" sz="3000" dirty="0"/>
              <a:t>Business Taxes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F0F88-6078-4357-8250-22265DC9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9D6EA-C578-4C1E-928A-9A8CB074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5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48A20F-8A83-4E62-93BB-32E6B676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Corporate Income Tax – Actual vs. Estimate</a:t>
            </a:r>
            <a:br>
              <a:rPr lang="en-US" dirty="0"/>
            </a:br>
            <a:r>
              <a:rPr lang="en-US" sz="2400" dirty="0"/>
              <a:t>First quarter collections are a total of $172.9m above the forecast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0AFB-4545-4650-B4E3-679B7C6B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2B147-24A7-4238-8FDC-E91CDACD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63487"/>
              </p:ext>
            </p:extLst>
          </p:nvPr>
        </p:nvGraphicFramePr>
        <p:xfrm>
          <a:off x="838200" y="1371600"/>
          <a:ext cx="1051560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87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94CD69-7E90-4E5C-8C1A-B04FC4DC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License Tax – Actual vs. Estimate</a:t>
            </a:r>
            <a:br>
              <a:rPr lang="en-US" dirty="0"/>
            </a:br>
            <a:r>
              <a:rPr lang="en-US" sz="2400" dirty="0"/>
              <a:t>Collections are $5.7m above the current forecast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2209-56DC-43B8-9F92-A509FB02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B9511-43EF-4919-B84F-CBBD48A6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431053"/>
              </p:ext>
            </p:extLst>
          </p:nvPr>
        </p:nvGraphicFramePr>
        <p:xfrm>
          <a:off x="838200" y="1371600"/>
          <a:ext cx="1051560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279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132B-1971-4744-8D94-D8DA23C6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01673"/>
          </a:xfrm>
        </p:spPr>
        <p:txBody>
          <a:bodyPr>
            <a:normAutofit/>
          </a:bodyPr>
          <a:lstStyle/>
          <a:p>
            <a:r>
              <a:rPr lang="en-US" dirty="0"/>
              <a:t>General Fund Revenue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0B06-DBE4-41D4-9CE7-360B06BD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E9C74-141F-4126-B6BB-958E81A4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CEE874F-76C5-2FEC-C62C-BAE0629DD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469963"/>
              </p:ext>
            </p:extLst>
          </p:nvPr>
        </p:nvGraphicFramePr>
        <p:xfrm>
          <a:off x="715617" y="941453"/>
          <a:ext cx="10981360" cy="5435683"/>
        </p:xfrm>
        <a:graphic>
          <a:graphicData uri="http://schemas.openxmlformats.org/drawingml/2006/table">
            <a:tbl>
              <a:tblPr/>
              <a:tblGrid>
                <a:gridCol w="1558786">
                  <a:extLst>
                    <a:ext uri="{9D8B030D-6E8A-4147-A177-3AD203B41FA5}">
                      <a16:colId xmlns:a16="http://schemas.microsoft.com/office/drawing/2014/main" val="3954170368"/>
                    </a:ext>
                  </a:extLst>
                </a:gridCol>
                <a:gridCol w="1052866">
                  <a:extLst>
                    <a:ext uri="{9D8B030D-6E8A-4147-A177-3AD203B41FA5}">
                      <a16:colId xmlns:a16="http://schemas.microsoft.com/office/drawing/2014/main" val="3693455888"/>
                    </a:ext>
                  </a:extLst>
                </a:gridCol>
                <a:gridCol w="129899">
                  <a:extLst>
                    <a:ext uri="{9D8B030D-6E8A-4147-A177-3AD203B41FA5}">
                      <a16:colId xmlns:a16="http://schemas.microsoft.com/office/drawing/2014/main" val="1760689852"/>
                    </a:ext>
                  </a:extLst>
                </a:gridCol>
                <a:gridCol w="793066">
                  <a:extLst>
                    <a:ext uri="{9D8B030D-6E8A-4147-A177-3AD203B41FA5}">
                      <a16:colId xmlns:a16="http://schemas.microsoft.com/office/drawing/2014/main" val="478164542"/>
                    </a:ext>
                  </a:extLst>
                </a:gridCol>
                <a:gridCol w="164084">
                  <a:extLst>
                    <a:ext uri="{9D8B030D-6E8A-4147-A177-3AD203B41FA5}">
                      <a16:colId xmlns:a16="http://schemas.microsoft.com/office/drawing/2014/main" val="2974792835"/>
                    </a:ext>
                  </a:extLst>
                </a:gridCol>
                <a:gridCol w="683679">
                  <a:extLst>
                    <a:ext uri="{9D8B030D-6E8A-4147-A177-3AD203B41FA5}">
                      <a16:colId xmlns:a16="http://schemas.microsoft.com/office/drawing/2014/main" val="4051519312"/>
                    </a:ext>
                  </a:extLst>
                </a:gridCol>
                <a:gridCol w="158955">
                  <a:extLst>
                    <a:ext uri="{9D8B030D-6E8A-4147-A177-3AD203B41FA5}">
                      <a16:colId xmlns:a16="http://schemas.microsoft.com/office/drawing/2014/main" val="3487273847"/>
                    </a:ext>
                  </a:extLst>
                </a:gridCol>
                <a:gridCol w="546942">
                  <a:extLst>
                    <a:ext uri="{9D8B030D-6E8A-4147-A177-3AD203B41FA5}">
                      <a16:colId xmlns:a16="http://schemas.microsoft.com/office/drawing/2014/main" val="3921509846"/>
                    </a:ext>
                  </a:extLst>
                </a:gridCol>
                <a:gridCol w="129899">
                  <a:extLst>
                    <a:ext uri="{9D8B030D-6E8A-4147-A177-3AD203B41FA5}">
                      <a16:colId xmlns:a16="http://schemas.microsoft.com/office/drawing/2014/main" val="2830552856"/>
                    </a:ext>
                  </a:extLst>
                </a:gridCol>
                <a:gridCol w="589672">
                  <a:extLst>
                    <a:ext uri="{9D8B030D-6E8A-4147-A177-3AD203B41FA5}">
                      <a16:colId xmlns:a16="http://schemas.microsoft.com/office/drawing/2014/main" val="3410129594"/>
                    </a:ext>
                  </a:extLst>
                </a:gridCol>
                <a:gridCol w="177756">
                  <a:extLst>
                    <a:ext uri="{9D8B030D-6E8A-4147-A177-3AD203B41FA5}">
                      <a16:colId xmlns:a16="http://schemas.microsoft.com/office/drawing/2014/main" val="3602473466"/>
                    </a:ext>
                  </a:extLst>
                </a:gridCol>
                <a:gridCol w="1574168">
                  <a:extLst>
                    <a:ext uri="{9D8B030D-6E8A-4147-A177-3AD203B41FA5}">
                      <a16:colId xmlns:a16="http://schemas.microsoft.com/office/drawing/2014/main" val="3318910650"/>
                    </a:ext>
                  </a:extLst>
                </a:gridCol>
                <a:gridCol w="622147">
                  <a:extLst>
                    <a:ext uri="{9D8B030D-6E8A-4147-A177-3AD203B41FA5}">
                      <a16:colId xmlns:a16="http://schemas.microsoft.com/office/drawing/2014/main" val="3261179850"/>
                    </a:ext>
                  </a:extLst>
                </a:gridCol>
                <a:gridCol w="129899">
                  <a:extLst>
                    <a:ext uri="{9D8B030D-6E8A-4147-A177-3AD203B41FA5}">
                      <a16:colId xmlns:a16="http://schemas.microsoft.com/office/drawing/2014/main" val="2315452706"/>
                    </a:ext>
                  </a:extLst>
                </a:gridCol>
                <a:gridCol w="649494">
                  <a:extLst>
                    <a:ext uri="{9D8B030D-6E8A-4147-A177-3AD203B41FA5}">
                      <a16:colId xmlns:a16="http://schemas.microsoft.com/office/drawing/2014/main" val="2610980136"/>
                    </a:ext>
                  </a:extLst>
                </a:gridCol>
                <a:gridCol w="164084">
                  <a:extLst>
                    <a:ext uri="{9D8B030D-6E8A-4147-A177-3AD203B41FA5}">
                      <a16:colId xmlns:a16="http://schemas.microsoft.com/office/drawing/2014/main" val="4049493424"/>
                    </a:ext>
                  </a:extLst>
                </a:gridCol>
                <a:gridCol w="512759">
                  <a:extLst>
                    <a:ext uri="{9D8B030D-6E8A-4147-A177-3AD203B41FA5}">
                      <a16:colId xmlns:a16="http://schemas.microsoft.com/office/drawing/2014/main" val="511400270"/>
                    </a:ext>
                  </a:extLst>
                </a:gridCol>
                <a:gridCol w="57053">
                  <a:extLst>
                    <a:ext uri="{9D8B030D-6E8A-4147-A177-3AD203B41FA5}">
                      <a16:colId xmlns:a16="http://schemas.microsoft.com/office/drawing/2014/main" val="30318993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29278801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984935290"/>
                    </a:ext>
                  </a:extLst>
                </a:gridCol>
                <a:gridCol w="529682">
                  <a:extLst>
                    <a:ext uri="{9D8B030D-6E8A-4147-A177-3AD203B41FA5}">
                      <a16:colId xmlns:a16="http://schemas.microsoft.com/office/drawing/2014/main" val="1711946801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3813047996"/>
                    </a:ext>
                  </a:extLst>
                </a:gridCol>
                <a:gridCol w="180091">
                  <a:extLst>
                    <a:ext uri="{9D8B030D-6E8A-4147-A177-3AD203B41FA5}">
                      <a16:colId xmlns:a16="http://schemas.microsoft.com/office/drawing/2014/main" val="74100761"/>
                    </a:ext>
                  </a:extLst>
                </a:gridCol>
                <a:gridCol w="455729">
                  <a:extLst>
                    <a:ext uri="{9D8B030D-6E8A-4147-A177-3AD203B41FA5}">
                      <a16:colId xmlns:a16="http://schemas.microsoft.com/office/drawing/2014/main" val="4007568291"/>
                    </a:ext>
                  </a:extLst>
                </a:gridCol>
              </a:tblGrid>
              <a:tr h="13742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290409"/>
                  </a:ext>
                </a:extLst>
              </a:tr>
              <a:tr h="160904"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82902"/>
                  </a:ext>
                </a:extLst>
              </a:tr>
              <a:tr h="13742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067626"/>
                  </a:ext>
                </a:extLst>
              </a:tr>
              <a:tr h="196104"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REVENUES V. BEA MONTHLY ESTIMATES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079082"/>
                  </a:ext>
                </a:extLst>
              </a:tr>
              <a:tr h="13742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615845"/>
                  </a:ext>
                </a:extLst>
              </a:tr>
              <a:tr h="181019">
                <a:tc gridSpan="2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JULY - SEPTEMBER FY 2022-23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58734"/>
                  </a:ext>
                </a:extLst>
              </a:tr>
              <a:tr h="1526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($ in Millions)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686300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66CC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Expected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Over/</a:t>
                      </a:r>
                      <a:b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(Under)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Estimate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Expected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Over/</a:t>
                      </a:r>
                      <a:b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(Under)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Estimate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Estimate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887315"/>
                  </a:ext>
                </a:extLst>
              </a:tr>
              <a:tr h="321810">
                <a:tc>
                  <a:txBody>
                    <a:bodyPr/>
                    <a:lstStyle/>
                    <a:p>
                      <a:pPr algn="l" fontAlgn="ctr"/>
                      <a:endParaRPr lang="en-US" sz="1100" b="0" i="0" u="sng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Revenues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Revenues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Expected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Full Yr.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YTD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Revenues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Revenues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Expected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Full Yr.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Full Yr.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YTD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363488"/>
                  </a:ext>
                </a:extLst>
              </a:tr>
              <a:tr h="341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Total General Fund Revenue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$3,234.6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$2,777.0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$457.6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(18.9%)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Medium" panose="020B0603020102020204" pitchFamily="34" charset="0"/>
                        </a:rPr>
                        <a:t>12.5%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Revenue Items, </a:t>
                      </a:r>
                      <a:b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Sub-Total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$52.7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(14.4%)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(14.4%)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796025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Sales Tax</a:t>
                      </a:r>
                    </a:p>
                  </a:txBody>
                  <a:tcPr marL="54179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789.1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635.5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153.6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(12.5%)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Admissions Tax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(1.8)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(0.8)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(17.5%)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(17.5%)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37621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Individual Income Tax</a:t>
                      </a:r>
                    </a:p>
                  </a:txBody>
                  <a:tcPr marL="5417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1,869.9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1,795.0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74.9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(20.3%)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Alcoholic Liquors Tax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19.7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14.9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(13.7%)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(13.7%)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258497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Withholdings</a:t>
                      </a:r>
                    </a:p>
                  </a:txBody>
                  <a:tcPr marL="21671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1,716.5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1,660.3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56.2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Bank Tax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(18.3%)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(18.3%)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(7.9%)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821918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Non-withholdings</a:t>
                      </a:r>
                    </a:p>
                  </a:txBody>
                  <a:tcPr marL="21671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314.1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247.0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67.1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(34.2%)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Beer and Wine Tax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21.2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(0.3)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(0.4%)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(0.4%)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(0.8%)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19274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Refunds</a:t>
                      </a:r>
                    </a:p>
                  </a:txBody>
                  <a:tcPr marL="21671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160.7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112.3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48.4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Corporate License Tax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14.3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43.4%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493059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Corporate Income Tax</a:t>
                      </a:r>
                    </a:p>
                  </a:txBody>
                  <a:tcPr marL="5417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284.8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111.9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172.9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(50.4%)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Deed Rec. (Doc. Tax)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24.9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(34.4%)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(34.4%)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(0.8%)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553393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Insurance Tax</a:t>
                      </a:r>
                    </a:p>
                  </a:txBody>
                  <a:tcPr marL="5417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112.9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109.4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57.3%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Earnings on Investments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22.1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22.9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20.6%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98.3%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142758"/>
                  </a:ext>
                </a:extLst>
              </a:tr>
              <a:tr h="392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Revenue Items, </a:t>
                      </a:r>
                      <a:b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Sub-Total</a:t>
                      </a:r>
                    </a:p>
                  </a:txBody>
                  <a:tcPr marL="5417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177.8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125.2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52.7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(14.4%)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Residual Revenue</a:t>
                      </a:r>
                    </a:p>
                  </a:txBody>
                  <a:tcPr marL="1083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36.2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24.9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Franklin Gothic Book" panose="020B0503020102020204" pitchFamily="34" charset="0"/>
                        </a:rPr>
                        <a:t>(26.6%)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(26.6%)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381598"/>
                  </a:ext>
                </a:extLst>
              </a:tr>
              <a:tr h="181019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814750"/>
                  </a:ext>
                </a:extLst>
              </a:tr>
              <a:tr h="1810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Based on BEA Forecast as of May 24,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66934"/>
                  </a:ext>
                </a:extLst>
              </a:tr>
              <a:tr h="16090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6493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443C33F-0844-4BAE-88AC-ABFCF32BC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1453"/>
            <a:ext cx="863556" cy="8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4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F968F7-CBA3-4E7D-9173-26F69CA5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Tax – Actual vs. Estimate</a:t>
            </a:r>
            <a:br>
              <a:rPr lang="en-US" dirty="0"/>
            </a:br>
            <a:r>
              <a:rPr lang="en-US" sz="2400" dirty="0"/>
              <a:t>Collections are currently $3.5m above the estimate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F0ED4-E316-4EBC-8530-815F8EA6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8B3F0-60A8-48FF-9C8B-EF8C380E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060625"/>
              </p:ext>
            </p:extLst>
          </p:nvPr>
        </p:nvGraphicFramePr>
        <p:xfrm>
          <a:off x="838200" y="1234110"/>
          <a:ext cx="10750826" cy="490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41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A00AD7-E3FE-4E72-BAAE-2FADD625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738"/>
            <a:ext cx="10688273" cy="864066"/>
          </a:xfrm>
        </p:spPr>
        <p:txBody>
          <a:bodyPr/>
          <a:lstStyle/>
          <a:p>
            <a:r>
              <a:rPr lang="en-US" dirty="0"/>
              <a:t>Bank Tax – Actual vs. Estimate</a:t>
            </a:r>
            <a:br>
              <a:rPr lang="en-US" dirty="0"/>
            </a:br>
            <a:r>
              <a:rPr lang="en-US" sz="2400" dirty="0"/>
              <a:t>Quarterly collections are above the forecast by $0.9m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85FA3-40B1-4CAC-9E88-D2FD9E8F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7085-D972-44E2-BFE9-78A337F2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859"/>
              </p:ext>
            </p:extLst>
          </p:nvPr>
        </p:nvGraphicFramePr>
        <p:xfrm>
          <a:off x="838200" y="1351722"/>
          <a:ext cx="10515600" cy="482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020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268B-1A14-44F6-85C1-610ACD0F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Economic Indicators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4D73-7DB8-42F4-9718-D4170463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8B264-C12C-4A7D-8313-C13AF9C6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5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F849-DE10-4146-86F0-C8522BE4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60" y="387987"/>
            <a:ext cx="10655940" cy="1006473"/>
          </a:xfrm>
        </p:spPr>
        <p:txBody>
          <a:bodyPr>
            <a:normAutofit/>
          </a:bodyPr>
          <a:lstStyle/>
          <a:p>
            <a:r>
              <a:rPr lang="en-US" dirty="0"/>
              <a:t>Key Assumptions for FY 2022-23 and FY 2023-24 </a:t>
            </a:r>
            <a:br>
              <a:rPr lang="en-US" dirty="0"/>
            </a:br>
            <a:r>
              <a:rPr lang="en-US" dirty="0"/>
              <a:t>Working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582F-CE2F-44C5-AD20-B1E9CDD5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20" y="1427979"/>
            <a:ext cx="10587360" cy="49324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Employment</a:t>
            </a:r>
          </a:p>
          <a:p>
            <a:pPr lvl="1"/>
            <a:r>
              <a:rPr lang="en-US" sz="2200" dirty="0"/>
              <a:t>Employment is expected to grow without significantly affecting income growth</a:t>
            </a:r>
            <a:endParaRPr lang="en-US" sz="2200" dirty="0">
              <a:highlight>
                <a:srgbClr val="FFFF00"/>
              </a:highlight>
            </a:endParaRPr>
          </a:p>
          <a:p>
            <a:pPr lvl="1"/>
            <a:r>
              <a:rPr lang="en-US" sz="2200" dirty="0"/>
              <a:t>Above-average growth in employment in FY 23 and below average growth in FY 24</a:t>
            </a:r>
            <a:endParaRPr lang="en-US" sz="2400" dirty="0"/>
          </a:p>
          <a:p>
            <a:r>
              <a:rPr lang="en-US" sz="2400" dirty="0"/>
              <a:t>Personal Income</a:t>
            </a:r>
          </a:p>
          <a:p>
            <a:pPr lvl="1"/>
            <a:r>
              <a:rPr lang="en-US" sz="2200" dirty="0"/>
              <a:t>Wage base is expected to be stable; while growth may slow, we do not anticipate negative growth</a:t>
            </a:r>
          </a:p>
          <a:p>
            <a:pPr lvl="1"/>
            <a:r>
              <a:rPr lang="en-US" sz="2200" dirty="0"/>
              <a:t>Above-average wage growth in calendar year 2022 Q3 and Q4, followed by a slower period for 9 months and a return to historical growth rates in 2023 Q4</a:t>
            </a:r>
          </a:p>
          <a:p>
            <a:pPr lvl="1"/>
            <a:r>
              <a:rPr lang="en-US" sz="2200" dirty="0"/>
              <a:t>Other personal income components are generally expected to grow more slowly than wages in FY 23 </a:t>
            </a:r>
          </a:p>
          <a:p>
            <a:pPr lvl="1"/>
            <a:r>
              <a:rPr lang="en-US" sz="2200" dirty="0"/>
              <a:t>Social Security income is anticipated to be impacted by higher cost-of-living adjustments in both FY 23 and FY 24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A5088-0D3C-46AE-844C-13C3CE3C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October 18, 2022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6E3F6-05F5-4307-A2EC-6AC22BF3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DC4BC-AE01-4C6D-870D-ADD2363A0B6C}" type="slidenum">
              <a:rPr lang="en-US" noProof="0" smtClean="0"/>
              <a:pPr lvl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4266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Employment</a:t>
            </a:r>
            <a:br>
              <a:rPr lang="en-US" dirty="0"/>
            </a:br>
            <a:r>
              <a:rPr lang="en-US" sz="2700" dirty="0"/>
              <a:t>Working estimate assumes above-average growth in FY 23 followed by a slowdown in job gains in FY 24 but no recessionary decline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DA50FE6-AE21-CD5B-889B-F2C32C147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404454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040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912B-9B2B-4978-ADCC-A4A6DF77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Personal Income</a:t>
            </a:r>
            <a:br>
              <a:rPr lang="en-US" dirty="0"/>
            </a:br>
            <a:r>
              <a:rPr lang="en-US" sz="2700" dirty="0"/>
              <a:t>Working estimate is above the historical trend through FY 24 primarily due to wage gains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B266-7B4B-406C-8910-5A4F5441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CBAE9-BE4D-4560-8DB2-21082BBF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8F8FAA65-AAC8-B52C-2D59-CB9A9DBAB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36062"/>
              </p:ext>
            </p:extLst>
          </p:nvPr>
        </p:nvGraphicFramePr>
        <p:xfrm>
          <a:off x="838200" y="1497013"/>
          <a:ext cx="10515600" cy="477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49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6C02-3DF1-4F72-9D81-FC9B4654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39" y="334461"/>
            <a:ext cx="10239562" cy="1106548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Inflation</a:t>
            </a:r>
            <a:br>
              <a:rPr lang="en-US" sz="3600" dirty="0"/>
            </a:br>
            <a:r>
              <a:rPr lang="en-US" sz="2700" dirty="0"/>
              <a:t>Recent forecasts by TD Bank and Wells Fargo expect inflation to fall during FY 23 and return to historical levels in FY 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62544-D190-43CC-8E32-C5C072C7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923A00-C6B8-47A4-AFB6-A966FACF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October 18, 2022</a:t>
            </a:r>
            <a:endParaRPr lang="en-US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4F6603-D58C-1B62-07AA-48CAA7B9D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741741"/>
              </p:ext>
            </p:extLst>
          </p:nvPr>
        </p:nvGraphicFramePr>
        <p:xfrm>
          <a:off x="838200" y="1491343"/>
          <a:ext cx="10515600" cy="480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96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7D1E-C0DC-48B9-B7FE-1AF3DB5A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sz="2400" dirty="0"/>
              <a:t>Fiscal Year Growth Rates</a:t>
            </a:r>
            <a:endParaRPr lang="en-US" sz="27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F596EB-0BEA-4A8F-B2E3-CED7D1C04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806889"/>
              </p:ext>
            </p:extLst>
          </p:nvPr>
        </p:nvGraphicFramePr>
        <p:xfrm>
          <a:off x="838198" y="1544636"/>
          <a:ext cx="10067488" cy="3358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6872">
                  <a:extLst>
                    <a:ext uri="{9D8B030D-6E8A-4147-A177-3AD203B41FA5}">
                      <a16:colId xmlns:a16="http://schemas.microsoft.com/office/drawing/2014/main" val="308529749"/>
                    </a:ext>
                  </a:extLst>
                </a:gridCol>
                <a:gridCol w="2516872">
                  <a:extLst>
                    <a:ext uri="{9D8B030D-6E8A-4147-A177-3AD203B41FA5}">
                      <a16:colId xmlns:a16="http://schemas.microsoft.com/office/drawing/2014/main" val="4185106506"/>
                    </a:ext>
                  </a:extLst>
                </a:gridCol>
                <a:gridCol w="2516872">
                  <a:extLst>
                    <a:ext uri="{9D8B030D-6E8A-4147-A177-3AD203B41FA5}">
                      <a16:colId xmlns:a16="http://schemas.microsoft.com/office/drawing/2014/main" val="1950278522"/>
                    </a:ext>
                  </a:extLst>
                </a:gridCol>
                <a:gridCol w="2516872">
                  <a:extLst>
                    <a:ext uri="{9D8B030D-6E8A-4147-A177-3AD203B41FA5}">
                      <a16:colId xmlns:a16="http://schemas.microsoft.com/office/drawing/2014/main" val="1303478598"/>
                    </a:ext>
                  </a:extLst>
                </a:gridCol>
              </a:tblGrid>
              <a:tr h="8092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FISCAL YEAR GROWTH RATES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906300"/>
                  </a:ext>
                </a:extLst>
              </a:tr>
              <a:tr h="931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Fiscal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 Income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036387"/>
                  </a:ext>
                </a:extLst>
              </a:tr>
              <a:tr h="8092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4.92%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3.2%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6.3%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9203635"/>
                  </a:ext>
                </a:extLst>
              </a:tr>
              <a:tr h="8092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4.88%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1.3%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2.6%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768244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24D7B-834A-4836-87D5-EB669CE1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65A75E-818E-4C72-8B90-0807294D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October 18,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7064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16D3-5EB4-4F20-AD01-E9E10599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General Fund as a Percentage of Personal Income</a:t>
            </a:r>
            <a:br>
              <a:rPr lang="en-US" sz="3300" dirty="0"/>
            </a:br>
            <a:r>
              <a:rPr lang="en-US" sz="2700" dirty="0"/>
              <a:t>FY 23 percentage is above the historical range based on the working personal income estimate relative to the May General Fund forecast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03B2-C304-441C-9423-93F728D1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A76DF-A94D-443C-9D16-E5F5687A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FE9757D-737C-410F-88D0-03704E3DB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120609"/>
              </p:ext>
            </p:extLst>
          </p:nvPr>
        </p:nvGraphicFramePr>
        <p:xfrm>
          <a:off x="642730" y="1556429"/>
          <a:ext cx="10711070" cy="462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90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E6ADF3-66D4-4ED7-92E4-16CEAF84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Outlook </a:t>
            </a:r>
            <a:br>
              <a:rPr lang="en-US" dirty="0"/>
            </a:br>
            <a:r>
              <a:rPr lang="en-US" dirty="0"/>
              <a:t>for FY 2022-23 and FY 2023-24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2613-8C09-4BCB-B6CD-BCA10D75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81036-D77C-4BCE-BDBB-0E56F21D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0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8301-561C-4226-B292-062D98C8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General Fund - Actual vs. Estimate</a:t>
            </a:r>
            <a:br>
              <a:rPr lang="en-US" dirty="0"/>
            </a:br>
            <a:r>
              <a:rPr lang="en-US" sz="2400" dirty="0"/>
              <a:t>Collections are running $457.6m ahead of the forecast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7EFC-1C4D-40E6-87A8-14F4C94B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51E5E-1D7E-428A-B26C-992B9547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75CE92B-D36A-9B89-B868-BCFEC6997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492426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04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C435-5A03-4B73-BC42-8548939B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for FY 2022-23 and FY 2023-24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48B5F-79C6-465F-A787-CC8F8D9D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32261"/>
          </a:xfrm>
        </p:spPr>
        <p:txBody>
          <a:bodyPr>
            <a:normAutofit/>
          </a:bodyPr>
          <a:lstStyle/>
          <a:p>
            <a:r>
              <a:rPr lang="en-US" dirty="0"/>
              <a:t>Personal Income</a:t>
            </a:r>
          </a:p>
          <a:p>
            <a:pPr lvl="1"/>
            <a:r>
              <a:rPr lang="en-US" dirty="0"/>
              <a:t>Will wage growth continue or slow?</a:t>
            </a:r>
          </a:p>
          <a:p>
            <a:pPr lvl="1"/>
            <a:r>
              <a:rPr lang="en-US" dirty="0"/>
              <a:t>Will the US enter a recession, and what level of impact will we see?</a:t>
            </a:r>
          </a:p>
          <a:p>
            <a:pPr lvl="1"/>
            <a:r>
              <a:rPr lang="en-US" dirty="0"/>
              <a:t>How long will the Federal Reserve continue to raise interest rates?</a:t>
            </a:r>
          </a:p>
          <a:p>
            <a:pPr lvl="1"/>
            <a:r>
              <a:rPr lang="en-US" dirty="0"/>
              <a:t>How will global economic issues affect SC’s economy?</a:t>
            </a:r>
          </a:p>
          <a:p>
            <a:pPr lvl="2"/>
            <a:r>
              <a:rPr lang="en-US" dirty="0"/>
              <a:t>GDP</a:t>
            </a:r>
          </a:p>
          <a:p>
            <a:pPr lvl="2"/>
            <a:r>
              <a:rPr lang="en-US" dirty="0"/>
              <a:t>Energy prices</a:t>
            </a:r>
          </a:p>
          <a:p>
            <a:pPr lvl="2"/>
            <a:r>
              <a:rPr lang="en-US" dirty="0"/>
              <a:t>Supply chain issues</a:t>
            </a:r>
          </a:p>
          <a:p>
            <a:r>
              <a:rPr lang="en-US" dirty="0"/>
              <a:t>Consumer Spending </a:t>
            </a:r>
          </a:p>
          <a:p>
            <a:pPr lvl="1"/>
            <a:r>
              <a:rPr lang="en-US" dirty="0"/>
              <a:t>Will consumer spending change due to inflation?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2ACF-B615-4157-B52E-2C701E20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76E4F-09B5-4AF9-950E-23D1FB4A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2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E6ADF3-66D4-4ED7-92E4-16CEAF84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for Lunch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2613-8C09-4BCB-B6CD-BCA10D75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81036-D77C-4BCE-BDBB-0E56F21D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75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F849-DE10-4146-86F0-C8522BE4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60" y="387987"/>
            <a:ext cx="10655940" cy="1006473"/>
          </a:xfrm>
        </p:spPr>
        <p:txBody>
          <a:bodyPr>
            <a:normAutofit/>
          </a:bodyPr>
          <a:lstStyle/>
          <a:p>
            <a:r>
              <a:rPr lang="en-US" dirty="0"/>
              <a:t>Key Assumptions for FY 2022-23 and FY 2023-24 </a:t>
            </a:r>
            <a:br>
              <a:rPr lang="en-US" dirty="0"/>
            </a:br>
            <a:r>
              <a:rPr lang="en-US" dirty="0"/>
              <a:t>Working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582F-CE2F-44C5-AD20-B1E9CDD5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20" y="1427979"/>
            <a:ext cx="10587360" cy="49324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Employment</a:t>
            </a:r>
          </a:p>
          <a:p>
            <a:pPr lvl="1"/>
            <a:r>
              <a:rPr lang="en-US" sz="2200" dirty="0"/>
              <a:t>Employment is expected to grow without significantly affecting income growth</a:t>
            </a:r>
            <a:endParaRPr lang="en-US" sz="2200" dirty="0">
              <a:highlight>
                <a:srgbClr val="FFFF00"/>
              </a:highlight>
            </a:endParaRPr>
          </a:p>
          <a:p>
            <a:pPr lvl="1"/>
            <a:r>
              <a:rPr lang="en-US" sz="2200" dirty="0"/>
              <a:t>Above-average growth in employment in FY 23 and below average growth in FY 24</a:t>
            </a:r>
            <a:endParaRPr lang="en-US" sz="2400" dirty="0"/>
          </a:p>
          <a:p>
            <a:r>
              <a:rPr lang="en-US" sz="2400" dirty="0"/>
              <a:t>Personal Income</a:t>
            </a:r>
          </a:p>
          <a:p>
            <a:pPr lvl="1"/>
            <a:r>
              <a:rPr lang="en-US" sz="2200" dirty="0"/>
              <a:t>Wage base is expected to be stable; while growth may slow, we do not anticipate negative growth</a:t>
            </a:r>
          </a:p>
          <a:p>
            <a:pPr lvl="1"/>
            <a:r>
              <a:rPr lang="en-US" sz="2200" dirty="0"/>
              <a:t>Above-average wage growth in calendar year 2022 Q3 and Q4, followed by a slower period for 9 months and a return to historical growth rates in 2023 Q4</a:t>
            </a:r>
          </a:p>
          <a:p>
            <a:pPr lvl="1"/>
            <a:r>
              <a:rPr lang="en-US" sz="2200" dirty="0"/>
              <a:t>Other personal income components are generally expected to grow more slowly than wages in FY 23 </a:t>
            </a:r>
          </a:p>
          <a:p>
            <a:pPr lvl="1"/>
            <a:r>
              <a:rPr lang="en-US" sz="2200" dirty="0"/>
              <a:t>Social Security income is anticipated to be impacted by higher cost-of-living adjustments in both FY 23 and FY 24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A5088-0D3C-46AE-844C-13C3CE3C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October 18, 2022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6E3F6-05F5-4307-A2EC-6AC22BF3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DC4BC-AE01-4C6D-870D-ADD2363A0B6C}" type="slidenum">
              <a:rPr lang="en-US" noProof="0" smtClean="0"/>
              <a:pPr lvl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938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B2B4-E37D-499A-BBE7-2FC91D45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Employment</a:t>
            </a:r>
            <a:br>
              <a:rPr lang="en-US" dirty="0"/>
            </a:br>
            <a:r>
              <a:rPr lang="en-US" sz="2700" dirty="0"/>
              <a:t>Working estimate assumes above-average growth in FY 23 followed by a slowdown in job gains in FY 24 but no recessionary decline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A4C-413D-477E-AAC7-C8B4744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5C3D-DB36-4794-8CF9-12C7F431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DA50FE6-AE21-CD5B-889B-F2C32C147B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606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912B-9B2B-4978-ADCC-A4A6DF77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SC Personal Income</a:t>
            </a:r>
            <a:br>
              <a:rPr lang="en-US" dirty="0"/>
            </a:br>
            <a:r>
              <a:rPr lang="en-US" sz="2700" dirty="0"/>
              <a:t>Working estimate is above the historical trend through FY 24 primarily due to wage gains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B266-7B4B-406C-8910-5A4F5441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CBAE9-BE4D-4560-8DB2-21082BBF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8F8FAA65-AAC8-B52C-2D59-CB9A9DBAB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707775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66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6C02-3DF1-4F72-9D81-FC9B4654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254343" cy="884033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Inflation</a:t>
            </a:r>
            <a:br>
              <a:rPr lang="en-US" sz="3600" dirty="0"/>
            </a:br>
            <a:r>
              <a:rPr lang="en-US" sz="2700" dirty="0"/>
              <a:t>Recent forecasts by TD Bank and Wells Fargo expect inflation to fall during FY 23 and return to historical levels in FY 24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62544-D190-43CC-8E32-C5C072C7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923A00-C6B8-47A4-AFB6-A966FACF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October 18, 2022</a:t>
            </a:r>
            <a:endParaRPr lang="en-US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4F6603-D58C-1B62-07AA-48CAA7B9DA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49829"/>
          <a:ext cx="10515600" cy="495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411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7D1E-C0DC-48B9-B7FE-1AF3DB5A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sz="2400" dirty="0"/>
              <a:t>Fiscal Year Growth Rates</a:t>
            </a:r>
            <a:endParaRPr lang="en-US" sz="27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F596EB-0BEA-4A8F-B2E3-CED7D1C04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751491"/>
              </p:ext>
            </p:extLst>
          </p:nvPr>
        </p:nvGraphicFramePr>
        <p:xfrm>
          <a:off x="838198" y="1544636"/>
          <a:ext cx="10067488" cy="3358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6872">
                  <a:extLst>
                    <a:ext uri="{9D8B030D-6E8A-4147-A177-3AD203B41FA5}">
                      <a16:colId xmlns:a16="http://schemas.microsoft.com/office/drawing/2014/main" val="308529749"/>
                    </a:ext>
                  </a:extLst>
                </a:gridCol>
                <a:gridCol w="2516872">
                  <a:extLst>
                    <a:ext uri="{9D8B030D-6E8A-4147-A177-3AD203B41FA5}">
                      <a16:colId xmlns:a16="http://schemas.microsoft.com/office/drawing/2014/main" val="4185106506"/>
                    </a:ext>
                  </a:extLst>
                </a:gridCol>
                <a:gridCol w="2516872">
                  <a:extLst>
                    <a:ext uri="{9D8B030D-6E8A-4147-A177-3AD203B41FA5}">
                      <a16:colId xmlns:a16="http://schemas.microsoft.com/office/drawing/2014/main" val="1950278522"/>
                    </a:ext>
                  </a:extLst>
                </a:gridCol>
                <a:gridCol w="2516872">
                  <a:extLst>
                    <a:ext uri="{9D8B030D-6E8A-4147-A177-3AD203B41FA5}">
                      <a16:colId xmlns:a16="http://schemas.microsoft.com/office/drawing/2014/main" val="1303478598"/>
                    </a:ext>
                  </a:extLst>
                </a:gridCol>
              </a:tblGrid>
              <a:tr h="8092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FISCAL YEAR GROWTH RATES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906300"/>
                  </a:ext>
                </a:extLst>
              </a:tr>
              <a:tr h="931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Fiscal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 Income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036387"/>
                  </a:ext>
                </a:extLst>
              </a:tr>
              <a:tr h="8092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4.92%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3.2%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6.3%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9203635"/>
                  </a:ext>
                </a:extLst>
              </a:tr>
              <a:tr h="8092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4.88%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1.3%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400" kern="1200" dirty="0"/>
                        <a:t>2.6%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768244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24D7B-834A-4836-87D5-EB669CE1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65A75E-818E-4C72-8B90-0807294D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October 18,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8785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C435-5A03-4B73-BC42-8548939B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for FY 2022-23 and FY 2023-24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48B5F-79C6-465F-A787-CC8F8D9D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32261"/>
          </a:xfrm>
        </p:spPr>
        <p:txBody>
          <a:bodyPr>
            <a:normAutofit/>
          </a:bodyPr>
          <a:lstStyle/>
          <a:p>
            <a:r>
              <a:rPr lang="en-US" dirty="0"/>
              <a:t>Personal Income</a:t>
            </a:r>
          </a:p>
          <a:p>
            <a:pPr lvl="1"/>
            <a:r>
              <a:rPr lang="en-US" dirty="0"/>
              <a:t>Will wage growth continue or slow?</a:t>
            </a:r>
          </a:p>
          <a:p>
            <a:pPr lvl="1"/>
            <a:r>
              <a:rPr lang="en-US" dirty="0"/>
              <a:t>Will the US enter a recession, and what level of impact will we see?</a:t>
            </a:r>
          </a:p>
          <a:p>
            <a:pPr lvl="1"/>
            <a:r>
              <a:rPr lang="en-US" dirty="0"/>
              <a:t>How long will the Federal Reserve continue to raise interest rates?</a:t>
            </a:r>
          </a:p>
          <a:p>
            <a:pPr lvl="1"/>
            <a:r>
              <a:rPr lang="en-US" dirty="0"/>
              <a:t>How will global economic issues affect SC’s economy?</a:t>
            </a:r>
          </a:p>
          <a:p>
            <a:pPr lvl="2"/>
            <a:r>
              <a:rPr lang="en-US" dirty="0"/>
              <a:t>GDP</a:t>
            </a:r>
          </a:p>
          <a:p>
            <a:pPr lvl="2"/>
            <a:r>
              <a:rPr lang="en-US" dirty="0"/>
              <a:t>Energy prices</a:t>
            </a:r>
          </a:p>
          <a:p>
            <a:pPr lvl="2"/>
            <a:r>
              <a:rPr lang="en-US" dirty="0"/>
              <a:t>Supply chain issues</a:t>
            </a:r>
          </a:p>
          <a:p>
            <a:r>
              <a:rPr lang="en-US" dirty="0"/>
              <a:t>Consumer Spending </a:t>
            </a:r>
          </a:p>
          <a:p>
            <a:pPr lvl="1"/>
            <a:r>
              <a:rPr lang="en-US" dirty="0"/>
              <a:t>Will consumer spending change due to inflation?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2ACF-B615-4157-B52E-2C701E20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76E4F-09B5-4AF9-950E-23D1FB4A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37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C435-5A03-4B73-BC42-8548939B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Advisory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48B5F-79C6-465F-A787-CC8F8D9D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32261"/>
          </a:xfrm>
        </p:spPr>
        <p:txBody>
          <a:bodyPr>
            <a:normAutofit/>
          </a:bodyPr>
          <a:lstStyle/>
          <a:p>
            <a:r>
              <a:rPr lang="en-US" dirty="0"/>
              <a:t>Dr. Laura Dawson Ullrich, Regional Economist, Federal Reserve Bank of Richmond, Charlotte Branch</a:t>
            </a:r>
          </a:p>
          <a:p>
            <a:r>
              <a:rPr lang="en-US" dirty="0"/>
              <a:t>Mr. Mark Vitner, Managing Director and Senior Economist, Wells Fargo Securities</a:t>
            </a:r>
          </a:p>
          <a:p>
            <a:r>
              <a:rPr lang="en-US" dirty="0"/>
              <a:t>Dr. Russell S. Sobel, Professor of Economics and Entrepreneurship, Baker School of Business, The Citadel</a:t>
            </a:r>
          </a:p>
          <a:p>
            <a:r>
              <a:rPr lang="en-US" dirty="0"/>
              <a:t>Dr. Joseph Von Nessen, Research Economist, Darla Moore School of Business, University of South Carolina</a:t>
            </a:r>
          </a:p>
          <a:p>
            <a:r>
              <a:rPr lang="en-US" dirty="0"/>
              <a:t>Dr. Mark Witte, Professor of Economics, College of Charleston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2ACF-B615-4157-B52E-2C701E20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76E4F-09B5-4AF9-950E-23D1FB4A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58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4C0B23-090F-E86A-0F17-D3F7CE6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C4DA-E6AB-CD50-7149-14B81454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EC33B-5B8A-2EE0-92BE-DAC889E8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974E-FD45-4EA6-B1CE-E9E2F8A8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FY 2022-23 First Quarter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376E-50CE-48D0-8880-38E1763E7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dirty="0"/>
              <a:t>Total General Fund Revenue for FY 23 has grown by 12.5% over last fiscal year and is above the May forecast by $457.6m</a:t>
            </a:r>
          </a:p>
          <a:p>
            <a:r>
              <a:rPr lang="en-US" dirty="0"/>
              <a:t>Sales tax has grown 6.6% year-to-date and is running $153.6m ahead</a:t>
            </a:r>
          </a:p>
          <a:p>
            <a:r>
              <a:rPr lang="en-US" dirty="0"/>
              <a:t>Individual Income tax is ahead by $74.9m, largely due to strong Withholdings and Non-Withholdings growth of 10.4% and 8.0% year-to-date, respectively</a:t>
            </a:r>
          </a:p>
          <a:p>
            <a:r>
              <a:rPr lang="en-US" dirty="0"/>
              <a:t>Corporate Income tax is $172.9m ahead of the forecast</a:t>
            </a:r>
          </a:p>
          <a:p>
            <a:r>
              <a:rPr lang="en-US" dirty="0"/>
              <a:t>Earnings on Investments are $22.9m ahead of the estimate, and Insurance tax is currently $3.5m ahead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F3CF-87F5-4C37-AE54-19A15F4D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D9483-D2EE-48AA-B763-5C729A9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84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35CD-8C02-4431-8B4F-8FF203FE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Review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9FD8-E5F3-4645-A52E-F6BF9EB4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4"/>
            <a:ext cx="10515600" cy="49256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 Code of Laws §11-9-1130 requires a review of revenue collections relative to the estimates </a:t>
            </a:r>
          </a:p>
          <a:p>
            <a:r>
              <a:rPr lang="en-US" dirty="0"/>
              <a:t>If any quarter shows a shortfall over 1.5 percent of projected collections a synopsis must be prepared indicating the factors contributing to the shortfall; and is similarly required for a shortfall of 1.5 percent in sales, individual income tax, corporate income tax, insurance tax, and earnings on investments.</a:t>
            </a:r>
          </a:p>
          <a:p>
            <a:endParaRPr lang="en-US" dirty="0"/>
          </a:p>
          <a:p>
            <a:r>
              <a:rPr lang="en-US" dirty="0"/>
              <a:t>SC Code of Laws §11-9-1140 requires a quarterly review of estimated and actual revenues</a:t>
            </a:r>
          </a:p>
          <a:p>
            <a:r>
              <a:rPr lang="en-US" dirty="0"/>
              <a:t>If, at the end of the first (Jul – Sep), second (Oct – Dec), or third (Jan – Mar) quarter, the BEA reduces the estimate by</a:t>
            </a:r>
          </a:p>
          <a:p>
            <a:pPr lvl="1"/>
            <a:r>
              <a:rPr lang="en-US" dirty="0"/>
              <a:t>3.0 percent or less, the Director of the Executive Budget Office must reduce appropriations</a:t>
            </a:r>
          </a:p>
          <a:p>
            <a:pPr lvl="1"/>
            <a:r>
              <a:rPr lang="en-US" dirty="0"/>
              <a:t>More than 3.0 percent, the General Assembly may take action; otherwise, the Director of the Executive Budget Office must reduce appropriations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D74FB-39EA-4F47-B9A3-DF1FEF44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A2753-F32D-4B46-B9B3-3DAE3A04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2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4ED81E-BD61-47C5-AAAD-79E0C7C5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</a:t>
            </a:r>
            <a:br>
              <a:rPr lang="en-US" dirty="0"/>
            </a:br>
            <a:r>
              <a:rPr lang="en-US" sz="3000" dirty="0"/>
              <a:t>Individual Income Tax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CAC5-C727-455C-BC08-C7FAABAA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2158C-E84F-4D1C-98AA-DC865564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0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F849-DE10-4146-86F0-C8522BE4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 Income Taxes </a:t>
            </a:r>
            <a:br>
              <a:rPr lang="en-US" dirty="0"/>
            </a:br>
            <a:r>
              <a:rPr lang="en-US" sz="2400" dirty="0"/>
              <a:t>Key Issues FY 2022-23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582F-CE2F-44C5-AD20-B1E9CDD5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640"/>
            <a:ext cx="10706100" cy="4632261"/>
          </a:xfrm>
        </p:spPr>
        <p:txBody>
          <a:bodyPr>
            <a:normAutofit/>
          </a:bodyPr>
          <a:lstStyle/>
          <a:p>
            <a:r>
              <a:rPr lang="en-US" dirty="0"/>
              <a:t>Total Individual Income tax growth has exceeded expectations, growing at 9.4% year-to-date</a:t>
            </a:r>
          </a:p>
          <a:p>
            <a:r>
              <a:rPr lang="en-US" dirty="0"/>
              <a:t>Wage growth has continued nationally despite uncertainty in the economy, easing to 8.6% year-over-year in August after a recent high of 11.4% in February</a:t>
            </a:r>
          </a:p>
          <a:p>
            <a:r>
              <a:rPr lang="en-US" dirty="0"/>
              <a:t>Some drivers of Non-Withholdings collections, such as interest and dividend income, may see growth in the coming year; others, such as capital gains and proprietors’ income, may flatten or decline</a:t>
            </a:r>
          </a:p>
          <a:p>
            <a:r>
              <a:rPr lang="en-US" dirty="0"/>
              <a:t>Refunds are $48.4m above the estimate and up 18.3% over last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A5088-0D3C-46AE-844C-13C3CE3C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/>
              <a:t>October 18, 2022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6E3F6-05F5-4307-A2EC-6AC22BF3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DC4BC-AE01-4C6D-870D-ADD2363A0B6C}" type="slidenum">
              <a:rPr lang="en-US" noProof="0" smtClean="0"/>
              <a:pPr lvl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54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2B697A-4BB4-43ED-9434-BA01F53B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951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Withholdings - Actual vs. Estimate</a:t>
            </a:r>
            <a:br>
              <a:rPr lang="en-US" dirty="0"/>
            </a:br>
            <a:r>
              <a:rPr lang="en-US" sz="2700" dirty="0"/>
              <a:t>Withholdings are up 10.4% cumulatively and up $56.2 million over the estimate, though well within the target range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C8AD-1486-4D54-9844-8117B382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643B4-3FAA-4E84-81BC-DB635D92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663606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02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2B697A-4BB4-43ED-9434-BA01F53B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Wages and the Labor Market</a:t>
            </a:r>
            <a:br>
              <a:rPr lang="en-US" dirty="0"/>
            </a:br>
            <a:r>
              <a:rPr lang="en-US" sz="2400" dirty="0"/>
              <a:t>The labor shortage has driven growth in wages; with job openings and quits peaking in recent months, wage growth should come down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C8AD-1486-4D54-9844-8117B382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643B4-3FAA-4E84-81BC-DB635D92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9DE304F-FEA1-4C29-953C-EAF29EA15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464408"/>
              </p:ext>
            </p:extLst>
          </p:nvPr>
        </p:nvGraphicFramePr>
        <p:xfrm>
          <a:off x="838200" y="1544638"/>
          <a:ext cx="105156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11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8D37FA-F5EA-4A07-9963-EDB57613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Non-Withholdings - Actual vs. Estimate</a:t>
            </a:r>
            <a:br>
              <a:rPr lang="en-US" dirty="0"/>
            </a:br>
            <a:r>
              <a:rPr lang="en-US" sz="2700" dirty="0"/>
              <a:t>Collections are currently above the estimate by $67.1 million after the first quarter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6453-5722-4019-9679-E3F3BCF1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18,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E782A-F0B9-4BDB-B203-010261B1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C4BC-AE01-4C6D-870D-ADD2363A0B6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E004C6A-A4DA-4C9C-8CD2-37A9C602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302219"/>
              </p:ext>
            </p:extLst>
          </p:nvPr>
        </p:nvGraphicFramePr>
        <p:xfrm>
          <a:off x="838200" y="1371601"/>
          <a:ext cx="10515600" cy="481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7102736"/>
      </p:ext>
    </p:extLst>
  </p:cSld>
  <p:clrMapOvr>
    <a:masterClrMapping/>
  </p:clrMapOvr>
</p:sld>
</file>

<file path=ppt/theme/theme1.xml><?xml version="1.0" encoding="utf-8"?>
<a:theme xmlns:a="http://schemas.openxmlformats.org/drawingml/2006/main" name="RFA widescreen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A widescreen PowerPoint Theme" id="{B99C1916-097F-450E-A27C-6FB5AF3B078F}" vid="{0F182D99-7C5B-4F14-A3E1-DBE999373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B1CAD3DC3F94F9C009DF4BB366A1A" ma:contentTypeVersion="0" ma:contentTypeDescription="Create a new document." ma:contentTypeScope="" ma:versionID="c16d0cc19f1c4edfa830fd4e0a67e1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7AD295-7E90-44EA-A71B-8C05906C97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6462A-85B2-4F94-A155-CA0772390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1990CF-E327-429E-ACF8-D2982748F48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RFA widescreen PowerPoint Theme</Template>
  <TotalTime>6405</TotalTime>
  <Words>2720</Words>
  <Application>Microsoft Office PowerPoint</Application>
  <PresentationFormat>Widescreen</PresentationFormat>
  <Paragraphs>447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Book Antiqua</vt:lpstr>
      <vt:lpstr>Calibri</vt:lpstr>
      <vt:lpstr>Franklin Gothic Book</vt:lpstr>
      <vt:lpstr>Franklin Gothic Medium</vt:lpstr>
      <vt:lpstr>RFA widescreen PowerPoint Theme</vt:lpstr>
      <vt:lpstr>SOUTH CAROLINA GENERAL FUND REVENUE   Quarterly Review July to September FY 2022-23 &amp; Regional Advisory Meeting</vt:lpstr>
      <vt:lpstr>General Fund Revenue</vt:lpstr>
      <vt:lpstr>Total General Fund - Actual vs. Estimate Collections are running $457.6m ahead of the forecast</vt:lpstr>
      <vt:lpstr>General Fund FY 2022-23 First Quarter Summary</vt:lpstr>
      <vt:lpstr>General Fund Revenue Individual Income Tax Components</vt:lpstr>
      <vt:lpstr>Individual Income Taxes  Key Issues FY 2022-23</vt:lpstr>
      <vt:lpstr>Withholdings - Actual vs. Estimate Withholdings are up 10.4% cumulatively and up $56.2 million over the estimate, though well within the target range</vt:lpstr>
      <vt:lpstr>Wages and the Labor Market The labor shortage has driven growth in wages; with job openings and quits peaking in recent months, wage growth should come down</vt:lpstr>
      <vt:lpstr>Non-Withholdings - Actual vs. Estimate Collections are currently above the estimate by $67.1 million after the first quarter</vt:lpstr>
      <vt:lpstr>US Personal Income, Select Components Interest, dividend, and proprietors’ income are exceeding pre-pandemic levels; these components are similar in size and drive Non-Withholdings collections</vt:lpstr>
      <vt:lpstr>General Fund Revenue Consumption Taxes</vt:lpstr>
      <vt:lpstr>Sales Tax - Actual vs. Estimate September collections grew by 11.1% over last year, bringing fiscal year-to-date collections to $153.6m above the estimate</vt:lpstr>
      <vt:lpstr>US Consumer Expenditures Consumers are spending more on services, while spending on goods was relatively flat through August</vt:lpstr>
      <vt:lpstr>Deed Recording Fees – Actual vs. Estimate Collections are $8.3m ahead of the current forecast due to strong collections in September</vt:lpstr>
      <vt:lpstr>US Housing Market Many Wall Street firms are now predicting declines in home prices during 2023</vt:lpstr>
      <vt:lpstr>Other Consumption Taxes</vt:lpstr>
      <vt:lpstr>General Fund Revenue Business Taxes</vt:lpstr>
      <vt:lpstr>Corporate Income Tax – Actual vs. Estimate First quarter collections are a total of $172.9m above the forecast</vt:lpstr>
      <vt:lpstr>Corporate License Tax – Actual vs. Estimate Collections are $5.7m above the current forecast</vt:lpstr>
      <vt:lpstr>Insurance Tax – Actual vs. Estimate Collections are currently $3.5m above the estimate</vt:lpstr>
      <vt:lpstr>Bank Tax – Actual vs. Estimate Quarterly collections are above the forecast by $0.9m</vt:lpstr>
      <vt:lpstr>South Carolina Economic Indicators</vt:lpstr>
      <vt:lpstr>Key Assumptions for FY 2022-23 and FY 2023-24  Working Estimates</vt:lpstr>
      <vt:lpstr>SC Employment Working estimate assumes above-average growth in FY 23 followed by a slowdown in job gains in FY 24 but no recessionary decline</vt:lpstr>
      <vt:lpstr>SC Personal Income Working estimate is above the historical trend through FY 24 primarily due to wage gains</vt:lpstr>
      <vt:lpstr>Inflation Recent forecasts by TD Bank and Wells Fargo expect inflation to fall during FY 23 and return to historical levels in FY 24</vt:lpstr>
      <vt:lpstr>Summary Fiscal Year Growth Rates</vt:lpstr>
      <vt:lpstr>General Fund as a Percentage of Personal Income FY 23 percentage is above the historical range based on the working personal income estimate relative to the May General Fund forecast</vt:lpstr>
      <vt:lpstr>Forecast Outlook  for FY 2022-23 and FY 2023-24</vt:lpstr>
      <vt:lpstr>Key Questions for FY 2022-23 and FY 2023-24</vt:lpstr>
      <vt:lpstr>Break for Lunch</vt:lpstr>
      <vt:lpstr>Key Assumptions for FY 2022-23 and FY 2023-24  Working Estimates</vt:lpstr>
      <vt:lpstr>SC Employment Working estimate assumes above-average growth in FY 23 followed by a slowdown in job gains in FY 24 but no recessionary decline</vt:lpstr>
      <vt:lpstr>SC Personal Income Working estimate is above the historical trend through FY 24 primarily due to wage gains</vt:lpstr>
      <vt:lpstr>Inflation Recent forecasts by TD Bank and Wells Fargo expect inflation to fall during FY 23 and return to historical levels in FY 24</vt:lpstr>
      <vt:lpstr>Summary Fiscal Year Growth Rates</vt:lpstr>
      <vt:lpstr>Key Questions for FY 2022-23 and FY 2023-24</vt:lpstr>
      <vt:lpstr>Regional Advisory Committee Members</vt:lpstr>
      <vt:lpstr>APPENDIX</vt:lpstr>
      <vt:lpstr>Quarterly Review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 General Revenue Fund Forecast Briefing Packet</dc:title>
  <dc:creator>Frank Rainwater</dc:creator>
  <cp:lastModifiedBy>Lisa Jolliff</cp:lastModifiedBy>
  <cp:revision>624</cp:revision>
  <cp:lastPrinted>2022-10-12T20:20:21Z</cp:lastPrinted>
  <dcterms:created xsi:type="dcterms:W3CDTF">2020-08-28T10:34:18Z</dcterms:created>
  <dcterms:modified xsi:type="dcterms:W3CDTF">2022-10-13T13:43:29Z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0x0101009ABB1CAD3DC3F94F9C009DF4BB366A1A</vt:lpwstr>
  </property>
</Properties>
</file>