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1"/>
  </p:sldMasterIdLst>
  <p:notesMasterIdLst>
    <p:notesMasterId r:id="rId32"/>
  </p:notesMasterIdLst>
  <p:handoutMasterIdLst>
    <p:handoutMasterId r:id="rId33"/>
  </p:handoutMasterIdLst>
  <p:sldIdLst>
    <p:sldId id="256" r:id="rId2"/>
    <p:sldId id="414" r:id="rId3"/>
    <p:sldId id="446" r:id="rId4"/>
    <p:sldId id="447" r:id="rId5"/>
    <p:sldId id="476" r:id="rId6"/>
    <p:sldId id="448" r:id="rId7"/>
    <p:sldId id="451" r:id="rId8"/>
    <p:sldId id="456" r:id="rId9"/>
    <p:sldId id="468" r:id="rId10"/>
    <p:sldId id="452" r:id="rId11"/>
    <p:sldId id="469" r:id="rId12"/>
    <p:sldId id="471" r:id="rId13"/>
    <p:sldId id="455" r:id="rId14"/>
    <p:sldId id="477" r:id="rId15"/>
    <p:sldId id="454" r:id="rId16"/>
    <p:sldId id="453" r:id="rId17"/>
    <p:sldId id="482" r:id="rId18"/>
    <p:sldId id="478" r:id="rId19"/>
    <p:sldId id="480" r:id="rId20"/>
    <p:sldId id="479" r:id="rId21"/>
    <p:sldId id="483" r:id="rId22"/>
    <p:sldId id="481" r:id="rId23"/>
    <p:sldId id="459" r:id="rId24"/>
    <p:sldId id="470" r:id="rId25"/>
    <p:sldId id="462" r:id="rId26"/>
    <p:sldId id="467" r:id="rId27"/>
    <p:sldId id="460" r:id="rId28"/>
    <p:sldId id="472" r:id="rId29"/>
    <p:sldId id="473" r:id="rId30"/>
    <p:sldId id="474" r:id="rId31"/>
  </p:sldIdLst>
  <p:sldSz cx="12192000" cy="6858000"/>
  <p:notesSz cx="7010400" cy="12039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6266D87-8CF9-BA55-F555-7B8FEC4BD2FF}" name="Lisa Jolliff" initials="LJ" userId="S::lisa.jolliff@rfa.sc.gov::a4f3e47a-34cb-46b9-8cbc-90108e55ff6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E9EBF5"/>
    <a:srgbClr val="DEEBF6"/>
    <a:srgbClr val="8FAADC"/>
    <a:srgbClr val="B4C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97" autoAdjust="0"/>
    <p:restoredTop sz="94660"/>
  </p:normalViewPr>
  <p:slideViewPr>
    <p:cSldViewPr snapToGrid="0">
      <p:cViewPr varScale="1">
        <p:scale>
          <a:sx n="114" d="100"/>
          <a:sy n="114" d="100"/>
        </p:scale>
        <p:origin x="114" y="252"/>
      </p:cViewPr>
      <p:guideLst/>
    </p:cSldViewPr>
  </p:slideViewPr>
  <p:notesTextViewPr>
    <p:cViewPr>
      <p:scale>
        <a:sx n="1" d="1"/>
        <a:sy n="1" d="1"/>
      </p:scale>
      <p:origin x="0" y="0"/>
    </p:cViewPr>
  </p:notesTextViewPr>
  <p:notesViewPr>
    <p:cSldViewPr snapToGrid="0">
      <p:cViewPr varScale="1">
        <p:scale>
          <a:sx n="86" d="100"/>
          <a:sy n="86" d="100"/>
        </p:scale>
        <p:origin x="297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solidFill>
                  <a:schemeClr val="tx1">
                    <a:lumMod val="65000"/>
                    <a:lumOff val="35000"/>
                  </a:schemeClr>
                </a:solidFill>
              </a:rPr>
              <a:t>FY 2022-23</a:t>
            </a:r>
            <a:r>
              <a:rPr lang="en-US" sz="1800" baseline="0" dirty="0">
                <a:solidFill>
                  <a:schemeClr val="tx1">
                    <a:lumMod val="65000"/>
                    <a:lumOff val="35000"/>
                  </a:schemeClr>
                </a:solidFill>
              </a:rPr>
              <a:t> </a:t>
            </a:r>
            <a:r>
              <a:rPr lang="en-US" sz="1800" dirty="0">
                <a:solidFill>
                  <a:schemeClr val="tx1">
                    <a:lumMod val="65000"/>
                    <a:lumOff val="35000"/>
                  </a:schemeClr>
                </a:solidFill>
              </a:rPr>
              <a:t>ESTIMATED</a:t>
            </a:r>
            <a:r>
              <a:rPr lang="en-US" sz="1800" baseline="0" dirty="0">
                <a:solidFill>
                  <a:schemeClr val="tx1">
                    <a:lumMod val="65000"/>
                    <a:lumOff val="35000"/>
                  </a:schemeClr>
                </a:solidFill>
              </a:rPr>
              <a:t> </a:t>
            </a:r>
            <a:r>
              <a:rPr lang="en-US" sz="1800" dirty="0">
                <a:solidFill>
                  <a:schemeClr val="tx1">
                    <a:lumMod val="65000"/>
                    <a:lumOff val="35000"/>
                  </a:schemeClr>
                </a:solidFill>
              </a:rPr>
              <a:t>AID TO CLASSROOMS</a:t>
            </a:r>
            <a:r>
              <a:rPr lang="en-US" sz="1800" baseline="0" dirty="0">
                <a:solidFill>
                  <a:schemeClr val="tx1">
                    <a:lumMod val="65000"/>
                    <a:lumOff val="35000"/>
                  </a:schemeClr>
                </a:solidFill>
              </a:rPr>
              <a:t> FUNDED STUDENT-TEACHER RATIO</a:t>
            </a:r>
          </a:p>
          <a:p>
            <a:pPr>
              <a:defRPr/>
            </a:pPr>
            <a:r>
              <a:rPr lang="en-US" sz="1800" baseline="0" dirty="0">
                <a:solidFill>
                  <a:schemeClr val="tx1">
                    <a:lumMod val="65000"/>
                    <a:lumOff val="35000"/>
                  </a:schemeClr>
                </a:solidFill>
              </a:rPr>
              <a:t>with Hold-Harmless and Additional Proportional Funding</a:t>
            </a:r>
            <a:endParaRPr lang="en-US" sz="1800" dirty="0">
              <a:solidFill>
                <a:schemeClr val="tx1">
                  <a:lumMod val="65000"/>
                  <a:lumOff val="35000"/>
                </a:schemeClr>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7574528702129864E-2"/>
          <c:y val="0.13682533255713261"/>
          <c:w val="0.95018743813639195"/>
          <c:h val="0.6075983723031948"/>
        </c:manualLayout>
      </c:layout>
      <c:lineChart>
        <c:grouping val="standard"/>
        <c:varyColors val="0"/>
        <c:ser>
          <c:idx val="0"/>
          <c:order val="0"/>
          <c:tx>
            <c:strRef>
              <c:f>'Student-teacher ratio '!$D$2</c:f>
              <c:strCache>
                <c:ptCount val="1"/>
                <c:pt idx="0">
                  <c:v>Formula Average</c:v>
                </c:pt>
              </c:strCache>
            </c:strRef>
          </c:tx>
          <c:spPr>
            <a:ln w="28575" cap="rnd">
              <a:solidFill>
                <a:schemeClr val="accent3"/>
              </a:solidFill>
              <a:prstDash val="sysDash"/>
              <a:round/>
            </a:ln>
            <a:effectLst/>
          </c:spPr>
          <c:marker>
            <c:symbol val="none"/>
          </c:marker>
          <c:cat>
            <c:strRef>
              <c:f>'Student-teacher ratio '!$A$3:$A$79</c:f>
              <c:strCache>
                <c:ptCount val="77"/>
                <c:pt idx="0">
                  <c:v>Abbeville</c:v>
                </c:pt>
                <c:pt idx="1">
                  <c:v>Aiken</c:v>
                </c:pt>
                <c:pt idx="2">
                  <c:v>Allendale</c:v>
                </c:pt>
                <c:pt idx="3">
                  <c:v>Anderson 1</c:v>
                </c:pt>
                <c:pt idx="4">
                  <c:v>Anderson 2</c:v>
                </c:pt>
                <c:pt idx="5">
                  <c:v>Anderson 3</c:v>
                </c:pt>
                <c:pt idx="6">
                  <c:v>Anderson 4</c:v>
                </c:pt>
                <c:pt idx="7">
                  <c:v>Anderson 5</c:v>
                </c:pt>
                <c:pt idx="8">
                  <c:v>Bamberg 1</c:v>
                </c:pt>
                <c:pt idx="9">
                  <c:v>Bamberg 2</c:v>
                </c:pt>
                <c:pt idx="10">
                  <c:v>Barnwell 19</c:v>
                </c:pt>
                <c:pt idx="11">
                  <c:v>Barnwell 29</c:v>
                </c:pt>
                <c:pt idx="12">
                  <c:v>Barnwell 45</c:v>
                </c:pt>
                <c:pt idx="13">
                  <c:v>Beaufort</c:v>
                </c:pt>
                <c:pt idx="14">
                  <c:v>Berkeley</c:v>
                </c:pt>
                <c:pt idx="15">
                  <c:v>Calhoun</c:v>
                </c:pt>
                <c:pt idx="16">
                  <c:v>Charleston</c:v>
                </c:pt>
                <c:pt idx="17">
                  <c:v>Cherokee</c:v>
                </c:pt>
                <c:pt idx="18">
                  <c:v>Chester</c:v>
                </c:pt>
                <c:pt idx="19">
                  <c:v>Chesterfield</c:v>
                </c:pt>
                <c:pt idx="20">
                  <c:v>Clarendon 2</c:v>
                </c:pt>
                <c:pt idx="21">
                  <c:v>Clarendon 4</c:v>
                </c:pt>
                <c:pt idx="22">
                  <c:v>Colleton</c:v>
                </c:pt>
                <c:pt idx="23">
                  <c:v>Darlington</c:v>
                </c:pt>
                <c:pt idx="24">
                  <c:v>Dillon 3</c:v>
                </c:pt>
                <c:pt idx="25">
                  <c:v>Dillon 4</c:v>
                </c:pt>
                <c:pt idx="26">
                  <c:v>Dorchester 2</c:v>
                </c:pt>
                <c:pt idx="27">
                  <c:v>Dorchester 4</c:v>
                </c:pt>
                <c:pt idx="28">
                  <c:v>Edgefield</c:v>
                </c:pt>
                <c:pt idx="29">
                  <c:v>Fairfield</c:v>
                </c:pt>
                <c:pt idx="30">
                  <c:v>Florence 1</c:v>
                </c:pt>
                <c:pt idx="31">
                  <c:v>Florence 2</c:v>
                </c:pt>
                <c:pt idx="32">
                  <c:v>Florence 3</c:v>
                </c:pt>
                <c:pt idx="33">
                  <c:v>Florence 4</c:v>
                </c:pt>
                <c:pt idx="34">
                  <c:v>Florence 5</c:v>
                </c:pt>
                <c:pt idx="35">
                  <c:v>Georgetown</c:v>
                </c:pt>
                <c:pt idx="36">
                  <c:v>Greenville</c:v>
                </c:pt>
                <c:pt idx="37">
                  <c:v>Greenwood 50</c:v>
                </c:pt>
                <c:pt idx="38">
                  <c:v>Greenwood 51</c:v>
                </c:pt>
                <c:pt idx="39">
                  <c:v>Greenwood 52</c:v>
                </c:pt>
                <c:pt idx="40">
                  <c:v>Hampton</c:v>
                </c:pt>
                <c:pt idx="41">
                  <c:v>Horry</c:v>
                </c:pt>
                <c:pt idx="42">
                  <c:v>Jasper</c:v>
                </c:pt>
                <c:pt idx="43">
                  <c:v>Kershaw</c:v>
                </c:pt>
                <c:pt idx="44">
                  <c:v>Lancaster</c:v>
                </c:pt>
                <c:pt idx="45">
                  <c:v>Laurens 55</c:v>
                </c:pt>
                <c:pt idx="46">
                  <c:v>Laurens 56</c:v>
                </c:pt>
                <c:pt idx="47">
                  <c:v>Lee</c:v>
                </c:pt>
                <c:pt idx="48">
                  <c:v>Lexington 1</c:v>
                </c:pt>
                <c:pt idx="49">
                  <c:v>Lexington 2</c:v>
                </c:pt>
                <c:pt idx="50">
                  <c:v>Lexington 3</c:v>
                </c:pt>
                <c:pt idx="51">
                  <c:v>Lexington 4</c:v>
                </c:pt>
                <c:pt idx="52">
                  <c:v>Lexington 5</c:v>
                </c:pt>
                <c:pt idx="53">
                  <c:v>Marion 10</c:v>
                </c:pt>
                <c:pt idx="54">
                  <c:v>Marlboro</c:v>
                </c:pt>
                <c:pt idx="55">
                  <c:v>McCormick</c:v>
                </c:pt>
                <c:pt idx="56">
                  <c:v>Newberry</c:v>
                </c:pt>
                <c:pt idx="57">
                  <c:v>Oconee</c:v>
                </c:pt>
                <c:pt idx="58">
                  <c:v>Orangeburg</c:v>
                </c:pt>
                <c:pt idx="59">
                  <c:v>Pickens</c:v>
                </c:pt>
                <c:pt idx="60">
                  <c:v>Richland 1</c:v>
                </c:pt>
                <c:pt idx="61">
                  <c:v>Richland 2</c:v>
                </c:pt>
                <c:pt idx="62">
                  <c:v>Saluda</c:v>
                </c:pt>
                <c:pt idx="63">
                  <c:v>Spartanburg 1</c:v>
                </c:pt>
                <c:pt idx="64">
                  <c:v>Spartanburg 2</c:v>
                </c:pt>
                <c:pt idx="65">
                  <c:v>Spartanburg 3</c:v>
                </c:pt>
                <c:pt idx="66">
                  <c:v>Spartanburg 4</c:v>
                </c:pt>
                <c:pt idx="67">
                  <c:v>Spartanburg 5</c:v>
                </c:pt>
                <c:pt idx="68">
                  <c:v>Spartanburg 6</c:v>
                </c:pt>
                <c:pt idx="69">
                  <c:v>Spartanburg 7</c:v>
                </c:pt>
                <c:pt idx="70">
                  <c:v>Sumter</c:v>
                </c:pt>
                <c:pt idx="71">
                  <c:v>Union</c:v>
                </c:pt>
                <c:pt idx="72">
                  <c:v>Williamsburg</c:v>
                </c:pt>
                <c:pt idx="73">
                  <c:v>York 1</c:v>
                </c:pt>
                <c:pt idx="74">
                  <c:v>York 2</c:v>
                </c:pt>
                <c:pt idx="75">
                  <c:v>York 3</c:v>
                </c:pt>
                <c:pt idx="76">
                  <c:v>York 4</c:v>
                </c:pt>
              </c:strCache>
            </c:strRef>
          </c:cat>
          <c:val>
            <c:numRef>
              <c:f>'Student-teacher ratio '!$D$3:$D$79</c:f>
              <c:numCache>
                <c:formatCode>_(* #,##0.00_);_(* \(#,##0.00\);_(* "-"??_);_(@_)</c:formatCode>
                <c:ptCount val="77"/>
                <c:pt idx="0">
                  <c:v>11.152093233950128</c:v>
                </c:pt>
                <c:pt idx="1">
                  <c:v>11.152093233950128</c:v>
                </c:pt>
                <c:pt idx="2">
                  <c:v>11.152093233950128</c:v>
                </c:pt>
                <c:pt idx="3">
                  <c:v>11.152093233950128</c:v>
                </c:pt>
                <c:pt idx="4">
                  <c:v>11.152093233950128</c:v>
                </c:pt>
                <c:pt idx="5">
                  <c:v>11.152093233950128</c:v>
                </c:pt>
                <c:pt idx="6">
                  <c:v>11.152093233950128</c:v>
                </c:pt>
                <c:pt idx="7">
                  <c:v>11.152093233950128</c:v>
                </c:pt>
                <c:pt idx="8">
                  <c:v>11.152093233950128</c:v>
                </c:pt>
                <c:pt idx="9">
                  <c:v>11.152093233950128</c:v>
                </c:pt>
                <c:pt idx="10">
                  <c:v>11.152093233950128</c:v>
                </c:pt>
                <c:pt idx="11">
                  <c:v>11.152093233950128</c:v>
                </c:pt>
                <c:pt idx="12">
                  <c:v>11.152093233950128</c:v>
                </c:pt>
                <c:pt idx="13">
                  <c:v>11.152093233950128</c:v>
                </c:pt>
                <c:pt idx="14">
                  <c:v>11.152093233950128</c:v>
                </c:pt>
                <c:pt idx="15">
                  <c:v>11.152093233950128</c:v>
                </c:pt>
                <c:pt idx="16">
                  <c:v>11.152093233950128</c:v>
                </c:pt>
                <c:pt idx="17">
                  <c:v>11.152093233950128</c:v>
                </c:pt>
                <c:pt idx="18">
                  <c:v>11.152093233950128</c:v>
                </c:pt>
                <c:pt idx="19">
                  <c:v>11.152093233950128</c:v>
                </c:pt>
                <c:pt idx="20">
                  <c:v>11.152093233950128</c:v>
                </c:pt>
                <c:pt idx="21">
                  <c:v>11.152093233950128</c:v>
                </c:pt>
                <c:pt idx="22">
                  <c:v>11.152093233950128</c:v>
                </c:pt>
                <c:pt idx="23">
                  <c:v>11.152093233950128</c:v>
                </c:pt>
                <c:pt idx="24">
                  <c:v>11.152093233950128</c:v>
                </c:pt>
                <c:pt idx="25">
                  <c:v>11.152093233950128</c:v>
                </c:pt>
                <c:pt idx="26">
                  <c:v>11.152093233950128</c:v>
                </c:pt>
                <c:pt idx="27">
                  <c:v>11.152093233950128</c:v>
                </c:pt>
                <c:pt idx="28">
                  <c:v>11.152093233950128</c:v>
                </c:pt>
                <c:pt idx="29">
                  <c:v>11.152093233950128</c:v>
                </c:pt>
                <c:pt idx="30">
                  <c:v>11.152093233950128</c:v>
                </c:pt>
                <c:pt idx="31">
                  <c:v>11.152093233950128</c:v>
                </c:pt>
                <c:pt idx="32">
                  <c:v>11.152093233950128</c:v>
                </c:pt>
                <c:pt idx="33">
                  <c:v>11.152093233950128</c:v>
                </c:pt>
                <c:pt idx="34">
                  <c:v>11.152093233950128</c:v>
                </c:pt>
                <c:pt idx="35">
                  <c:v>11.152093233950128</c:v>
                </c:pt>
                <c:pt idx="36">
                  <c:v>11.152093233950128</c:v>
                </c:pt>
                <c:pt idx="37">
                  <c:v>11.152093233950128</c:v>
                </c:pt>
                <c:pt idx="38">
                  <c:v>11.152093233950128</c:v>
                </c:pt>
                <c:pt idx="39">
                  <c:v>11.152093233950128</c:v>
                </c:pt>
                <c:pt idx="40">
                  <c:v>11.152093233950128</c:v>
                </c:pt>
                <c:pt idx="41">
                  <c:v>11.152093233950128</c:v>
                </c:pt>
                <c:pt idx="42">
                  <c:v>11.152093233950128</c:v>
                </c:pt>
                <c:pt idx="43">
                  <c:v>11.152093233950128</c:v>
                </c:pt>
                <c:pt idx="44">
                  <c:v>11.152093233950128</c:v>
                </c:pt>
                <c:pt idx="45">
                  <c:v>11.152093233950128</c:v>
                </c:pt>
                <c:pt idx="46">
                  <c:v>11.152093233950128</c:v>
                </c:pt>
                <c:pt idx="47">
                  <c:v>11.152093233950128</c:v>
                </c:pt>
                <c:pt idx="48">
                  <c:v>11.152093233950128</c:v>
                </c:pt>
                <c:pt idx="49">
                  <c:v>11.152093233950128</c:v>
                </c:pt>
                <c:pt idx="50">
                  <c:v>11.152093233950128</c:v>
                </c:pt>
                <c:pt idx="51">
                  <c:v>11.152093233950128</c:v>
                </c:pt>
                <c:pt idx="52">
                  <c:v>11.152093233950128</c:v>
                </c:pt>
                <c:pt idx="53">
                  <c:v>11.152093233950128</c:v>
                </c:pt>
                <c:pt idx="54">
                  <c:v>11.152093233950128</c:v>
                </c:pt>
                <c:pt idx="55">
                  <c:v>11.152093233950128</c:v>
                </c:pt>
                <c:pt idx="56">
                  <c:v>11.152093233950128</c:v>
                </c:pt>
                <c:pt idx="57">
                  <c:v>11.152093233950128</c:v>
                </c:pt>
                <c:pt idx="58">
                  <c:v>11.152093233950128</c:v>
                </c:pt>
                <c:pt idx="59">
                  <c:v>11.152093233950128</c:v>
                </c:pt>
                <c:pt idx="60">
                  <c:v>11.152093233950128</c:v>
                </c:pt>
                <c:pt idx="61">
                  <c:v>11.152093233950128</c:v>
                </c:pt>
                <c:pt idx="62">
                  <c:v>11.152093233950128</c:v>
                </c:pt>
                <c:pt idx="63">
                  <c:v>11.152093233950128</c:v>
                </c:pt>
                <c:pt idx="64">
                  <c:v>11.152093233950128</c:v>
                </c:pt>
                <c:pt idx="65">
                  <c:v>11.152093233950128</c:v>
                </c:pt>
                <c:pt idx="66">
                  <c:v>11.152093233950128</c:v>
                </c:pt>
                <c:pt idx="67">
                  <c:v>11.152093233950128</c:v>
                </c:pt>
                <c:pt idx="68">
                  <c:v>11.152093233950128</c:v>
                </c:pt>
                <c:pt idx="69">
                  <c:v>11.152093233950128</c:v>
                </c:pt>
                <c:pt idx="70">
                  <c:v>11.152093233950128</c:v>
                </c:pt>
                <c:pt idx="71">
                  <c:v>11.152093233950128</c:v>
                </c:pt>
                <c:pt idx="72">
                  <c:v>11.152093233950128</c:v>
                </c:pt>
                <c:pt idx="73">
                  <c:v>11.152093233950128</c:v>
                </c:pt>
                <c:pt idx="74">
                  <c:v>11.152093233950128</c:v>
                </c:pt>
                <c:pt idx="75">
                  <c:v>11.152093233950128</c:v>
                </c:pt>
                <c:pt idx="76">
                  <c:v>11.152093233950128</c:v>
                </c:pt>
              </c:numCache>
            </c:numRef>
          </c:val>
          <c:smooth val="0"/>
          <c:extLst>
            <c:ext xmlns:c16="http://schemas.microsoft.com/office/drawing/2014/chart" uri="{C3380CC4-5D6E-409C-BE32-E72D297353CC}">
              <c16:uniqueId val="{00000000-222F-42D4-AC5D-B31E91AF093D}"/>
            </c:ext>
          </c:extLst>
        </c:ser>
        <c:ser>
          <c:idx val="2"/>
          <c:order val="1"/>
          <c:tx>
            <c:strRef>
              <c:f>'Student-teacher ratio '!$E$2</c:f>
              <c:strCache>
                <c:ptCount val="1"/>
                <c:pt idx="0">
                  <c:v>Effective Funded Average with All Funding</c:v>
                </c:pt>
              </c:strCache>
            </c:strRef>
          </c:tx>
          <c:spPr>
            <a:ln w="28575" cap="rnd">
              <a:solidFill>
                <a:schemeClr val="tx1">
                  <a:lumMod val="65000"/>
                  <a:lumOff val="35000"/>
                </a:schemeClr>
              </a:solidFill>
              <a:prstDash val="dash"/>
              <a:round/>
            </a:ln>
            <a:effectLst/>
          </c:spPr>
          <c:marker>
            <c:symbol val="none"/>
          </c:marker>
          <c:val>
            <c:numRef>
              <c:f>'Student-teacher ratio '!$E$3:$E$79</c:f>
              <c:numCache>
                <c:formatCode>_(* #,##0.00_);_(* \(#,##0.00\);_(* "-"??_);_(@_)</c:formatCode>
                <c:ptCount val="77"/>
                <c:pt idx="0">
                  <c:v>10.916494870951263</c:v>
                </c:pt>
                <c:pt idx="1">
                  <c:v>10.916494870951263</c:v>
                </c:pt>
                <c:pt idx="2">
                  <c:v>10.916494870951263</c:v>
                </c:pt>
                <c:pt idx="3">
                  <c:v>10.916494870951263</c:v>
                </c:pt>
                <c:pt idx="4">
                  <c:v>10.916494870951263</c:v>
                </c:pt>
                <c:pt idx="5">
                  <c:v>10.916494870951263</c:v>
                </c:pt>
                <c:pt idx="6">
                  <c:v>10.916494870951263</c:v>
                </c:pt>
                <c:pt idx="7">
                  <c:v>10.916494870951263</c:v>
                </c:pt>
                <c:pt idx="8">
                  <c:v>10.916494870951263</c:v>
                </c:pt>
                <c:pt idx="9">
                  <c:v>10.916494870951263</c:v>
                </c:pt>
                <c:pt idx="10">
                  <c:v>10.916494870951263</c:v>
                </c:pt>
                <c:pt idx="11">
                  <c:v>10.916494870951263</c:v>
                </c:pt>
                <c:pt idx="12">
                  <c:v>10.916494870951263</c:v>
                </c:pt>
                <c:pt idx="13">
                  <c:v>10.916494870951263</c:v>
                </c:pt>
                <c:pt idx="14">
                  <c:v>10.916494870951263</c:v>
                </c:pt>
                <c:pt idx="15">
                  <c:v>10.916494870951263</c:v>
                </c:pt>
                <c:pt idx="16">
                  <c:v>10.916494870951263</c:v>
                </c:pt>
                <c:pt idx="17">
                  <c:v>10.916494870951263</c:v>
                </c:pt>
                <c:pt idx="18">
                  <c:v>10.916494870951263</c:v>
                </c:pt>
                <c:pt idx="19">
                  <c:v>10.916494870951263</c:v>
                </c:pt>
                <c:pt idx="20">
                  <c:v>10.916494870951263</c:v>
                </c:pt>
                <c:pt idx="21">
                  <c:v>10.916494870951263</c:v>
                </c:pt>
                <c:pt idx="22">
                  <c:v>10.916494870951263</c:v>
                </c:pt>
                <c:pt idx="23">
                  <c:v>10.916494870951263</c:v>
                </c:pt>
                <c:pt idx="24">
                  <c:v>10.916494870951263</c:v>
                </c:pt>
                <c:pt idx="25">
                  <c:v>10.916494870951263</c:v>
                </c:pt>
                <c:pt idx="26">
                  <c:v>10.916494870951263</c:v>
                </c:pt>
                <c:pt idx="27">
                  <c:v>10.916494870951263</c:v>
                </c:pt>
                <c:pt idx="28">
                  <c:v>10.916494870951263</c:v>
                </c:pt>
                <c:pt idx="29">
                  <c:v>10.916494870951263</c:v>
                </c:pt>
                <c:pt idx="30">
                  <c:v>10.916494870951263</c:v>
                </c:pt>
                <c:pt idx="31">
                  <c:v>10.916494870951263</c:v>
                </c:pt>
                <c:pt idx="32">
                  <c:v>10.916494870951263</c:v>
                </c:pt>
                <c:pt idx="33">
                  <c:v>10.916494870951263</c:v>
                </c:pt>
                <c:pt idx="34">
                  <c:v>10.916494870951263</c:v>
                </c:pt>
                <c:pt idx="35">
                  <c:v>10.916494870951263</c:v>
                </c:pt>
                <c:pt idx="36">
                  <c:v>10.916494870951263</c:v>
                </c:pt>
                <c:pt idx="37">
                  <c:v>10.916494870951263</c:v>
                </c:pt>
                <c:pt idx="38">
                  <c:v>10.916494870951263</c:v>
                </c:pt>
                <c:pt idx="39">
                  <c:v>10.916494870951263</c:v>
                </c:pt>
                <c:pt idx="40">
                  <c:v>10.916494870951263</c:v>
                </c:pt>
                <c:pt idx="41">
                  <c:v>10.916494870951263</c:v>
                </c:pt>
                <c:pt idx="42">
                  <c:v>10.916494870951263</c:v>
                </c:pt>
                <c:pt idx="43">
                  <c:v>10.916494870951263</c:v>
                </c:pt>
                <c:pt idx="44">
                  <c:v>10.916494870951263</c:v>
                </c:pt>
                <c:pt idx="45">
                  <c:v>10.916494870951263</c:v>
                </c:pt>
                <c:pt idx="46">
                  <c:v>10.916494870951263</c:v>
                </c:pt>
                <c:pt idx="47">
                  <c:v>10.916494870951263</c:v>
                </c:pt>
                <c:pt idx="48">
                  <c:v>10.916494870951263</c:v>
                </c:pt>
                <c:pt idx="49">
                  <c:v>10.916494870951263</c:v>
                </c:pt>
                <c:pt idx="50">
                  <c:v>10.916494870951263</c:v>
                </c:pt>
                <c:pt idx="51">
                  <c:v>10.916494870951263</c:v>
                </c:pt>
                <c:pt idx="52">
                  <c:v>10.916494870951263</c:v>
                </c:pt>
                <c:pt idx="53">
                  <c:v>10.916494870951263</c:v>
                </c:pt>
                <c:pt idx="54">
                  <c:v>10.916494870951263</c:v>
                </c:pt>
                <c:pt idx="55">
                  <c:v>10.916494870951263</c:v>
                </c:pt>
                <c:pt idx="56">
                  <c:v>10.916494870951263</c:v>
                </c:pt>
                <c:pt idx="57">
                  <c:v>10.916494870951263</c:v>
                </c:pt>
                <c:pt idx="58">
                  <c:v>10.916494870951263</c:v>
                </c:pt>
                <c:pt idx="59">
                  <c:v>10.916494870951263</c:v>
                </c:pt>
                <c:pt idx="60">
                  <c:v>10.916494870951263</c:v>
                </c:pt>
                <c:pt idx="61">
                  <c:v>10.916494870951263</c:v>
                </c:pt>
                <c:pt idx="62">
                  <c:v>10.916494870951263</c:v>
                </c:pt>
                <c:pt idx="63">
                  <c:v>10.916494870951263</c:v>
                </c:pt>
                <c:pt idx="64">
                  <c:v>10.916494870951263</c:v>
                </c:pt>
                <c:pt idx="65">
                  <c:v>10.916494870951263</c:v>
                </c:pt>
                <c:pt idx="66">
                  <c:v>10.916494870951263</c:v>
                </c:pt>
                <c:pt idx="67">
                  <c:v>10.916494870951263</c:v>
                </c:pt>
                <c:pt idx="68">
                  <c:v>10.916494870951263</c:v>
                </c:pt>
                <c:pt idx="69">
                  <c:v>10.916494870951263</c:v>
                </c:pt>
                <c:pt idx="70">
                  <c:v>10.916494870951263</c:v>
                </c:pt>
                <c:pt idx="71">
                  <c:v>10.916494870951263</c:v>
                </c:pt>
                <c:pt idx="72">
                  <c:v>10.916494870951263</c:v>
                </c:pt>
                <c:pt idx="73">
                  <c:v>10.916494870951263</c:v>
                </c:pt>
                <c:pt idx="74">
                  <c:v>10.916494870951263</c:v>
                </c:pt>
                <c:pt idx="75">
                  <c:v>10.916494870951263</c:v>
                </c:pt>
                <c:pt idx="76">
                  <c:v>10.916494870951263</c:v>
                </c:pt>
              </c:numCache>
            </c:numRef>
          </c:val>
          <c:smooth val="0"/>
          <c:extLst>
            <c:ext xmlns:c16="http://schemas.microsoft.com/office/drawing/2014/chart" uri="{C3380CC4-5D6E-409C-BE32-E72D297353CC}">
              <c16:uniqueId val="{00000001-222F-42D4-AC5D-B31E91AF093D}"/>
            </c:ext>
          </c:extLst>
        </c:ser>
        <c:ser>
          <c:idx val="1"/>
          <c:order val="2"/>
          <c:tx>
            <c:strRef>
              <c:f>'Student-teacher ratio '!$F$2</c:f>
              <c:strCache>
                <c:ptCount val="1"/>
                <c:pt idx="0">
                  <c:v>New Funded Student Teacher Ratio - All Funding</c:v>
                </c:pt>
              </c:strCache>
            </c:strRef>
          </c:tx>
          <c:spPr>
            <a:ln w="28575" cap="rnd">
              <a:solidFill>
                <a:schemeClr val="accent1"/>
              </a:solidFill>
              <a:round/>
            </a:ln>
            <a:effectLst/>
          </c:spPr>
          <c:marker>
            <c:symbol val="none"/>
          </c:marker>
          <c:cat>
            <c:strRef>
              <c:f>'Student-teacher ratio '!$A$3:$A$79</c:f>
              <c:strCache>
                <c:ptCount val="77"/>
                <c:pt idx="0">
                  <c:v>Abbeville</c:v>
                </c:pt>
                <c:pt idx="1">
                  <c:v>Aiken</c:v>
                </c:pt>
                <c:pt idx="2">
                  <c:v>Allendale</c:v>
                </c:pt>
                <c:pt idx="3">
                  <c:v>Anderson 1</c:v>
                </c:pt>
                <c:pt idx="4">
                  <c:v>Anderson 2</c:v>
                </c:pt>
                <c:pt idx="5">
                  <c:v>Anderson 3</c:v>
                </c:pt>
                <c:pt idx="6">
                  <c:v>Anderson 4</c:v>
                </c:pt>
                <c:pt idx="7">
                  <c:v>Anderson 5</c:v>
                </c:pt>
                <c:pt idx="8">
                  <c:v>Bamberg 1</c:v>
                </c:pt>
                <c:pt idx="9">
                  <c:v>Bamberg 2</c:v>
                </c:pt>
                <c:pt idx="10">
                  <c:v>Barnwell 19</c:v>
                </c:pt>
                <c:pt idx="11">
                  <c:v>Barnwell 29</c:v>
                </c:pt>
                <c:pt idx="12">
                  <c:v>Barnwell 45</c:v>
                </c:pt>
                <c:pt idx="13">
                  <c:v>Beaufort</c:v>
                </c:pt>
                <c:pt idx="14">
                  <c:v>Berkeley</c:v>
                </c:pt>
                <c:pt idx="15">
                  <c:v>Calhoun</c:v>
                </c:pt>
                <c:pt idx="16">
                  <c:v>Charleston</c:v>
                </c:pt>
                <c:pt idx="17">
                  <c:v>Cherokee</c:v>
                </c:pt>
                <c:pt idx="18">
                  <c:v>Chester</c:v>
                </c:pt>
                <c:pt idx="19">
                  <c:v>Chesterfield</c:v>
                </c:pt>
                <c:pt idx="20">
                  <c:v>Clarendon 2</c:v>
                </c:pt>
                <c:pt idx="21">
                  <c:v>Clarendon 4</c:v>
                </c:pt>
                <c:pt idx="22">
                  <c:v>Colleton</c:v>
                </c:pt>
                <c:pt idx="23">
                  <c:v>Darlington</c:v>
                </c:pt>
                <c:pt idx="24">
                  <c:v>Dillon 3</c:v>
                </c:pt>
                <c:pt idx="25">
                  <c:v>Dillon 4</c:v>
                </c:pt>
                <c:pt idx="26">
                  <c:v>Dorchester 2</c:v>
                </c:pt>
                <c:pt idx="27">
                  <c:v>Dorchester 4</c:v>
                </c:pt>
                <c:pt idx="28">
                  <c:v>Edgefield</c:v>
                </c:pt>
                <c:pt idx="29">
                  <c:v>Fairfield</c:v>
                </c:pt>
                <c:pt idx="30">
                  <c:v>Florence 1</c:v>
                </c:pt>
                <c:pt idx="31">
                  <c:v>Florence 2</c:v>
                </c:pt>
                <c:pt idx="32">
                  <c:v>Florence 3</c:v>
                </c:pt>
                <c:pt idx="33">
                  <c:v>Florence 4</c:v>
                </c:pt>
                <c:pt idx="34">
                  <c:v>Florence 5</c:v>
                </c:pt>
                <c:pt idx="35">
                  <c:v>Georgetown</c:v>
                </c:pt>
                <c:pt idx="36">
                  <c:v>Greenville</c:v>
                </c:pt>
                <c:pt idx="37">
                  <c:v>Greenwood 50</c:v>
                </c:pt>
                <c:pt idx="38">
                  <c:v>Greenwood 51</c:v>
                </c:pt>
                <c:pt idx="39">
                  <c:v>Greenwood 52</c:v>
                </c:pt>
                <c:pt idx="40">
                  <c:v>Hampton</c:v>
                </c:pt>
                <c:pt idx="41">
                  <c:v>Horry</c:v>
                </c:pt>
                <c:pt idx="42">
                  <c:v>Jasper</c:v>
                </c:pt>
                <c:pt idx="43">
                  <c:v>Kershaw</c:v>
                </c:pt>
                <c:pt idx="44">
                  <c:v>Lancaster</c:v>
                </c:pt>
                <c:pt idx="45">
                  <c:v>Laurens 55</c:v>
                </c:pt>
                <c:pt idx="46">
                  <c:v>Laurens 56</c:v>
                </c:pt>
                <c:pt idx="47">
                  <c:v>Lee</c:v>
                </c:pt>
                <c:pt idx="48">
                  <c:v>Lexington 1</c:v>
                </c:pt>
                <c:pt idx="49">
                  <c:v>Lexington 2</c:v>
                </c:pt>
                <c:pt idx="50">
                  <c:v>Lexington 3</c:v>
                </c:pt>
                <c:pt idx="51">
                  <c:v>Lexington 4</c:v>
                </c:pt>
                <c:pt idx="52">
                  <c:v>Lexington 5</c:v>
                </c:pt>
                <c:pt idx="53">
                  <c:v>Marion 10</c:v>
                </c:pt>
                <c:pt idx="54">
                  <c:v>Marlboro</c:v>
                </c:pt>
                <c:pt idx="55">
                  <c:v>McCormick</c:v>
                </c:pt>
                <c:pt idx="56">
                  <c:v>Newberry</c:v>
                </c:pt>
                <c:pt idx="57">
                  <c:v>Oconee</c:v>
                </c:pt>
                <c:pt idx="58">
                  <c:v>Orangeburg</c:v>
                </c:pt>
                <c:pt idx="59">
                  <c:v>Pickens</c:v>
                </c:pt>
                <c:pt idx="60">
                  <c:v>Richland 1</c:v>
                </c:pt>
                <c:pt idx="61">
                  <c:v>Richland 2</c:v>
                </c:pt>
                <c:pt idx="62">
                  <c:v>Saluda</c:v>
                </c:pt>
                <c:pt idx="63">
                  <c:v>Spartanburg 1</c:v>
                </c:pt>
                <c:pt idx="64">
                  <c:v>Spartanburg 2</c:v>
                </c:pt>
                <c:pt idx="65">
                  <c:v>Spartanburg 3</c:v>
                </c:pt>
                <c:pt idx="66">
                  <c:v>Spartanburg 4</c:v>
                </c:pt>
                <c:pt idx="67">
                  <c:v>Spartanburg 5</c:v>
                </c:pt>
                <c:pt idx="68">
                  <c:v>Spartanburg 6</c:v>
                </c:pt>
                <c:pt idx="69">
                  <c:v>Spartanburg 7</c:v>
                </c:pt>
                <c:pt idx="70">
                  <c:v>Sumter</c:v>
                </c:pt>
                <c:pt idx="71">
                  <c:v>Union</c:v>
                </c:pt>
                <c:pt idx="72">
                  <c:v>Williamsburg</c:v>
                </c:pt>
                <c:pt idx="73">
                  <c:v>York 1</c:v>
                </c:pt>
                <c:pt idx="74">
                  <c:v>York 2</c:v>
                </c:pt>
                <c:pt idx="75">
                  <c:v>York 3</c:v>
                </c:pt>
                <c:pt idx="76">
                  <c:v>York 4</c:v>
                </c:pt>
              </c:strCache>
            </c:strRef>
          </c:cat>
          <c:val>
            <c:numRef>
              <c:f>'Student-teacher ratio '!$F$3:$F$79</c:f>
              <c:numCache>
                <c:formatCode>_(* #,##0.00_);_(* \(#,##0.00\);_(* "-"??_);_(@_)</c:formatCode>
                <c:ptCount val="77"/>
                <c:pt idx="0">
                  <c:v>11.200821640909794</c:v>
                </c:pt>
                <c:pt idx="1">
                  <c:v>11.262700895165931</c:v>
                </c:pt>
                <c:pt idx="2">
                  <c:v>10.65241110994857</c:v>
                </c:pt>
                <c:pt idx="3">
                  <c:v>11.585543996359316</c:v>
                </c:pt>
                <c:pt idx="4">
                  <c:v>10.702124866393987</c:v>
                </c:pt>
                <c:pt idx="5">
                  <c:v>11.08668893443912</c:v>
                </c:pt>
                <c:pt idx="6">
                  <c:v>11.088846878285343</c:v>
                </c:pt>
                <c:pt idx="7">
                  <c:v>11.011052715816366</c:v>
                </c:pt>
                <c:pt idx="8">
                  <c:v>10.960260657899083</c:v>
                </c:pt>
                <c:pt idx="9">
                  <c:v>10.039984878216682</c:v>
                </c:pt>
                <c:pt idx="10">
                  <c:v>9.8576094088555841</c:v>
                </c:pt>
                <c:pt idx="11">
                  <c:v>10.910312541613729</c:v>
                </c:pt>
                <c:pt idx="12">
                  <c:v>10.475673812927429</c:v>
                </c:pt>
                <c:pt idx="13">
                  <c:v>11.577448793890984</c:v>
                </c:pt>
                <c:pt idx="14">
                  <c:v>11.573305383857594</c:v>
                </c:pt>
                <c:pt idx="15">
                  <c:v>10.685775653302665</c:v>
                </c:pt>
                <c:pt idx="16">
                  <c:v>11.930426429526896</c:v>
                </c:pt>
                <c:pt idx="17">
                  <c:v>10.828575563153093</c:v>
                </c:pt>
                <c:pt idx="18">
                  <c:v>10.611023154891813</c:v>
                </c:pt>
                <c:pt idx="19">
                  <c:v>11.107471781590904</c:v>
                </c:pt>
                <c:pt idx="20">
                  <c:v>10.68937897002648</c:v>
                </c:pt>
                <c:pt idx="21">
                  <c:v>10.977985963702608</c:v>
                </c:pt>
                <c:pt idx="22">
                  <c:v>10.292046247124247</c:v>
                </c:pt>
                <c:pt idx="23">
                  <c:v>10.530431637134356</c:v>
                </c:pt>
                <c:pt idx="24">
                  <c:v>11.343754314298387</c:v>
                </c:pt>
                <c:pt idx="25">
                  <c:v>10.759579947377858</c:v>
                </c:pt>
                <c:pt idx="26">
                  <c:v>11.742064885227434</c:v>
                </c:pt>
                <c:pt idx="27">
                  <c:v>10.616541373920859</c:v>
                </c:pt>
                <c:pt idx="28">
                  <c:v>11.580080151333936</c:v>
                </c:pt>
                <c:pt idx="29">
                  <c:v>10.15402366048464</c:v>
                </c:pt>
                <c:pt idx="30">
                  <c:v>11.233134690927352</c:v>
                </c:pt>
                <c:pt idx="31">
                  <c:v>10.329207514898512</c:v>
                </c:pt>
                <c:pt idx="32">
                  <c:v>9.9479119121961705</c:v>
                </c:pt>
                <c:pt idx="33">
                  <c:v>10.030262732126101</c:v>
                </c:pt>
                <c:pt idx="34">
                  <c:v>10.120099742820418</c:v>
                </c:pt>
                <c:pt idx="35">
                  <c:v>10.751871246896837</c:v>
                </c:pt>
                <c:pt idx="36">
                  <c:v>11.082596258899541</c:v>
                </c:pt>
                <c:pt idx="37">
                  <c:v>11.074704033069899</c:v>
                </c:pt>
                <c:pt idx="38">
                  <c:v>10.614025629093939</c:v>
                </c:pt>
                <c:pt idx="39">
                  <c:v>11.282639110120973</c:v>
                </c:pt>
                <c:pt idx="40">
                  <c:v>10.87360913559742</c:v>
                </c:pt>
                <c:pt idx="41">
                  <c:v>11.172219951436841</c:v>
                </c:pt>
                <c:pt idx="42">
                  <c:v>10.706715873478602</c:v>
                </c:pt>
                <c:pt idx="43">
                  <c:v>11.302591767435626</c:v>
                </c:pt>
                <c:pt idx="44">
                  <c:v>11.685452764210352</c:v>
                </c:pt>
                <c:pt idx="45">
                  <c:v>10.578539086595823</c:v>
                </c:pt>
                <c:pt idx="46">
                  <c:v>10.239241677692679</c:v>
                </c:pt>
                <c:pt idx="47">
                  <c:v>10.349009985696874</c:v>
                </c:pt>
                <c:pt idx="48">
                  <c:v>11.607246519720654</c:v>
                </c:pt>
                <c:pt idx="49">
                  <c:v>10.396825784748268</c:v>
                </c:pt>
                <c:pt idx="50">
                  <c:v>10.709570434707015</c:v>
                </c:pt>
                <c:pt idx="51">
                  <c:v>9.8663294894318234</c:v>
                </c:pt>
                <c:pt idx="52">
                  <c:v>11.596404546800379</c:v>
                </c:pt>
                <c:pt idx="53">
                  <c:v>10.253090506112548</c:v>
                </c:pt>
                <c:pt idx="54">
                  <c:v>10.600358065389656</c:v>
                </c:pt>
                <c:pt idx="55">
                  <c:v>10.32899724400955</c:v>
                </c:pt>
                <c:pt idx="56">
                  <c:v>11.042422042331427</c:v>
                </c:pt>
                <c:pt idx="57">
                  <c:v>10.535372282320944</c:v>
                </c:pt>
                <c:pt idx="58">
                  <c:v>10.938797625531166</c:v>
                </c:pt>
                <c:pt idx="59">
                  <c:v>11.26433176905762</c:v>
                </c:pt>
                <c:pt idx="60">
                  <c:v>10.904010741335709</c:v>
                </c:pt>
                <c:pt idx="61">
                  <c:v>11.591291922944025</c:v>
                </c:pt>
                <c:pt idx="62">
                  <c:v>10.283994967468391</c:v>
                </c:pt>
                <c:pt idx="63">
                  <c:v>11.482534197555859</c:v>
                </c:pt>
                <c:pt idx="64">
                  <c:v>11.236504428991323</c:v>
                </c:pt>
                <c:pt idx="65">
                  <c:v>10.603133456520919</c:v>
                </c:pt>
                <c:pt idx="66">
                  <c:v>10.948030664037066</c:v>
                </c:pt>
                <c:pt idx="67">
                  <c:v>11.434423596898824</c:v>
                </c:pt>
                <c:pt idx="68">
                  <c:v>10.568746346988439</c:v>
                </c:pt>
                <c:pt idx="69">
                  <c:v>10.977359642467317</c:v>
                </c:pt>
                <c:pt idx="70">
                  <c:v>10.774011221782802</c:v>
                </c:pt>
                <c:pt idx="71">
                  <c:v>10.016333640884914</c:v>
                </c:pt>
                <c:pt idx="72">
                  <c:v>9.9214745409265195</c:v>
                </c:pt>
                <c:pt idx="73">
                  <c:v>10.380290825860648</c:v>
                </c:pt>
                <c:pt idx="74">
                  <c:v>12.415021406584927</c:v>
                </c:pt>
                <c:pt idx="75">
                  <c:v>11.051010343078538</c:v>
                </c:pt>
                <c:pt idx="76">
                  <c:v>12.380004515675278</c:v>
                </c:pt>
              </c:numCache>
            </c:numRef>
          </c:val>
          <c:smooth val="0"/>
          <c:extLst>
            <c:ext xmlns:c16="http://schemas.microsoft.com/office/drawing/2014/chart" uri="{C3380CC4-5D6E-409C-BE32-E72D297353CC}">
              <c16:uniqueId val="{00000002-222F-42D4-AC5D-B31E91AF093D}"/>
            </c:ext>
          </c:extLst>
        </c:ser>
        <c:dLbls>
          <c:showLegendKey val="0"/>
          <c:showVal val="0"/>
          <c:showCatName val="0"/>
          <c:showSerName val="0"/>
          <c:showPercent val="0"/>
          <c:showBubbleSize val="0"/>
        </c:dLbls>
        <c:smooth val="0"/>
        <c:axId val="1733011999"/>
        <c:axId val="1509241631"/>
        <c:extLst/>
      </c:lineChart>
      <c:catAx>
        <c:axId val="1733011999"/>
        <c:scaling>
          <c:orientation val="minMax"/>
        </c:scaling>
        <c:delete val="0"/>
        <c:axPos val="b"/>
        <c:numFmt formatCode="General" sourceLinked="1"/>
        <c:majorTickMark val="none"/>
        <c:minorTickMark val="out"/>
        <c:tickLblPos val="nextTo"/>
        <c:spPr>
          <a:noFill/>
          <a:ln w="9525" cap="flat" cmpd="sng" algn="ctr">
            <a:solidFill>
              <a:schemeClr val="accent3"/>
            </a:solidFill>
            <a:round/>
          </a:ln>
          <a:effectLst/>
        </c:spPr>
        <c:txPr>
          <a:bodyPr rot="-5400000" spcFirstLastPara="1" vertOverflow="ellipsis" wrap="square" anchor="ctr" anchorCtr="1"/>
          <a:lstStyle/>
          <a:p>
            <a:pPr>
              <a:defRPr sz="850" b="0" i="0" u="none" strike="noStrike" kern="1200" baseline="0">
                <a:solidFill>
                  <a:schemeClr val="tx1">
                    <a:lumMod val="65000"/>
                    <a:lumOff val="35000"/>
                  </a:schemeClr>
                </a:solidFill>
                <a:latin typeface="+mn-lt"/>
                <a:ea typeface="+mn-ea"/>
                <a:cs typeface="+mn-cs"/>
              </a:defRPr>
            </a:pPr>
            <a:endParaRPr lang="en-US"/>
          </a:p>
        </c:txPr>
        <c:crossAx val="1509241631"/>
        <c:crosses val="autoZero"/>
        <c:auto val="1"/>
        <c:lblAlgn val="ctr"/>
        <c:lblOffset val="100"/>
        <c:noMultiLvlLbl val="0"/>
      </c:catAx>
      <c:valAx>
        <c:axId val="1509241631"/>
        <c:scaling>
          <c:orientation val="minMax"/>
          <c:max val="13"/>
          <c:min val="9"/>
        </c:scaling>
        <c:delete val="0"/>
        <c:axPos val="l"/>
        <c:majorGridlines>
          <c:spPr>
            <a:ln w="9525" cap="flat" cmpd="sng" algn="ctr">
              <a:solidFill>
                <a:schemeClr val="accent3"/>
              </a:solidFill>
              <a:round/>
            </a:ln>
            <a:effectLst/>
          </c:spPr>
        </c:majorGridlines>
        <c:numFmt formatCode="_(* #,##0.00_);_(* \(#,##0.00\);_(* &quot;-&quot;??_);_(@_)" sourceLinked="1"/>
        <c:majorTickMark val="in"/>
        <c:minorTickMark val="in"/>
        <c:tickLblPos val="nextTo"/>
        <c:spPr>
          <a:noFill/>
          <a:ln>
            <a:solidFill>
              <a:schemeClr val="accent3"/>
            </a:solid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733011999"/>
        <c:crosses val="autoZero"/>
        <c:crossBetween val="between"/>
      </c:valAx>
      <c:spPr>
        <a:noFill/>
        <a:ln>
          <a:solidFill>
            <a:schemeClr val="accent3"/>
          </a:solidFill>
        </a:ln>
        <a:effectLst/>
      </c:spPr>
    </c:plotArea>
    <c:legend>
      <c:legendPos val="b"/>
      <c:layout>
        <c:manualLayout>
          <c:xMode val="edge"/>
          <c:yMode val="edge"/>
          <c:x val="0.21019575979979455"/>
          <c:y val="0.89248173393685826"/>
          <c:w val="0.65245443462743857"/>
          <c:h val="3.409114769744691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0.38939</cdr:x>
      <cdr:y>0.85482</cdr:y>
    </cdr:from>
    <cdr:to>
      <cdr:x>0.4695</cdr:x>
      <cdr:y>1</cdr:y>
    </cdr:to>
    <cdr:sp macro="" textlink="">
      <cdr:nvSpPr>
        <cdr:cNvPr id="2" name="TextBox 1">
          <a:extLst xmlns:a="http://schemas.openxmlformats.org/drawingml/2006/main">
            <a:ext uri="{FF2B5EF4-FFF2-40B4-BE49-F238E27FC236}">
              <a16:creationId xmlns:a16="http://schemas.microsoft.com/office/drawing/2014/main" id="{6F7C1567-C59C-42F3-A1C1-C9EE77FBAD21}"/>
            </a:ext>
          </a:extLst>
        </cdr:cNvPr>
        <cdr:cNvSpPr txBox="1"/>
      </cdr:nvSpPr>
      <cdr:spPr>
        <a:xfrm xmlns:a="http://schemas.openxmlformats.org/drawingml/2006/main">
          <a:off x="4445000" y="6135872"/>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0.02214</cdr:x>
      <cdr:y>0.91041</cdr:y>
    </cdr:from>
    <cdr:to>
      <cdr:x>0.97957</cdr:x>
      <cdr:y>0.99736</cdr:y>
    </cdr:to>
    <cdr:sp macro="" textlink="">
      <cdr:nvSpPr>
        <cdr:cNvPr id="3" name="TextBox 1">
          <a:extLst xmlns:a="http://schemas.openxmlformats.org/drawingml/2006/main">
            <a:ext uri="{FF2B5EF4-FFF2-40B4-BE49-F238E27FC236}">
              <a16:creationId xmlns:a16="http://schemas.microsoft.com/office/drawing/2014/main" id="{E18EEB08-E8EE-4221-A633-B20166814360}"/>
            </a:ext>
          </a:extLst>
        </cdr:cNvPr>
        <cdr:cNvSpPr txBox="1"/>
      </cdr:nvSpPr>
      <cdr:spPr>
        <a:xfrm xmlns:a="http://schemas.openxmlformats.org/drawingml/2006/main">
          <a:off x="252510" y="5723283"/>
          <a:ext cx="10919635" cy="54662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sz="900" dirty="0">
            <a:solidFill>
              <a:schemeClr val="tx1">
                <a:lumMod val="65000"/>
                <a:lumOff val="35000"/>
              </a:schemeClr>
            </a:solidFill>
            <a:effectLst/>
            <a:latin typeface="+mn-lt"/>
            <a:ea typeface="+mn-ea"/>
            <a:cs typeface="+mn-cs"/>
          </a:endParaRPr>
        </a:p>
        <a:p xmlns:a="http://schemas.openxmlformats.org/drawingml/2006/main">
          <a:r>
            <a:rPr lang="en-US" sz="900" dirty="0">
              <a:solidFill>
                <a:schemeClr val="tx1">
                  <a:lumMod val="65000"/>
                  <a:lumOff val="35000"/>
                </a:schemeClr>
              </a:solidFill>
              <a:effectLst/>
              <a:latin typeface="+mn-lt"/>
              <a:ea typeface="+mn-ea"/>
              <a:cs typeface="+mn-cs"/>
            </a:rPr>
            <a:t>Note: </a:t>
          </a:r>
          <a:r>
            <a:rPr lang="en-US" sz="900" baseline="0" dirty="0">
              <a:solidFill>
                <a:schemeClr val="tx1">
                  <a:lumMod val="65000"/>
                  <a:lumOff val="35000"/>
                </a:schemeClr>
              </a:solidFill>
              <a:effectLst/>
              <a:latin typeface="+mn-lt"/>
              <a:ea typeface="+mn-ea"/>
              <a:cs typeface="+mn-cs"/>
            </a:rPr>
            <a:t>Effective funded average is t</a:t>
          </a:r>
          <a:r>
            <a:rPr lang="en-US" sz="900" dirty="0">
              <a:solidFill>
                <a:schemeClr val="tx1">
                  <a:lumMod val="65000"/>
                  <a:lumOff val="35000"/>
                </a:schemeClr>
              </a:solidFill>
              <a:effectLst/>
              <a:latin typeface="+mn-lt"/>
              <a:ea typeface="+mn-ea"/>
              <a:cs typeface="+mn-cs"/>
            </a:rPr>
            <a:t>otal positions funded  including local share, hold harmless, and additional  proportional funding.</a:t>
          </a:r>
        </a:p>
        <a:p xmlns:a="http://schemas.openxmlformats.org/drawingml/2006/main">
          <a:r>
            <a:rPr lang="en-US" sz="900" baseline="0" dirty="0">
              <a:solidFill>
                <a:schemeClr val="tx1">
                  <a:lumMod val="65000"/>
                  <a:lumOff val="35000"/>
                </a:schemeClr>
              </a:solidFill>
              <a:effectLst/>
              <a:latin typeface="+mn-lt"/>
              <a:ea typeface="+mn-ea"/>
              <a:cs typeface="+mn-cs"/>
            </a:rPr>
            <a:t>Source: SC Revenue and Fiscal Affairs Office 7/25/2022;</a:t>
          </a:r>
          <a:r>
            <a:rPr lang="en-US" sz="900" dirty="0">
              <a:solidFill>
                <a:schemeClr val="tx1">
                  <a:lumMod val="65000"/>
                  <a:lumOff val="35000"/>
                </a:schemeClr>
              </a:solidFill>
              <a:effectLst/>
              <a:latin typeface="+mn-lt"/>
              <a:ea typeface="+mn-ea"/>
              <a:cs typeface="+mn-cs"/>
            </a:rPr>
            <a:t> based on estimates published by SCDE June 2022</a:t>
          </a:r>
          <a:r>
            <a:rPr lang="en-US" sz="900" baseline="0" dirty="0">
              <a:solidFill>
                <a:schemeClr val="tx1">
                  <a:lumMod val="65000"/>
                  <a:lumOff val="35000"/>
                </a:schemeClr>
              </a:solidFill>
              <a:effectLst/>
              <a:latin typeface="+mn-lt"/>
              <a:ea typeface="+mn-ea"/>
              <a:cs typeface="+mn-cs"/>
            </a:rPr>
            <a:t>                                                                                                                                                                                                                       </a:t>
          </a:r>
          <a:endParaRPr lang="en-US" sz="900" dirty="0">
            <a:solidFill>
              <a:schemeClr val="tx1">
                <a:lumMod val="65000"/>
                <a:lumOff val="35000"/>
              </a:schemeClr>
            </a:solidFill>
            <a:effectLst/>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2939EEB-4F66-4663-93FD-3EF4511D61DB}"/>
              </a:ext>
            </a:extLst>
          </p:cNvPr>
          <p:cNvSpPr>
            <a:spLocks noGrp="1"/>
          </p:cNvSpPr>
          <p:nvPr>
            <p:ph type="hdr" sz="quarter"/>
          </p:nvPr>
        </p:nvSpPr>
        <p:spPr>
          <a:xfrm>
            <a:off x="3" y="2"/>
            <a:ext cx="3038475" cy="604447"/>
          </a:xfrm>
          <a:prstGeom prst="rect">
            <a:avLst/>
          </a:prstGeom>
        </p:spPr>
        <p:txBody>
          <a:bodyPr vert="horz" lIns="91440" tIns="45720" rIns="91440" bIns="45720" rtlCol="0"/>
          <a:lstStyle>
            <a:lvl1pPr algn="l">
              <a:defRPr sz="1200"/>
            </a:lvl1pPr>
          </a:lstStyle>
          <a:p>
            <a:endParaRPr lang="en-US" dirty="0"/>
          </a:p>
        </p:txBody>
      </p:sp>
      <p:sp>
        <p:nvSpPr>
          <p:cNvPr id="4" name="Footer Placeholder 3">
            <a:extLst>
              <a:ext uri="{FF2B5EF4-FFF2-40B4-BE49-F238E27FC236}">
                <a16:creationId xmlns:a16="http://schemas.microsoft.com/office/drawing/2014/main" id="{04393A9B-7747-4159-9269-F67CAEC1E6FD}"/>
              </a:ext>
            </a:extLst>
          </p:cNvPr>
          <p:cNvSpPr>
            <a:spLocks noGrp="1"/>
          </p:cNvSpPr>
          <p:nvPr>
            <p:ph type="ftr" sz="quarter" idx="2"/>
          </p:nvPr>
        </p:nvSpPr>
        <p:spPr>
          <a:xfrm>
            <a:off x="3" y="11435155"/>
            <a:ext cx="3038475" cy="60444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10E1EAB-10D6-4863-AB3D-E85300A9AA40}"/>
              </a:ext>
            </a:extLst>
          </p:cNvPr>
          <p:cNvSpPr>
            <a:spLocks noGrp="1"/>
          </p:cNvSpPr>
          <p:nvPr>
            <p:ph type="sldNum" sz="quarter" idx="3"/>
          </p:nvPr>
        </p:nvSpPr>
        <p:spPr>
          <a:xfrm>
            <a:off x="3970341" y="11435155"/>
            <a:ext cx="3038475" cy="604447"/>
          </a:xfrm>
          <a:prstGeom prst="rect">
            <a:avLst/>
          </a:prstGeom>
        </p:spPr>
        <p:txBody>
          <a:bodyPr vert="horz" lIns="91440" tIns="45720" rIns="91440" bIns="45720" rtlCol="0" anchor="b"/>
          <a:lstStyle>
            <a:lvl1pPr algn="r">
              <a:defRPr sz="1200"/>
            </a:lvl1pPr>
          </a:lstStyle>
          <a:p>
            <a:fld id="{25FB3A78-929C-4EE1-96F0-EDA642B5FFDB}" type="slidenum">
              <a:rPr lang="en-US" smtClean="0"/>
              <a:t>‹#›</a:t>
            </a:fld>
            <a:endParaRPr lang="en-US" dirty="0"/>
          </a:p>
        </p:txBody>
      </p:sp>
      <p:sp>
        <p:nvSpPr>
          <p:cNvPr id="6" name="Date Placeholder 5">
            <a:extLst>
              <a:ext uri="{FF2B5EF4-FFF2-40B4-BE49-F238E27FC236}">
                <a16:creationId xmlns:a16="http://schemas.microsoft.com/office/drawing/2014/main" id="{8F5398F6-6E21-4760-85B2-75F0CF499A9F}"/>
              </a:ext>
            </a:extLst>
          </p:cNvPr>
          <p:cNvSpPr>
            <a:spLocks noGrp="1"/>
          </p:cNvSpPr>
          <p:nvPr>
            <p:ph type="dt" sz="quarter" idx="1"/>
          </p:nvPr>
        </p:nvSpPr>
        <p:spPr>
          <a:xfrm>
            <a:off x="3970341" y="2"/>
            <a:ext cx="3038475" cy="604447"/>
          </a:xfrm>
          <a:prstGeom prst="rect">
            <a:avLst/>
          </a:prstGeom>
        </p:spPr>
        <p:txBody>
          <a:bodyPr vert="horz" lIns="91440" tIns="45720" rIns="91440" bIns="45720" rtlCol="0"/>
          <a:lstStyle>
            <a:lvl1pPr algn="r">
              <a:defRPr sz="1200"/>
            </a:lvl1pPr>
          </a:lstStyle>
          <a:p>
            <a:fld id="{860DC80B-6E65-413B-A7E1-DAFA941BA798}" type="datetimeFigureOut">
              <a:rPr lang="en-US" smtClean="0"/>
              <a:t>8/5/2022</a:t>
            </a:fld>
            <a:endParaRPr lang="en-US" dirty="0"/>
          </a:p>
        </p:txBody>
      </p:sp>
    </p:spTree>
    <p:extLst>
      <p:ext uri="{BB962C8B-B14F-4D97-AF65-F5344CB8AC3E}">
        <p14:creationId xmlns:p14="http://schemas.microsoft.com/office/powerpoint/2010/main" val="39460423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60407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604070"/>
          </a:xfrm>
          <a:prstGeom prst="rect">
            <a:avLst/>
          </a:prstGeom>
        </p:spPr>
        <p:txBody>
          <a:bodyPr vert="horz" lIns="93177" tIns="46589" rIns="93177" bIns="46589" rtlCol="0"/>
          <a:lstStyle>
            <a:lvl1pPr algn="r">
              <a:defRPr sz="1200"/>
            </a:lvl1pPr>
          </a:lstStyle>
          <a:p>
            <a:fld id="{9009D62A-F9D8-407B-98DF-C322F71D7024}" type="datetimeFigureOut">
              <a:rPr lang="en-US" smtClean="0"/>
              <a:t>8/5/2022</a:t>
            </a:fld>
            <a:endParaRPr lang="en-US" dirty="0"/>
          </a:p>
        </p:txBody>
      </p:sp>
      <p:sp>
        <p:nvSpPr>
          <p:cNvPr id="4" name="Slide Image Placeholder 3"/>
          <p:cNvSpPr>
            <a:spLocks noGrp="1" noRot="1" noChangeAspect="1"/>
          </p:cNvSpPr>
          <p:nvPr>
            <p:ph type="sldImg" idx="2"/>
          </p:nvPr>
        </p:nvSpPr>
        <p:spPr>
          <a:xfrm>
            <a:off x="-104775" y="1504950"/>
            <a:ext cx="7219950" cy="4062413"/>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5794057"/>
            <a:ext cx="5608320" cy="4740593"/>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435533"/>
            <a:ext cx="3037840" cy="604069"/>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11435533"/>
            <a:ext cx="3037840" cy="604069"/>
          </a:xfrm>
          <a:prstGeom prst="rect">
            <a:avLst/>
          </a:prstGeom>
        </p:spPr>
        <p:txBody>
          <a:bodyPr vert="horz" lIns="93177" tIns="46589" rIns="93177" bIns="46589" rtlCol="0" anchor="b"/>
          <a:lstStyle>
            <a:lvl1pPr algn="r">
              <a:defRPr sz="1200"/>
            </a:lvl1pPr>
          </a:lstStyle>
          <a:p>
            <a:fld id="{0DF8C16D-BE9F-41A4-AC6A-D9B3715526D6}" type="slidenum">
              <a:rPr lang="en-US" smtClean="0"/>
              <a:t>‹#›</a:t>
            </a:fld>
            <a:endParaRPr lang="en-US" dirty="0"/>
          </a:p>
        </p:txBody>
      </p:sp>
    </p:spTree>
    <p:extLst>
      <p:ext uri="{BB962C8B-B14F-4D97-AF65-F5344CB8AC3E}">
        <p14:creationId xmlns:p14="http://schemas.microsoft.com/office/powerpoint/2010/main" val="4127376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073921"/>
            <a:ext cx="9144000" cy="2387600"/>
          </a:xfrm>
        </p:spPr>
        <p:txBody>
          <a:bodyPr anchor="t">
            <a:normAutofit/>
          </a:bodyPr>
          <a:lstStyle>
            <a:lvl1pPr algn="ctr">
              <a:defRPr sz="3600" b="0"/>
            </a:lvl1pPr>
          </a:lstStyle>
          <a:p>
            <a:r>
              <a:rPr lang="en-US" dirty="0"/>
              <a:t>CLICK TO EDIT MASTER TITLE STYLE</a:t>
            </a:r>
          </a:p>
        </p:txBody>
      </p:sp>
      <p:sp>
        <p:nvSpPr>
          <p:cNvPr id="3" name="Subtitle 2"/>
          <p:cNvSpPr>
            <a:spLocks noGrp="1"/>
          </p:cNvSpPr>
          <p:nvPr>
            <p:ph type="subTitle" idx="1"/>
          </p:nvPr>
        </p:nvSpPr>
        <p:spPr>
          <a:xfrm>
            <a:off x="1948832" y="4619876"/>
            <a:ext cx="8294336"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0115" y="4339598"/>
            <a:ext cx="1981372" cy="1981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152400" y="146305"/>
            <a:ext cx="11887200" cy="6583680"/>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p:cNvSpPr/>
          <p:nvPr/>
        </p:nvSpPr>
        <p:spPr>
          <a:xfrm>
            <a:off x="198120" y="195843"/>
            <a:ext cx="11795760" cy="6492697"/>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219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Header with sub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12599" y="695557"/>
            <a:ext cx="10515600" cy="2852737"/>
          </a:xfrm>
        </p:spPr>
        <p:txBody>
          <a:bodyPr anchor="t">
            <a:normAutofit/>
          </a:bodyPr>
          <a:lstStyle>
            <a:lvl1pPr algn="ctr">
              <a:defRPr sz="3600"/>
            </a:lvl1pPr>
          </a:lstStyle>
          <a:p>
            <a:r>
              <a:rPr lang="en-US" dirty="0"/>
              <a:t>CLICK TO EDIT MASTER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5" name="Footer Placeholder 4"/>
          <p:cNvSpPr>
            <a:spLocks noGrp="1"/>
          </p:cNvSpPr>
          <p:nvPr>
            <p:ph type="ftr" sz="quarter" idx="11"/>
          </p:nvPr>
        </p:nvSpPr>
        <p:spPr>
          <a:xfrm>
            <a:off x="4038600" y="6400800"/>
            <a:ext cx="4114800" cy="365125"/>
          </a:xfrm>
        </p:spPr>
        <p:txBody>
          <a:bodyPr/>
          <a:lstStyle/>
          <a:p>
            <a:endParaRPr lang="en-US" dirty="0"/>
          </a:p>
        </p:txBody>
      </p:sp>
      <p:sp>
        <p:nvSpPr>
          <p:cNvPr id="6" name="Slide Number Placeholder 5"/>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7" name="Rectangle 6"/>
          <p:cNvSpPr/>
          <p:nvPr/>
        </p:nvSpPr>
        <p:spPr>
          <a:xfrm>
            <a:off x="155448"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p:cNvSpPr/>
          <p:nvPr/>
        </p:nvSpPr>
        <p:spPr>
          <a:xfrm>
            <a:off x="201167"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Z:\A-Revenue and Fiscal Affairs\RFA logo banner final.jpg">
            <a:extLst>
              <a:ext uri="{FF2B5EF4-FFF2-40B4-BE49-F238E27FC236}">
                <a16:creationId xmlns:a16="http://schemas.microsoft.com/office/drawing/2014/main" id="{F33B4832-1AD2-4BAA-9E6C-5A3890496FA4}"/>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66186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5" name="Footer Placeholder 4"/>
          <p:cNvSpPr>
            <a:spLocks noGrp="1"/>
          </p:cNvSpPr>
          <p:nvPr>
            <p:ph type="ftr" sz="quarter" idx="11"/>
          </p:nvPr>
        </p:nvSpPr>
        <p:spPr>
          <a:xfrm>
            <a:off x="4038600" y="6400800"/>
            <a:ext cx="4114800" cy="365125"/>
          </a:xfrm>
        </p:spPr>
        <p:txBody>
          <a:bodyPr/>
          <a:lstStyle/>
          <a:p>
            <a:endParaRPr lang="en-US" dirty="0"/>
          </a:p>
        </p:txBody>
      </p:sp>
      <p:sp>
        <p:nvSpPr>
          <p:cNvPr id="6" name="Slide Number Placeholder 5"/>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8" name="Rectangle 7"/>
          <p:cNvSpPr/>
          <p:nvPr/>
        </p:nvSpPr>
        <p:spPr>
          <a:xfrm>
            <a:off x="155448"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p:nvSpPr>
        <p:spPr>
          <a:xfrm>
            <a:off x="201168"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a:extLst>
              <a:ext uri="{FF2B5EF4-FFF2-40B4-BE49-F238E27FC236}">
                <a16:creationId xmlns:a16="http://schemas.microsoft.com/office/drawing/2014/main" id="{EE876DB9-C9FC-4039-811B-9014184DC9A9}"/>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2929935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5" name="Footer Placeholder 4"/>
          <p:cNvSpPr>
            <a:spLocks noGrp="1"/>
          </p:cNvSpPr>
          <p:nvPr>
            <p:ph type="ftr" sz="quarter" idx="11"/>
          </p:nvPr>
        </p:nvSpPr>
        <p:spPr>
          <a:xfrm>
            <a:off x="4038600" y="6400800"/>
            <a:ext cx="4114800" cy="365125"/>
          </a:xfrm>
        </p:spPr>
        <p:txBody>
          <a:bodyPr/>
          <a:lstStyle/>
          <a:p>
            <a:endParaRPr lang="en-US" dirty="0"/>
          </a:p>
        </p:txBody>
      </p:sp>
      <p:sp>
        <p:nvSpPr>
          <p:cNvPr id="6" name="Slide Number Placeholder 5"/>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8" name="Rectangle 7"/>
          <p:cNvSpPr/>
          <p:nvPr/>
        </p:nvSpPr>
        <p:spPr>
          <a:xfrm>
            <a:off x="152400"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p:nvSpPr>
        <p:spPr>
          <a:xfrm>
            <a:off x="198120"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a:extLst>
              <a:ext uri="{FF2B5EF4-FFF2-40B4-BE49-F238E27FC236}">
                <a16:creationId xmlns:a16="http://schemas.microsoft.com/office/drawing/2014/main" id="{E0CC85D0-8941-485E-ABE4-00AA9DE89F68}"/>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1558237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7"/>
            <a:ext cx="10515600" cy="1006473"/>
          </a:xfrm>
        </p:spPr>
        <p:txBody>
          <a:bodyPr/>
          <a:lstStyle>
            <a:lvl1pPr>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838200" y="1544702"/>
            <a:ext cx="10515600" cy="4632261"/>
          </a:xfrm>
        </p:spPr>
        <p:txBody>
          <a:bodyPr/>
          <a:lstStyle>
            <a:lvl1pPr>
              <a:lnSpc>
                <a:spcPct val="100000"/>
              </a:lnSpc>
              <a:defRPr sz="2800">
                <a:latin typeface="Franklin Gothic Book" panose="020B0503020102020204" pitchFamily="34" charset="0"/>
              </a:defRPr>
            </a:lvl1pPr>
            <a:lvl2pPr>
              <a:lnSpc>
                <a:spcPct val="100000"/>
              </a:lnSpc>
              <a:defRPr sz="2400"/>
            </a:lvl2pPr>
            <a:lvl3pPr>
              <a:lnSpc>
                <a:spcPct val="100000"/>
              </a:lnSpc>
              <a:defRPr sz="1800"/>
            </a:lvl3pPr>
            <a:lvl4pPr>
              <a:lnSpc>
                <a:spcPct val="100000"/>
              </a:lnSpc>
              <a:defRPr sz="1600"/>
            </a:lvl4pPr>
            <a:lvl5pPr>
              <a:lnSpc>
                <a:spcPct val="100000"/>
              </a:lnSpc>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5" name="Footer Placeholder 4"/>
          <p:cNvSpPr>
            <a:spLocks noGrp="1"/>
          </p:cNvSpPr>
          <p:nvPr>
            <p:ph type="ftr" sz="quarter" idx="11"/>
          </p:nvPr>
        </p:nvSpPr>
        <p:spPr>
          <a:xfrm>
            <a:off x="4038600" y="6400800"/>
            <a:ext cx="4114800" cy="365125"/>
          </a:xfrm>
        </p:spPr>
        <p:txBody>
          <a:bodyPr/>
          <a:lstStyle/>
          <a:p>
            <a:endParaRPr lang="en-US" dirty="0"/>
          </a:p>
        </p:txBody>
      </p:sp>
      <p:sp>
        <p:nvSpPr>
          <p:cNvPr id="6" name="Slide Number Placeholder 5"/>
          <p:cNvSpPr>
            <a:spLocks noGrp="1"/>
          </p:cNvSpPr>
          <p:nvPr>
            <p:ph type="sldNum" sz="quarter" idx="12"/>
          </p:nvPr>
        </p:nvSpPr>
        <p:spPr>
          <a:xfrm>
            <a:off x="9220200" y="6397370"/>
            <a:ext cx="2743200" cy="365125"/>
          </a:xfrm>
        </p:spPr>
        <p:txBody>
          <a:bodyPr/>
          <a:lstStyle/>
          <a:p>
            <a:fld id="{784DC4BC-AE01-4C6D-870D-ADD2363A0B6C}" type="slidenum">
              <a:rPr lang="en-US" smtClean="0"/>
              <a:t>‹#›</a:t>
            </a:fld>
            <a:endParaRPr lang="en-US" dirty="0"/>
          </a:p>
        </p:txBody>
      </p:sp>
      <p:sp>
        <p:nvSpPr>
          <p:cNvPr id="8" name="Rectangle 7"/>
          <p:cNvSpPr/>
          <p:nvPr/>
        </p:nvSpPr>
        <p:spPr>
          <a:xfrm>
            <a:off x="152400" y="146305"/>
            <a:ext cx="11887200" cy="6263640"/>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p:nvSpPr>
        <p:spPr>
          <a:xfrm>
            <a:off x="198120" y="192025"/>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a:extLst>
              <a:ext uri="{FF2B5EF4-FFF2-40B4-BE49-F238E27FC236}">
                <a16:creationId xmlns:a16="http://schemas.microsoft.com/office/drawing/2014/main" id="{8DC22141-647B-4A84-B400-AC4DCD517C7C}"/>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100600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6" name="Footer Placeholder 5"/>
          <p:cNvSpPr>
            <a:spLocks noGrp="1"/>
          </p:cNvSpPr>
          <p:nvPr>
            <p:ph type="ftr" sz="quarter" idx="11"/>
          </p:nvPr>
        </p:nvSpPr>
        <p:spPr>
          <a:xfrm>
            <a:off x="4038600" y="6400800"/>
            <a:ext cx="4114800" cy="365125"/>
          </a:xfrm>
        </p:spPr>
        <p:txBody>
          <a:bodyPr/>
          <a:lstStyle/>
          <a:p>
            <a:endParaRPr lang="en-US" dirty="0"/>
          </a:p>
        </p:txBody>
      </p:sp>
      <p:sp>
        <p:nvSpPr>
          <p:cNvPr id="7" name="Slide Number Placeholder 6"/>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8" name="Rectangle 7"/>
          <p:cNvSpPr/>
          <p:nvPr/>
        </p:nvSpPr>
        <p:spPr>
          <a:xfrm>
            <a:off x="152400" y="146305"/>
            <a:ext cx="11887200" cy="6263640"/>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p:nvSpPr>
        <p:spPr>
          <a:xfrm>
            <a:off x="198120" y="192025"/>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descr="Z:\A-Revenue and Fiscal Affairs\RFA logo banner final.jpg">
            <a:extLst>
              <a:ext uri="{FF2B5EF4-FFF2-40B4-BE49-F238E27FC236}">
                <a16:creationId xmlns:a16="http://schemas.microsoft.com/office/drawing/2014/main" id="{EC6F5EB5-8B31-41B5-8208-5AC4011FAABF}"/>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390274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7"/>
            <a:ext cx="10515600" cy="1325563"/>
          </a:xfrm>
        </p:spPr>
        <p:txBody>
          <a:bodyPr/>
          <a:lstStyle>
            <a:lvl1pPr>
              <a:defRPr>
                <a:solidFill>
                  <a:srgbClr val="002060"/>
                </a:solidFill>
              </a:defRPr>
            </a:lvl1pPr>
          </a:lstStyle>
          <a:p>
            <a:r>
              <a:rPr lang="en-US" dirty="0"/>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8" name="Footer Placeholder 7"/>
          <p:cNvSpPr>
            <a:spLocks noGrp="1"/>
          </p:cNvSpPr>
          <p:nvPr>
            <p:ph type="ftr" sz="quarter" idx="11"/>
          </p:nvPr>
        </p:nvSpPr>
        <p:spPr>
          <a:xfrm>
            <a:off x="4038600" y="6400800"/>
            <a:ext cx="4114800" cy="365125"/>
          </a:xfrm>
        </p:spPr>
        <p:txBody>
          <a:bodyPr/>
          <a:lstStyle/>
          <a:p>
            <a:endParaRPr lang="en-US" dirty="0"/>
          </a:p>
        </p:txBody>
      </p:sp>
      <p:sp>
        <p:nvSpPr>
          <p:cNvPr id="9" name="Slide Number Placeholder 8"/>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11" name="Rectangle 10"/>
          <p:cNvSpPr/>
          <p:nvPr/>
        </p:nvSpPr>
        <p:spPr>
          <a:xfrm>
            <a:off x="155448"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p:cNvSpPr/>
          <p:nvPr/>
        </p:nvSpPr>
        <p:spPr>
          <a:xfrm>
            <a:off x="198120"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descr="Z:\A-Revenue and Fiscal Affairs\RFA logo banner final.jpg">
            <a:extLst>
              <a:ext uri="{FF2B5EF4-FFF2-40B4-BE49-F238E27FC236}">
                <a16:creationId xmlns:a16="http://schemas.microsoft.com/office/drawing/2014/main" id="{E89F6753-BAB8-4F5C-A4FE-D7BAD6771F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1478160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1" y="870293"/>
            <a:ext cx="10515600" cy="2852737"/>
          </a:xfrm>
        </p:spPr>
        <p:txBody>
          <a:bodyPr anchor="ctr">
            <a:normAutofit/>
          </a:bodyPr>
          <a:lstStyle>
            <a:lvl1pPr algn="ctr">
              <a:defRPr sz="3600" b="0">
                <a:solidFill>
                  <a:srgbClr val="1C3961"/>
                </a:solidFill>
                <a:latin typeface="Franklin Gothic Medium" panose="020B0603020102020204" pitchFamily="34" charset="0"/>
              </a:defRPr>
            </a:lvl1pPr>
          </a:lstStyle>
          <a:p>
            <a:r>
              <a:rPr lang="en-US" dirty="0"/>
              <a:t>CLICK TO EDIT MASTER TITLE STYLE</a:t>
            </a:r>
          </a:p>
        </p:txBody>
      </p:sp>
      <p:sp>
        <p:nvSpPr>
          <p:cNvPr id="4" name="Date Placeholder 3"/>
          <p:cNvSpPr>
            <a:spLocks noGrp="1"/>
          </p:cNvSpPr>
          <p:nvPr>
            <p:ph type="dt" sz="half" idx="10"/>
          </p:nvPr>
        </p:nvSpPr>
        <p:spPr>
          <a:xfrm>
            <a:off x="228600" y="6400800"/>
            <a:ext cx="2744752" cy="365125"/>
          </a:xfrm>
        </p:spPr>
        <p:txBody>
          <a:bodyPr/>
          <a:lstStyle>
            <a:lvl1pPr>
              <a:defRPr sz="1000" b="1">
                <a:latin typeface="Book Antiqua" panose="02040602050305030304" pitchFamily="18" charset="0"/>
              </a:defRPr>
            </a:lvl1pPr>
          </a:lstStyle>
          <a:p>
            <a:r>
              <a:rPr lang="en-US"/>
              <a:t>August 8, 2022</a:t>
            </a:r>
            <a:endParaRPr lang="en-US" dirty="0"/>
          </a:p>
        </p:txBody>
      </p:sp>
      <p:sp>
        <p:nvSpPr>
          <p:cNvPr id="5" name="Footer Placeholder 4"/>
          <p:cNvSpPr>
            <a:spLocks noGrp="1"/>
          </p:cNvSpPr>
          <p:nvPr>
            <p:ph type="ftr" sz="quarter" idx="11"/>
          </p:nvPr>
        </p:nvSpPr>
        <p:spPr>
          <a:xfrm>
            <a:off x="4041648" y="6400800"/>
            <a:ext cx="4114800" cy="365125"/>
          </a:xfrm>
        </p:spPr>
        <p:txBody>
          <a:bodyPr/>
          <a:lstStyle/>
          <a:p>
            <a:endParaRPr lang="en-US" dirty="0"/>
          </a:p>
        </p:txBody>
      </p:sp>
      <p:sp>
        <p:nvSpPr>
          <p:cNvPr id="6" name="Slide Number Placeholder 5"/>
          <p:cNvSpPr>
            <a:spLocks noGrp="1"/>
          </p:cNvSpPr>
          <p:nvPr>
            <p:ph type="sldNum" sz="quarter" idx="12"/>
          </p:nvPr>
        </p:nvSpPr>
        <p:spPr>
          <a:xfrm>
            <a:off x="9217152" y="6400800"/>
            <a:ext cx="2743200" cy="365125"/>
          </a:xfrm>
        </p:spPr>
        <p:txBody>
          <a:bodyPr/>
          <a:lstStyle>
            <a:lvl1pPr>
              <a:defRPr sz="1000"/>
            </a:lvl1pPr>
          </a:lstStyle>
          <a:p>
            <a:fld id="{784DC4BC-AE01-4C6D-870D-ADD2363A0B6C}" type="slidenum">
              <a:rPr lang="en-US" smtClean="0"/>
              <a:pPr/>
              <a:t>‹#›</a:t>
            </a:fld>
            <a:endParaRPr lang="en-US" dirty="0"/>
          </a:p>
        </p:txBody>
      </p:sp>
      <p:sp>
        <p:nvSpPr>
          <p:cNvPr id="7" name="Rectangle 6"/>
          <p:cNvSpPr/>
          <p:nvPr/>
        </p:nvSpPr>
        <p:spPr>
          <a:xfrm>
            <a:off x="152400"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p:cNvSpPr/>
          <p:nvPr/>
        </p:nvSpPr>
        <p:spPr>
          <a:xfrm>
            <a:off x="198120"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descr="Z:\A-Revenue and Fiscal Affairs\RFA logo banner final.jpg">
            <a:extLst>
              <a:ext uri="{FF2B5EF4-FFF2-40B4-BE49-F238E27FC236}">
                <a16:creationId xmlns:a16="http://schemas.microsoft.com/office/drawing/2014/main" id="{CA2B73CC-8670-4040-964C-8007A306F7E3}"/>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825073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order_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4" name="Footer Placeholder 3"/>
          <p:cNvSpPr>
            <a:spLocks noGrp="1"/>
          </p:cNvSpPr>
          <p:nvPr>
            <p:ph type="ftr" sz="quarter" idx="11"/>
          </p:nvPr>
        </p:nvSpPr>
        <p:spPr>
          <a:xfrm>
            <a:off x="4038600" y="6400800"/>
            <a:ext cx="4114800" cy="365125"/>
          </a:xfrm>
        </p:spPr>
        <p:txBody>
          <a:bodyPr/>
          <a:lstStyle/>
          <a:p>
            <a:endParaRPr lang="en-US" dirty="0"/>
          </a:p>
        </p:txBody>
      </p:sp>
      <p:sp>
        <p:nvSpPr>
          <p:cNvPr id="5" name="Slide Number Placeholder 4"/>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7" name="Rectangle 6"/>
          <p:cNvSpPr/>
          <p:nvPr/>
        </p:nvSpPr>
        <p:spPr>
          <a:xfrm>
            <a:off x="152400"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p:cNvSpPr/>
          <p:nvPr/>
        </p:nvSpPr>
        <p:spPr>
          <a:xfrm>
            <a:off x="201168"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Z:\A-Revenue and Fiscal Affairs\RFA logo banner final.jpg">
            <a:extLst>
              <a:ext uri="{FF2B5EF4-FFF2-40B4-BE49-F238E27FC236}">
                <a16:creationId xmlns:a16="http://schemas.microsoft.com/office/drawing/2014/main" id="{89D906B3-AD75-484D-91F4-E25E0944C219}"/>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237626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3" name="Footer Placeholder 2"/>
          <p:cNvSpPr>
            <a:spLocks noGrp="1"/>
          </p:cNvSpPr>
          <p:nvPr>
            <p:ph type="ftr" sz="quarter" idx="11"/>
          </p:nvPr>
        </p:nvSpPr>
        <p:spPr>
          <a:xfrm>
            <a:off x="4038600" y="6400800"/>
            <a:ext cx="4114800" cy="365125"/>
          </a:xfrm>
        </p:spPr>
        <p:txBody>
          <a:bodyPr/>
          <a:lstStyle/>
          <a:p>
            <a:endParaRPr lang="en-US" dirty="0"/>
          </a:p>
        </p:txBody>
      </p:sp>
      <p:sp>
        <p:nvSpPr>
          <p:cNvPr id="4" name="Slide Number Placeholder 3"/>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pic>
        <p:nvPicPr>
          <p:cNvPr id="6" name="Picture 5" descr="Z:\A-Revenue and Fiscal Affairs\RFA logo banner final.jpg">
            <a:extLst>
              <a:ext uri="{FF2B5EF4-FFF2-40B4-BE49-F238E27FC236}">
                <a16:creationId xmlns:a16="http://schemas.microsoft.com/office/drawing/2014/main" id="{FD09090D-74CB-4E40-A5AB-DB419ED62680}"/>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1376147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2400"/>
            </a:lvl1pPr>
          </a:lstStyle>
          <a:p>
            <a:r>
              <a:rPr lang="en-US" dirty="0"/>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228600" y="6356351"/>
            <a:ext cx="2743200" cy="365125"/>
          </a:xfrm>
        </p:spPr>
        <p:txBody>
          <a:bodyPr/>
          <a:lstStyle/>
          <a:p>
            <a:r>
              <a:rPr lang="en-US"/>
              <a:t>August 8, 2022</a:t>
            </a:r>
            <a:endParaRPr lang="en-US" dirty="0"/>
          </a:p>
        </p:txBody>
      </p:sp>
      <p:sp>
        <p:nvSpPr>
          <p:cNvPr id="6" name="Footer Placeholder 5"/>
          <p:cNvSpPr>
            <a:spLocks noGrp="1"/>
          </p:cNvSpPr>
          <p:nvPr>
            <p:ph type="ftr" sz="quarter" idx="11"/>
          </p:nvPr>
        </p:nvSpPr>
        <p:spPr>
          <a:xfrm>
            <a:off x="4038600" y="6400800"/>
            <a:ext cx="4114800" cy="365125"/>
          </a:xfrm>
        </p:spPr>
        <p:txBody>
          <a:bodyPr/>
          <a:lstStyle/>
          <a:p>
            <a:endParaRPr lang="en-US" dirty="0"/>
          </a:p>
        </p:txBody>
      </p:sp>
      <p:sp>
        <p:nvSpPr>
          <p:cNvPr id="7" name="Slide Number Placeholder 6"/>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9" name="Rectangle 8"/>
          <p:cNvSpPr/>
          <p:nvPr/>
        </p:nvSpPr>
        <p:spPr>
          <a:xfrm>
            <a:off x="155448"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p:cNvSpPr/>
          <p:nvPr/>
        </p:nvSpPr>
        <p:spPr>
          <a:xfrm>
            <a:off x="201168"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44258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2400">
                <a:solidFill>
                  <a:srgbClr val="002060"/>
                </a:solidFill>
              </a:defRPr>
            </a:lvl1pPr>
          </a:lstStyle>
          <a:p>
            <a:r>
              <a:rPr lang="en-US" dirty="0"/>
              <a:t>CLICK TO EDIT MASTER TITLE STYLE</a:t>
            </a:r>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228600" y="6400800"/>
            <a:ext cx="2743200" cy="365125"/>
          </a:xfrm>
        </p:spPr>
        <p:txBody>
          <a:bodyPr/>
          <a:lstStyle/>
          <a:p>
            <a:r>
              <a:rPr lang="en-US"/>
              <a:t>August 8, 2022</a:t>
            </a:r>
            <a:endParaRPr lang="en-US" dirty="0"/>
          </a:p>
        </p:txBody>
      </p:sp>
      <p:sp>
        <p:nvSpPr>
          <p:cNvPr id="6" name="Footer Placeholder 5"/>
          <p:cNvSpPr>
            <a:spLocks noGrp="1"/>
          </p:cNvSpPr>
          <p:nvPr>
            <p:ph type="ftr" sz="quarter" idx="11"/>
          </p:nvPr>
        </p:nvSpPr>
        <p:spPr>
          <a:xfrm>
            <a:off x="4038600" y="6400800"/>
            <a:ext cx="4114800" cy="365125"/>
          </a:xfrm>
        </p:spPr>
        <p:txBody>
          <a:bodyPr/>
          <a:lstStyle/>
          <a:p>
            <a:endParaRPr lang="en-US" dirty="0"/>
          </a:p>
        </p:txBody>
      </p:sp>
      <p:sp>
        <p:nvSpPr>
          <p:cNvPr id="7" name="Slide Number Placeholder 6"/>
          <p:cNvSpPr>
            <a:spLocks noGrp="1"/>
          </p:cNvSpPr>
          <p:nvPr>
            <p:ph type="sldNum" sz="quarter" idx="12"/>
          </p:nvPr>
        </p:nvSpPr>
        <p:spPr>
          <a:xfrm>
            <a:off x="9217152" y="6400800"/>
            <a:ext cx="2743200" cy="365125"/>
          </a:xfrm>
        </p:spPr>
        <p:txBody>
          <a:bodyPr/>
          <a:lstStyle/>
          <a:p>
            <a:fld id="{784DC4BC-AE01-4C6D-870D-ADD2363A0B6C}" type="slidenum">
              <a:rPr lang="en-US" smtClean="0"/>
              <a:t>‹#›</a:t>
            </a:fld>
            <a:endParaRPr lang="en-US" dirty="0"/>
          </a:p>
        </p:txBody>
      </p:sp>
      <p:sp>
        <p:nvSpPr>
          <p:cNvPr id="9" name="Rectangle 8"/>
          <p:cNvSpPr/>
          <p:nvPr/>
        </p:nvSpPr>
        <p:spPr>
          <a:xfrm>
            <a:off x="155448"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p:cNvSpPr/>
          <p:nvPr/>
        </p:nvSpPr>
        <p:spPr>
          <a:xfrm>
            <a:off x="201168" y="193398"/>
            <a:ext cx="11795760"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01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a:extLst>
              <a:ext uri="{FF2B5EF4-FFF2-40B4-BE49-F238E27FC236}">
                <a16:creationId xmlns:a16="http://schemas.microsoft.com/office/drawing/2014/main" id="{2DADB3AE-8083-4F21-95B9-8A3C43D30F4F}"/>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31056" y="6446520"/>
            <a:ext cx="2529889" cy="303743"/>
          </a:xfrm>
          <a:prstGeom prst="rect">
            <a:avLst/>
          </a:prstGeom>
          <a:noFill/>
          <a:ln>
            <a:noFill/>
          </a:ln>
        </p:spPr>
      </p:pic>
    </p:spTree>
    <p:extLst>
      <p:ext uri="{BB962C8B-B14F-4D97-AF65-F5344CB8AC3E}">
        <p14:creationId xmlns:p14="http://schemas.microsoft.com/office/powerpoint/2010/main" val="1110659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12285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604356"/>
            <a:ext cx="10515600" cy="457260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14251" y="6356352"/>
            <a:ext cx="2743200" cy="365125"/>
          </a:xfrm>
          <a:prstGeom prst="rect">
            <a:avLst/>
          </a:prstGeom>
        </p:spPr>
        <p:txBody>
          <a:bodyPr vert="horz" lIns="91440" tIns="45720" rIns="91440" bIns="45720" rtlCol="0" anchor="ctr"/>
          <a:lstStyle>
            <a:lvl1pPr algn="l">
              <a:defRPr sz="1000" b="1" i="1">
                <a:solidFill>
                  <a:srgbClr val="002060"/>
                </a:solidFill>
                <a:latin typeface="Book Antiqua" panose="02040602050305030304" pitchFamily="18" charset="0"/>
              </a:defRPr>
            </a:lvl1pPr>
          </a:lstStyle>
          <a:p>
            <a:r>
              <a:rPr lang="en-US"/>
              <a:t>August 8, 2022</a:t>
            </a:r>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000" b="0">
                <a:solidFill>
                  <a:srgbClr val="002060"/>
                </a:solidFill>
                <a:latin typeface="Franklin Gothic Book" panose="020B0503020102020204" pitchFamily="34" charset="0"/>
              </a:defRPr>
            </a:lvl1pPr>
          </a:lstStyle>
          <a:p>
            <a:endParaRPr lang="en-US" dirty="0"/>
          </a:p>
        </p:txBody>
      </p:sp>
      <p:sp>
        <p:nvSpPr>
          <p:cNvPr id="6" name="Slide Number Placeholder 5"/>
          <p:cNvSpPr>
            <a:spLocks noGrp="1"/>
          </p:cNvSpPr>
          <p:nvPr>
            <p:ph type="sldNum" sz="quarter" idx="4"/>
          </p:nvPr>
        </p:nvSpPr>
        <p:spPr>
          <a:xfrm>
            <a:off x="9034549" y="6356352"/>
            <a:ext cx="2743200" cy="365125"/>
          </a:xfrm>
          <a:prstGeom prst="rect">
            <a:avLst/>
          </a:prstGeom>
        </p:spPr>
        <p:txBody>
          <a:bodyPr vert="horz" lIns="91440" tIns="45720" rIns="91440" bIns="45720" rtlCol="0" anchor="ctr"/>
          <a:lstStyle>
            <a:lvl1pPr algn="r">
              <a:defRPr sz="1000" b="1">
                <a:solidFill>
                  <a:srgbClr val="002060"/>
                </a:solidFill>
                <a:latin typeface="Book Antiqua" panose="02040602050305030304" pitchFamily="18" charset="0"/>
              </a:defRPr>
            </a:lvl1pPr>
          </a:lstStyle>
          <a:p>
            <a:fld id="{784DC4BC-AE01-4C6D-870D-ADD2363A0B6C}" type="slidenum">
              <a:rPr lang="en-US" smtClean="0"/>
              <a:pPr/>
              <a:t>‹#›</a:t>
            </a:fld>
            <a:endParaRPr lang="en-US" dirty="0"/>
          </a:p>
        </p:txBody>
      </p:sp>
    </p:spTree>
    <p:extLst>
      <p:ext uri="{BB962C8B-B14F-4D97-AF65-F5344CB8AC3E}">
        <p14:creationId xmlns:p14="http://schemas.microsoft.com/office/powerpoint/2010/main" val="1279113630"/>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 id="2147483875" r:id="rId12"/>
  </p:sldLayoutIdLst>
  <p:hf hdr="0" ftr="0"/>
  <p:txStyles>
    <p:titleStyle>
      <a:lvl1pPr algn="l" defTabSz="685800" rtl="0" eaLnBrk="1" latinLnBrk="0" hangingPunct="1">
        <a:lnSpc>
          <a:spcPct val="90000"/>
        </a:lnSpc>
        <a:spcBef>
          <a:spcPct val="0"/>
        </a:spcBef>
        <a:buNone/>
        <a:defRPr sz="3000" b="0" kern="1200">
          <a:solidFill>
            <a:srgbClr val="002060"/>
          </a:solidFill>
          <a:latin typeface="Franklin Gothic Medium" panose="020B06030201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b="0" kern="1200">
          <a:solidFill>
            <a:srgbClr val="002060"/>
          </a:solidFill>
          <a:latin typeface="Franklin Gothic Book" panose="020B05030201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b="0" kern="1200">
          <a:solidFill>
            <a:srgbClr val="002060"/>
          </a:solidFill>
          <a:latin typeface="Franklin Gothic Book" panose="020B05030201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b="0" kern="1200">
          <a:solidFill>
            <a:srgbClr val="002060"/>
          </a:solidFill>
          <a:latin typeface="Franklin Gothic Book" panose="020B05030201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b="0" kern="1200">
          <a:solidFill>
            <a:srgbClr val="002060"/>
          </a:solidFill>
          <a:latin typeface="Franklin Gothic Book" panose="020B05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b="0" kern="1200">
          <a:solidFill>
            <a:srgbClr val="002060"/>
          </a:solidFill>
          <a:latin typeface="Franklin Gothic Book" panose="020B05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rfa.sc.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42FD67F-F0B3-4F32-B699-5D7B4708196A}"/>
              </a:ext>
            </a:extLst>
          </p:cNvPr>
          <p:cNvSpPr>
            <a:spLocks noGrp="1"/>
          </p:cNvSpPr>
          <p:nvPr>
            <p:ph type="subTitle" idx="1"/>
          </p:nvPr>
        </p:nvSpPr>
        <p:spPr>
          <a:xfrm>
            <a:off x="1948832" y="2994870"/>
            <a:ext cx="8294336" cy="3473042"/>
          </a:xfrm>
        </p:spPr>
        <p:txBody>
          <a:bodyPr/>
          <a:lstStyle/>
          <a:p>
            <a:endParaRPr lang="en-US" dirty="0"/>
          </a:p>
          <a:p>
            <a:r>
              <a:rPr lang="en-US" dirty="0"/>
              <a:t>Education Oversight Committee Retreat </a:t>
            </a:r>
          </a:p>
          <a:p>
            <a:r>
              <a:rPr lang="en-US" dirty="0"/>
              <a:t>August 8, 2022</a:t>
            </a:r>
          </a:p>
          <a:p>
            <a:pPr>
              <a:lnSpc>
                <a:spcPct val="100000"/>
              </a:lnSpc>
              <a:spcBef>
                <a:spcPts val="0"/>
              </a:spcBef>
            </a:pPr>
            <a:endParaRPr lang="en-US" sz="1200" dirty="0"/>
          </a:p>
          <a:p>
            <a:pPr>
              <a:lnSpc>
                <a:spcPct val="100000"/>
              </a:lnSpc>
              <a:spcBef>
                <a:spcPts val="0"/>
              </a:spcBef>
            </a:pPr>
            <a:endParaRPr lang="en-US" sz="1200" dirty="0"/>
          </a:p>
          <a:p>
            <a:pPr>
              <a:lnSpc>
                <a:spcPct val="100000"/>
              </a:lnSpc>
              <a:spcBef>
                <a:spcPts val="0"/>
              </a:spcBef>
            </a:pPr>
            <a:endParaRPr lang="en-US" sz="1200" dirty="0"/>
          </a:p>
          <a:p>
            <a:pPr>
              <a:lnSpc>
                <a:spcPct val="100000"/>
              </a:lnSpc>
              <a:spcBef>
                <a:spcPts val="0"/>
              </a:spcBef>
            </a:pPr>
            <a:endParaRPr lang="en-US" sz="1200" dirty="0"/>
          </a:p>
          <a:p>
            <a:pPr>
              <a:lnSpc>
                <a:spcPct val="100000"/>
              </a:lnSpc>
              <a:spcBef>
                <a:spcPts val="0"/>
              </a:spcBef>
            </a:pPr>
            <a:r>
              <a:rPr lang="en-US" sz="1200" dirty="0"/>
              <a:t>Frank A. Rainwater</a:t>
            </a:r>
          </a:p>
          <a:p>
            <a:pPr>
              <a:lnSpc>
                <a:spcPct val="100000"/>
              </a:lnSpc>
              <a:spcBef>
                <a:spcPts val="0"/>
              </a:spcBef>
            </a:pPr>
            <a:r>
              <a:rPr lang="en-US" sz="1200" dirty="0"/>
              <a:t>Executive Director</a:t>
            </a:r>
          </a:p>
          <a:p>
            <a:pPr>
              <a:lnSpc>
                <a:spcPct val="100000"/>
              </a:lnSpc>
              <a:spcBef>
                <a:spcPts val="0"/>
              </a:spcBef>
            </a:pPr>
            <a:endParaRPr lang="en-US" sz="1200" dirty="0"/>
          </a:p>
          <a:p>
            <a:pPr>
              <a:lnSpc>
                <a:spcPct val="100000"/>
              </a:lnSpc>
              <a:spcBef>
                <a:spcPts val="0"/>
              </a:spcBef>
            </a:pPr>
            <a:r>
              <a:rPr lang="en-US" sz="1200" dirty="0"/>
              <a:t>South Carolina Revenue and Fiscal Affairs Office</a:t>
            </a:r>
          </a:p>
          <a:p>
            <a:pPr>
              <a:lnSpc>
                <a:spcPct val="100000"/>
              </a:lnSpc>
              <a:spcBef>
                <a:spcPts val="0"/>
              </a:spcBef>
            </a:pPr>
            <a:r>
              <a:rPr lang="en-US" sz="1200" dirty="0"/>
              <a:t>1000 Assembly Street</a:t>
            </a:r>
          </a:p>
          <a:p>
            <a:pPr>
              <a:lnSpc>
                <a:spcPct val="100000"/>
              </a:lnSpc>
              <a:spcBef>
                <a:spcPts val="0"/>
              </a:spcBef>
            </a:pPr>
            <a:r>
              <a:rPr lang="en-US" sz="1200" dirty="0"/>
              <a:t>Rembert Dennis Building, Suite 421</a:t>
            </a:r>
          </a:p>
          <a:p>
            <a:pPr>
              <a:lnSpc>
                <a:spcPct val="100000"/>
              </a:lnSpc>
              <a:spcBef>
                <a:spcPts val="0"/>
              </a:spcBef>
            </a:pPr>
            <a:r>
              <a:rPr lang="en-US" sz="1200" dirty="0"/>
              <a:t>Columbia, SC  29201</a:t>
            </a:r>
          </a:p>
          <a:p>
            <a:pPr>
              <a:lnSpc>
                <a:spcPct val="100000"/>
              </a:lnSpc>
              <a:spcBef>
                <a:spcPts val="0"/>
              </a:spcBef>
            </a:pPr>
            <a:r>
              <a:rPr lang="en-US" sz="1200" dirty="0"/>
              <a:t>(803) 734-2265</a:t>
            </a:r>
          </a:p>
          <a:p>
            <a:pPr>
              <a:lnSpc>
                <a:spcPct val="100000"/>
              </a:lnSpc>
              <a:spcBef>
                <a:spcPts val="0"/>
              </a:spcBef>
            </a:pPr>
            <a:r>
              <a:rPr lang="en-US" sz="1200" dirty="0">
                <a:hlinkClick r:id="rId2"/>
              </a:rPr>
              <a:t>www.rfa.sc.gov</a:t>
            </a:r>
            <a:endParaRPr lang="en-US" sz="1200" dirty="0"/>
          </a:p>
          <a:p>
            <a:endParaRPr lang="en-US" dirty="0"/>
          </a:p>
        </p:txBody>
      </p:sp>
      <p:sp>
        <p:nvSpPr>
          <p:cNvPr id="5" name="Title 4">
            <a:extLst>
              <a:ext uri="{FF2B5EF4-FFF2-40B4-BE49-F238E27FC236}">
                <a16:creationId xmlns:a16="http://schemas.microsoft.com/office/drawing/2014/main" id="{D0253EA8-E3A5-43A0-BA58-FDB927B9EDD5}"/>
              </a:ext>
            </a:extLst>
          </p:cNvPr>
          <p:cNvSpPr>
            <a:spLocks noGrp="1"/>
          </p:cNvSpPr>
          <p:nvPr>
            <p:ph type="ctrTitle"/>
          </p:nvPr>
        </p:nvSpPr>
        <p:spPr>
          <a:xfrm>
            <a:off x="1524000" y="390088"/>
            <a:ext cx="9144000" cy="2853043"/>
          </a:xfrm>
        </p:spPr>
        <p:txBody>
          <a:bodyPr>
            <a:normAutofit/>
          </a:bodyPr>
          <a:lstStyle/>
          <a:p>
            <a:br>
              <a:rPr lang="en-US" dirty="0"/>
            </a:br>
            <a:br>
              <a:rPr lang="en-US" dirty="0"/>
            </a:br>
            <a:r>
              <a:rPr lang="en-US" dirty="0"/>
              <a:t>Education Funding:</a:t>
            </a:r>
            <a:br>
              <a:rPr lang="en-US" dirty="0"/>
            </a:br>
            <a:r>
              <a:rPr lang="en-US" dirty="0"/>
              <a:t>Aid to Classrooms Program and Dashboard</a:t>
            </a:r>
            <a:br>
              <a:rPr lang="en-US" dirty="0"/>
            </a:br>
            <a:endParaRPr lang="en-US" dirty="0">
              <a:solidFill>
                <a:srgbClr val="FF0000"/>
              </a:solidFill>
            </a:endParaRPr>
          </a:p>
        </p:txBody>
      </p:sp>
    </p:spTree>
    <p:extLst>
      <p:ext uri="{BB962C8B-B14F-4D97-AF65-F5344CB8AC3E}">
        <p14:creationId xmlns:p14="http://schemas.microsoft.com/office/powerpoint/2010/main" val="814960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5FDA9-380B-4EE7-8199-3EE205E6B9CB}"/>
              </a:ext>
            </a:extLst>
          </p:cNvPr>
          <p:cNvSpPr>
            <a:spLocks noGrp="1"/>
          </p:cNvSpPr>
          <p:nvPr>
            <p:ph type="title"/>
          </p:nvPr>
        </p:nvSpPr>
        <p:spPr>
          <a:xfrm>
            <a:off x="838200" y="365127"/>
            <a:ext cx="10515600" cy="708665"/>
          </a:xfrm>
        </p:spPr>
        <p:txBody>
          <a:bodyPr/>
          <a:lstStyle/>
          <a:p>
            <a:r>
              <a:rPr lang="en-US" dirty="0"/>
              <a:t>Local Share – District Example</a:t>
            </a:r>
          </a:p>
        </p:txBody>
      </p:sp>
      <p:sp>
        <p:nvSpPr>
          <p:cNvPr id="3" name="Content Placeholder 2">
            <a:extLst>
              <a:ext uri="{FF2B5EF4-FFF2-40B4-BE49-F238E27FC236}">
                <a16:creationId xmlns:a16="http://schemas.microsoft.com/office/drawing/2014/main" id="{C19B3867-A58F-43B6-9E82-57A370CB95D2}"/>
              </a:ext>
            </a:extLst>
          </p:cNvPr>
          <p:cNvSpPr>
            <a:spLocks noGrp="1"/>
          </p:cNvSpPr>
          <p:nvPr>
            <p:ph idx="1"/>
          </p:nvPr>
        </p:nvSpPr>
        <p:spPr>
          <a:xfrm>
            <a:off x="838200" y="1073792"/>
            <a:ext cx="10515600" cy="5103172"/>
          </a:xfrm>
        </p:spPr>
        <p:txBody>
          <a:bodyPr>
            <a:normAutofit fontScale="92500" lnSpcReduction="10000"/>
          </a:bodyPr>
          <a:lstStyle/>
          <a:p>
            <a:r>
              <a:rPr lang="en-US" dirty="0"/>
              <a:t>A district’s Local Share is the district’s Index of Taxpaying Ability multiplied by the Total Local Share</a:t>
            </a:r>
          </a:p>
          <a:p>
            <a:pPr marL="0" indent="0">
              <a:buNone/>
            </a:pPr>
            <a:endParaRPr lang="en-US" dirty="0"/>
          </a:p>
          <a:p>
            <a:pPr marL="0" indent="0">
              <a:buNone/>
            </a:pPr>
            <a:r>
              <a:rPr lang="en-US" dirty="0"/>
              <a:t>	Example:</a:t>
            </a:r>
          </a:p>
          <a:p>
            <a:pPr marL="0" indent="0" algn="ctr">
              <a:buNone/>
            </a:pPr>
            <a:r>
              <a:rPr lang="en-US" dirty="0"/>
              <a:t>Total Local Share = $</a:t>
            </a:r>
            <a:r>
              <a:rPr lang="en-US" sz="2800" dirty="0"/>
              <a:t> 1,159,993,374</a:t>
            </a:r>
            <a:endParaRPr lang="en-US" dirty="0"/>
          </a:p>
          <a:p>
            <a:pPr marL="0" indent="0" algn="ctr">
              <a:buNone/>
            </a:pPr>
            <a:r>
              <a:rPr lang="en-US" dirty="0"/>
              <a:t>District A’s Index = 0.01450</a:t>
            </a:r>
          </a:p>
          <a:p>
            <a:pPr marL="0" indent="0" algn="ctr">
              <a:buNone/>
            </a:pPr>
            <a:endParaRPr lang="en-US" dirty="0"/>
          </a:p>
          <a:p>
            <a:pPr marL="0" indent="0" algn="ctr">
              <a:buNone/>
            </a:pPr>
            <a:r>
              <a:rPr lang="en-US" dirty="0"/>
              <a:t>District A’s Local Share:  </a:t>
            </a:r>
          </a:p>
          <a:p>
            <a:pPr marL="0" indent="0" algn="ctr">
              <a:buNone/>
            </a:pPr>
            <a:r>
              <a:rPr lang="en-US" dirty="0"/>
              <a:t>	$</a:t>
            </a:r>
            <a:r>
              <a:rPr lang="en-US" sz="2800" dirty="0"/>
              <a:t> 1,159,993,374</a:t>
            </a:r>
            <a:r>
              <a:rPr lang="en-US" dirty="0"/>
              <a:t> x 0.01450 = $16,819,904</a:t>
            </a:r>
          </a:p>
          <a:p>
            <a:pPr marL="0" indent="0">
              <a:buNone/>
            </a:pPr>
            <a:endParaRPr lang="en-US" sz="1600" dirty="0"/>
          </a:p>
          <a:p>
            <a:pPr marL="0" indent="0">
              <a:buNone/>
            </a:pPr>
            <a:r>
              <a:rPr lang="en-US" sz="1600" dirty="0"/>
              <a:t>Note: The Index of Taxpaying Ability represents each district's share of the total taxable property in the state (including the imputed property tax reimbursement values) and is unchanged from the current calculation</a:t>
            </a:r>
          </a:p>
        </p:txBody>
      </p:sp>
      <p:sp>
        <p:nvSpPr>
          <p:cNvPr id="4" name="Date Placeholder 3">
            <a:extLst>
              <a:ext uri="{FF2B5EF4-FFF2-40B4-BE49-F238E27FC236}">
                <a16:creationId xmlns:a16="http://schemas.microsoft.com/office/drawing/2014/main" id="{4E80D6CD-B119-4FCB-899B-23140ADA180E}"/>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9EDB1C23-F0BD-4822-8409-64BE1C295CAF}"/>
              </a:ext>
            </a:extLst>
          </p:cNvPr>
          <p:cNvSpPr>
            <a:spLocks noGrp="1"/>
          </p:cNvSpPr>
          <p:nvPr>
            <p:ph type="sldNum" sz="quarter" idx="12"/>
          </p:nvPr>
        </p:nvSpPr>
        <p:spPr/>
        <p:txBody>
          <a:bodyPr/>
          <a:lstStyle/>
          <a:p>
            <a:fld id="{784DC4BC-AE01-4C6D-870D-ADD2363A0B6C}" type="slidenum">
              <a:rPr lang="en-US" smtClean="0"/>
              <a:t>10</a:t>
            </a:fld>
            <a:endParaRPr lang="en-US" dirty="0"/>
          </a:p>
        </p:txBody>
      </p:sp>
    </p:spTree>
    <p:extLst>
      <p:ext uri="{BB962C8B-B14F-4D97-AF65-F5344CB8AC3E}">
        <p14:creationId xmlns:p14="http://schemas.microsoft.com/office/powerpoint/2010/main" val="2274748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5FDA9-380B-4EE7-8199-3EE205E6B9CB}"/>
              </a:ext>
            </a:extLst>
          </p:cNvPr>
          <p:cNvSpPr>
            <a:spLocks noGrp="1"/>
          </p:cNvSpPr>
          <p:nvPr>
            <p:ph type="title"/>
          </p:nvPr>
        </p:nvSpPr>
        <p:spPr>
          <a:xfrm>
            <a:off x="645952" y="436433"/>
            <a:ext cx="10707848" cy="1006473"/>
          </a:xfrm>
        </p:spPr>
        <p:txBody>
          <a:bodyPr/>
          <a:lstStyle/>
          <a:p>
            <a:r>
              <a:rPr lang="en-US" dirty="0"/>
              <a:t>Aid to Classrooms Program – State Allocation Example</a:t>
            </a:r>
          </a:p>
        </p:txBody>
      </p:sp>
      <p:sp>
        <p:nvSpPr>
          <p:cNvPr id="3" name="Content Placeholder 2">
            <a:extLst>
              <a:ext uri="{FF2B5EF4-FFF2-40B4-BE49-F238E27FC236}">
                <a16:creationId xmlns:a16="http://schemas.microsoft.com/office/drawing/2014/main" id="{C19B3867-A58F-43B6-9E82-57A370CB95D2}"/>
              </a:ext>
            </a:extLst>
          </p:cNvPr>
          <p:cNvSpPr>
            <a:spLocks noGrp="1"/>
          </p:cNvSpPr>
          <p:nvPr>
            <p:ph idx="1"/>
          </p:nvPr>
        </p:nvSpPr>
        <p:spPr>
          <a:xfrm>
            <a:off x="838200" y="1442906"/>
            <a:ext cx="10515600" cy="4734057"/>
          </a:xfrm>
        </p:spPr>
        <p:txBody>
          <a:bodyPr>
            <a:normAutofit/>
          </a:bodyPr>
          <a:lstStyle/>
          <a:p>
            <a:r>
              <a:rPr lang="en-US" dirty="0"/>
              <a:t>A district’s State Aid to Classrooms Program allocation is the district’s Total Program less the district’s Local Share</a:t>
            </a:r>
          </a:p>
          <a:p>
            <a:pPr marL="0" indent="0">
              <a:buNone/>
            </a:pPr>
            <a:endParaRPr lang="en-US" dirty="0"/>
          </a:p>
          <a:p>
            <a:pPr marL="0" indent="0">
              <a:buNone/>
            </a:pPr>
            <a:r>
              <a:rPr lang="en-US" dirty="0"/>
              <a:t>	Example:</a:t>
            </a:r>
          </a:p>
          <a:p>
            <a:pPr marL="0" indent="0" algn="ctr">
              <a:buNone/>
            </a:pPr>
            <a:r>
              <a:rPr lang="en-US" dirty="0"/>
              <a:t>District A’s Total Program = $ </a:t>
            </a:r>
            <a:r>
              <a:rPr lang="en-US" sz="2800" dirty="0"/>
              <a:t>92,799,470</a:t>
            </a:r>
          </a:p>
          <a:p>
            <a:pPr marL="0" indent="0" algn="ctr">
              <a:buNone/>
            </a:pPr>
            <a:r>
              <a:rPr lang="en-US" dirty="0"/>
              <a:t>District A’s Local Share = $ 16,819,904 </a:t>
            </a:r>
          </a:p>
          <a:p>
            <a:pPr marL="0" indent="0" algn="ctr">
              <a:buNone/>
            </a:pPr>
            <a:r>
              <a:rPr lang="en-US" dirty="0"/>
              <a:t>District A’s State Aid to Classrooms Allocation:</a:t>
            </a:r>
          </a:p>
          <a:p>
            <a:pPr marL="0" indent="0" algn="ctr">
              <a:buNone/>
            </a:pPr>
            <a:r>
              <a:rPr lang="en-US" dirty="0"/>
              <a:t>$ </a:t>
            </a:r>
            <a:r>
              <a:rPr lang="en-US" sz="2800" dirty="0"/>
              <a:t>92,799,470</a:t>
            </a:r>
            <a:r>
              <a:rPr lang="en-US" dirty="0"/>
              <a:t> - $ 16,819,904 = $75,979,566</a:t>
            </a:r>
          </a:p>
          <a:p>
            <a:pPr marL="0" indent="0" algn="ctr">
              <a:buNone/>
            </a:pPr>
            <a:endParaRPr lang="en-US" dirty="0"/>
          </a:p>
        </p:txBody>
      </p:sp>
      <p:sp>
        <p:nvSpPr>
          <p:cNvPr id="4" name="Date Placeholder 3">
            <a:extLst>
              <a:ext uri="{FF2B5EF4-FFF2-40B4-BE49-F238E27FC236}">
                <a16:creationId xmlns:a16="http://schemas.microsoft.com/office/drawing/2014/main" id="{4E80D6CD-B119-4FCB-899B-23140ADA180E}"/>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9EDB1C23-F0BD-4822-8409-64BE1C295CAF}"/>
              </a:ext>
            </a:extLst>
          </p:cNvPr>
          <p:cNvSpPr>
            <a:spLocks noGrp="1"/>
          </p:cNvSpPr>
          <p:nvPr>
            <p:ph type="sldNum" sz="quarter" idx="12"/>
          </p:nvPr>
        </p:nvSpPr>
        <p:spPr/>
        <p:txBody>
          <a:bodyPr/>
          <a:lstStyle/>
          <a:p>
            <a:fld id="{784DC4BC-AE01-4C6D-870D-ADD2363A0B6C}" type="slidenum">
              <a:rPr lang="en-US" smtClean="0"/>
              <a:t>11</a:t>
            </a:fld>
            <a:endParaRPr lang="en-US" dirty="0"/>
          </a:p>
        </p:txBody>
      </p:sp>
    </p:spTree>
    <p:extLst>
      <p:ext uri="{BB962C8B-B14F-4D97-AF65-F5344CB8AC3E}">
        <p14:creationId xmlns:p14="http://schemas.microsoft.com/office/powerpoint/2010/main" val="1621531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7F1-6C90-42A2-85F7-8F108ADFBD9C}"/>
              </a:ext>
            </a:extLst>
          </p:cNvPr>
          <p:cNvSpPr>
            <a:spLocks noGrp="1"/>
          </p:cNvSpPr>
          <p:nvPr>
            <p:ph type="title"/>
          </p:nvPr>
        </p:nvSpPr>
        <p:spPr/>
        <p:txBody>
          <a:bodyPr/>
          <a:lstStyle/>
          <a:p>
            <a:r>
              <a:rPr lang="en-US" dirty="0"/>
              <a:t>Major Differences with Current Funding Calculations</a:t>
            </a:r>
          </a:p>
        </p:txBody>
      </p:sp>
      <p:sp>
        <p:nvSpPr>
          <p:cNvPr id="3" name="Content Placeholder 2">
            <a:extLst>
              <a:ext uri="{FF2B5EF4-FFF2-40B4-BE49-F238E27FC236}">
                <a16:creationId xmlns:a16="http://schemas.microsoft.com/office/drawing/2014/main" id="{5D6F79AD-50B7-42E0-B7A8-78EA02FDBA6A}"/>
              </a:ext>
            </a:extLst>
          </p:cNvPr>
          <p:cNvSpPr>
            <a:spLocks noGrp="1"/>
          </p:cNvSpPr>
          <p:nvPr>
            <p:ph idx="1"/>
          </p:nvPr>
        </p:nvSpPr>
        <p:spPr>
          <a:xfrm>
            <a:off x="838200" y="1371600"/>
            <a:ext cx="10515600" cy="4805363"/>
          </a:xfrm>
        </p:spPr>
        <p:txBody>
          <a:bodyPr>
            <a:normAutofit lnSpcReduction="10000"/>
          </a:bodyPr>
          <a:lstStyle/>
          <a:p>
            <a:r>
              <a:rPr lang="en-US" dirty="0"/>
              <a:t>The student-teacher ratio and cost of a teacher determine the total program cost at the state and local level.</a:t>
            </a:r>
          </a:p>
          <a:p>
            <a:r>
              <a:rPr lang="en-US" dirty="0"/>
              <a:t>The program does not depend on a base student cost or inflation factor. The inflation factor is replaced by the goal for teacher salaries and the fringe rate.</a:t>
            </a:r>
          </a:p>
          <a:p>
            <a:r>
              <a:rPr lang="en-US" dirty="0"/>
              <a:t>Student growth, the targeted student-teacher ratio, the targeted salary schedule, and the annual fringe rate determine changes in the program cost.</a:t>
            </a:r>
          </a:p>
          <a:p>
            <a:r>
              <a:rPr lang="en-US" dirty="0"/>
              <a:t>Weighted pupils do not drive the cost of the program and are only used to allocate state funds to districts.</a:t>
            </a:r>
          </a:p>
          <a:p>
            <a:endParaRPr lang="en-US" dirty="0"/>
          </a:p>
          <a:p>
            <a:endParaRPr lang="en-US" dirty="0"/>
          </a:p>
        </p:txBody>
      </p:sp>
      <p:sp>
        <p:nvSpPr>
          <p:cNvPr id="4" name="Date Placeholder 3">
            <a:extLst>
              <a:ext uri="{FF2B5EF4-FFF2-40B4-BE49-F238E27FC236}">
                <a16:creationId xmlns:a16="http://schemas.microsoft.com/office/drawing/2014/main" id="{9E8936E8-277D-4A5D-A9E4-BACF7D5E596B}"/>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B7943AED-F825-4A1D-B861-E5C1BCA0652F}"/>
              </a:ext>
            </a:extLst>
          </p:cNvPr>
          <p:cNvSpPr>
            <a:spLocks noGrp="1"/>
          </p:cNvSpPr>
          <p:nvPr>
            <p:ph type="sldNum" sz="quarter" idx="12"/>
          </p:nvPr>
        </p:nvSpPr>
        <p:spPr/>
        <p:txBody>
          <a:bodyPr/>
          <a:lstStyle/>
          <a:p>
            <a:fld id="{784DC4BC-AE01-4C6D-870D-ADD2363A0B6C}" type="slidenum">
              <a:rPr lang="en-US" smtClean="0"/>
              <a:t>12</a:t>
            </a:fld>
            <a:endParaRPr lang="en-US" dirty="0"/>
          </a:p>
        </p:txBody>
      </p:sp>
    </p:spTree>
    <p:extLst>
      <p:ext uri="{BB962C8B-B14F-4D97-AF65-F5344CB8AC3E}">
        <p14:creationId xmlns:p14="http://schemas.microsoft.com/office/powerpoint/2010/main" val="918118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1A191-E6A6-46F9-A013-C3D89FEEFB86}"/>
              </a:ext>
            </a:extLst>
          </p:cNvPr>
          <p:cNvSpPr>
            <a:spLocks noGrp="1"/>
          </p:cNvSpPr>
          <p:nvPr>
            <p:ph type="title"/>
          </p:nvPr>
        </p:nvSpPr>
        <p:spPr/>
        <p:txBody>
          <a:bodyPr/>
          <a:lstStyle/>
          <a:p>
            <a:r>
              <a:rPr lang="en-US" dirty="0"/>
              <a:t>Budget Line Items Included in and Excluded from the Program</a:t>
            </a:r>
          </a:p>
        </p:txBody>
      </p:sp>
      <p:sp>
        <p:nvSpPr>
          <p:cNvPr id="3" name="Content Placeholder 2">
            <a:extLst>
              <a:ext uri="{FF2B5EF4-FFF2-40B4-BE49-F238E27FC236}">
                <a16:creationId xmlns:a16="http://schemas.microsoft.com/office/drawing/2014/main" id="{290CEF2A-EF46-4E1D-8D83-EEC12317EFCC}"/>
              </a:ext>
            </a:extLst>
          </p:cNvPr>
          <p:cNvSpPr>
            <a:spLocks noGrp="1"/>
          </p:cNvSpPr>
          <p:nvPr>
            <p:ph idx="1"/>
          </p:nvPr>
        </p:nvSpPr>
        <p:spPr>
          <a:xfrm>
            <a:off x="838200" y="1253766"/>
            <a:ext cx="10515600" cy="4923198"/>
          </a:xfrm>
        </p:spPr>
        <p:txBody>
          <a:bodyPr>
            <a:normAutofit lnSpcReduction="10000"/>
          </a:bodyPr>
          <a:lstStyle/>
          <a:p>
            <a:r>
              <a:rPr lang="en-US" dirty="0"/>
              <a:t> Items included in the Aid to Classrooms Program Allocation</a:t>
            </a:r>
          </a:p>
          <a:p>
            <a:pPr lvl="1"/>
            <a:r>
              <a:rPr lang="en-US" dirty="0"/>
              <a:t>State Aid to Classrooms</a:t>
            </a:r>
          </a:p>
          <a:p>
            <a:pPr lvl="1"/>
            <a:r>
              <a:rPr lang="en-US" dirty="0"/>
              <a:t>EIA Teacher Salary Supplements</a:t>
            </a:r>
          </a:p>
          <a:p>
            <a:pPr lvl="1"/>
            <a:r>
              <a:rPr lang="en-US" dirty="0"/>
              <a:t>EIA Employer Contributions</a:t>
            </a:r>
          </a:p>
          <a:p>
            <a:pPr lvl="1"/>
            <a:r>
              <a:rPr lang="en-US" dirty="0"/>
              <a:t>EIA Students at Risk of School Failure</a:t>
            </a:r>
          </a:p>
          <a:p>
            <a:pPr lvl="1"/>
            <a:r>
              <a:rPr lang="en-US" dirty="0"/>
              <a:t>EIA Aid to Districts</a:t>
            </a:r>
          </a:p>
          <a:p>
            <a:pPr lvl="1"/>
            <a:r>
              <a:rPr lang="en-US" dirty="0"/>
              <a:t>EIA Charter Payments</a:t>
            </a:r>
          </a:p>
          <a:p>
            <a:r>
              <a:rPr lang="en-US" dirty="0"/>
              <a:t> Items excluded from the Aid to Classrooms Program Allocation</a:t>
            </a:r>
          </a:p>
          <a:p>
            <a:pPr lvl="1"/>
            <a:r>
              <a:rPr lang="en-US" dirty="0"/>
              <a:t>Teacher Supply - $17,581,500</a:t>
            </a:r>
          </a:p>
          <a:p>
            <a:pPr lvl="1"/>
            <a:r>
              <a:rPr lang="en-US" dirty="0"/>
              <a:t>Reading Coaches - $39,405,656</a:t>
            </a:r>
          </a:p>
          <a:p>
            <a:pPr lvl="1"/>
            <a:r>
              <a:rPr lang="en-US" dirty="0"/>
              <a:t>Student Health and Fitness - $31,874,667</a:t>
            </a:r>
          </a:p>
          <a:p>
            <a:pPr lvl="1"/>
            <a:r>
              <a:rPr lang="en-US" dirty="0"/>
              <a:t>All Remaining Items</a:t>
            </a:r>
          </a:p>
        </p:txBody>
      </p:sp>
      <p:sp>
        <p:nvSpPr>
          <p:cNvPr id="4" name="Date Placeholder 3">
            <a:extLst>
              <a:ext uri="{FF2B5EF4-FFF2-40B4-BE49-F238E27FC236}">
                <a16:creationId xmlns:a16="http://schemas.microsoft.com/office/drawing/2014/main" id="{FFE46A57-AD42-4CCA-9257-F93A639E8033}"/>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FA76FFAB-95C5-4F9F-8F0B-DC8BB6A81F8F}"/>
              </a:ext>
            </a:extLst>
          </p:cNvPr>
          <p:cNvSpPr>
            <a:spLocks noGrp="1"/>
          </p:cNvSpPr>
          <p:nvPr>
            <p:ph type="sldNum" sz="quarter" idx="12"/>
          </p:nvPr>
        </p:nvSpPr>
        <p:spPr/>
        <p:txBody>
          <a:bodyPr/>
          <a:lstStyle/>
          <a:p>
            <a:fld id="{784DC4BC-AE01-4C6D-870D-ADD2363A0B6C}" type="slidenum">
              <a:rPr lang="en-US" smtClean="0"/>
              <a:t>13</a:t>
            </a:fld>
            <a:endParaRPr lang="en-US" dirty="0"/>
          </a:p>
        </p:txBody>
      </p:sp>
    </p:spTree>
    <p:extLst>
      <p:ext uri="{BB962C8B-B14F-4D97-AF65-F5344CB8AC3E}">
        <p14:creationId xmlns:p14="http://schemas.microsoft.com/office/powerpoint/2010/main" val="2913124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F2E81-C245-438C-87CC-E5C6C506127A}"/>
              </a:ext>
            </a:extLst>
          </p:cNvPr>
          <p:cNvSpPr>
            <a:spLocks noGrp="1"/>
          </p:cNvSpPr>
          <p:nvPr>
            <p:ph type="title"/>
          </p:nvPr>
        </p:nvSpPr>
        <p:spPr>
          <a:xfrm>
            <a:off x="838200" y="365128"/>
            <a:ext cx="10515600" cy="893222"/>
          </a:xfrm>
        </p:spPr>
        <p:txBody>
          <a:bodyPr/>
          <a:lstStyle/>
          <a:p>
            <a:r>
              <a:rPr lang="en-US" dirty="0"/>
              <a:t>Other Key Points</a:t>
            </a:r>
          </a:p>
        </p:txBody>
      </p:sp>
      <p:sp>
        <p:nvSpPr>
          <p:cNvPr id="3" name="Content Placeholder 2">
            <a:extLst>
              <a:ext uri="{FF2B5EF4-FFF2-40B4-BE49-F238E27FC236}">
                <a16:creationId xmlns:a16="http://schemas.microsoft.com/office/drawing/2014/main" id="{6E8BCB07-CD30-464F-8A46-CF86B32E1855}"/>
              </a:ext>
            </a:extLst>
          </p:cNvPr>
          <p:cNvSpPr>
            <a:spLocks noGrp="1"/>
          </p:cNvSpPr>
          <p:nvPr>
            <p:ph idx="1"/>
          </p:nvPr>
        </p:nvSpPr>
        <p:spPr>
          <a:xfrm>
            <a:off x="838200" y="1157682"/>
            <a:ext cx="10515600" cy="4846180"/>
          </a:xfrm>
        </p:spPr>
        <p:txBody>
          <a:bodyPr/>
          <a:lstStyle/>
          <a:p>
            <a:r>
              <a:rPr lang="en-US" dirty="0"/>
              <a:t>In addition to the proposed formula, the State Aid to Classrooms Program includes:</a:t>
            </a:r>
          </a:p>
          <a:p>
            <a:pPr lvl="1"/>
            <a:r>
              <a:rPr lang="en-US" dirty="0"/>
              <a:t>Hold-harmless of $15,675,487 for six districts</a:t>
            </a:r>
          </a:p>
          <a:p>
            <a:pPr lvl="1"/>
            <a:r>
              <a:rPr lang="en-US" dirty="0"/>
              <a:t>Additional proportional funding of $103,319,711</a:t>
            </a:r>
          </a:p>
          <a:p>
            <a:r>
              <a:rPr lang="en-US" dirty="0"/>
              <a:t>In addition to the total State Aid to Classrooms funding, the budget includes:</a:t>
            </a:r>
          </a:p>
          <a:p>
            <a:pPr lvl="1"/>
            <a:r>
              <a:rPr lang="en-US" dirty="0"/>
              <a:t>$4.3 million for increases in Bus Driver Salaries</a:t>
            </a:r>
          </a:p>
          <a:p>
            <a:pPr lvl="1"/>
            <a:r>
              <a:rPr lang="en-US" dirty="0"/>
              <a:t>Approximately $41 million for school districts for the 18.1% increase in the health insurance program </a:t>
            </a:r>
          </a:p>
          <a:p>
            <a:pPr lvl="1"/>
            <a:r>
              <a:rPr lang="en-US" dirty="0"/>
              <a:t>Approximately $15 million for school districts for the increase in retirement contributions</a:t>
            </a:r>
          </a:p>
        </p:txBody>
      </p:sp>
      <p:sp>
        <p:nvSpPr>
          <p:cNvPr id="4" name="Date Placeholder 3">
            <a:extLst>
              <a:ext uri="{FF2B5EF4-FFF2-40B4-BE49-F238E27FC236}">
                <a16:creationId xmlns:a16="http://schemas.microsoft.com/office/drawing/2014/main" id="{74957648-0597-4FA3-9397-C2913F19ADC8}"/>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B920AB3E-512D-406C-8F02-AA824D909CBC}"/>
              </a:ext>
            </a:extLst>
          </p:cNvPr>
          <p:cNvSpPr>
            <a:spLocks noGrp="1"/>
          </p:cNvSpPr>
          <p:nvPr>
            <p:ph type="sldNum" sz="quarter" idx="12"/>
          </p:nvPr>
        </p:nvSpPr>
        <p:spPr/>
        <p:txBody>
          <a:bodyPr/>
          <a:lstStyle/>
          <a:p>
            <a:fld id="{784DC4BC-AE01-4C6D-870D-ADD2363A0B6C}" type="slidenum">
              <a:rPr lang="en-US" smtClean="0"/>
              <a:t>14</a:t>
            </a:fld>
            <a:endParaRPr lang="en-US" dirty="0"/>
          </a:p>
        </p:txBody>
      </p:sp>
    </p:spTree>
    <p:extLst>
      <p:ext uri="{BB962C8B-B14F-4D97-AF65-F5344CB8AC3E}">
        <p14:creationId xmlns:p14="http://schemas.microsoft.com/office/powerpoint/2010/main" val="3341448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7319E-7BD8-4187-8E74-524105409443}"/>
              </a:ext>
            </a:extLst>
          </p:cNvPr>
          <p:cNvSpPr>
            <a:spLocks noGrp="1"/>
          </p:cNvSpPr>
          <p:nvPr>
            <p:ph type="title"/>
          </p:nvPr>
        </p:nvSpPr>
        <p:spPr/>
        <p:txBody>
          <a:bodyPr/>
          <a:lstStyle/>
          <a:p>
            <a:r>
              <a:rPr lang="en-US" dirty="0"/>
              <a:t>Flexibility Provisions</a:t>
            </a:r>
          </a:p>
        </p:txBody>
      </p:sp>
      <p:sp>
        <p:nvSpPr>
          <p:cNvPr id="3" name="Content Placeholder 2">
            <a:extLst>
              <a:ext uri="{FF2B5EF4-FFF2-40B4-BE49-F238E27FC236}">
                <a16:creationId xmlns:a16="http://schemas.microsoft.com/office/drawing/2014/main" id="{EC6EF286-8C1E-41C7-828A-E8E1E2AE1BD1}"/>
              </a:ext>
            </a:extLst>
          </p:cNvPr>
          <p:cNvSpPr>
            <a:spLocks noGrp="1"/>
          </p:cNvSpPr>
          <p:nvPr>
            <p:ph idx="1"/>
          </p:nvPr>
        </p:nvSpPr>
        <p:spPr>
          <a:xfrm>
            <a:off x="838200" y="1516782"/>
            <a:ext cx="10515600" cy="4632261"/>
          </a:xfrm>
        </p:spPr>
        <p:txBody>
          <a:bodyPr/>
          <a:lstStyle/>
          <a:p>
            <a:r>
              <a:rPr lang="en-US" dirty="0"/>
              <a:t>While funding for the Program will be determined by the number of teachers needed to achieve state objectives and allocated to districts on a weighted pupil basis and the Index of Taxpaying Ability, districts will have the flexibility to spend those funds as they determine best.</a:t>
            </a:r>
          </a:p>
          <a:p>
            <a:r>
              <a:rPr lang="en-US" dirty="0"/>
              <a:t>Districts must continue to meet the statewide minimum teacher salary schedule.</a:t>
            </a:r>
          </a:p>
          <a:p>
            <a:pPr marL="0" indent="0">
              <a:buNone/>
            </a:pPr>
            <a:endParaRPr lang="en-US" dirty="0"/>
          </a:p>
        </p:txBody>
      </p:sp>
      <p:sp>
        <p:nvSpPr>
          <p:cNvPr id="4" name="Date Placeholder 3">
            <a:extLst>
              <a:ext uri="{FF2B5EF4-FFF2-40B4-BE49-F238E27FC236}">
                <a16:creationId xmlns:a16="http://schemas.microsoft.com/office/drawing/2014/main" id="{2FDC9263-3F86-46B2-AA4E-D15243818091}"/>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9B32FF80-BE6C-495C-92AF-8FC76DB44A59}"/>
              </a:ext>
            </a:extLst>
          </p:cNvPr>
          <p:cNvSpPr>
            <a:spLocks noGrp="1"/>
          </p:cNvSpPr>
          <p:nvPr>
            <p:ph type="sldNum" sz="quarter" idx="12"/>
          </p:nvPr>
        </p:nvSpPr>
        <p:spPr/>
        <p:txBody>
          <a:bodyPr/>
          <a:lstStyle/>
          <a:p>
            <a:fld id="{784DC4BC-AE01-4C6D-870D-ADD2363A0B6C}" type="slidenum">
              <a:rPr lang="en-US" smtClean="0"/>
              <a:t>15</a:t>
            </a:fld>
            <a:endParaRPr lang="en-US" dirty="0"/>
          </a:p>
        </p:txBody>
      </p:sp>
    </p:spTree>
    <p:extLst>
      <p:ext uri="{BB962C8B-B14F-4D97-AF65-F5344CB8AC3E}">
        <p14:creationId xmlns:p14="http://schemas.microsoft.com/office/powerpoint/2010/main" val="783291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B2428-C2D7-4895-A4AD-4EBB68D66277}"/>
              </a:ext>
            </a:extLst>
          </p:cNvPr>
          <p:cNvSpPr>
            <a:spLocks noGrp="1"/>
          </p:cNvSpPr>
          <p:nvPr>
            <p:ph type="title"/>
          </p:nvPr>
        </p:nvSpPr>
        <p:spPr/>
        <p:txBody>
          <a:bodyPr/>
          <a:lstStyle/>
          <a:p>
            <a:r>
              <a:rPr lang="en-US" dirty="0"/>
              <a:t>Accountability</a:t>
            </a:r>
          </a:p>
        </p:txBody>
      </p:sp>
      <p:sp>
        <p:nvSpPr>
          <p:cNvPr id="4" name="Date Placeholder 3">
            <a:extLst>
              <a:ext uri="{FF2B5EF4-FFF2-40B4-BE49-F238E27FC236}">
                <a16:creationId xmlns:a16="http://schemas.microsoft.com/office/drawing/2014/main" id="{DBFD3C9A-2CB9-4642-BAC1-825BB083622D}"/>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2B89A1A8-ED1A-43BC-B89B-3C0B431F51E8}"/>
              </a:ext>
            </a:extLst>
          </p:cNvPr>
          <p:cNvSpPr>
            <a:spLocks noGrp="1"/>
          </p:cNvSpPr>
          <p:nvPr>
            <p:ph type="sldNum" sz="quarter" idx="12"/>
          </p:nvPr>
        </p:nvSpPr>
        <p:spPr/>
        <p:txBody>
          <a:bodyPr/>
          <a:lstStyle/>
          <a:p>
            <a:fld id="{784DC4BC-AE01-4C6D-870D-ADD2363A0B6C}" type="slidenum">
              <a:rPr lang="en-US" smtClean="0"/>
              <a:t>16</a:t>
            </a:fld>
            <a:endParaRPr lang="en-US" dirty="0"/>
          </a:p>
        </p:txBody>
      </p:sp>
      <p:sp>
        <p:nvSpPr>
          <p:cNvPr id="7" name="Content Placeholder 6">
            <a:extLst>
              <a:ext uri="{FF2B5EF4-FFF2-40B4-BE49-F238E27FC236}">
                <a16:creationId xmlns:a16="http://schemas.microsoft.com/office/drawing/2014/main" id="{5D3061C9-C713-4E86-B4F8-A57B5165ECE1}"/>
              </a:ext>
            </a:extLst>
          </p:cNvPr>
          <p:cNvSpPr>
            <a:spLocks noGrp="1"/>
          </p:cNvSpPr>
          <p:nvPr>
            <p:ph idx="1"/>
          </p:nvPr>
        </p:nvSpPr>
        <p:spPr/>
        <p:txBody>
          <a:bodyPr/>
          <a:lstStyle/>
          <a:p>
            <a:r>
              <a:rPr lang="en-US" dirty="0"/>
              <a:t>Each district will be required to publish its budget on its website</a:t>
            </a:r>
          </a:p>
          <a:p>
            <a:r>
              <a:rPr lang="en-US" dirty="0"/>
              <a:t>Districts must be audited by a vendor approved by the State Auditor</a:t>
            </a:r>
          </a:p>
          <a:p>
            <a:r>
              <a:rPr lang="en-US" dirty="0"/>
              <a:t>Revenue and Fiscal Affairs will create a public dashboard to show expenditures, demographics, and performance by district, and ultimately at the school level</a:t>
            </a:r>
          </a:p>
          <a:p>
            <a:endParaRPr lang="en-US" dirty="0"/>
          </a:p>
        </p:txBody>
      </p:sp>
    </p:spTree>
    <p:extLst>
      <p:ext uri="{BB962C8B-B14F-4D97-AF65-F5344CB8AC3E}">
        <p14:creationId xmlns:p14="http://schemas.microsoft.com/office/powerpoint/2010/main" val="299427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065FC-D045-B148-84DD-EA1EEF0E3410}"/>
              </a:ext>
            </a:extLst>
          </p:cNvPr>
          <p:cNvSpPr>
            <a:spLocks noGrp="1"/>
          </p:cNvSpPr>
          <p:nvPr>
            <p:ph type="title"/>
          </p:nvPr>
        </p:nvSpPr>
        <p:spPr/>
        <p:txBody>
          <a:bodyPr/>
          <a:lstStyle/>
          <a:p>
            <a:r>
              <a:rPr lang="en-US" dirty="0"/>
              <a:t>FY 2023-24 Budget Issues</a:t>
            </a:r>
          </a:p>
        </p:txBody>
      </p:sp>
      <p:sp>
        <p:nvSpPr>
          <p:cNvPr id="3" name="Content Placeholder 2">
            <a:extLst>
              <a:ext uri="{FF2B5EF4-FFF2-40B4-BE49-F238E27FC236}">
                <a16:creationId xmlns:a16="http://schemas.microsoft.com/office/drawing/2014/main" id="{55B1834C-4A28-BD79-D839-43EB51C3507C}"/>
              </a:ext>
            </a:extLst>
          </p:cNvPr>
          <p:cNvSpPr>
            <a:spLocks noGrp="1"/>
          </p:cNvSpPr>
          <p:nvPr>
            <p:ph idx="1"/>
          </p:nvPr>
        </p:nvSpPr>
        <p:spPr/>
        <p:txBody>
          <a:bodyPr/>
          <a:lstStyle/>
          <a:p>
            <a:r>
              <a:rPr lang="en-US" dirty="0"/>
              <a:t>Targeted level (increase) for teacher salaries and increases in fringe benefits cost replace inflation factor</a:t>
            </a:r>
          </a:p>
          <a:p>
            <a:r>
              <a:rPr lang="en-US" dirty="0"/>
              <a:t>Number of “teachers” will be based on projected enrollment divided by the target student-teacher ratio (11.2:1)</a:t>
            </a:r>
          </a:p>
          <a:p>
            <a:r>
              <a:rPr lang="en-US" dirty="0"/>
              <a:t>Allocation for other entities (career centers and special districts)</a:t>
            </a:r>
          </a:p>
          <a:p>
            <a:r>
              <a:rPr lang="en-US" dirty="0"/>
              <a:t>Other technical considerations</a:t>
            </a:r>
          </a:p>
        </p:txBody>
      </p:sp>
      <p:sp>
        <p:nvSpPr>
          <p:cNvPr id="4" name="Date Placeholder 3">
            <a:extLst>
              <a:ext uri="{FF2B5EF4-FFF2-40B4-BE49-F238E27FC236}">
                <a16:creationId xmlns:a16="http://schemas.microsoft.com/office/drawing/2014/main" id="{2F5CDB35-EA72-B516-3612-F12E286238ED}"/>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12AA3957-D8CC-39B9-E215-B45913EB8C88}"/>
              </a:ext>
            </a:extLst>
          </p:cNvPr>
          <p:cNvSpPr>
            <a:spLocks noGrp="1"/>
          </p:cNvSpPr>
          <p:nvPr>
            <p:ph type="sldNum" sz="quarter" idx="12"/>
          </p:nvPr>
        </p:nvSpPr>
        <p:spPr/>
        <p:txBody>
          <a:bodyPr/>
          <a:lstStyle/>
          <a:p>
            <a:fld id="{784DC4BC-AE01-4C6D-870D-ADD2363A0B6C}" type="slidenum">
              <a:rPr lang="en-US" smtClean="0"/>
              <a:t>17</a:t>
            </a:fld>
            <a:endParaRPr lang="en-US" dirty="0"/>
          </a:p>
        </p:txBody>
      </p:sp>
    </p:spTree>
    <p:extLst>
      <p:ext uri="{BB962C8B-B14F-4D97-AF65-F5344CB8AC3E}">
        <p14:creationId xmlns:p14="http://schemas.microsoft.com/office/powerpoint/2010/main" val="3095855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15F55-0B79-389A-4073-6C7BA87C1C70}"/>
              </a:ext>
            </a:extLst>
          </p:cNvPr>
          <p:cNvSpPr>
            <a:spLocks noGrp="1"/>
          </p:cNvSpPr>
          <p:nvPr>
            <p:ph type="title"/>
          </p:nvPr>
        </p:nvSpPr>
        <p:spPr/>
        <p:txBody>
          <a:bodyPr/>
          <a:lstStyle/>
          <a:p>
            <a:r>
              <a:rPr lang="en-US" dirty="0"/>
              <a:t>Education Funding Dashboard</a:t>
            </a:r>
          </a:p>
        </p:txBody>
      </p:sp>
      <p:sp>
        <p:nvSpPr>
          <p:cNvPr id="3" name="Content Placeholder 2">
            <a:extLst>
              <a:ext uri="{FF2B5EF4-FFF2-40B4-BE49-F238E27FC236}">
                <a16:creationId xmlns:a16="http://schemas.microsoft.com/office/drawing/2014/main" id="{2EBE8355-0F41-3F0B-5B33-0D81E75B9C9D}"/>
              </a:ext>
            </a:extLst>
          </p:cNvPr>
          <p:cNvSpPr>
            <a:spLocks noGrp="1"/>
          </p:cNvSpPr>
          <p:nvPr>
            <p:ph idx="1"/>
          </p:nvPr>
        </p:nvSpPr>
        <p:spPr>
          <a:xfrm>
            <a:off x="838200" y="1283516"/>
            <a:ext cx="10515600" cy="4893447"/>
          </a:xfrm>
        </p:spPr>
        <p:txBody>
          <a:bodyPr/>
          <a:lstStyle/>
          <a:p>
            <a:r>
              <a:rPr lang="en-US" dirty="0"/>
              <a:t>RFA is working with the Department of Education to develop the dashboard and seeking input on from:</a:t>
            </a:r>
          </a:p>
          <a:p>
            <a:pPr lvl="1"/>
            <a:r>
              <a:rPr lang="en-US" dirty="0"/>
              <a:t>Legislative staff</a:t>
            </a:r>
          </a:p>
          <a:p>
            <a:pPr lvl="1"/>
            <a:r>
              <a:rPr lang="en-US" dirty="0"/>
              <a:t>Educators</a:t>
            </a:r>
          </a:p>
          <a:p>
            <a:pPr lvl="1"/>
            <a:r>
              <a:rPr lang="en-US" dirty="0"/>
              <a:t>Parents and citizens</a:t>
            </a:r>
          </a:p>
          <a:p>
            <a:pPr lvl="1"/>
            <a:r>
              <a:rPr lang="en-US" dirty="0"/>
              <a:t>School and district staff</a:t>
            </a:r>
          </a:p>
          <a:p>
            <a:r>
              <a:rPr lang="en-US" dirty="0"/>
              <a:t>Dashboard development is focused on financial accountability, data and measures needed, and design goals</a:t>
            </a:r>
          </a:p>
          <a:p>
            <a:r>
              <a:rPr lang="en-US" dirty="0"/>
              <a:t>Goal is to rely on existing data as much as possible</a:t>
            </a:r>
          </a:p>
          <a:p>
            <a:endParaRPr lang="en-US" dirty="0"/>
          </a:p>
          <a:p>
            <a:endParaRPr lang="en-US" dirty="0"/>
          </a:p>
        </p:txBody>
      </p:sp>
      <p:sp>
        <p:nvSpPr>
          <p:cNvPr id="4" name="Date Placeholder 3">
            <a:extLst>
              <a:ext uri="{FF2B5EF4-FFF2-40B4-BE49-F238E27FC236}">
                <a16:creationId xmlns:a16="http://schemas.microsoft.com/office/drawing/2014/main" id="{7FAFCBC0-C098-A84C-7684-89C5E2CD4CDB}"/>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A83DA15A-0159-F3C3-8B0E-10FA260CD6F3}"/>
              </a:ext>
            </a:extLst>
          </p:cNvPr>
          <p:cNvSpPr>
            <a:spLocks noGrp="1"/>
          </p:cNvSpPr>
          <p:nvPr>
            <p:ph type="sldNum" sz="quarter" idx="12"/>
          </p:nvPr>
        </p:nvSpPr>
        <p:spPr/>
        <p:txBody>
          <a:bodyPr/>
          <a:lstStyle/>
          <a:p>
            <a:fld id="{784DC4BC-AE01-4C6D-870D-ADD2363A0B6C}" type="slidenum">
              <a:rPr lang="en-US" smtClean="0"/>
              <a:t>18</a:t>
            </a:fld>
            <a:endParaRPr lang="en-US" dirty="0"/>
          </a:p>
        </p:txBody>
      </p:sp>
    </p:spTree>
    <p:extLst>
      <p:ext uri="{BB962C8B-B14F-4D97-AF65-F5344CB8AC3E}">
        <p14:creationId xmlns:p14="http://schemas.microsoft.com/office/powerpoint/2010/main" val="1011725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71140-A96B-1DE7-5931-49464105B53F}"/>
              </a:ext>
            </a:extLst>
          </p:cNvPr>
          <p:cNvSpPr>
            <a:spLocks noGrp="1"/>
          </p:cNvSpPr>
          <p:nvPr>
            <p:ph type="title"/>
          </p:nvPr>
        </p:nvSpPr>
        <p:spPr/>
        <p:txBody>
          <a:bodyPr/>
          <a:lstStyle/>
          <a:p>
            <a:r>
              <a:rPr lang="en-US" dirty="0"/>
              <a:t>Education Funding Dashboard - Financial Accountability </a:t>
            </a:r>
          </a:p>
        </p:txBody>
      </p:sp>
      <p:sp>
        <p:nvSpPr>
          <p:cNvPr id="3" name="Content Placeholder 2">
            <a:extLst>
              <a:ext uri="{FF2B5EF4-FFF2-40B4-BE49-F238E27FC236}">
                <a16:creationId xmlns:a16="http://schemas.microsoft.com/office/drawing/2014/main" id="{3F44EB43-D26C-4C1E-B218-4366D5016DFE}"/>
              </a:ext>
            </a:extLst>
          </p:cNvPr>
          <p:cNvSpPr>
            <a:spLocks noGrp="1"/>
          </p:cNvSpPr>
          <p:nvPr>
            <p:ph idx="1"/>
          </p:nvPr>
        </p:nvSpPr>
        <p:spPr>
          <a:xfrm>
            <a:off x="838200" y="1371600"/>
            <a:ext cx="10515600" cy="4805363"/>
          </a:xfrm>
        </p:spPr>
        <p:txBody>
          <a:bodyPr/>
          <a:lstStyle/>
          <a:p>
            <a:r>
              <a:rPr lang="en-US" dirty="0"/>
              <a:t>Revenues</a:t>
            </a:r>
          </a:p>
          <a:p>
            <a:pPr lvl="1"/>
            <a:r>
              <a:rPr lang="en-US" dirty="0"/>
              <a:t>What funding do districts receive from state, local, and federal sources?</a:t>
            </a:r>
          </a:p>
          <a:p>
            <a:pPr lvl="2"/>
            <a:r>
              <a:rPr lang="en-US" sz="2400" dirty="0"/>
              <a:t>State funding from Aid to Classrooms and other programs</a:t>
            </a:r>
          </a:p>
          <a:p>
            <a:pPr lvl="2"/>
            <a:r>
              <a:rPr lang="en-US" sz="2400" dirty="0"/>
              <a:t>Local property tax sources and state tax reimbursements</a:t>
            </a:r>
          </a:p>
          <a:p>
            <a:pPr lvl="2"/>
            <a:r>
              <a:rPr lang="en-US" sz="2400" dirty="0"/>
              <a:t>Federal programs and revenues</a:t>
            </a:r>
          </a:p>
          <a:p>
            <a:r>
              <a:rPr lang="en-US" dirty="0"/>
              <a:t>Expenditures</a:t>
            </a:r>
          </a:p>
          <a:p>
            <a:pPr lvl="1"/>
            <a:r>
              <a:rPr lang="en-US" dirty="0"/>
              <a:t>How are districts spending funds?</a:t>
            </a:r>
          </a:p>
          <a:p>
            <a:pPr lvl="2"/>
            <a:r>
              <a:rPr lang="en-US" sz="2400" dirty="0"/>
              <a:t>Define categories for expenditures - classroom, support, salaries, etc. </a:t>
            </a:r>
          </a:p>
          <a:p>
            <a:pPr lvl="2"/>
            <a:r>
              <a:rPr lang="en-US" sz="2400" dirty="0"/>
              <a:t>Classroom costs vs administration - percentage spent on instruction, etc.</a:t>
            </a:r>
          </a:p>
          <a:p>
            <a:pPr lvl="2"/>
            <a:r>
              <a:rPr lang="en-US" sz="2400" dirty="0"/>
              <a:t>Facilities and other costs</a:t>
            </a:r>
          </a:p>
          <a:p>
            <a:pPr marL="0" indent="0">
              <a:buNone/>
            </a:pPr>
            <a:endParaRPr lang="en-US" dirty="0"/>
          </a:p>
          <a:p>
            <a:pPr lvl="1"/>
            <a:endParaRPr lang="en-US" dirty="0"/>
          </a:p>
        </p:txBody>
      </p:sp>
      <p:sp>
        <p:nvSpPr>
          <p:cNvPr id="4" name="Date Placeholder 3">
            <a:extLst>
              <a:ext uri="{FF2B5EF4-FFF2-40B4-BE49-F238E27FC236}">
                <a16:creationId xmlns:a16="http://schemas.microsoft.com/office/drawing/2014/main" id="{11B92551-28AC-6747-B91E-09DE3BCFB373}"/>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D38C3EBE-C7A2-039B-D92E-676C7D4705FD}"/>
              </a:ext>
            </a:extLst>
          </p:cNvPr>
          <p:cNvSpPr>
            <a:spLocks noGrp="1"/>
          </p:cNvSpPr>
          <p:nvPr>
            <p:ph type="sldNum" sz="quarter" idx="12"/>
          </p:nvPr>
        </p:nvSpPr>
        <p:spPr/>
        <p:txBody>
          <a:bodyPr/>
          <a:lstStyle/>
          <a:p>
            <a:fld id="{784DC4BC-AE01-4C6D-870D-ADD2363A0B6C}" type="slidenum">
              <a:rPr lang="en-US" smtClean="0"/>
              <a:t>19</a:t>
            </a:fld>
            <a:endParaRPr lang="en-US" dirty="0"/>
          </a:p>
        </p:txBody>
      </p:sp>
    </p:spTree>
    <p:extLst>
      <p:ext uri="{BB962C8B-B14F-4D97-AF65-F5344CB8AC3E}">
        <p14:creationId xmlns:p14="http://schemas.microsoft.com/office/powerpoint/2010/main" val="3454041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ACA5088-0D3C-46AE-844C-13C3CE3C82A1}"/>
              </a:ext>
            </a:extLst>
          </p:cNvPr>
          <p:cNvSpPr>
            <a:spLocks noGrp="1"/>
          </p:cNvSpPr>
          <p:nvPr>
            <p:ph type="dt" sz="half" idx="10"/>
          </p:nvPr>
        </p:nvSpPr>
        <p:spPr/>
        <p:txBody>
          <a:bodyPr/>
          <a:lstStyle/>
          <a:p>
            <a:pPr lvl="0"/>
            <a:r>
              <a:rPr lang="en-US" noProof="0"/>
              <a:t>August 8, 2022</a:t>
            </a:r>
            <a:endParaRPr lang="en-US" noProof="0" dirty="0"/>
          </a:p>
        </p:txBody>
      </p:sp>
      <p:sp>
        <p:nvSpPr>
          <p:cNvPr id="5" name="Slide Number Placeholder 4">
            <a:extLst>
              <a:ext uri="{FF2B5EF4-FFF2-40B4-BE49-F238E27FC236}">
                <a16:creationId xmlns:a16="http://schemas.microsoft.com/office/drawing/2014/main" id="{5996E3F6-05F5-4307-A2EC-6AC22BF306DC}"/>
              </a:ext>
            </a:extLst>
          </p:cNvPr>
          <p:cNvSpPr>
            <a:spLocks noGrp="1"/>
          </p:cNvSpPr>
          <p:nvPr>
            <p:ph type="sldNum" sz="quarter" idx="12"/>
          </p:nvPr>
        </p:nvSpPr>
        <p:spPr/>
        <p:txBody>
          <a:bodyPr/>
          <a:lstStyle/>
          <a:p>
            <a:pPr lvl="0"/>
            <a:fld id="{784DC4BC-AE01-4C6D-870D-ADD2363A0B6C}" type="slidenum">
              <a:rPr lang="en-US" noProof="0" smtClean="0"/>
              <a:pPr lvl="0"/>
              <a:t>2</a:t>
            </a:fld>
            <a:endParaRPr lang="en-US" noProof="0" dirty="0"/>
          </a:p>
        </p:txBody>
      </p:sp>
      <p:sp>
        <p:nvSpPr>
          <p:cNvPr id="9" name="Content Placeholder 8">
            <a:extLst>
              <a:ext uri="{FF2B5EF4-FFF2-40B4-BE49-F238E27FC236}">
                <a16:creationId xmlns:a16="http://schemas.microsoft.com/office/drawing/2014/main" id="{17151CEC-0EE5-4B0C-929F-1FE6073D2238}"/>
              </a:ext>
            </a:extLst>
          </p:cNvPr>
          <p:cNvSpPr>
            <a:spLocks noGrp="1"/>
          </p:cNvSpPr>
          <p:nvPr>
            <p:ph idx="1"/>
          </p:nvPr>
        </p:nvSpPr>
        <p:spPr>
          <a:xfrm>
            <a:off x="838200" y="1124126"/>
            <a:ext cx="10515600" cy="5038878"/>
          </a:xfrm>
        </p:spPr>
        <p:txBody>
          <a:bodyPr>
            <a:noAutofit/>
          </a:bodyPr>
          <a:lstStyle/>
          <a:p>
            <a:r>
              <a:rPr lang="en-US" sz="2600" dirty="0"/>
              <a:t>Statewide Strategy and Key Factors</a:t>
            </a:r>
          </a:p>
          <a:p>
            <a:r>
              <a:rPr lang="en-US" sz="2600" dirty="0"/>
              <a:t>Defining the Aid to Classrooms Program and Total Cost </a:t>
            </a:r>
          </a:p>
          <a:p>
            <a:r>
              <a:rPr lang="en-US" sz="2600" dirty="0"/>
              <a:t>Calculating the State Share and Allocation of State Funds to Districts</a:t>
            </a:r>
          </a:p>
          <a:p>
            <a:r>
              <a:rPr lang="en-US" sz="2600" dirty="0"/>
              <a:t>Calculating the Local Share of the Total Cost</a:t>
            </a:r>
          </a:p>
          <a:p>
            <a:r>
              <a:rPr lang="en-US" sz="2600" dirty="0"/>
              <a:t>Flexibility Provisions</a:t>
            </a:r>
          </a:p>
          <a:p>
            <a:r>
              <a:rPr lang="en-US" sz="2600" dirty="0"/>
              <a:t>Accountability</a:t>
            </a:r>
          </a:p>
          <a:p>
            <a:r>
              <a:rPr lang="en-US" sz="2600" dirty="0"/>
              <a:t>FY 2023-24 Budget Issues</a:t>
            </a:r>
          </a:p>
          <a:p>
            <a:r>
              <a:rPr lang="en-US" sz="2600" dirty="0"/>
              <a:t>Dashboard</a:t>
            </a:r>
          </a:p>
          <a:p>
            <a:r>
              <a:rPr lang="en-US" sz="2600" dirty="0"/>
              <a:t>Appendix</a:t>
            </a:r>
          </a:p>
        </p:txBody>
      </p:sp>
      <p:sp>
        <p:nvSpPr>
          <p:cNvPr id="6" name="Title 5">
            <a:extLst>
              <a:ext uri="{FF2B5EF4-FFF2-40B4-BE49-F238E27FC236}">
                <a16:creationId xmlns:a16="http://schemas.microsoft.com/office/drawing/2014/main" id="{A2E2901D-CF68-4F7D-9CB0-147107A54785}"/>
              </a:ext>
            </a:extLst>
          </p:cNvPr>
          <p:cNvSpPr>
            <a:spLocks noGrp="1"/>
          </p:cNvSpPr>
          <p:nvPr>
            <p:ph type="title"/>
          </p:nvPr>
        </p:nvSpPr>
        <p:spPr>
          <a:xfrm>
            <a:off x="838200" y="191759"/>
            <a:ext cx="10515600" cy="1006473"/>
          </a:xfrm>
        </p:spPr>
        <p:txBody>
          <a:bodyPr/>
          <a:lstStyle/>
          <a:p>
            <a:r>
              <a:rPr lang="en-US" dirty="0"/>
              <a:t>Presentation Outline</a:t>
            </a:r>
          </a:p>
        </p:txBody>
      </p:sp>
    </p:spTree>
    <p:extLst>
      <p:ext uri="{BB962C8B-B14F-4D97-AF65-F5344CB8AC3E}">
        <p14:creationId xmlns:p14="http://schemas.microsoft.com/office/powerpoint/2010/main" val="3839787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289B0-1E97-D919-2ECB-460AA019409A}"/>
              </a:ext>
            </a:extLst>
          </p:cNvPr>
          <p:cNvSpPr>
            <a:spLocks noGrp="1"/>
          </p:cNvSpPr>
          <p:nvPr>
            <p:ph type="title"/>
          </p:nvPr>
        </p:nvSpPr>
        <p:spPr/>
        <p:txBody>
          <a:bodyPr/>
          <a:lstStyle/>
          <a:p>
            <a:r>
              <a:rPr lang="en-US" dirty="0"/>
              <a:t>Education Funding Dashboard - Data and Measures</a:t>
            </a:r>
          </a:p>
        </p:txBody>
      </p:sp>
      <p:sp>
        <p:nvSpPr>
          <p:cNvPr id="3" name="Content Placeholder 2">
            <a:extLst>
              <a:ext uri="{FF2B5EF4-FFF2-40B4-BE49-F238E27FC236}">
                <a16:creationId xmlns:a16="http://schemas.microsoft.com/office/drawing/2014/main" id="{0C5358E3-3895-428E-81BD-47CAC085040B}"/>
              </a:ext>
            </a:extLst>
          </p:cNvPr>
          <p:cNvSpPr>
            <a:spLocks noGrp="1"/>
          </p:cNvSpPr>
          <p:nvPr>
            <p:ph idx="1"/>
          </p:nvPr>
        </p:nvSpPr>
        <p:spPr>
          <a:xfrm>
            <a:off x="838200" y="1197204"/>
            <a:ext cx="10515600" cy="4979759"/>
          </a:xfrm>
        </p:spPr>
        <p:txBody>
          <a:bodyPr/>
          <a:lstStyle/>
          <a:p>
            <a:r>
              <a:rPr lang="en-US" dirty="0"/>
              <a:t>Incorporate information on students, teachers, and funding</a:t>
            </a:r>
          </a:p>
          <a:p>
            <a:pPr lvl="1"/>
            <a:r>
              <a:rPr lang="en-US" dirty="0"/>
              <a:t>Student counts and educational needs</a:t>
            </a:r>
          </a:p>
          <a:p>
            <a:pPr lvl="1"/>
            <a:r>
              <a:rPr lang="en-US" dirty="0"/>
              <a:t>Teachers – years of experience, degree attainment, teacher retention, certified and non-certified</a:t>
            </a:r>
          </a:p>
          <a:p>
            <a:pPr lvl="1"/>
            <a:r>
              <a:rPr lang="en-US" dirty="0"/>
              <a:t>Average teacher salary </a:t>
            </a:r>
          </a:p>
          <a:p>
            <a:pPr lvl="1"/>
            <a:r>
              <a:rPr lang="en-US" dirty="0"/>
              <a:t>Number of employees: teachers, instructional staff, school administrators, non-instructional staff, district employees </a:t>
            </a:r>
          </a:p>
          <a:p>
            <a:pPr lvl="1"/>
            <a:r>
              <a:rPr lang="en-US" dirty="0"/>
              <a:t>District funding and resources</a:t>
            </a:r>
          </a:p>
          <a:p>
            <a:pPr marL="342900" lvl="1" indent="0">
              <a:buNone/>
            </a:pPr>
            <a:endParaRPr lang="en-US" dirty="0"/>
          </a:p>
          <a:p>
            <a:endParaRPr lang="en-US" dirty="0"/>
          </a:p>
          <a:p>
            <a:endParaRPr lang="en-US" dirty="0"/>
          </a:p>
        </p:txBody>
      </p:sp>
      <p:sp>
        <p:nvSpPr>
          <p:cNvPr id="4" name="Date Placeholder 3">
            <a:extLst>
              <a:ext uri="{FF2B5EF4-FFF2-40B4-BE49-F238E27FC236}">
                <a16:creationId xmlns:a16="http://schemas.microsoft.com/office/drawing/2014/main" id="{6B1D8CF9-48CE-A363-5C23-83BFFC6545D7}"/>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3B0103E2-7D0E-E342-7EBA-04D8D0C4BF27}"/>
              </a:ext>
            </a:extLst>
          </p:cNvPr>
          <p:cNvSpPr>
            <a:spLocks noGrp="1"/>
          </p:cNvSpPr>
          <p:nvPr>
            <p:ph type="sldNum" sz="quarter" idx="12"/>
          </p:nvPr>
        </p:nvSpPr>
        <p:spPr/>
        <p:txBody>
          <a:bodyPr/>
          <a:lstStyle/>
          <a:p>
            <a:fld id="{784DC4BC-AE01-4C6D-870D-ADD2363A0B6C}" type="slidenum">
              <a:rPr lang="en-US" smtClean="0"/>
              <a:t>20</a:t>
            </a:fld>
            <a:endParaRPr lang="en-US" dirty="0"/>
          </a:p>
        </p:txBody>
      </p:sp>
    </p:spTree>
    <p:extLst>
      <p:ext uri="{BB962C8B-B14F-4D97-AF65-F5344CB8AC3E}">
        <p14:creationId xmlns:p14="http://schemas.microsoft.com/office/powerpoint/2010/main" val="3452207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35E14-369D-7E7A-75AA-0DBF33230977}"/>
              </a:ext>
            </a:extLst>
          </p:cNvPr>
          <p:cNvSpPr>
            <a:spLocks noGrp="1"/>
          </p:cNvSpPr>
          <p:nvPr>
            <p:ph type="title"/>
          </p:nvPr>
        </p:nvSpPr>
        <p:spPr/>
        <p:txBody>
          <a:bodyPr/>
          <a:lstStyle/>
          <a:p>
            <a:r>
              <a:rPr lang="en-US" dirty="0"/>
              <a:t>What data are already available?</a:t>
            </a:r>
          </a:p>
        </p:txBody>
      </p:sp>
      <p:sp>
        <p:nvSpPr>
          <p:cNvPr id="3" name="Content Placeholder 2">
            <a:extLst>
              <a:ext uri="{FF2B5EF4-FFF2-40B4-BE49-F238E27FC236}">
                <a16:creationId xmlns:a16="http://schemas.microsoft.com/office/drawing/2014/main" id="{DFB58D6B-1795-7996-ED4E-DE0DAA19D147}"/>
              </a:ext>
            </a:extLst>
          </p:cNvPr>
          <p:cNvSpPr>
            <a:spLocks noGrp="1"/>
          </p:cNvSpPr>
          <p:nvPr>
            <p:ph idx="1"/>
          </p:nvPr>
        </p:nvSpPr>
        <p:spPr/>
        <p:txBody>
          <a:bodyPr/>
          <a:lstStyle/>
          <a:p>
            <a:r>
              <a:rPr lang="en-US" dirty="0"/>
              <a:t>State budget and appropriations</a:t>
            </a:r>
          </a:p>
          <a:p>
            <a:r>
              <a:rPr lang="en-US" dirty="0"/>
              <a:t>Expenditures</a:t>
            </a:r>
          </a:p>
          <a:p>
            <a:r>
              <a:rPr lang="en-US" dirty="0"/>
              <a:t>Positions</a:t>
            </a:r>
          </a:p>
          <a:p>
            <a:r>
              <a:rPr lang="en-US" dirty="0"/>
              <a:t>Student performance (assessments, graduation rates, etc.)</a:t>
            </a:r>
          </a:p>
        </p:txBody>
      </p:sp>
      <p:sp>
        <p:nvSpPr>
          <p:cNvPr id="4" name="Date Placeholder 3">
            <a:extLst>
              <a:ext uri="{FF2B5EF4-FFF2-40B4-BE49-F238E27FC236}">
                <a16:creationId xmlns:a16="http://schemas.microsoft.com/office/drawing/2014/main" id="{A56DE9EF-8D2B-0CC2-443F-1FFD6305371E}"/>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4CAA8952-D2FF-8A2C-BEE2-B8638086A56C}"/>
              </a:ext>
            </a:extLst>
          </p:cNvPr>
          <p:cNvSpPr>
            <a:spLocks noGrp="1"/>
          </p:cNvSpPr>
          <p:nvPr>
            <p:ph type="sldNum" sz="quarter" idx="12"/>
          </p:nvPr>
        </p:nvSpPr>
        <p:spPr/>
        <p:txBody>
          <a:bodyPr/>
          <a:lstStyle/>
          <a:p>
            <a:fld id="{784DC4BC-AE01-4C6D-870D-ADD2363A0B6C}" type="slidenum">
              <a:rPr lang="en-US" smtClean="0"/>
              <a:t>21</a:t>
            </a:fld>
            <a:endParaRPr lang="en-US" dirty="0"/>
          </a:p>
        </p:txBody>
      </p:sp>
    </p:spTree>
    <p:extLst>
      <p:ext uri="{BB962C8B-B14F-4D97-AF65-F5344CB8AC3E}">
        <p14:creationId xmlns:p14="http://schemas.microsoft.com/office/powerpoint/2010/main" val="537687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81BF5-FB07-D6C3-48F3-98DFC9FAF419}"/>
              </a:ext>
            </a:extLst>
          </p:cNvPr>
          <p:cNvSpPr>
            <a:spLocks noGrp="1"/>
          </p:cNvSpPr>
          <p:nvPr>
            <p:ph type="title"/>
          </p:nvPr>
        </p:nvSpPr>
        <p:spPr/>
        <p:txBody>
          <a:bodyPr/>
          <a:lstStyle/>
          <a:p>
            <a:r>
              <a:rPr lang="en-US" dirty="0"/>
              <a:t>Education Funding Dashboard – Design Goals</a:t>
            </a:r>
          </a:p>
        </p:txBody>
      </p:sp>
      <p:sp>
        <p:nvSpPr>
          <p:cNvPr id="3" name="Content Placeholder 2">
            <a:extLst>
              <a:ext uri="{FF2B5EF4-FFF2-40B4-BE49-F238E27FC236}">
                <a16:creationId xmlns:a16="http://schemas.microsoft.com/office/drawing/2014/main" id="{C15DD849-33AE-4F7C-0E0B-2C3F19A22DE0}"/>
              </a:ext>
            </a:extLst>
          </p:cNvPr>
          <p:cNvSpPr>
            <a:spLocks noGrp="1"/>
          </p:cNvSpPr>
          <p:nvPr>
            <p:ph idx="1"/>
          </p:nvPr>
        </p:nvSpPr>
        <p:spPr>
          <a:xfrm>
            <a:off x="838200" y="1168924"/>
            <a:ext cx="10515600" cy="5008039"/>
          </a:xfrm>
        </p:spPr>
        <p:txBody>
          <a:bodyPr/>
          <a:lstStyle/>
          <a:p>
            <a:r>
              <a:rPr lang="en-US" dirty="0"/>
              <a:t>Focus on financial accountability</a:t>
            </a:r>
          </a:p>
          <a:p>
            <a:r>
              <a:rPr lang="en-US" dirty="0"/>
              <a:t>Ensure terminology is understandable</a:t>
            </a:r>
          </a:p>
          <a:p>
            <a:r>
              <a:rPr lang="en-US" dirty="0"/>
              <a:t>Develop comparisons and rankings for districts to understand how the values relate to other districts</a:t>
            </a:r>
          </a:p>
          <a:p>
            <a:r>
              <a:rPr lang="en-US" dirty="0"/>
              <a:t>Ways to compare districts:</a:t>
            </a:r>
          </a:p>
          <a:p>
            <a:pPr lvl="1"/>
            <a:r>
              <a:rPr lang="en-US" dirty="0"/>
              <a:t>Percentage of students in poverty </a:t>
            </a:r>
          </a:p>
          <a:p>
            <a:pPr lvl="2"/>
            <a:r>
              <a:rPr lang="en-US" dirty="0"/>
              <a:t>May be an issue of comparability across a district with a wide variety of schools</a:t>
            </a:r>
          </a:p>
          <a:p>
            <a:pPr lvl="1"/>
            <a:r>
              <a:rPr lang="en-US" dirty="0"/>
              <a:t>Students receiving special education services</a:t>
            </a:r>
          </a:p>
          <a:p>
            <a:pPr lvl="2"/>
            <a:r>
              <a:rPr lang="en-US" dirty="0"/>
              <a:t>Financial impact of students needing significant special education services</a:t>
            </a:r>
          </a:p>
          <a:p>
            <a:pPr lvl="1"/>
            <a:r>
              <a:rPr lang="en-US" dirty="0"/>
              <a:t>Students attending 4k or early education</a:t>
            </a:r>
          </a:p>
          <a:p>
            <a:r>
              <a:rPr lang="en-US" dirty="0"/>
              <a:t>Develop historical data and trend analysis</a:t>
            </a:r>
          </a:p>
          <a:p>
            <a:endParaRPr lang="en-US" dirty="0"/>
          </a:p>
        </p:txBody>
      </p:sp>
      <p:sp>
        <p:nvSpPr>
          <p:cNvPr id="4" name="Date Placeholder 3">
            <a:extLst>
              <a:ext uri="{FF2B5EF4-FFF2-40B4-BE49-F238E27FC236}">
                <a16:creationId xmlns:a16="http://schemas.microsoft.com/office/drawing/2014/main" id="{7D6A22D4-E222-6FD7-88D3-79651894E3AE}"/>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498B652D-0785-6911-469B-CA8BFA632068}"/>
              </a:ext>
            </a:extLst>
          </p:cNvPr>
          <p:cNvSpPr>
            <a:spLocks noGrp="1"/>
          </p:cNvSpPr>
          <p:nvPr>
            <p:ph type="sldNum" sz="quarter" idx="12"/>
          </p:nvPr>
        </p:nvSpPr>
        <p:spPr/>
        <p:txBody>
          <a:bodyPr/>
          <a:lstStyle/>
          <a:p>
            <a:fld id="{784DC4BC-AE01-4C6D-870D-ADD2363A0B6C}" type="slidenum">
              <a:rPr lang="en-US" smtClean="0"/>
              <a:t>22</a:t>
            </a:fld>
            <a:endParaRPr lang="en-US" dirty="0"/>
          </a:p>
        </p:txBody>
      </p:sp>
    </p:spTree>
    <p:extLst>
      <p:ext uri="{BB962C8B-B14F-4D97-AF65-F5344CB8AC3E}">
        <p14:creationId xmlns:p14="http://schemas.microsoft.com/office/powerpoint/2010/main" val="61558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D3C74-0563-42AB-8ED1-ACA1F140ABF3}"/>
              </a:ext>
            </a:extLst>
          </p:cNvPr>
          <p:cNvSpPr>
            <a:spLocks noGrp="1"/>
          </p:cNvSpPr>
          <p:nvPr>
            <p:ph type="title"/>
          </p:nvPr>
        </p:nvSpPr>
        <p:spPr/>
        <p:txBody>
          <a:bodyPr/>
          <a:lstStyle/>
          <a:p>
            <a:r>
              <a:rPr lang="en-US" dirty="0"/>
              <a:t>Appendix</a:t>
            </a:r>
          </a:p>
        </p:txBody>
      </p:sp>
      <p:sp>
        <p:nvSpPr>
          <p:cNvPr id="3" name="Date Placeholder 2">
            <a:extLst>
              <a:ext uri="{FF2B5EF4-FFF2-40B4-BE49-F238E27FC236}">
                <a16:creationId xmlns:a16="http://schemas.microsoft.com/office/drawing/2014/main" id="{88CC5478-F607-4944-A4DB-7CCA9585A92F}"/>
              </a:ext>
            </a:extLst>
          </p:cNvPr>
          <p:cNvSpPr>
            <a:spLocks noGrp="1"/>
          </p:cNvSpPr>
          <p:nvPr>
            <p:ph type="dt" sz="half" idx="10"/>
          </p:nvPr>
        </p:nvSpPr>
        <p:spPr/>
        <p:txBody>
          <a:bodyPr/>
          <a:lstStyle/>
          <a:p>
            <a:r>
              <a:rPr lang="en-US"/>
              <a:t>August 8, 2022</a:t>
            </a:r>
            <a:endParaRPr lang="en-US" dirty="0"/>
          </a:p>
        </p:txBody>
      </p:sp>
      <p:sp>
        <p:nvSpPr>
          <p:cNvPr id="4" name="Slide Number Placeholder 3">
            <a:extLst>
              <a:ext uri="{FF2B5EF4-FFF2-40B4-BE49-F238E27FC236}">
                <a16:creationId xmlns:a16="http://schemas.microsoft.com/office/drawing/2014/main" id="{E4BF52AA-E8A4-43E4-B818-FA978DF927B2}"/>
              </a:ext>
            </a:extLst>
          </p:cNvPr>
          <p:cNvSpPr>
            <a:spLocks noGrp="1"/>
          </p:cNvSpPr>
          <p:nvPr>
            <p:ph type="sldNum" sz="quarter" idx="12"/>
          </p:nvPr>
        </p:nvSpPr>
        <p:spPr/>
        <p:txBody>
          <a:bodyPr/>
          <a:lstStyle/>
          <a:p>
            <a:fld id="{784DC4BC-AE01-4C6D-870D-ADD2363A0B6C}" type="slidenum">
              <a:rPr lang="en-US" smtClean="0"/>
              <a:pPr/>
              <a:t>23</a:t>
            </a:fld>
            <a:endParaRPr lang="en-US" dirty="0"/>
          </a:p>
        </p:txBody>
      </p:sp>
    </p:spTree>
    <p:extLst>
      <p:ext uri="{BB962C8B-B14F-4D97-AF65-F5344CB8AC3E}">
        <p14:creationId xmlns:p14="http://schemas.microsoft.com/office/powerpoint/2010/main" val="29776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2DDA7-9CC6-4255-A8B7-744E33132916}"/>
              </a:ext>
            </a:extLst>
          </p:cNvPr>
          <p:cNvSpPr>
            <a:spLocks noGrp="1"/>
          </p:cNvSpPr>
          <p:nvPr>
            <p:ph type="title"/>
          </p:nvPr>
        </p:nvSpPr>
        <p:spPr>
          <a:xfrm>
            <a:off x="838200" y="293616"/>
            <a:ext cx="10515600" cy="629174"/>
          </a:xfrm>
        </p:spPr>
        <p:txBody>
          <a:bodyPr>
            <a:normAutofit/>
          </a:bodyPr>
          <a:lstStyle/>
          <a:p>
            <a:r>
              <a:rPr lang="en-US" sz="3100" dirty="0"/>
              <a:t>Student-Teacher Ratio</a:t>
            </a:r>
            <a:endParaRPr lang="en-US" sz="2000" dirty="0"/>
          </a:p>
        </p:txBody>
      </p:sp>
      <p:sp>
        <p:nvSpPr>
          <p:cNvPr id="4" name="Date Placeholder 3">
            <a:extLst>
              <a:ext uri="{FF2B5EF4-FFF2-40B4-BE49-F238E27FC236}">
                <a16:creationId xmlns:a16="http://schemas.microsoft.com/office/drawing/2014/main" id="{AD43C13A-5474-4906-AFF4-64BF91730E25}"/>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17C49501-88BE-498F-8B59-A02E7EF5F55C}"/>
              </a:ext>
            </a:extLst>
          </p:cNvPr>
          <p:cNvSpPr>
            <a:spLocks noGrp="1"/>
          </p:cNvSpPr>
          <p:nvPr>
            <p:ph type="sldNum" sz="quarter" idx="12"/>
          </p:nvPr>
        </p:nvSpPr>
        <p:spPr/>
        <p:txBody>
          <a:bodyPr/>
          <a:lstStyle/>
          <a:p>
            <a:fld id="{784DC4BC-AE01-4C6D-870D-ADD2363A0B6C}" type="slidenum">
              <a:rPr lang="en-US" smtClean="0"/>
              <a:t>24</a:t>
            </a:fld>
            <a:endParaRPr lang="en-US" dirty="0"/>
          </a:p>
        </p:txBody>
      </p:sp>
      <p:graphicFrame>
        <p:nvGraphicFramePr>
          <p:cNvPr id="9" name="Content Placeholder 8">
            <a:extLst>
              <a:ext uri="{FF2B5EF4-FFF2-40B4-BE49-F238E27FC236}">
                <a16:creationId xmlns:a16="http://schemas.microsoft.com/office/drawing/2014/main" id="{00A57E9B-B2CC-419B-8AF0-5C979005478F}"/>
              </a:ext>
            </a:extLst>
          </p:cNvPr>
          <p:cNvGraphicFramePr>
            <a:graphicFrameLocks noGrp="1"/>
          </p:cNvGraphicFramePr>
          <p:nvPr>
            <p:ph idx="1"/>
            <p:extLst>
              <p:ext uri="{D42A27DB-BD31-4B8C-83A1-F6EECF244321}">
                <p14:modId xmlns:p14="http://schemas.microsoft.com/office/powerpoint/2010/main" val="4082046345"/>
              </p:ext>
            </p:extLst>
          </p:nvPr>
        </p:nvGraphicFramePr>
        <p:xfrm>
          <a:off x="483765" y="989901"/>
          <a:ext cx="11224470" cy="51618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08823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50F23-DA53-4E0F-8BCF-A348478F9E83}"/>
              </a:ext>
            </a:extLst>
          </p:cNvPr>
          <p:cNvSpPr>
            <a:spLocks noGrp="1"/>
          </p:cNvSpPr>
          <p:nvPr>
            <p:ph type="title"/>
          </p:nvPr>
        </p:nvSpPr>
        <p:spPr>
          <a:xfrm>
            <a:off x="645253" y="366656"/>
            <a:ext cx="10515600" cy="440216"/>
          </a:xfrm>
        </p:spPr>
        <p:txBody>
          <a:bodyPr>
            <a:normAutofit fontScale="90000"/>
          </a:bodyPr>
          <a:lstStyle/>
          <a:p>
            <a:r>
              <a:rPr lang="en-US" dirty="0"/>
              <a:t>Weighted Pupils by District</a:t>
            </a:r>
          </a:p>
        </p:txBody>
      </p:sp>
      <p:sp>
        <p:nvSpPr>
          <p:cNvPr id="4" name="Date Placeholder 3">
            <a:extLst>
              <a:ext uri="{FF2B5EF4-FFF2-40B4-BE49-F238E27FC236}">
                <a16:creationId xmlns:a16="http://schemas.microsoft.com/office/drawing/2014/main" id="{1F41E199-C633-4403-863B-D9DCAD578842}"/>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2DCA6CA1-133F-4887-9D87-F7E66CE2427D}"/>
              </a:ext>
            </a:extLst>
          </p:cNvPr>
          <p:cNvSpPr>
            <a:spLocks noGrp="1"/>
          </p:cNvSpPr>
          <p:nvPr>
            <p:ph type="sldNum" sz="quarter" idx="12"/>
          </p:nvPr>
        </p:nvSpPr>
        <p:spPr/>
        <p:txBody>
          <a:bodyPr/>
          <a:lstStyle/>
          <a:p>
            <a:fld id="{784DC4BC-AE01-4C6D-870D-ADD2363A0B6C}" type="slidenum">
              <a:rPr lang="en-US" smtClean="0"/>
              <a:t>25</a:t>
            </a:fld>
            <a:endParaRPr lang="en-US" dirty="0"/>
          </a:p>
        </p:txBody>
      </p:sp>
      <p:graphicFrame>
        <p:nvGraphicFramePr>
          <p:cNvPr id="9" name="Content Placeholder 8">
            <a:extLst>
              <a:ext uri="{FF2B5EF4-FFF2-40B4-BE49-F238E27FC236}">
                <a16:creationId xmlns:a16="http://schemas.microsoft.com/office/drawing/2014/main" id="{5D96625C-C3BA-4C0A-8998-CD97EBC6997F}"/>
              </a:ext>
            </a:extLst>
          </p:cNvPr>
          <p:cNvGraphicFramePr>
            <a:graphicFrameLocks noGrp="1"/>
          </p:cNvGraphicFramePr>
          <p:nvPr>
            <p:ph sz="half" idx="1"/>
            <p:extLst>
              <p:ext uri="{D42A27DB-BD31-4B8C-83A1-F6EECF244321}">
                <p14:modId xmlns:p14="http://schemas.microsoft.com/office/powerpoint/2010/main" val="1011656365"/>
              </p:ext>
            </p:extLst>
          </p:nvPr>
        </p:nvGraphicFramePr>
        <p:xfrm>
          <a:off x="570725" y="930928"/>
          <a:ext cx="4870412" cy="4996144"/>
        </p:xfrm>
        <a:graphic>
          <a:graphicData uri="http://schemas.openxmlformats.org/drawingml/2006/table">
            <a:tbl>
              <a:tblPr/>
              <a:tblGrid>
                <a:gridCol w="1132642">
                  <a:extLst>
                    <a:ext uri="{9D8B030D-6E8A-4147-A177-3AD203B41FA5}">
                      <a16:colId xmlns:a16="http://schemas.microsoft.com/office/drawing/2014/main" val="2626683037"/>
                    </a:ext>
                  </a:extLst>
                </a:gridCol>
                <a:gridCol w="829430">
                  <a:extLst>
                    <a:ext uri="{9D8B030D-6E8A-4147-A177-3AD203B41FA5}">
                      <a16:colId xmlns:a16="http://schemas.microsoft.com/office/drawing/2014/main" val="3408360722"/>
                    </a:ext>
                  </a:extLst>
                </a:gridCol>
                <a:gridCol w="737435">
                  <a:extLst>
                    <a:ext uri="{9D8B030D-6E8A-4147-A177-3AD203B41FA5}">
                      <a16:colId xmlns:a16="http://schemas.microsoft.com/office/drawing/2014/main" val="48883747"/>
                    </a:ext>
                  </a:extLst>
                </a:gridCol>
                <a:gridCol w="145253">
                  <a:extLst>
                    <a:ext uri="{9D8B030D-6E8A-4147-A177-3AD203B41FA5}">
                      <a16:colId xmlns:a16="http://schemas.microsoft.com/office/drawing/2014/main" val="623637151"/>
                    </a:ext>
                  </a:extLst>
                </a:gridCol>
                <a:gridCol w="1288217">
                  <a:extLst>
                    <a:ext uri="{9D8B030D-6E8A-4147-A177-3AD203B41FA5}">
                      <a16:colId xmlns:a16="http://schemas.microsoft.com/office/drawing/2014/main" val="1493290452"/>
                    </a:ext>
                  </a:extLst>
                </a:gridCol>
                <a:gridCol w="737435">
                  <a:extLst>
                    <a:ext uri="{9D8B030D-6E8A-4147-A177-3AD203B41FA5}">
                      <a16:colId xmlns:a16="http://schemas.microsoft.com/office/drawing/2014/main" val="1431676412"/>
                    </a:ext>
                  </a:extLst>
                </a:gridCol>
              </a:tblGrid>
              <a:tr h="297815">
                <a:tc>
                  <a:txBody>
                    <a:bodyPr/>
                    <a:lstStyle/>
                    <a:p>
                      <a:pPr algn="ctr" fontAlgn="b"/>
                      <a:r>
                        <a:rPr lang="en-US" sz="1050" b="1" i="0" u="none" strike="noStrike" dirty="0">
                          <a:solidFill>
                            <a:srgbClr val="000000"/>
                          </a:solidFill>
                          <a:effectLst/>
                          <a:latin typeface="Calibri" panose="020F0502020204030204" pitchFamily="34" charset="0"/>
                        </a:rPr>
                        <a:t>DISTRICT</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50" b="1" i="0" u="none" strike="noStrike" dirty="0">
                          <a:solidFill>
                            <a:srgbClr val="000000"/>
                          </a:solidFill>
                          <a:effectLst/>
                          <a:latin typeface="Calibri" panose="020F0502020204030204" pitchFamily="34" charset="0"/>
                        </a:rPr>
                        <a:t>FY 2021-22 </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135-DAY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050" b="1" i="0" u="none" strike="noStrike" dirty="0">
                        <a:solidFill>
                          <a:srgbClr val="000000"/>
                        </a:solidFill>
                        <a:effectLst/>
                        <a:latin typeface="Calibri" panose="020F0502020204030204" pitchFamily="34" charset="0"/>
                      </a:endParaRP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50" b="1" i="0" u="none" strike="noStrike" dirty="0">
                          <a:solidFill>
                            <a:srgbClr val="000000"/>
                          </a:solidFill>
                          <a:effectLst/>
                          <a:latin typeface="Calibri" panose="020F0502020204030204" pitchFamily="34" charset="0"/>
                        </a:rPr>
                        <a:t>FY 2021-22</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NEW FORMULA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09732904"/>
                  </a:ext>
                </a:extLst>
              </a:tr>
              <a:tr h="179683">
                <a:tc>
                  <a:txBody>
                    <a:bodyPr/>
                    <a:lstStyle/>
                    <a:p>
                      <a:pPr algn="l" fontAlgn="b"/>
                      <a:r>
                        <a:rPr lang="en-US" sz="1100" b="0" i="0" u="none" strike="noStrike">
                          <a:solidFill>
                            <a:srgbClr val="000000"/>
                          </a:solidFill>
                          <a:effectLst/>
                          <a:latin typeface="Calibri" panose="020F0502020204030204" pitchFamily="34" charset="0"/>
                        </a:rPr>
                        <a:t>Abbeville 60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3,870.48</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0.38%</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                        4,657.73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0.37%</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322525145"/>
                  </a:ext>
                </a:extLst>
              </a:tr>
              <a:tr h="179683">
                <a:tc>
                  <a:txBody>
                    <a:bodyPr/>
                    <a:lstStyle/>
                    <a:p>
                      <a:pPr algn="l" fontAlgn="b"/>
                      <a:r>
                        <a:rPr lang="en-US" sz="1100" b="0" i="0" u="none" strike="noStrike">
                          <a:solidFill>
                            <a:srgbClr val="000000"/>
                          </a:solidFill>
                          <a:effectLst/>
                          <a:latin typeface="Calibri" panose="020F0502020204030204" pitchFamily="34" charset="0"/>
                        </a:rPr>
                        <a:t>Aiken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30,216.65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2.93%</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36,028.39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2.84%</a:t>
                      </a:r>
                    </a:p>
                  </a:txBody>
                  <a:tcPr marL="9525" marR="9525" marT="9525" marB="0" anchor="b">
                    <a:lnL>
                      <a:noFill/>
                    </a:lnL>
                    <a:lnR>
                      <a:noFill/>
                    </a:lnR>
                    <a:lnT>
                      <a:noFill/>
                    </a:lnT>
                    <a:lnB>
                      <a:noFill/>
                    </a:lnB>
                  </a:tcPr>
                </a:tc>
                <a:extLst>
                  <a:ext uri="{0D108BD9-81ED-4DB2-BD59-A6C34878D82A}">
                    <a16:rowId xmlns:a16="http://schemas.microsoft.com/office/drawing/2014/main" val="3838591630"/>
                  </a:ext>
                </a:extLst>
              </a:tr>
              <a:tr h="179683">
                <a:tc>
                  <a:txBody>
                    <a:bodyPr/>
                    <a:lstStyle/>
                    <a:p>
                      <a:pPr algn="l" fontAlgn="b"/>
                      <a:r>
                        <a:rPr lang="en-US" sz="1100" b="0" i="0" u="none" strike="noStrike">
                          <a:solidFill>
                            <a:srgbClr val="000000"/>
                          </a:solidFill>
                          <a:effectLst/>
                          <a:latin typeface="Calibri" panose="020F0502020204030204" pitchFamily="34" charset="0"/>
                        </a:rPr>
                        <a:t>Allendale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1,278.85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0.12%</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1,580.34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0.12%</a:t>
                      </a:r>
                    </a:p>
                  </a:txBody>
                  <a:tcPr marL="9525" marR="9525" marT="9525" marB="0" anchor="b">
                    <a:lnL>
                      <a:noFill/>
                    </a:lnL>
                    <a:lnR>
                      <a:noFill/>
                    </a:lnR>
                    <a:lnT>
                      <a:noFill/>
                    </a:lnT>
                    <a:lnB>
                      <a:noFill/>
                    </a:lnB>
                  </a:tcPr>
                </a:tc>
                <a:extLst>
                  <a:ext uri="{0D108BD9-81ED-4DB2-BD59-A6C34878D82A}">
                    <a16:rowId xmlns:a16="http://schemas.microsoft.com/office/drawing/2014/main" val="2922705265"/>
                  </a:ext>
                </a:extLst>
              </a:tr>
              <a:tr h="179683">
                <a:tc>
                  <a:txBody>
                    <a:bodyPr/>
                    <a:lstStyle/>
                    <a:p>
                      <a:pPr algn="l" fontAlgn="b"/>
                      <a:r>
                        <a:rPr lang="en-US" sz="1100" b="0" i="0" u="none" strike="noStrike">
                          <a:solidFill>
                            <a:srgbClr val="000000"/>
                          </a:solidFill>
                          <a:effectLst/>
                          <a:latin typeface="Calibri" panose="020F0502020204030204" pitchFamily="34" charset="0"/>
                        </a:rPr>
                        <a:t>Anderson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13,795.32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1.34%</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16,255.85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1.28%</a:t>
                      </a:r>
                    </a:p>
                  </a:txBody>
                  <a:tcPr marL="9525" marR="9525" marT="9525" marB="0" anchor="b">
                    <a:lnL>
                      <a:noFill/>
                    </a:lnL>
                    <a:lnR>
                      <a:noFill/>
                    </a:lnR>
                    <a:lnT>
                      <a:noFill/>
                    </a:lnT>
                    <a:lnB>
                      <a:noFill/>
                    </a:lnB>
                  </a:tcPr>
                </a:tc>
                <a:extLst>
                  <a:ext uri="{0D108BD9-81ED-4DB2-BD59-A6C34878D82A}">
                    <a16:rowId xmlns:a16="http://schemas.microsoft.com/office/drawing/2014/main" val="3138076001"/>
                  </a:ext>
                </a:extLst>
              </a:tr>
              <a:tr h="179683">
                <a:tc>
                  <a:txBody>
                    <a:bodyPr/>
                    <a:lstStyle/>
                    <a:p>
                      <a:pPr algn="l" fontAlgn="b"/>
                      <a:r>
                        <a:rPr lang="en-US" sz="1100" b="0" i="0" u="none" strike="noStrike">
                          <a:solidFill>
                            <a:srgbClr val="000000"/>
                          </a:solidFill>
                          <a:effectLst/>
                          <a:latin typeface="Calibri" panose="020F0502020204030204" pitchFamily="34" charset="0"/>
                        </a:rPr>
                        <a:t>Anderson  02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4,678.98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0.45%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5,637.44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0.44%</a:t>
                      </a:r>
                    </a:p>
                  </a:txBody>
                  <a:tcPr marL="9525" marR="9525" marT="9525" marB="0" anchor="b">
                    <a:lnL>
                      <a:noFill/>
                    </a:lnL>
                    <a:lnR>
                      <a:noFill/>
                    </a:lnR>
                    <a:lnT>
                      <a:noFill/>
                    </a:lnT>
                    <a:lnB>
                      <a:noFill/>
                    </a:lnB>
                  </a:tcPr>
                </a:tc>
                <a:extLst>
                  <a:ext uri="{0D108BD9-81ED-4DB2-BD59-A6C34878D82A}">
                    <a16:rowId xmlns:a16="http://schemas.microsoft.com/office/drawing/2014/main" val="1095717588"/>
                  </a:ext>
                </a:extLst>
              </a:tr>
              <a:tr h="179683">
                <a:tc>
                  <a:txBody>
                    <a:bodyPr/>
                    <a:lstStyle/>
                    <a:p>
                      <a:pPr algn="l" fontAlgn="b"/>
                      <a:r>
                        <a:rPr lang="en-US" sz="1100" b="0" i="0" u="none" strike="noStrike">
                          <a:solidFill>
                            <a:srgbClr val="000000"/>
                          </a:solidFill>
                          <a:effectLst/>
                          <a:latin typeface="Calibri" panose="020F0502020204030204" pitchFamily="34" charset="0"/>
                        </a:rPr>
                        <a:t>Anderson  03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3,486.06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0.34%</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4,206.96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a:noFill/>
                    </a:lnL>
                    <a:lnR>
                      <a:noFill/>
                    </a:lnR>
                    <a:lnT>
                      <a:noFill/>
                    </a:lnT>
                    <a:lnB>
                      <a:noFill/>
                    </a:lnB>
                  </a:tcPr>
                </a:tc>
                <a:extLst>
                  <a:ext uri="{0D108BD9-81ED-4DB2-BD59-A6C34878D82A}">
                    <a16:rowId xmlns:a16="http://schemas.microsoft.com/office/drawing/2014/main" val="3080249166"/>
                  </a:ext>
                </a:extLst>
              </a:tr>
              <a:tr h="179683">
                <a:tc>
                  <a:txBody>
                    <a:bodyPr/>
                    <a:lstStyle/>
                    <a:p>
                      <a:pPr algn="l" fontAlgn="b"/>
                      <a:r>
                        <a:rPr lang="en-US" sz="1100" b="0" i="0" u="none" strike="noStrike">
                          <a:solidFill>
                            <a:srgbClr val="000000"/>
                          </a:solidFill>
                          <a:effectLst/>
                          <a:latin typeface="Calibri" panose="020F0502020204030204" pitchFamily="34" charset="0"/>
                        </a:rPr>
                        <a:t>Anderson  04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3,905.06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0.38%</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4,660.21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0.37%</a:t>
                      </a:r>
                    </a:p>
                  </a:txBody>
                  <a:tcPr marL="9525" marR="9525" marT="9525" marB="0" anchor="b">
                    <a:lnL>
                      <a:noFill/>
                    </a:lnL>
                    <a:lnR>
                      <a:noFill/>
                    </a:lnR>
                    <a:lnT>
                      <a:noFill/>
                    </a:lnT>
                    <a:lnB>
                      <a:noFill/>
                    </a:lnB>
                  </a:tcPr>
                </a:tc>
                <a:extLst>
                  <a:ext uri="{0D108BD9-81ED-4DB2-BD59-A6C34878D82A}">
                    <a16:rowId xmlns:a16="http://schemas.microsoft.com/office/drawing/2014/main" val="2822639422"/>
                  </a:ext>
                </a:extLst>
              </a:tr>
              <a:tr h="179683">
                <a:tc>
                  <a:txBody>
                    <a:bodyPr/>
                    <a:lstStyle/>
                    <a:p>
                      <a:pPr algn="l" fontAlgn="b"/>
                      <a:r>
                        <a:rPr lang="en-US" sz="1100" b="0" i="0" u="none" strike="noStrike">
                          <a:solidFill>
                            <a:srgbClr val="000000"/>
                          </a:solidFill>
                          <a:effectLst/>
                          <a:latin typeface="Calibri" panose="020F0502020204030204" pitchFamily="34" charset="0"/>
                        </a:rPr>
                        <a:t>Anderson  05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16,865.86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1.64%</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20,318.76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1.60%</a:t>
                      </a:r>
                    </a:p>
                  </a:txBody>
                  <a:tcPr marL="9525" marR="9525" marT="9525" marB="0" anchor="b">
                    <a:lnL>
                      <a:noFill/>
                    </a:lnL>
                    <a:lnR>
                      <a:noFill/>
                    </a:lnR>
                    <a:lnT>
                      <a:noFill/>
                    </a:lnT>
                    <a:lnB>
                      <a:noFill/>
                    </a:lnB>
                  </a:tcPr>
                </a:tc>
                <a:extLst>
                  <a:ext uri="{0D108BD9-81ED-4DB2-BD59-A6C34878D82A}">
                    <a16:rowId xmlns:a16="http://schemas.microsoft.com/office/drawing/2014/main" val="257883696"/>
                  </a:ext>
                </a:extLst>
              </a:tr>
              <a:tr h="179683">
                <a:tc>
                  <a:txBody>
                    <a:bodyPr/>
                    <a:lstStyle/>
                    <a:p>
                      <a:pPr algn="l" fontAlgn="b"/>
                      <a:r>
                        <a:rPr lang="en-US" sz="1100" b="0" i="0" u="none" strike="noStrike">
                          <a:solidFill>
                            <a:srgbClr val="000000"/>
                          </a:solidFill>
                          <a:effectLst/>
                          <a:latin typeface="Calibri" panose="020F0502020204030204" pitchFamily="34" charset="0"/>
                        </a:rPr>
                        <a:t>Bamberg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1,555.29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1,885.55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0.15%</a:t>
                      </a:r>
                    </a:p>
                  </a:txBody>
                  <a:tcPr marL="9525" marR="9525" marT="9525" marB="0" anchor="b">
                    <a:lnL>
                      <a:noFill/>
                    </a:lnL>
                    <a:lnR>
                      <a:noFill/>
                    </a:lnR>
                    <a:lnT>
                      <a:noFill/>
                    </a:lnT>
                    <a:lnB>
                      <a:noFill/>
                    </a:lnB>
                  </a:tcPr>
                </a:tc>
                <a:extLst>
                  <a:ext uri="{0D108BD9-81ED-4DB2-BD59-A6C34878D82A}">
                    <a16:rowId xmlns:a16="http://schemas.microsoft.com/office/drawing/2014/main" val="1354497295"/>
                  </a:ext>
                </a:extLst>
              </a:tr>
              <a:tr h="179683">
                <a:tc>
                  <a:txBody>
                    <a:bodyPr/>
                    <a:lstStyle/>
                    <a:p>
                      <a:pPr algn="l" fontAlgn="b"/>
                      <a:r>
                        <a:rPr lang="en-US" sz="1100" b="0" i="0" u="none" strike="noStrike">
                          <a:solidFill>
                            <a:srgbClr val="000000"/>
                          </a:solidFill>
                          <a:effectLst/>
                          <a:latin typeface="Calibri" panose="020F0502020204030204" pitchFamily="34" charset="0"/>
                        </a:rPr>
                        <a:t>Bamberg   02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880.27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0.09%</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1,109.37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0.09%</a:t>
                      </a:r>
                    </a:p>
                  </a:txBody>
                  <a:tcPr marL="9525" marR="9525" marT="9525" marB="0" anchor="b">
                    <a:lnL>
                      <a:noFill/>
                    </a:lnL>
                    <a:lnR>
                      <a:noFill/>
                    </a:lnR>
                    <a:lnT>
                      <a:noFill/>
                    </a:lnT>
                    <a:lnB>
                      <a:noFill/>
                    </a:lnB>
                  </a:tcPr>
                </a:tc>
                <a:extLst>
                  <a:ext uri="{0D108BD9-81ED-4DB2-BD59-A6C34878D82A}">
                    <a16:rowId xmlns:a16="http://schemas.microsoft.com/office/drawing/2014/main" val="1709949495"/>
                  </a:ext>
                </a:extLst>
              </a:tr>
              <a:tr h="179683">
                <a:tc>
                  <a:txBody>
                    <a:bodyPr/>
                    <a:lstStyle/>
                    <a:p>
                      <a:pPr algn="l" fontAlgn="b"/>
                      <a:r>
                        <a:rPr lang="en-US" sz="1100" b="0" i="0" u="none" strike="noStrike">
                          <a:solidFill>
                            <a:srgbClr val="000000"/>
                          </a:solidFill>
                          <a:effectLst/>
                          <a:latin typeface="Calibri" panose="020F0502020204030204" pitchFamily="34" charset="0"/>
                        </a:rPr>
                        <a:t>Barnwell  19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760.14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0.07%</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951.21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0.07%</a:t>
                      </a:r>
                    </a:p>
                  </a:txBody>
                  <a:tcPr marL="9525" marR="9525" marT="9525" marB="0" anchor="b">
                    <a:lnL>
                      <a:noFill/>
                    </a:lnL>
                    <a:lnR>
                      <a:noFill/>
                    </a:lnR>
                    <a:lnT>
                      <a:noFill/>
                    </a:lnT>
                    <a:lnB>
                      <a:noFill/>
                    </a:lnB>
                  </a:tcPr>
                </a:tc>
                <a:extLst>
                  <a:ext uri="{0D108BD9-81ED-4DB2-BD59-A6C34878D82A}">
                    <a16:rowId xmlns:a16="http://schemas.microsoft.com/office/drawing/2014/main" val="2029741300"/>
                  </a:ext>
                </a:extLst>
              </a:tr>
              <a:tr h="179683">
                <a:tc>
                  <a:txBody>
                    <a:bodyPr/>
                    <a:lstStyle/>
                    <a:p>
                      <a:pPr algn="l" fontAlgn="b"/>
                      <a:r>
                        <a:rPr lang="en-US" sz="1100" b="0" i="0" u="none" strike="noStrike">
                          <a:solidFill>
                            <a:srgbClr val="000000"/>
                          </a:solidFill>
                          <a:effectLst/>
                          <a:latin typeface="Calibri" panose="020F0502020204030204" pitchFamily="34" charset="0"/>
                        </a:rPr>
                        <a:t>Barnwell  29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985.16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1,183.72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0.09%</a:t>
                      </a:r>
                    </a:p>
                  </a:txBody>
                  <a:tcPr marL="9525" marR="9525" marT="9525" marB="0" anchor="b">
                    <a:lnL>
                      <a:noFill/>
                    </a:lnL>
                    <a:lnR>
                      <a:noFill/>
                    </a:lnR>
                    <a:lnT>
                      <a:noFill/>
                    </a:lnT>
                    <a:lnB>
                      <a:noFill/>
                    </a:lnB>
                  </a:tcPr>
                </a:tc>
                <a:extLst>
                  <a:ext uri="{0D108BD9-81ED-4DB2-BD59-A6C34878D82A}">
                    <a16:rowId xmlns:a16="http://schemas.microsoft.com/office/drawing/2014/main" val="2908827020"/>
                  </a:ext>
                </a:extLst>
              </a:tr>
              <a:tr h="179683">
                <a:tc>
                  <a:txBody>
                    <a:bodyPr/>
                    <a:lstStyle/>
                    <a:p>
                      <a:pPr algn="l" fontAlgn="b"/>
                      <a:r>
                        <a:rPr lang="en-US" sz="1100" b="0" i="0" u="none" strike="noStrike">
                          <a:solidFill>
                            <a:srgbClr val="000000"/>
                          </a:solidFill>
                          <a:effectLst/>
                          <a:latin typeface="Calibri" panose="020F0502020204030204" pitchFamily="34" charset="0"/>
                        </a:rPr>
                        <a:t>Barnwell  45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2,710.26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3,328.12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0.26%</a:t>
                      </a:r>
                    </a:p>
                  </a:txBody>
                  <a:tcPr marL="9525" marR="9525" marT="9525" marB="0" anchor="b">
                    <a:lnL>
                      <a:noFill/>
                    </a:lnL>
                    <a:lnR>
                      <a:noFill/>
                    </a:lnR>
                    <a:lnT>
                      <a:noFill/>
                    </a:lnT>
                    <a:lnB>
                      <a:noFill/>
                    </a:lnB>
                  </a:tcPr>
                </a:tc>
                <a:extLst>
                  <a:ext uri="{0D108BD9-81ED-4DB2-BD59-A6C34878D82A}">
                    <a16:rowId xmlns:a16="http://schemas.microsoft.com/office/drawing/2014/main" val="2608320030"/>
                  </a:ext>
                </a:extLst>
              </a:tr>
              <a:tr h="179683">
                <a:tc>
                  <a:txBody>
                    <a:bodyPr/>
                    <a:lstStyle/>
                    <a:p>
                      <a:pPr algn="l" fontAlgn="b"/>
                      <a:r>
                        <a:rPr lang="en-US" sz="1100" b="0" i="0" u="none" strike="noStrike">
                          <a:solidFill>
                            <a:srgbClr val="000000"/>
                          </a:solidFill>
                          <a:effectLst/>
                          <a:latin typeface="Calibri" panose="020F0502020204030204" pitchFamily="34" charset="0"/>
                        </a:rPr>
                        <a:t>Beaufort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27,856.04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32,485.47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2.56%</a:t>
                      </a:r>
                    </a:p>
                  </a:txBody>
                  <a:tcPr marL="9525" marR="9525" marT="9525" marB="0" anchor="b">
                    <a:lnL>
                      <a:noFill/>
                    </a:lnL>
                    <a:lnR>
                      <a:noFill/>
                    </a:lnR>
                    <a:lnT>
                      <a:noFill/>
                    </a:lnT>
                    <a:lnB>
                      <a:noFill/>
                    </a:lnB>
                  </a:tcPr>
                </a:tc>
                <a:extLst>
                  <a:ext uri="{0D108BD9-81ED-4DB2-BD59-A6C34878D82A}">
                    <a16:rowId xmlns:a16="http://schemas.microsoft.com/office/drawing/2014/main" val="460926257"/>
                  </a:ext>
                </a:extLst>
              </a:tr>
              <a:tr h="179683">
                <a:tc>
                  <a:txBody>
                    <a:bodyPr/>
                    <a:lstStyle/>
                    <a:p>
                      <a:pPr algn="l" fontAlgn="b"/>
                      <a:r>
                        <a:rPr lang="en-US" sz="1100" b="0" i="0" u="none" strike="noStrike">
                          <a:solidFill>
                            <a:srgbClr val="000000"/>
                          </a:solidFill>
                          <a:effectLst/>
                          <a:latin typeface="Calibri" panose="020F0502020204030204" pitchFamily="34" charset="0"/>
                        </a:rPr>
                        <a:t>Berkeley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48,257.91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4.69%</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56,682.66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4.47%</a:t>
                      </a:r>
                    </a:p>
                  </a:txBody>
                  <a:tcPr marL="9525" marR="9525" marT="9525" marB="0" anchor="b">
                    <a:lnL>
                      <a:noFill/>
                    </a:lnL>
                    <a:lnR>
                      <a:noFill/>
                    </a:lnR>
                    <a:lnT>
                      <a:noFill/>
                    </a:lnT>
                    <a:lnB>
                      <a:noFill/>
                    </a:lnB>
                  </a:tcPr>
                </a:tc>
                <a:extLst>
                  <a:ext uri="{0D108BD9-81ED-4DB2-BD59-A6C34878D82A}">
                    <a16:rowId xmlns:a16="http://schemas.microsoft.com/office/drawing/2014/main" val="1478316998"/>
                  </a:ext>
                </a:extLst>
              </a:tr>
              <a:tr h="179683">
                <a:tc>
                  <a:txBody>
                    <a:bodyPr/>
                    <a:lstStyle/>
                    <a:p>
                      <a:pPr algn="l" fontAlgn="b"/>
                      <a:r>
                        <a:rPr lang="en-US" sz="1100" b="0" i="0" u="none" strike="noStrike">
                          <a:solidFill>
                            <a:srgbClr val="000000"/>
                          </a:solidFill>
                          <a:effectLst/>
                          <a:latin typeface="Calibri" panose="020F0502020204030204" pitchFamily="34" charset="0"/>
                        </a:rPr>
                        <a:t>Calhoun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2,038.83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2,521.76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0.20%</a:t>
                      </a:r>
                    </a:p>
                  </a:txBody>
                  <a:tcPr marL="9525" marR="9525" marT="9525" marB="0" anchor="b">
                    <a:lnL>
                      <a:noFill/>
                    </a:lnL>
                    <a:lnR>
                      <a:noFill/>
                    </a:lnR>
                    <a:lnT>
                      <a:noFill/>
                    </a:lnT>
                    <a:lnB>
                      <a:noFill/>
                    </a:lnB>
                  </a:tcPr>
                </a:tc>
                <a:extLst>
                  <a:ext uri="{0D108BD9-81ED-4DB2-BD59-A6C34878D82A}">
                    <a16:rowId xmlns:a16="http://schemas.microsoft.com/office/drawing/2014/main" val="4085587588"/>
                  </a:ext>
                </a:extLst>
              </a:tr>
              <a:tr h="179683">
                <a:tc>
                  <a:txBody>
                    <a:bodyPr/>
                    <a:lstStyle/>
                    <a:p>
                      <a:pPr algn="l" fontAlgn="b"/>
                      <a:r>
                        <a:rPr lang="en-US" sz="1100" b="0" i="0" u="none" strike="noStrike">
                          <a:solidFill>
                            <a:srgbClr val="000000"/>
                          </a:solidFill>
                          <a:effectLst/>
                          <a:latin typeface="Calibri" panose="020F0502020204030204" pitchFamily="34" charset="0"/>
                        </a:rPr>
                        <a:t>Charleston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61,758.42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71,372.71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5.63%</a:t>
                      </a:r>
                    </a:p>
                  </a:txBody>
                  <a:tcPr marL="9525" marR="9525" marT="9525" marB="0" anchor="b">
                    <a:lnL>
                      <a:noFill/>
                    </a:lnL>
                    <a:lnR>
                      <a:noFill/>
                    </a:lnR>
                    <a:lnT>
                      <a:noFill/>
                    </a:lnT>
                    <a:lnB>
                      <a:noFill/>
                    </a:lnB>
                  </a:tcPr>
                </a:tc>
                <a:extLst>
                  <a:ext uri="{0D108BD9-81ED-4DB2-BD59-A6C34878D82A}">
                    <a16:rowId xmlns:a16="http://schemas.microsoft.com/office/drawing/2014/main" val="98444477"/>
                  </a:ext>
                </a:extLst>
              </a:tr>
              <a:tr h="179683">
                <a:tc>
                  <a:txBody>
                    <a:bodyPr/>
                    <a:lstStyle/>
                    <a:p>
                      <a:pPr algn="l" fontAlgn="b"/>
                      <a:r>
                        <a:rPr lang="en-US" sz="1100" b="0" i="0" u="none" strike="noStrike">
                          <a:solidFill>
                            <a:srgbClr val="000000"/>
                          </a:solidFill>
                          <a:effectLst/>
                          <a:latin typeface="Calibri" panose="020F0502020204030204" pitchFamily="34" charset="0"/>
                        </a:rPr>
                        <a:t>Cherokee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10,275.91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12,483.31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0.98%</a:t>
                      </a:r>
                    </a:p>
                  </a:txBody>
                  <a:tcPr marL="9525" marR="9525" marT="9525" marB="0" anchor="b">
                    <a:lnL>
                      <a:noFill/>
                    </a:lnL>
                    <a:lnR>
                      <a:noFill/>
                    </a:lnR>
                    <a:lnT>
                      <a:noFill/>
                    </a:lnT>
                    <a:lnB>
                      <a:noFill/>
                    </a:lnB>
                  </a:tcPr>
                </a:tc>
                <a:extLst>
                  <a:ext uri="{0D108BD9-81ED-4DB2-BD59-A6C34878D82A}">
                    <a16:rowId xmlns:a16="http://schemas.microsoft.com/office/drawing/2014/main" val="3301355198"/>
                  </a:ext>
                </a:extLst>
              </a:tr>
              <a:tr h="179683">
                <a:tc>
                  <a:txBody>
                    <a:bodyPr/>
                    <a:lstStyle/>
                    <a:p>
                      <a:pPr algn="l" fontAlgn="b"/>
                      <a:r>
                        <a:rPr lang="en-US" sz="1100" b="0" i="0" u="none" strike="noStrike">
                          <a:solidFill>
                            <a:srgbClr val="000000"/>
                          </a:solidFill>
                          <a:effectLst/>
                          <a:latin typeface="Calibri" panose="020F0502020204030204" pitchFamily="34" charset="0"/>
                        </a:rPr>
                        <a:t>Chester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6,450.90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0.63%</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8,027.92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0.63%</a:t>
                      </a:r>
                    </a:p>
                  </a:txBody>
                  <a:tcPr marL="9525" marR="9525" marT="9525" marB="0" anchor="b">
                    <a:lnL>
                      <a:noFill/>
                    </a:lnL>
                    <a:lnR>
                      <a:noFill/>
                    </a:lnR>
                    <a:lnT>
                      <a:noFill/>
                    </a:lnT>
                    <a:lnB>
                      <a:noFill/>
                    </a:lnB>
                  </a:tcPr>
                </a:tc>
                <a:extLst>
                  <a:ext uri="{0D108BD9-81ED-4DB2-BD59-A6C34878D82A}">
                    <a16:rowId xmlns:a16="http://schemas.microsoft.com/office/drawing/2014/main" val="4075530938"/>
                  </a:ext>
                </a:extLst>
              </a:tr>
              <a:tr h="179683">
                <a:tc>
                  <a:txBody>
                    <a:bodyPr/>
                    <a:lstStyle/>
                    <a:p>
                      <a:pPr algn="l" fontAlgn="b"/>
                      <a:r>
                        <a:rPr lang="en-US" sz="1100" b="0" i="0" u="none" strike="noStrike">
                          <a:solidFill>
                            <a:srgbClr val="000000"/>
                          </a:solidFill>
                          <a:effectLst/>
                          <a:latin typeface="Calibri" panose="020F0502020204030204" pitchFamily="34" charset="0"/>
                        </a:rPr>
                        <a:t>Chesterfield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9,111.32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0.88%</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10,952.63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0.86%</a:t>
                      </a:r>
                    </a:p>
                  </a:txBody>
                  <a:tcPr marL="9525" marR="9525" marT="9525" marB="0" anchor="b">
                    <a:lnL>
                      <a:noFill/>
                    </a:lnL>
                    <a:lnR>
                      <a:noFill/>
                    </a:lnR>
                    <a:lnT>
                      <a:noFill/>
                    </a:lnT>
                    <a:lnB>
                      <a:noFill/>
                    </a:lnB>
                  </a:tcPr>
                </a:tc>
                <a:extLst>
                  <a:ext uri="{0D108BD9-81ED-4DB2-BD59-A6C34878D82A}">
                    <a16:rowId xmlns:a16="http://schemas.microsoft.com/office/drawing/2014/main" val="1672498666"/>
                  </a:ext>
                </a:extLst>
              </a:tr>
              <a:tr h="179683">
                <a:tc>
                  <a:txBody>
                    <a:bodyPr/>
                    <a:lstStyle/>
                    <a:p>
                      <a:pPr algn="l" fontAlgn="b"/>
                      <a:r>
                        <a:rPr lang="en-US" sz="1100" b="0" i="0" u="none" strike="noStrike">
                          <a:solidFill>
                            <a:srgbClr val="000000"/>
                          </a:solidFill>
                          <a:effectLst/>
                          <a:latin typeface="Calibri" panose="020F0502020204030204" pitchFamily="34" charset="0"/>
                        </a:rPr>
                        <a:t>Clarendon 02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3,217.80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0.31%</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4,042.82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0.32%</a:t>
                      </a:r>
                    </a:p>
                  </a:txBody>
                  <a:tcPr marL="9525" marR="9525" marT="9525" marB="0" anchor="b">
                    <a:lnL>
                      <a:noFill/>
                    </a:lnL>
                    <a:lnR>
                      <a:noFill/>
                    </a:lnR>
                    <a:lnT>
                      <a:noFill/>
                    </a:lnT>
                    <a:lnB>
                      <a:noFill/>
                    </a:lnB>
                  </a:tcPr>
                </a:tc>
                <a:extLst>
                  <a:ext uri="{0D108BD9-81ED-4DB2-BD59-A6C34878D82A}">
                    <a16:rowId xmlns:a16="http://schemas.microsoft.com/office/drawing/2014/main" val="2178108696"/>
                  </a:ext>
                </a:extLst>
              </a:tr>
              <a:tr h="179683">
                <a:tc>
                  <a:txBody>
                    <a:bodyPr/>
                    <a:lstStyle/>
                    <a:p>
                      <a:pPr algn="l" fontAlgn="b"/>
                      <a:r>
                        <a:rPr lang="en-US" sz="1100" b="0" i="0" u="none" strike="noStrike">
                          <a:solidFill>
                            <a:srgbClr val="000000"/>
                          </a:solidFill>
                          <a:effectLst/>
                          <a:latin typeface="Calibri" panose="020F0502020204030204" pitchFamily="34" charset="0"/>
                        </a:rPr>
                        <a:t>Clarendon 04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2,451.41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0.24%</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2,997.37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0.24%</a:t>
                      </a:r>
                    </a:p>
                  </a:txBody>
                  <a:tcPr marL="9525" marR="9525" marT="9525" marB="0" anchor="b">
                    <a:lnL>
                      <a:noFill/>
                    </a:lnL>
                    <a:lnR>
                      <a:noFill/>
                    </a:lnR>
                    <a:lnT>
                      <a:noFill/>
                    </a:lnT>
                    <a:lnB>
                      <a:noFill/>
                    </a:lnB>
                  </a:tcPr>
                </a:tc>
                <a:extLst>
                  <a:ext uri="{0D108BD9-81ED-4DB2-BD59-A6C34878D82A}">
                    <a16:rowId xmlns:a16="http://schemas.microsoft.com/office/drawing/2014/main" val="1275731794"/>
                  </a:ext>
                </a:extLst>
              </a:tr>
              <a:tr h="179683">
                <a:tc>
                  <a:txBody>
                    <a:bodyPr/>
                    <a:lstStyle/>
                    <a:p>
                      <a:pPr algn="l" fontAlgn="b"/>
                      <a:r>
                        <a:rPr lang="en-US" sz="1100" b="0" i="0" u="none" strike="noStrike">
                          <a:solidFill>
                            <a:srgbClr val="000000"/>
                          </a:solidFill>
                          <a:effectLst/>
                          <a:latin typeface="Calibri" panose="020F0502020204030204" pitchFamily="34" charset="0"/>
                        </a:rPr>
                        <a:t>Colleton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6,833.50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0.66%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8,505.30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0.67%</a:t>
                      </a:r>
                    </a:p>
                  </a:txBody>
                  <a:tcPr marL="9525" marR="9525" marT="9525" marB="0" anchor="b">
                    <a:lnL>
                      <a:noFill/>
                    </a:lnL>
                    <a:lnR>
                      <a:noFill/>
                    </a:lnR>
                    <a:lnT>
                      <a:noFill/>
                    </a:lnT>
                    <a:lnB>
                      <a:noFill/>
                    </a:lnB>
                  </a:tcPr>
                </a:tc>
                <a:extLst>
                  <a:ext uri="{0D108BD9-81ED-4DB2-BD59-A6C34878D82A}">
                    <a16:rowId xmlns:a16="http://schemas.microsoft.com/office/drawing/2014/main" val="3698915717"/>
                  </a:ext>
                </a:extLst>
              </a:tr>
              <a:tr h="179683">
                <a:tc>
                  <a:txBody>
                    <a:bodyPr/>
                    <a:lstStyle/>
                    <a:p>
                      <a:pPr algn="l" fontAlgn="b"/>
                      <a:r>
                        <a:rPr lang="en-US" sz="1100" b="0" i="0" u="none" strike="noStrike">
                          <a:solidFill>
                            <a:srgbClr val="000000"/>
                          </a:solidFill>
                          <a:effectLst/>
                          <a:latin typeface="Calibri" panose="020F0502020204030204" pitchFamily="34" charset="0"/>
                        </a:rPr>
                        <a:t>Darlington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12,524.42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1.22%</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15,498.39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1.22%</a:t>
                      </a:r>
                    </a:p>
                  </a:txBody>
                  <a:tcPr marL="9525" marR="9525" marT="9525" marB="0" anchor="b">
                    <a:lnL>
                      <a:noFill/>
                    </a:lnL>
                    <a:lnR>
                      <a:noFill/>
                    </a:lnR>
                    <a:lnT>
                      <a:noFill/>
                    </a:lnT>
                    <a:lnB>
                      <a:noFill/>
                    </a:lnB>
                  </a:tcPr>
                </a:tc>
                <a:extLst>
                  <a:ext uri="{0D108BD9-81ED-4DB2-BD59-A6C34878D82A}">
                    <a16:rowId xmlns:a16="http://schemas.microsoft.com/office/drawing/2014/main" val="1545897974"/>
                  </a:ext>
                </a:extLst>
              </a:tr>
              <a:tr h="179683">
                <a:tc>
                  <a:txBody>
                    <a:bodyPr/>
                    <a:lstStyle/>
                    <a:p>
                      <a:pPr algn="l" fontAlgn="b"/>
                      <a:r>
                        <a:rPr lang="en-US" sz="1100" b="0" i="0" u="none" strike="noStrike">
                          <a:solidFill>
                            <a:srgbClr val="000000"/>
                          </a:solidFill>
                          <a:effectLst/>
                          <a:latin typeface="Calibri" panose="020F0502020204030204" pitchFamily="34" charset="0"/>
                        </a:rPr>
                        <a:t>Dillon  03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1,872.51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0.18%</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2,263.41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0.18%</a:t>
                      </a:r>
                    </a:p>
                  </a:txBody>
                  <a:tcPr marL="9525" marR="9525" marT="9525" marB="0" anchor="b">
                    <a:lnL>
                      <a:noFill/>
                    </a:lnL>
                    <a:lnR>
                      <a:noFill/>
                    </a:lnR>
                    <a:lnT>
                      <a:noFill/>
                    </a:lnT>
                    <a:lnB>
                      <a:noFill/>
                    </a:lnB>
                  </a:tcPr>
                </a:tc>
                <a:extLst>
                  <a:ext uri="{0D108BD9-81ED-4DB2-BD59-A6C34878D82A}">
                    <a16:rowId xmlns:a16="http://schemas.microsoft.com/office/drawing/2014/main" val="2786324846"/>
                  </a:ext>
                </a:extLst>
              </a:tr>
              <a:tr h="179683">
                <a:tc>
                  <a:txBody>
                    <a:bodyPr/>
                    <a:lstStyle/>
                    <a:p>
                      <a:pPr algn="l" fontAlgn="b"/>
                      <a:r>
                        <a:rPr lang="en-US" sz="1100" b="0" i="0" u="none" strike="noStrike">
                          <a:solidFill>
                            <a:srgbClr val="000000"/>
                          </a:solidFill>
                          <a:effectLst/>
                          <a:latin typeface="Calibri" panose="020F0502020204030204" pitchFamily="34" charset="0"/>
                        </a:rPr>
                        <a:t>Dillon 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5,194.24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0.50%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6,408.57 </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0.51%</a:t>
                      </a:r>
                    </a:p>
                  </a:txBody>
                  <a:tcPr marL="9525" marR="9525" marT="9525" marB="0" anchor="b">
                    <a:lnL>
                      <a:noFill/>
                    </a:lnL>
                    <a:lnR>
                      <a:noFill/>
                    </a:lnR>
                    <a:lnT>
                      <a:noFill/>
                    </a:lnT>
                    <a:lnB>
                      <a:noFill/>
                    </a:lnB>
                  </a:tcPr>
                </a:tc>
                <a:extLst>
                  <a:ext uri="{0D108BD9-81ED-4DB2-BD59-A6C34878D82A}">
                    <a16:rowId xmlns:a16="http://schemas.microsoft.com/office/drawing/2014/main" val="986934077"/>
                  </a:ext>
                </a:extLst>
              </a:tr>
            </a:tbl>
          </a:graphicData>
        </a:graphic>
      </p:graphicFrame>
      <p:graphicFrame>
        <p:nvGraphicFramePr>
          <p:cNvPr id="10" name="Content Placeholder 9">
            <a:extLst>
              <a:ext uri="{FF2B5EF4-FFF2-40B4-BE49-F238E27FC236}">
                <a16:creationId xmlns:a16="http://schemas.microsoft.com/office/drawing/2014/main" id="{96A676D5-3733-4F21-8080-185B30DEDC18}"/>
              </a:ext>
            </a:extLst>
          </p:cNvPr>
          <p:cNvGraphicFramePr>
            <a:graphicFrameLocks noGrp="1"/>
          </p:cNvGraphicFramePr>
          <p:nvPr>
            <p:ph sz="half" idx="2"/>
            <p:extLst>
              <p:ext uri="{D42A27DB-BD31-4B8C-83A1-F6EECF244321}">
                <p14:modId xmlns:p14="http://schemas.microsoft.com/office/powerpoint/2010/main" val="2511688209"/>
              </p:ext>
            </p:extLst>
          </p:nvPr>
        </p:nvGraphicFramePr>
        <p:xfrm>
          <a:off x="6003235" y="924339"/>
          <a:ext cx="5387007" cy="5042076"/>
        </p:xfrm>
        <a:graphic>
          <a:graphicData uri="http://schemas.openxmlformats.org/drawingml/2006/table">
            <a:tbl>
              <a:tblPr/>
              <a:tblGrid>
                <a:gridCol w="1277984">
                  <a:extLst>
                    <a:ext uri="{9D8B030D-6E8A-4147-A177-3AD203B41FA5}">
                      <a16:colId xmlns:a16="http://schemas.microsoft.com/office/drawing/2014/main" val="1465301848"/>
                    </a:ext>
                  </a:extLst>
                </a:gridCol>
                <a:gridCol w="956719">
                  <a:extLst>
                    <a:ext uri="{9D8B030D-6E8A-4147-A177-3AD203B41FA5}">
                      <a16:colId xmlns:a16="http://schemas.microsoft.com/office/drawing/2014/main" val="2277711253"/>
                    </a:ext>
                  </a:extLst>
                </a:gridCol>
                <a:gridCol w="817392">
                  <a:extLst>
                    <a:ext uri="{9D8B030D-6E8A-4147-A177-3AD203B41FA5}">
                      <a16:colId xmlns:a16="http://schemas.microsoft.com/office/drawing/2014/main" val="3615403094"/>
                    </a:ext>
                  </a:extLst>
                </a:gridCol>
                <a:gridCol w="161002">
                  <a:extLst>
                    <a:ext uri="{9D8B030D-6E8A-4147-A177-3AD203B41FA5}">
                      <a16:colId xmlns:a16="http://schemas.microsoft.com/office/drawing/2014/main" val="3780479803"/>
                    </a:ext>
                  </a:extLst>
                </a:gridCol>
                <a:gridCol w="1356518">
                  <a:extLst>
                    <a:ext uri="{9D8B030D-6E8A-4147-A177-3AD203B41FA5}">
                      <a16:colId xmlns:a16="http://schemas.microsoft.com/office/drawing/2014/main" val="1738622979"/>
                    </a:ext>
                  </a:extLst>
                </a:gridCol>
                <a:gridCol w="817392">
                  <a:extLst>
                    <a:ext uri="{9D8B030D-6E8A-4147-A177-3AD203B41FA5}">
                      <a16:colId xmlns:a16="http://schemas.microsoft.com/office/drawing/2014/main" val="3404411575"/>
                    </a:ext>
                  </a:extLst>
                </a:gridCol>
              </a:tblGrid>
              <a:tr h="306597">
                <a:tc>
                  <a:txBody>
                    <a:bodyPr/>
                    <a:lstStyle/>
                    <a:p>
                      <a:pPr algn="ctr" fontAlgn="b"/>
                      <a:r>
                        <a:rPr lang="en-US" sz="1050" b="1" i="0" u="none" strike="noStrike" dirty="0">
                          <a:solidFill>
                            <a:srgbClr val="000000"/>
                          </a:solidFill>
                          <a:effectLst/>
                          <a:latin typeface="Calibri" panose="020F0502020204030204" pitchFamily="34" charset="0"/>
                        </a:rPr>
                        <a:t>DISTRICT</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FY 2021-22 </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135-DAY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050" b="1" i="0" u="none" strike="noStrike" dirty="0">
                        <a:solidFill>
                          <a:srgbClr val="000000"/>
                        </a:solidFill>
                        <a:effectLst/>
                        <a:latin typeface="Calibri" panose="020F0502020204030204" pitchFamily="34" charset="0"/>
                      </a:endParaRP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FY 2021-22</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NEW FORMULA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3658973"/>
                  </a:ext>
                </a:extLst>
              </a:tr>
              <a:tr h="155614">
                <a:tc>
                  <a:txBody>
                    <a:bodyPr/>
                    <a:lstStyle/>
                    <a:p>
                      <a:pPr algn="l" fontAlgn="b"/>
                      <a:r>
                        <a:rPr lang="en-US" sz="1100" b="0" i="0" u="none" strike="noStrike">
                          <a:solidFill>
                            <a:srgbClr val="000000"/>
                          </a:solidFill>
                          <a:effectLst/>
                          <a:latin typeface="Calibri" panose="020F0502020204030204" pitchFamily="34" charset="0"/>
                        </a:rPr>
                        <a:t>Dorchester 02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33,140.04</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3.22%</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                      38,668.13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3.05%</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817946272"/>
                  </a:ext>
                </a:extLst>
              </a:tr>
              <a:tr h="181621">
                <a:tc>
                  <a:txBody>
                    <a:bodyPr/>
                    <a:lstStyle/>
                    <a:p>
                      <a:pPr algn="l" fontAlgn="b"/>
                      <a:r>
                        <a:rPr lang="en-US" sz="1100" b="0" i="0" u="none" strike="noStrike">
                          <a:solidFill>
                            <a:srgbClr val="000000"/>
                          </a:solidFill>
                          <a:effectLst/>
                          <a:latin typeface="Calibri" panose="020F0502020204030204" pitchFamily="34" charset="0"/>
                        </a:rPr>
                        <a:t>Dorchester 04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2,718.79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3,369.87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0.27%</a:t>
                      </a:r>
                    </a:p>
                  </a:txBody>
                  <a:tcPr marL="9525" marR="9525" marT="9525" marB="0" anchor="b">
                    <a:lnL>
                      <a:noFill/>
                    </a:lnL>
                    <a:lnR>
                      <a:noFill/>
                    </a:lnR>
                    <a:lnT>
                      <a:noFill/>
                    </a:lnT>
                    <a:lnB>
                      <a:noFill/>
                    </a:lnB>
                  </a:tcPr>
                </a:tc>
                <a:extLst>
                  <a:ext uri="{0D108BD9-81ED-4DB2-BD59-A6C34878D82A}">
                    <a16:rowId xmlns:a16="http://schemas.microsoft.com/office/drawing/2014/main" val="2773194625"/>
                  </a:ext>
                </a:extLst>
              </a:tr>
              <a:tr h="181621">
                <a:tc>
                  <a:txBody>
                    <a:bodyPr/>
                    <a:lstStyle/>
                    <a:p>
                      <a:pPr algn="l" fontAlgn="b"/>
                      <a:r>
                        <a:rPr lang="en-US" sz="1100" b="0" i="0" u="none" strike="noStrike">
                          <a:solidFill>
                            <a:srgbClr val="000000"/>
                          </a:solidFill>
                          <a:effectLst/>
                          <a:latin typeface="Calibri" panose="020F0502020204030204" pitchFamily="34" charset="0"/>
                        </a:rPr>
                        <a:t>Edgefield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4,092.00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0.40%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4,816.92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0.38%</a:t>
                      </a:r>
                    </a:p>
                  </a:txBody>
                  <a:tcPr marL="9525" marR="9525" marT="9525" marB="0" anchor="b">
                    <a:lnL>
                      <a:noFill/>
                    </a:lnL>
                    <a:lnR>
                      <a:noFill/>
                    </a:lnR>
                    <a:lnT>
                      <a:noFill/>
                    </a:lnT>
                    <a:lnB>
                      <a:noFill/>
                    </a:lnB>
                  </a:tcPr>
                </a:tc>
                <a:extLst>
                  <a:ext uri="{0D108BD9-81ED-4DB2-BD59-A6C34878D82A}">
                    <a16:rowId xmlns:a16="http://schemas.microsoft.com/office/drawing/2014/main" val="3406499280"/>
                  </a:ext>
                </a:extLst>
              </a:tr>
              <a:tr h="181621">
                <a:tc>
                  <a:txBody>
                    <a:bodyPr/>
                    <a:lstStyle/>
                    <a:p>
                      <a:pPr algn="l" fontAlgn="b"/>
                      <a:r>
                        <a:rPr lang="en-US" sz="1100" b="0" i="0" u="none" strike="noStrike">
                          <a:solidFill>
                            <a:srgbClr val="000000"/>
                          </a:solidFill>
                          <a:effectLst/>
                          <a:latin typeface="Calibri" panose="020F0502020204030204" pitchFamily="34" charset="0"/>
                        </a:rPr>
                        <a:t>Fairfield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3,123.68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3,892.78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0.31%</a:t>
                      </a:r>
                    </a:p>
                  </a:txBody>
                  <a:tcPr marL="9525" marR="9525" marT="9525" marB="0" anchor="b">
                    <a:lnL>
                      <a:noFill/>
                    </a:lnL>
                    <a:lnR>
                      <a:noFill/>
                    </a:lnR>
                    <a:lnT>
                      <a:noFill/>
                    </a:lnT>
                    <a:lnB>
                      <a:noFill/>
                    </a:lnB>
                  </a:tcPr>
                </a:tc>
                <a:extLst>
                  <a:ext uri="{0D108BD9-81ED-4DB2-BD59-A6C34878D82A}">
                    <a16:rowId xmlns:a16="http://schemas.microsoft.com/office/drawing/2014/main" val="1633794194"/>
                  </a:ext>
                </a:extLst>
              </a:tr>
              <a:tr h="181621">
                <a:tc>
                  <a:txBody>
                    <a:bodyPr/>
                    <a:lstStyle/>
                    <a:p>
                      <a:pPr algn="l" fontAlgn="b"/>
                      <a:r>
                        <a:rPr lang="en-US" sz="1100" b="0" i="0" u="none" strike="noStrike">
                          <a:solidFill>
                            <a:srgbClr val="000000"/>
                          </a:solidFill>
                          <a:effectLst/>
                          <a:latin typeface="Calibri" panose="020F0502020204030204" pitchFamily="34" charset="0"/>
                        </a:rPr>
                        <a:t>Florence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20,105.45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24,123.37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1.90%</a:t>
                      </a:r>
                    </a:p>
                  </a:txBody>
                  <a:tcPr marL="9525" marR="9525" marT="9525" marB="0" anchor="b">
                    <a:lnL>
                      <a:noFill/>
                    </a:lnL>
                    <a:lnR>
                      <a:noFill/>
                    </a:lnR>
                    <a:lnT>
                      <a:noFill/>
                    </a:lnT>
                    <a:lnB>
                      <a:noFill/>
                    </a:lnB>
                  </a:tcPr>
                </a:tc>
                <a:extLst>
                  <a:ext uri="{0D108BD9-81ED-4DB2-BD59-A6C34878D82A}">
                    <a16:rowId xmlns:a16="http://schemas.microsoft.com/office/drawing/2014/main" val="1227958112"/>
                  </a:ext>
                </a:extLst>
              </a:tr>
              <a:tr h="181621">
                <a:tc>
                  <a:txBody>
                    <a:bodyPr/>
                    <a:lstStyle/>
                    <a:p>
                      <a:pPr algn="l" fontAlgn="b"/>
                      <a:r>
                        <a:rPr lang="en-US" sz="1100" b="0" i="0" u="none" strike="noStrike">
                          <a:solidFill>
                            <a:srgbClr val="000000"/>
                          </a:solidFill>
                          <a:effectLst/>
                          <a:latin typeface="Calibri" panose="020F0502020204030204" pitchFamily="34" charset="0"/>
                        </a:rPr>
                        <a:t>Florence   02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1,509.71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1,848.49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0.15%</a:t>
                      </a:r>
                    </a:p>
                  </a:txBody>
                  <a:tcPr marL="9525" marR="9525" marT="9525" marB="0" anchor="b">
                    <a:lnL>
                      <a:noFill/>
                    </a:lnL>
                    <a:lnR>
                      <a:noFill/>
                    </a:lnR>
                    <a:lnT>
                      <a:noFill/>
                    </a:lnT>
                    <a:lnB>
                      <a:noFill/>
                    </a:lnB>
                  </a:tcPr>
                </a:tc>
                <a:extLst>
                  <a:ext uri="{0D108BD9-81ED-4DB2-BD59-A6C34878D82A}">
                    <a16:rowId xmlns:a16="http://schemas.microsoft.com/office/drawing/2014/main" val="924085826"/>
                  </a:ext>
                </a:extLst>
              </a:tr>
              <a:tr h="181621">
                <a:tc>
                  <a:txBody>
                    <a:bodyPr/>
                    <a:lstStyle/>
                    <a:p>
                      <a:pPr algn="l" fontAlgn="b"/>
                      <a:r>
                        <a:rPr lang="en-US" sz="1100" b="0" i="0" u="none" strike="noStrike">
                          <a:solidFill>
                            <a:srgbClr val="000000"/>
                          </a:solidFill>
                          <a:effectLst/>
                          <a:latin typeface="Calibri" panose="020F0502020204030204" pitchFamily="34" charset="0"/>
                        </a:rPr>
                        <a:t>Florence   03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4,323.25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0.42%</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5,483.71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0.43%</a:t>
                      </a:r>
                    </a:p>
                  </a:txBody>
                  <a:tcPr marL="9525" marR="9525" marT="9525" marB="0" anchor="b">
                    <a:lnL>
                      <a:noFill/>
                    </a:lnL>
                    <a:lnR>
                      <a:noFill/>
                    </a:lnR>
                    <a:lnT>
                      <a:noFill/>
                    </a:lnT>
                    <a:lnB>
                      <a:noFill/>
                    </a:lnB>
                  </a:tcPr>
                </a:tc>
                <a:extLst>
                  <a:ext uri="{0D108BD9-81ED-4DB2-BD59-A6C34878D82A}">
                    <a16:rowId xmlns:a16="http://schemas.microsoft.com/office/drawing/2014/main" val="4207345214"/>
                  </a:ext>
                </a:extLst>
              </a:tr>
              <a:tr h="181621">
                <a:tc>
                  <a:txBody>
                    <a:bodyPr/>
                    <a:lstStyle/>
                    <a:p>
                      <a:pPr algn="l" fontAlgn="b"/>
                      <a:r>
                        <a:rPr lang="en-US" sz="1100" b="0" i="0" u="none" strike="noStrike">
                          <a:solidFill>
                            <a:srgbClr val="000000"/>
                          </a:solidFill>
                          <a:effectLst/>
                          <a:latin typeface="Calibri" panose="020F0502020204030204" pitchFamily="34" charset="0"/>
                        </a:rPr>
                        <a:t>Florence   04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818.04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0.08%</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1,041.28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0.08%</a:t>
                      </a:r>
                    </a:p>
                  </a:txBody>
                  <a:tcPr marL="9525" marR="9525" marT="9525" marB="0" anchor="b">
                    <a:lnL>
                      <a:noFill/>
                    </a:lnL>
                    <a:lnR>
                      <a:noFill/>
                    </a:lnR>
                    <a:lnT>
                      <a:noFill/>
                    </a:lnT>
                    <a:lnB>
                      <a:noFill/>
                    </a:lnB>
                  </a:tcPr>
                </a:tc>
                <a:extLst>
                  <a:ext uri="{0D108BD9-81ED-4DB2-BD59-A6C34878D82A}">
                    <a16:rowId xmlns:a16="http://schemas.microsoft.com/office/drawing/2014/main" val="1112361201"/>
                  </a:ext>
                </a:extLst>
              </a:tr>
              <a:tr h="181621">
                <a:tc>
                  <a:txBody>
                    <a:bodyPr/>
                    <a:lstStyle/>
                    <a:p>
                      <a:pPr algn="l" fontAlgn="b"/>
                      <a:r>
                        <a:rPr lang="en-US" sz="1100" b="0" i="0" u="none" strike="noStrike">
                          <a:solidFill>
                            <a:srgbClr val="000000"/>
                          </a:solidFill>
                          <a:effectLst/>
                          <a:latin typeface="Calibri" panose="020F0502020204030204" pitchFamily="34" charset="0"/>
                        </a:rPr>
                        <a:t>Florence   05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1,679.83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2,113.25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0.17%</a:t>
                      </a:r>
                    </a:p>
                  </a:txBody>
                  <a:tcPr marL="9525" marR="9525" marT="9525" marB="0" anchor="b">
                    <a:lnL>
                      <a:noFill/>
                    </a:lnL>
                    <a:lnR>
                      <a:noFill/>
                    </a:lnR>
                    <a:lnT>
                      <a:noFill/>
                    </a:lnT>
                    <a:lnB>
                      <a:noFill/>
                    </a:lnB>
                  </a:tcPr>
                </a:tc>
                <a:extLst>
                  <a:ext uri="{0D108BD9-81ED-4DB2-BD59-A6C34878D82A}">
                    <a16:rowId xmlns:a16="http://schemas.microsoft.com/office/drawing/2014/main" val="3533414656"/>
                  </a:ext>
                </a:extLst>
              </a:tr>
              <a:tr h="181621">
                <a:tc>
                  <a:txBody>
                    <a:bodyPr/>
                    <a:lstStyle/>
                    <a:p>
                      <a:pPr algn="l" fontAlgn="b"/>
                      <a:r>
                        <a:rPr lang="en-US" sz="1100" b="0" i="0" u="none" strike="noStrike">
                          <a:solidFill>
                            <a:srgbClr val="000000"/>
                          </a:solidFill>
                          <a:effectLst/>
                          <a:latin typeface="Calibri" panose="020F0502020204030204" pitchFamily="34" charset="0"/>
                        </a:rPr>
                        <a:t>Georgetown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11,318.26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13,808.68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1.09%</a:t>
                      </a:r>
                    </a:p>
                  </a:txBody>
                  <a:tcPr marL="9525" marR="9525" marT="9525" marB="0" anchor="b">
                    <a:lnL>
                      <a:noFill/>
                    </a:lnL>
                    <a:lnR>
                      <a:noFill/>
                    </a:lnR>
                    <a:lnT>
                      <a:noFill/>
                    </a:lnT>
                    <a:lnB>
                      <a:noFill/>
                    </a:lnB>
                  </a:tcPr>
                </a:tc>
                <a:extLst>
                  <a:ext uri="{0D108BD9-81ED-4DB2-BD59-A6C34878D82A}">
                    <a16:rowId xmlns:a16="http://schemas.microsoft.com/office/drawing/2014/main" val="766720228"/>
                  </a:ext>
                </a:extLst>
              </a:tr>
              <a:tr h="181621">
                <a:tc>
                  <a:txBody>
                    <a:bodyPr/>
                    <a:lstStyle/>
                    <a:p>
                      <a:pPr algn="l" fontAlgn="b"/>
                      <a:r>
                        <a:rPr lang="en-US" sz="1100" b="0" i="0" u="none" strike="noStrike">
                          <a:solidFill>
                            <a:srgbClr val="000000"/>
                          </a:solidFill>
                          <a:effectLst/>
                          <a:latin typeface="Calibri" panose="020F0502020204030204" pitchFamily="34" charset="0"/>
                        </a:rPr>
                        <a:t>Greenville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104,307.39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10.13%</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124,689.08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9.83%</a:t>
                      </a:r>
                    </a:p>
                  </a:txBody>
                  <a:tcPr marL="9525" marR="9525" marT="9525" marB="0" anchor="b">
                    <a:lnL>
                      <a:noFill/>
                    </a:lnL>
                    <a:lnR>
                      <a:noFill/>
                    </a:lnR>
                    <a:lnT>
                      <a:noFill/>
                    </a:lnT>
                    <a:lnB>
                      <a:noFill/>
                    </a:lnB>
                  </a:tcPr>
                </a:tc>
                <a:extLst>
                  <a:ext uri="{0D108BD9-81ED-4DB2-BD59-A6C34878D82A}">
                    <a16:rowId xmlns:a16="http://schemas.microsoft.com/office/drawing/2014/main" val="1434303748"/>
                  </a:ext>
                </a:extLst>
              </a:tr>
              <a:tr h="181621">
                <a:tc>
                  <a:txBody>
                    <a:bodyPr/>
                    <a:lstStyle/>
                    <a:p>
                      <a:pPr algn="l" fontAlgn="b"/>
                      <a:r>
                        <a:rPr lang="en-US" sz="1100" b="0" i="0" u="none" strike="noStrike">
                          <a:solidFill>
                            <a:srgbClr val="000000"/>
                          </a:solidFill>
                          <a:effectLst/>
                          <a:latin typeface="Calibri" panose="020F0502020204030204" pitchFamily="34" charset="0"/>
                        </a:rPr>
                        <a:t>Greenwood  50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11,392.69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1.11%</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13,702.55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1.08%</a:t>
                      </a:r>
                    </a:p>
                  </a:txBody>
                  <a:tcPr marL="9525" marR="9525" marT="9525" marB="0" anchor="b">
                    <a:lnL>
                      <a:noFill/>
                    </a:lnL>
                    <a:lnR>
                      <a:noFill/>
                    </a:lnR>
                    <a:lnT>
                      <a:noFill/>
                    </a:lnT>
                    <a:lnB>
                      <a:noFill/>
                    </a:lnB>
                  </a:tcPr>
                </a:tc>
                <a:extLst>
                  <a:ext uri="{0D108BD9-81ED-4DB2-BD59-A6C34878D82A}">
                    <a16:rowId xmlns:a16="http://schemas.microsoft.com/office/drawing/2014/main" val="2171222632"/>
                  </a:ext>
                </a:extLst>
              </a:tr>
              <a:tr h="181621">
                <a:tc>
                  <a:txBody>
                    <a:bodyPr/>
                    <a:lstStyle/>
                    <a:p>
                      <a:pPr algn="l" fontAlgn="b"/>
                      <a:r>
                        <a:rPr lang="en-US" sz="1100" b="0" i="0" u="none" strike="noStrike">
                          <a:solidFill>
                            <a:srgbClr val="000000"/>
                          </a:solidFill>
                          <a:effectLst/>
                          <a:latin typeface="Calibri" panose="020F0502020204030204" pitchFamily="34" charset="0"/>
                        </a:rPr>
                        <a:t>Greenwood  51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1,249.73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0.12%</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1,532.47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0.12%</a:t>
                      </a:r>
                    </a:p>
                  </a:txBody>
                  <a:tcPr marL="9525" marR="9525" marT="9525" marB="0" anchor="b">
                    <a:lnL>
                      <a:noFill/>
                    </a:lnL>
                    <a:lnR>
                      <a:noFill/>
                    </a:lnR>
                    <a:lnT>
                      <a:noFill/>
                    </a:lnT>
                    <a:lnB>
                      <a:noFill/>
                    </a:lnB>
                  </a:tcPr>
                </a:tc>
                <a:extLst>
                  <a:ext uri="{0D108BD9-81ED-4DB2-BD59-A6C34878D82A}">
                    <a16:rowId xmlns:a16="http://schemas.microsoft.com/office/drawing/2014/main" val="1604475572"/>
                  </a:ext>
                </a:extLst>
              </a:tr>
              <a:tr h="181621">
                <a:tc>
                  <a:txBody>
                    <a:bodyPr/>
                    <a:lstStyle/>
                    <a:p>
                      <a:pPr algn="l" fontAlgn="b"/>
                      <a:r>
                        <a:rPr lang="en-US" sz="1100" b="0" i="0" u="none" strike="noStrike">
                          <a:solidFill>
                            <a:srgbClr val="000000"/>
                          </a:solidFill>
                          <a:effectLst/>
                          <a:latin typeface="Calibri" panose="020F0502020204030204" pitchFamily="34" charset="0"/>
                        </a:rPr>
                        <a:t>Greenwood  52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1,968.84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0.19%</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2,347.73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0.19%</a:t>
                      </a:r>
                    </a:p>
                  </a:txBody>
                  <a:tcPr marL="9525" marR="9525" marT="9525" marB="0" anchor="b">
                    <a:lnL>
                      <a:noFill/>
                    </a:lnL>
                    <a:lnR>
                      <a:noFill/>
                    </a:lnR>
                    <a:lnT>
                      <a:noFill/>
                    </a:lnT>
                    <a:lnB>
                      <a:noFill/>
                    </a:lnB>
                  </a:tcPr>
                </a:tc>
                <a:extLst>
                  <a:ext uri="{0D108BD9-81ED-4DB2-BD59-A6C34878D82A}">
                    <a16:rowId xmlns:a16="http://schemas.microsoft.com/office/drawing/2014/main" val="1360744606"/>
                  </a:ext>
                </a:extLst>
              </a:tr>
              <a:tr h="181621">
                <a:tc>
                  <a:txBody>
                    <a:bodyPr/>
                    <a:lstStyle/>
                    <a:p>
                      <a:pPr algn="l" fontAlgn="b"/>
                      <a:r>
                        <a:rPr lang="en-US" sz="1100" b="0" i="0" u="none" strike="noStrike">
                          <a:solidFill>
                            <a:srgbClr val="000000"/>
                          </a:solidFill>
                          <a:effectLst/>
                          <a:latin typeface="Calibri" panose="020F0502020204030204" pitchFamily="34" charset="0"/>
                        </a:rPr>
                        <a:t>Hampton</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3,245.89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0.32%</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3,955.35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0.31%</a:t>
                      </a:r>
                    </a:p>
                  </a:txBody>
                  <a:tcPr marL="9525" marR="9525" marT="9525" marB="0" anchor="b">
                    <a:lnL>
                      <a:noFill/>
                    </a:lnL>
                    <a:lnR>
                      <a:noFill/>
                    </a:lnR>
                    <a:lnT>
                      <a:noFill/>
                    </a:lnT>
                    <a:lnB>
                      <a:noFill/>
                    </a:lnB>
                  </a:tcPr>
                </a:tc>
                <a:extLst>
                  <a:ext uri="{0D108BD9-81ED-4DB2-BD59-A6C34878D82A}">
                    <a16:rowId xmlns:a16="http://schemas.microsoft.com/office/drawing/2014/main" val="2937178427"/>
                  </a:ext>
                </a:extLst>
              </a:tr>
              <a:tr h="181621">
                <a:tc>
                  <a:txBody>
                    <a:bodyPr/>
                    <a:lstStyle/>
                    <a:p>
                      <a:pPr algn="l" fontAlgn="b"/>
                      <a:r>
                        <a:rPr lang="en-US" sz="1100" b="0" i="0" u="none" strike="noStrike">
                          <a:solidFill>
                            <a:srgbClr val="000000"/>
                          </a:solidFill>
                          <a:effectLst/>
                          <a:latin typeface="Calibri" panose="020F0502020204030204" pitchFamily="34" charset="0"/>
                        </a:rPr>
                        <a:t>Horry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61,741.31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74,060.25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5.84%</a:t>
                      </a:r>
                    </a:p>
                  </a:txBody>
                  <a:tcPr marL="9525" marR="9525" marT="9525" marB="0" anchor="b">
                    <a:lnL>
                      <a:noFill/>
                    </a:lnL>
                    <a:lnR>
                      <a:noFill/>
                    </a:lnR>
                    <a:lnT>
                      <a:noFill/>
                    </a:lnT>
                    <a:lnB>
                      <a:noFill/>
                    </a:lnB>
                  </a:tcPr>
                </a:tc>
                <a:extLst>
                  <a:ext uri="{0D108BD9-81ED-4DB2-BD59-A6C34878D82A}">
                    <a16:rowId xmlns:a16="http://schemas.microsoft.com/office/drawing/2014/main" val="1950266019"/>
                  </a:ext>
                </a:extLst>
              </a:tr>
              <a:tr h="181621">
                <a:tc>
                  <a:txBody>
                    <a:bodyPr/>
                    <a:lstStyle/>
                    <a:p>
                      <a:pPr algn="l" fontAlgn="b"/>
                      <a:r>
                        <a:rPr lang="en-US" sz="1100" b="0" i="0" u="none" strike="noStrike">
                          <a:solidFill>
                            <a:srgbClr val="000000"/>
                          </a:solidFill>
                          <a:effectLst/>
                          <a:latin typeface="Calibri" panose="020F0502020204030204" pitchFamily="34" charset="0"/>
                        </a:rPr>
                        <a:t>Jasper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3,557.11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4,282.75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0.34%</a:t>
                      </a:r>
                    </a:p>
                  </a:txBody>
                  <a:tcPr marL="9525" marR="9525" marT="9525" marB="0" anchor="b">
                    <a:lnL>
                      <a:noFill/>
                    </a:lnL>
                    <a:lnR>
                      <a:noFill/>
                    </a:lnR>
                    <a:lnT>
                      <a:noFill/>
                    </a:lnT>
                    <a:lnB>
                      <a:noFill/>
                    </a:lnB>
                  </a:tcPr>
                </a:tc>
                <a:extLst>
                  <a:ext uri="{0D108BD9-81ED-4DB2-BD59-A6C34878D82A}">
                    <a16:rowId xmlns:a16="http://schemas.microsoft.com/office/drawing/2014/main" val="1983840100"/>
                  </a:ext>
                </a:extLst>
              </a:tr>
              <a:tr h="181621">
                <a:tc>
                  <a:txBody>
                    <a:bodyPr/>
                    <a:lstStyle/>
                    <a:p>
                      <a:pPr algn="l" fontAlgn="b"/>
                      <a:r>
                        <a:rPr lang="en-US" sz="1100" b="0" i="0" u="none" strike="noStrike">
                          <a:solidFill>
                            <a:srgbClr val="000000"/>
                          </a:solidFill>
                          <a:effectLst/>
                          <a:latin typeface="Calibri" panose="020F0502020204030204" pitchFamily="34" charset="0"/>
                        </a:rPr>
                        <a:t>Kershaw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14,304.87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17,049.43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1.34%</a:t>
                      </a:r>
                    </a:p>
                  </a:txBody>
                  <a:tcPr marL="9525" marR="9525" marT="9525" marB="0" anchor="b">
                    <a:lnL>
                      <a:noFill/>
                    </a:lnL>
                    <a:lnR>
                      <a:noFill/>
                    </a:lnR>
                    <a:lnT>
                      <a:noFill/>
                    </a:lnT>
                    <a:lnB>
                      <a:noFill/>
                    </a:lnB>
                  </a:tcPr>
                </a:tc>
                <a:extLst>
                  <a:ext uri="{0D108BD9-81ED-4DB2-BD59-A6C34878D82A}">
                    <a16:rowId xmlns:a16="http://schemas.microsoft.com/office/drawing/2014/main" val="1546021988"/>
                  </a:ext>
                </a:extLst>
              </a:tr>
              <a:tr h="181621">
                <a:tc>
                  <a:txBody>
                    <a:bodyPr/>
                    <a:lstStyle/>
                    <a:p>
                      <a:pPr algn="l" fontAlgn="b"/>
                      <a:r>
                        <a:rPr lang="en-US" sz="1100" b="0" i="0" u="none" strike="noStrike">
                          <a:solidFill>
                            <a:srgbClr val="000000"/>
                          </a:solidFill>
                          <a:effectLst/>
                          <a:latin typeface="Calibri" panose="020F0502020204030204" pitchFamily="34" charset="0"/>
                        </a:rPr>
                        <a:t>Lancaster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19,172.24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22,647.25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1.79%</a:t>
                      </a:r>
                    </a:p>
                  </a:txBody>
                  <a:tcPr marL="9525" marR="9525" marT="9525" marB="0" anchor="b">
                    <a:lnL>
                      <a:noFill/>
                    </a:lnL>
                    <a:lnR>
                      <a:noFill/>
                    </a:lnR>
                    <a:lnT>
                      <a:noFill/>
                    </a:lnT>
                    <a:lnB>
                      <a:noFill/>
                    </a:lnB>
                  </a:tcPr>
                </a:tc>
                <a:extLst>
                  <a:ext uri="{0D108BD9-81ED-4DB2-BD59-A6C34878D82A}">
                    <a16:rowId xmlns:a16="http://schemas.microsoft.com/office/drawing/2014/main" val="3941923382"/>
                  </a:ext>
                </a:extLst>
              </a:tr>
              <a:tr h="181621">
                <a:tc>
                  <a:txBody>
                    <a:bodyPr/>
                    <a:lstStyle/>
                    <a:p>
                      <a:pPr algn="l" fontAlgn="b"/>
                      <a:r>
                        <a:rPr lang="en-US" sz="1100" b="0" i="0" u="none" strike="noStrike">
                          <a:solidFill>
                            <a:srgbClr val="000000"/>
                          </a:solidFill>
                          <a:effectLst/>
                          <a:latin typeface="Calibri" panose="020F0502020204030204" pitchFamily="34" charset="0"/>
                        </a:rPr>
                        <a:t>Laurens    55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7,254.72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0.70%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8,868.45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0.70%</a:t>
                      </a:r>
                    </a:p>
                  </a:txBody>
                  <a:tcPr marL="9525" marR="9525" marT="9525" marB="0" anchor="b">
                    <a:lnL>
                      <a:noFill/>
                    </a:lnL>
                    <a:lnR>
                      <a:noFill/>
                    </a:lnR>
                    <a:lnT>
                      <a:noFill/>
                    </a:lnT>
                    <a:lnB>
                      <a:noFill/>
                    </a:lnB>
                  </a:tcPr>
                </a:tc>
                <a:extLst>
                  <a:ext uri="{0D108BD9-81ED-4DB2-BD59-A6C34878D82A}">
                    <a16:rowId xmlns:a16="http://schemas.microsoft.com/office/drawing/2014/main" val="1570414972"/>
                  </a:ext>
                </a:extLst>
              </a:tr>
              <a:tr h="181621">
                <a:tc>
                  <a:txBody>
                    <a:bodyPr/>
                    <a:lstStyle/>
                    <a:p>
                      <a:pPr algn="l" fontAlgn="b"/>
                      <a:r>
                        <a:rPr lang="en-US" sz="1100" b="0" i="0" u="none" strike="noStrike">
                          <a:solidFill>
                            <a:srgbClr val="000000"/>
                          </a:solidFill>
                          <a:effectLst/>
                          <a:latin typeface="Calibri" panose="020F0502020204030204" pitchFamily="34" charset="0"/>
                        </a:rPr>
                        <a:t>Laurens    56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3,867.99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0.38%</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4,764.83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0.38%</a:t>
                      </a:r>
                    </a:p>
                  </a:txBody>
                  <a:tcPr marL="9525" marR="9525" marT="9525" marB="0" anchor="b">
                    <a:lnL>
                      <a:noFill/>
                    </a:lnL>
                    <a:lnR>
                      <a:noFill/>
                    </a:lnR>
                    <a:lnT>
                      <a:noFill/>
                    </a:lnT>
                    <a:lnB>
                      <a:noFill/>
                    </a:lnB>
                  </a:tcPr>
                </a:tc>
                <a:extLst>
                  <a:ext uri="{0D108BD9-81ED-4DB2-BD59-A6C34878D82A}">
                    <a16:rowId xmlns:a16="http://schemas.microsoft.com/office/drawing/2014/main" val="3294861926"/>
                  </a:ext>
                </a:extLst>
              </a:tr>
              <a:tr h="181621">
                <a:tc>
                  <a:txBody>
                    <a:bodyPr/>
                    <a:lstStyle/>
                    <a:p>
                      <a:pPr algn="l" fontAlgn="b"/>
                      <a:r>
                        <a:rPr lang="en-US" sz="1100" b="0" i="0" u="none" strike="noStrike">
                          <a:solidFill>
                            <a:srgbClr val="000000"/>
                          </a:solidFill>
                          <a:effectLst/>
                          <a:latin typeface="Calibri" panose="020F0502020204030204" pitchFamily="34" charset="0"/>
                        </a:rPr>
                        <a:t>Lee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2,012.63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2,495.85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0.20%</a:t>
                      </a:r>
                    </a:p>
                  </a:txBody>
                  <a:tcPr marL="9525" marR="9525" marT="9525" marB="0" anchor="b">
                    <a:lnL>
                      <a:noFill/>
                    </a:lnL>
                    <a:lnR>
                      <a:noFill/>
                    </a:lnR>
                    <a:lnT>
                      <a:noFill/>
                    </a:lnT>
                    <a:lnB>
                      <a:noFill/>
                    </a:lnB>
                  </a:tcPr>
                </a:tc>
                <a:extLst>
                  <a:ext uri="{0D108BD9-81ED-4DB2-BD59-A6C34878D82A}">
                    <a16:rowId xmlns:a16="http://schemas.microsoft.com/office/drawing/2014/main" val="1191871313"/>
                  </a:ext>
                </a:extLst>
              </a:tr>
              <a:tr h="181621">
                <a:tc>
                  <a:txBody>
                    <a:bodyPr/>
                    <a:lstStyle/>
                    <a:p>
                      <a:pPr algn="l" fontAlgn="b"/>
                      <a:r>
                        <a:rPr lang="en-US" sz="1100" b="0" i="0" u="none" strike="noStrike">
                          <a:solidFill>
                            <a:srgbClr val="000000"/>
                          </a:solidFill>
                          <a:effectLst/>
                          <a:latin typeface="Calibri" panose="020F0502020204030204" pitchFamily="34" charset="0"/>
                        </a:rPr>
                        <a:t>Lexington  01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36,849.86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3.58%</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42,401.52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3.34%</a:t>
                      </a:r>
                    </a:p>
                  </a:txBody>
                  <a:tcPr marL="9525" marR="9525" marT="9525" marB="0" anchor="b">
                    <a:lnL>
                      <a:noFill/>
                    </a:lnL>
                    <a:lnR>
                      <a:noFill/>
                    </a:lnR>
                    <a:lnT>
                      <a:noFill/>
                    </a:lnT>
                    <a:lnB>
                      <a:noFill/>
                    </a:lnB>
                  </a:tcPr>
                </a:tc>
                <a:extLst>
                  <a:ext uri="{0D108BD9-81ED-4DB2-BD59-A6C34878D82A}">
                    <a16:rowId xmlns:a16="http://schemas.microsoft.com/office/drawing/2014/main" val="3465894265"/>
                  </a:ext>
                </a:extLst>
              </a:tr>
              <a:tr h="181621">
                <a:tc>
                  <a:txBody>
                    <a:bodyPr/>
                    <a:lstStyle/>
                    <a:p>
                      <a:pPr algn="l" fontAlgn="b"/>
                      <a:r>
                        <a:rPr lang="en-US" sz="1100" b="0" i="0" u="none" strike="noStrike">
                          <a:solidFill>
                            <a:srgbClr val="000000"/>
                          </a:solidFill>
                          <a:effectLst/>
                          <a:latin typeface="Calibri" panose="020F0502020204030204" pitchFamily="34" charset="0"/>
                        </a:rPr>
                        <a:t>Lexington  02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11,897.55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14,601.45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1.15%</a:t>
                      </a:r>
                    </a:p>
                  </a:txBody>
                  <a:tcPr marL="9525" marR="9525" marT="9525" marB="0" anchor="b">
                    <a:lnL>
                      <a:noFill/>
                    </a:lnL>
                    <a:lnR>
                      <a:noFill/>
                    </a:lnR>
                    <a:lnT>
                      <a:noFill/>
                    </a:lnT>
                    <a:lnB>
                      <a:noFill/>
                    </a:lnB>
                  </a:tcPr>
                </a:tc>
                <a:extLst>
                  <a:ext uri="{0D108BD9-81ED-4DB2-BD59-A6C34878D82A}">
                    <a16:rowId xmlns:a16="http://schemas.microsoft.com/office/drawing/2014/main" val="1683388646"/>
                  </a:ext>
                </a:extLst>
              </a:tr>
              <a:tr h="181621">
                <a:tc>
                  <a:txBody>
                    <a:bodyPr/>
                    <a:lstStyle/>
                    <a:p>
                      <a:pPr algn="l" fontAlgn="b"/>
                      <a:r>
                        <a:rPr lang="en-US" sz="1100" b="0" i="0" u="none" strike="noStrike">
                          <a:solidFill>
                            <a:srgbClr val="000000"/>
                          </a:solidFill>
                          <a:effectLst/>
                          <a:latin typeface="Calibri" panose="020F0502020204030204" pitchFamily="34" charset="0"/>
                        </a:rPr>
                        <a:t>Lexington  03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2,734.54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0.27%</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3,321.95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0.26%</a:t>
                      </a:r>
                    </a:p>
                  </a:txBody>
                  <a:tcPr marL="9525" marR="9525" marT="9525" marB="0" anchor="b">
                    <a:lnL>
                      <a:noFill/>
                    </a:lnL>
                    <a:lnR>
                      <a:noFill/>
                    </a:lnR>
                    <a:lnT>
                      <a:noFill/>
                    </a:lnT>
                    <a:lnB>
                      <a:noFill/>
                    </a:lnB>
                  </a:tcPr>
                </a:tc>
                <a:extLst>
                  <a:ext uri="{0D108BD9-81ED-4DB2-BD59-A6C34878D82A}">
                    <a16:rowId xmlns:a16="http://schemas.microsoft.com/office/drawing/2014/main" val="3806840523"/>
                  </a:ext>
                </a:extLst>
              </a:tr>
              <a:tr h="181621">
                <a:tc>
                  <a:txBody>
                    <a:bodyPr/>
                    <a:lstStyle/>
                    <a:p>
                      <a:pPr algn="l" fontAlgn="b"/>
                      <a:r>
                        <a:rPr lang="en-US" sz="1100" b="0" i="0" u="none" strike="noStrike">
                          <a:solidFill>
                            <a:srgbClr val="000000"/>
                          </a:solidFill>
                          <a:effectLst/>
                          <a:latin typeface="Calibri" panose="020F0502020204030204" pitchFamily="34" charset="0"/>
                        </a:rPr>
                        <a:t>Lexington  04           </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4,715.89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0.46%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5,871.48 </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0.46%</a:t>
                      </a:r>
                    </a:p>
                  </a:txBody>
                  <a:tcPr marL="9525" marR="9525" marT="9525" marB="0" anchor="b">
                    <a:lnL>
                      <a:noFill/>
                    </a:lnL>
                    <a:lnR>
                      <a:noFill/>
                    </a:lnR>
                    <a:lnT>
                      <a:noFill/>
                    </a:lnT>
                    <a:lnB>
                      <a:noFill/>
                    </a:lnB>
                  </a:tcPr>
                </a:tc>
                <a:extLst>
                  <a:ext uri="{0D108BD9-81ED-4DB2-BD59-A6C34878D82A}">
                    <a16:rowId xmlns:a16="http://schemas.microsoft.com/office/drawing/2014/main" val="3997602712"/>
                  </a:ext>
                </a:extLst>
              </a:tr>
            </a:tbl>
          </a:graphicData>
        </a:graphic>
      </p:graphicFrame>
    </p:spTree>
    <p:extLst>
      <p:ext uri="{BB962C8B-B14F-4D97-AF65-F5344CB8AC3E}">
        <p14:creationId xmlns:p14="http://schemas.microsoft.com/office/powerpoint/2010/main" val="2861730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50F23-DA53-4E0F-8BCF-A348478F9E83}"/>
              </a:ext>
            </a:extLst>
          </p:cNvPr>
          <p:cNvSpPr>
            <a:spLocks noGrp="1"/>
          </p:cNvSpPr>
          <p:nvPr>
            <p:ph type="title"/>
          </p:nvPr>
        </p:nvSpPr>
        <p:spPr>
          <a:xfrm>
            <a:off x="678809" y="240821"/>
            <a:ext cx="10515600" cy="440216"/>
          </a:xfrm>
        </p:spPr>
        <p:txBody>
          <a:bodyPr>
            <a:normAutofit fontScale="90000"/>
          </a:bodyPr>
          <a:lstStyle/>
          <a:p>
            <a:r>
              <a:rPr lang="en-US" dirty="0"/>
              <a:t>Weighted Pupils by District</a:t>
            </a:r>
          </a:p>
        </p:txBody>
      </p:sp>
      <p:graphicFrame>
        <p:nvGraphicFramePr>
          <p:cNvPr id="15" name="Content Placeholder 14">
            <a:extLst>
              <a:ext uri="{FF2B5EF4-FFF2-40B4-BE49-F238E27FC236}">
                <a16:creationId xmlns:a16="http://schemas.microsoft.com/office/drawing/2014/main" id="{38634CDD-C6F2-4BCF-A9EB-F7F5D72D354F}"/>
              </a:ext>
            </a:extLst>
          </p:cNvPr>
          <p:cNvGraphicFramePr>
            <a:graphicFrameLocks noGrp="1"/>
          </p:cNvGraphicFramePr>
          <p:nvPr>
            <p:ph sz="half" idx="2"/>
            <p:extLst>
              <p:ext uri="{D42A27DB-BD31-4B8C-83A1-F6EECF244321}">
                <p14:modId xmlns:p14="http://schemas.microsoft.com/office/powerpoint/2010/main" val="910581635"/>
              </p:ext>
            </p:extLst>
          </p:nvPr>
        </p:nvGraphicFramePr>
        <p:xfrm>
          <a:off x="5827277" y="696152"/>
          <a:ext cx="5813502" cy="4781234"/>
        </p:xfrm>
        <a:graphic>
          <a:graphicData uri="http://schemas.openxmlformats.org/drawingml/2006/table">
            <a:tbl>
              <a:tblPr/>
              <a:tblGrid>
                <a:gridCol w="1860550">
                  <a:extLst>
                    <a:ext uri="{9D8B030D-6E8A-4147-A177-3AD203B41FA5}">
                      <a16:colId xmlns:a16="http://schemas.microsoft.com/office/drawing/2014/main" val="633200186"/>
                    </a:ext>
                  </a:extLst>
                </a:gridCol>
                <a:gridCol w="978001">
                  <a:extLst>
                    <a:ext uri="{9D8B030D-6E8A-4147-A177-3AD203B41FA5}">
                      <a16:colId xmlns:a16="http://schemas.microsoft.com/office/drawing/2014/main" val="65843246"/>
                    </a:ext>
                  </a:extLst>
                </a:gridCol>
                <a:gridCol w="846791">
                  <a:extLst>
                    <a:ext uri="{9D8B030D-6E8A-4147-A177-3AD203B41FA5}">
                      <a16:colId xmlns:a16="http://schemas.microsoft.com/office/drawing/2014/main" val="399634960"/>
                    </a:ext>
                  </a:extLst>
                </a:gridCol>
                <a:gridCol w="123367">
                  <a:extLst>
                    <a:ext uri="{9D8B030D-6E8A-4147-A177-3AD203B41FA5}">
                      <a16:colId xmlns:a16="http://schemas.microsoft.com/office/drawing/2014/main" val="3527240195"/>
                    </a:ext>
                  </a:extLst>
                </a:gridCol>
                <a:gridCol w="1287463">
                  <a:extLst>
                    <a:ext uri="{9D8B030D-6E8A-4147-A177-3AD203B41FA5}">
                      <a16:colId xmlns:a16="http://schemas.microsoft.com/office/drawing/2014/main" val="3039178006"/>
                    </a:ext>
                  </a:extLst>
                </a:gridCol>
                <a:gridCol w="717330">
                  <a:extLst>
                    <a:ext uri="{9D8B030D-6E8A-4147-A177-3AD203B41FA5}">
                      <a16:colId xmlns:a16="http://schemas.microsoft.com/office/drawing/2014/main" val="3745203227"/>
                    </a:ext>
                  </a:extLst>
                </a:gridCol>
              </a:tblGrid>
              <a:tr h="305032">
                <a:tc>
                  <a:txBody>
                    <a:bodyPr/>
                    <a:lstStyle/>
                    <a:p>
                      <a:pPr algn="ctr" fontAlgn="b"/>
                      <a:r>
                        <a:rPr lang="en-US" sz="1050" b="1" i="0" u="none" strike="noStrike" dirty="0">
                          <a:solidFill>
                            <a:srgbClr val="000000"/>
                          </a:solidFill>
                          <a:effectLst/>
                          <a:latin typeface="Calibri" panose="020F0502020204030204" pitchFamily="34" charset="0"/>
                        </a:rPr>
                        <a:t>DISTRICT</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FY 2021-22 </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135-DAY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050" b="1" i="0" u="none" strike="noStrike" dirty="0">
                        <a:solidFill>
                          <a:srgbClr val="000000"/>
                        </a:solidFill>
                        <a:effectLst/>
                        <a:latin typeface="Calibri" panose="020F0502020204030204" pitchFamily="34" charset="0"/>
                      </a:endParaRP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FY 2021-22</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NEW FORMULA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9753391"/>
                  </a:ext>
                </a:extLst>
              </a:tr>
              <a:tr h="324232">
                <a:tc>
                  <a:txBody>
                    <a:bodyPr/>
                    <a:lstStyle/>
                    <a:p>
                      <a:pPr algn="l" fontAlgn="b"/>
                      <a:r>
                        <a:rPr lang="en-US" sz="1100" b="0" i="0" u="none" strike="noStrike">
                          <a:solidFill>
                            <a:srgbClr val="000000"/>
                          </a:solidFill>
                          <a:effectLst/>
                          <a:latin typeface="Calibri" panose="020F0502020204030204" pitchFamily="34" charset="0"/>
                        </a:rPr>
                        <a:t>SC Public Charter School District</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dirty="0">
                          <a:solidFill>
                            <a:srgbClr val="000000"/>
                          </a:solidFill>
                          <a:effectLst/>
                          <a:latin typeface="Calibri" panose="020F0502020204030204" pitchFamily="34" charset="0"/>
                        </a:rPr>
                        <a:t>22,100.43</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2.15%</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                      46,504.66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3.67%</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939235174"/>
                  </a:ext>
                </a:extLst>
              </a:tr>
              <a:tr h="71973">
                <a:tc>
                  <a:txBody>
                    <a:bodyPr/>
                    <a:lstStyle/>
                    <a:p>
                      <a:pPr algn="l" fontAlgn="b"/>
                      <a:r>
                        <a:rPr lang="en-US" sz="1100" b="0" i="0" u="none" strike="noStrike" dirty="0">
                          <a:solidFill>
                            <a:srgbClr val="000000"/>
                          </a:solidFill>
                          <a:effectLst/>
                          <a:latin typeface="Calibri" panose="020F0502020204030204" pitchFamily="34" charset="0"/>
                        </a:rPr>
                        <a:t>Charter Institute at Erskine</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32,001.82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3.11%</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54,281.73 </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4.28%</a:t>
                      </a:r>
                    </a:p>
                  </a:txBody>
                  <a:tcPr marL="9525" marR="9525" marT="9525" marB="0" anchor="b">
                    <a:lnL>
                      <a:noFill/>
                    </a:lnL>
                    <a:lnR>
                      <a:noFill/>
                    </a:lnR>
                    <a:lnT>
                      <a:noFill/>
                    </a:lnT>
                    <a:lnB>
                      <a:noFill/>
                    </a:lnB>
                  </a:tcPr>
                </a:tc>
                <a:extLst>
                  <a:ext uri="{0D108BD9-81ED-4DB2-BD59-A6C34878D82A}">
                    <a16:rowId xmlns:a16="http://schemas.microsoft.com/office/drawing/2014/main" val="1207768742"/>
                  </a:ext>
                </a:extLst>
              </a:tr>
              <a:tr h="71973">
                <a:tc>
                  <a:txBody>
                    <a:bodyPr/>
                    <a:lstStyle/>
                    <a:p>
                      <a:pPr marL="0" algn="l" defTabSz="6858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Limestone Charter</a:t>
                      </a:r>
                    </a:p>
                  </a:txBody>
                  <a:tcPr marL="9525" marR="9525" marT="9525" marB="0" anchor="b">
                    <a:lnL>
                      <a:noFill/>
                    </a:lnL>
                    <a:lnR>
                      <a:noFill/>
                    </a:lnR>
                    <a:lnT>
                      <a:noFill/>
                    </a:lnT>
                    <a:lnB>
                      <a:noFill/>
                    </a:lnB>
                  </a:tcPr>
                </a:tc>
                <a:tc>
                  <a:txBody>
                    <a:bodyPr/>
                    <a:lstStyle/>
                    <a:p>
                      <a:pPr marL="0" algn="r" defTabSz="6858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 n/a</a:t>
                      </a:r>
                    </a:p>
                  </a:txBody>
                  <a:tcPr marL="9525" marR="9525" marT="9525" marB="0" anchor="b">
                    <a:lnL>
                      <a:noFill/>
                    </a:lnL>
                    <a:lnR>
                      <a:noFill/>
                    </a:lnR>
                    <a:lnT>
                      <a:noFill/>
                    </a:lnT>
                    <a:lnB>
                      <a:noFill/>
                    </a:lnB>
                  </a:tcPr>
                </a:tc>
                <a:tc>
                  <a:txBody>
                    <a:bodyPr/>
                    <a:lstStyle/>
                    <a:p>
                      <a:pPr marL="0" algn="r" defTabSz="6858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n/a</a:t>
                      </a:r>
                    </a:p>
                  </a:txBody>
                  <a:tcPr marL="9525" marR="9525" marT="9525" marB="0" anchor="b">
                    <a:lnL>
                      <a:noFill/>
                    </a:lnL>
                    <a:lnR>
                      <a:noFill/>
                    </a:lnR>
                    <a:lnT>
                      <a:noFill/>
                    </a:lnT>
                    <a:lnB>
                      <a:noFill/>
                    </a:lnB>
                  </a:tcPr>
                </a:tc>
                <a:tc>
                  <a:txBody>
                    <a:bodyPr/>
                    <a:lstStyle/>
                    <a:p>
                      <a:pPr marL="0" algn="l" defTabSz="685800" rtl="0" eaLnBrk="1" fontAlgn="b" latinLnBrk="0" hangingPunct="1"/>
                      <a:endParaRPr lang="en-US" sz="1100" b="0" i="0" u="none" strike="noStrike" kern="1200">
                        <a:solidFill>
                          <a:srgbClr val="000000"/>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r" defTabSz="6858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                    4,616.66 </a:t>
                      </a:r>
                    </a:p>
                  </a:txBody>
                  <a:tcPr marL="9525" marR="9525" marT="9525" marB="0" anchor="b">
                    <a:lnL>
                      <a:noFill/>
                    </a:lnL>
                    <a:lnR>
                      <a:noFill/>
                    </a:lnR>
                    <a:lnT>
                      <a:noFill/>
                    </a:lnT>
                    <a:lnB>
                      <a:noFill/>
                    </a:lnB>
                  </a:tcPr>
                </a:tc>
                <a:tc>
                  <a:txBody>
                    <a:bodyPr/>
                    <a:lstStyle/>
                    <a:p>
                      <a:pPr marL="0" algn="r" defTabSz="685800" rtl="0" eaLnBrk="1" fontAlgn="b" latinLnBrk="0" hangingPunct="1"/>
                      <a:r>
                        <a:rPr lang="en-US" sz="1100" b="0" i="0" u="none" strike="noStrike" kern="1200" dirty="0">
                          <a:solidFill>
                            <a:srgbClr val="000000"/>
                          </a:solidFill>
                          <a:effectLst/>
                          <a:latin typeface="Calibri" panose="020F0502020204030204" pitchFamily="34" charset="0"/>
                          <a:ea typeface="+mn-ea"/>
                          <a:cs typeface="+mn-cs"/>
                        </a:rPr>
                        <a:t>0.36%</a:t>
                      </a:r>
                    </a:p>
                  </a:txBody>
                  <a:tcPr marL="9525" marR="9525" marT="9525" marB="0" anchor="b">
                    <a:lnL>
                      <a:noFill/>
                    </a:lnL>
                    <a:lnR>
                      <a:noFill/>
                    </a:lnR>
                    <a:lnT>
                      <a:noFill/>
                    </a:lnT>
                    <a:lnB>
                      <a:noFill/>
                    </a:lnB>
                  </a:tcPr>
                </a:tc>
                <a:extLst>
                  <a:ext uri="{0D108BD9-81ED-4DB2-BD59-A6C34878D82A}">
                    <a16:rowId xmlns:a16="http://schemas.microsoft.com/office/drawing/2014/main" val="4276382595"/>
                  </a:ext>
                </a:extLst>
              </a:tr>
              <a:tr h="324232">
                <a:tc>
                  <a:txBody>
                    <a:bodyPr/>
                    <a:lstStyle/>
                    <a:p>
                      <a:pPr algn="l" fontAlgn="b"/>
                      <a:r>
                        <a:rPr lang="en-US" sz="1100" b="1" i="1" u="none" strike="noStrike" dirty="0">
                          <a:solidFill>
                            <a:srgbClr val="000000"/>
                          </a:solidFill>
                          <a:effectLst/>
                          <a:latin typeface="Calibri" panose="020F0502020204030204" pitchFamily="34" charset="0"/>
                        </a:rPr>
                        <a:t>Total – Charter Districts</a:t>
                      </a:r>
                    </a:p>
                  </a:txBody>
                  <a:tcPr marL="9525" marR="9525" marT="9525" marB="0" anchor="b">
                    <a:lnL>
                      <a:noFill/>
                    </a:lnL>
                    <a:lnR>
                      <a:noFill/>
                    </a:lnR>
                    <a:lnT>
                      <a:noFill/>
                    </a:lnT>
                    <a:lnB>
                      <a:noFill/>
                    </a:lnB>
                  </a:tcPr>
                </a:tc>
                <a:tc>
                  <a:txBody>
                    <a:bodyPr/>
                    <a:lstStyle/>
                    <a:p>
                      <a:pPr algn="r" fontAlgn="b"/>
                      <a:r>
                        <a:rPr lang="en-US" sz="1100" b="1" i="1" u="none" strike="noStrike" dirty="0">
                          <a:solidFill>
                            <a:srgbClr val="000000"/>
                          </a:solidFill>
                          <a:effectLst/>
                          <a:latin typeface="Calibri" panose="020F0502020204030204" pitchFamily="34" charset="0"/>
                        </a:rPr>
                        <a:t>54,102.25</a:t>
                      </a:r>
                    </a:p>
                  </a:txBody>
                  <a:tcPr marL="9525" marR="9525" marT="9525" marB="0" anchor="b">
                    <a:lnL>
                      <a:noFill/>
                    </a:lnL>
                    <a:lnR>
                      <a:noFill/>
                    </a:lnR>
                    <a:lnT>
                      <a:noFill/>
                    </a:lnT>
                    <a:lnB>
                      <a:noFill/>
                    </a:lnB>
                  </a:tcPr>
                </a:tc>
                <a:tc>
                  <a:txBody>
                    <a:bodyPr/>
                    <a:lstStyle/>
                    <a:p>
                      <a:pPr algn="r" fontAlgn="b"/>
                      <a:r>
                        <a:rPr lang="en-US" sz="1100" b="1" i="1" u="none" strike="noStrike" dirty="0">
                          <a:solidFill>
                            <a:srgbClr val="000000"/>
                          </a:solidFill>
                          <a:effectLst/>
                          <a:latin typeface="Calibri" panose="020F0502020204030204" pitchFamily="34" charset="0"/>
                        </a:rPr>
                        <a:t>5.25%</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1" i="1" u="none" strike="noStrike" dirty="0">
                          <a:solidFill>
                            <a:srgbClr val="000000"/>
                          </a:solidFill>
                          <a:effectLst/>
                          <a:latin typeface="Calibri" panose="020F0502020204030204" pitchFamily="34" charset="0"/>
                        </a:rPr>
                        <a:t>                   105,403.04 </a:t>
                      </a:r>
                    </a:p>
                  </a:txBody>
                  <a:tcPr marL="9525" marR="9525" marT="9525" marB="0" anchor="b">
                    <a:lnL>
                      <a:noFill/>
                    </a:lnL>
                    <a:lnR>
                      <a:noFill/>
                    </a:lnR>
                    <a:lnT>
                      <a:noFill/>
                    </a:lnT>
                    <a:lnB>
                      <a:noFill/>
                    </a:lnB>
                  </a:tcPr>
                </a:tc>
                <a:tc>
                  <a:txBody>
                    <a:bodyPr/>
                    <a:lstStyle/>
                    <a:p>
                      <a:pPr algn="r" fontAlgn="b"/>
                      <a:r>
                        <a:rPr lang="en-US" sz="1100" b="1" i="1" u="none" strike="noStrike" dirty="0">
                          <a:solidFill>
                            <a:srgbClr val="000000"/>
                          </a:solidFill>
                          <a:effectLst/>
                          <a:latin typeface="Calibri" panose="020F0502020204030204" pitchFamily="34" charset="0"/>
                        </a:rPr>
                        <a:t>8.31%</a:t>
                      </a:r>
                    </a:p>
                  </a:txBody>
                  <a:tcPr marL="9525" marR="9525" marT="9525" marB="0" anchor="b">
                    <a:lnL>
                      <a:noFill/>
                    </a:lnL>
                    <a:lnR>
                      <a:noFill/>
                    </a:lnR>
                    <a:lnT>
                      <a:noFill/>
                    </a:lnT>
                    <a:lnB>
                      <a:noFill/>
                    </a:lnB>
                  </a:tcPr>
                </a:tc>
                <a:extLst>
                  <a:ext uri="{0D108BD9-81ED-4DB2-BD59-A6C34878D82A}">
                    <a16:rowId xmlns:a16="http://schemas.microsoft.com/office/drawing/2014/main" val="101048558"/>
                  </a:ext>
                </a:extLst>
              </a:tr>
              <a:tr h="251582">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3577221363"/>
                  </a:ext>
                </a:extLst>
              </a:tr>
              <a:tr h="242395">
                <a:tc>
                  <a:txBody>
                    <a:bodyPr/>
                    <a:lstStyle/>
                    <a:p>
                      <a:pPr algn="l" fontAlgn="b"/>
                      <a:r>
                        <a:rPr lang="en-US" sz="1100" b="1" i="0" u="none" strike="noStrike">
                          <a:solidFill>
                            <a:srgbClr val="000000"/>
                          </a:solidFill>
                          <a:effectLst/>
                          <a:latin typeface="Calibri" panose="020F0502020204030204" pitchFamily="34" charset="0"/>
                        </a:rPr>
                        <a:t>Grand Total</a:t>
                      </a: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1,029,818.97</a:t>
                      </a: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100.00%</a:t>
                      </a: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1" i="0" u="none" strike="noStrike">
                          <a:solidFill>
                            <a:srgbClr val="000000"/>
                          </a:solidFill>
                          <a:effectLst/>
                          <a:latin typeface="Calibri" panose="020F0502020204030204" pitchFamily="34" charset="0"/>
                        </a:rPr>
                        <a:t>                1,268,429.26 </a:t>
                      </a: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100.00%</a:t>
                      </a:r>
                    </a:p>
                  </a:txBody>
                  <a:tcPr marL="9525" marR="9525" marT="9525" marB="0" anchor="b">
                    <a:lnL>
                      <a:noFill/>
                    </a:lnL>
                    <a:lnR>
                      <a:noFill/>
                    </a:lnR>
                    <a:lnT>
                      <a:noFill/>
                    </a:lnT>
                    <a:lnB>
                      <a:noFill/>
                    </a:lnB>
                  </a:tcPr>
                </a:tc>
                <a:extLst>
                  <a:ext uri="{0D108BD9-81ED-4DB2-BD59-A6C34878D82A}">
                    <a16:rowId xmlns:a16="http://schemas.microsoft.com/office/drawing/2014/main" val="1609480570"/>
                  </a:ext>
                </a:extLst>
              </a:tr>
              <a:tr h="242395">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448619601"/>
                  </a:ext>
                </a:extLst>
              </a:tr>
              <a:tr h="268477">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1911932900"/>
                  </a:ext>
                </a:extLst>
              </a:tr>
              <a:tr h="242395">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2259572046"/>
                  </a:ext>
                </a:extLst>
              </a:tr>
              <a:tr h="242395">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3615618339"/>
                  </a:ext>
                </a:extLst>
              </a:tr>
              <a:tr h="242395">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3385103060"/>
                  </a:ext>
                </a:extLst>
              </a:tr>
              <a:tr h="242395">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1601476375"/>
                  </a:ext>
                </a:extLst>
              </a:tr>
              <a:tr h="242395">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3109" marR="3109" marT="3109" marB="0" anchor="b">
                    <a:lnL>
                      <a:noFill/>
                    </a:lnL>
                    <a:lnR>
                      <a:noFill/>
                    </a:lnR>
                    <a:lnT>
                      <a:noFill/>
                    </a:lnT>
                    <a:lnB>
                      <a:noFill/>
                    </a:lnB>
                  </a:tcPr>
                </a:tc>
                <a:extLst>
                  <a:ext uri="{0D108BD9-81ED-4DB2-BD59-A6C34878D82A}">
                    <a16:rowId xmlns:a16="http://schemas.microsoft.com/office/drawing/2014/main" val="3731445362"/>
                  </a:ext>
                </a:extLst>
              </a:tr>
              <a:tr h="247446">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517853825"/>
                  </a:ext>
                </a:extLst>
              </a:tr>
              <a:tr h="247446">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87664025"/>
                  </a:ext>
                </a:extLst>
              </a:tr>
              <a:tr h="247446">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44446595"/>
                  </a:ext>
                </a:extLst>
              </a:tr>
              <a:tr h="247446">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296807496"/>
                  </a:ext>
                </a:extLst>
              </a:tr>
              <a:tr h="247446">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05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235178076"/>
                  </a:ext>
                </a:extLst>
              </a:tr>
            </a:tbl>
          </a:graphicData>
        </a:graphic>
      </p:graphicFrame>
      <p:sp>
        <p:nvSpPr>
          <p:cNvPr id="4" name="Date Placeholder 3">
            <a:extLst>
              <a:ext uri="{FF2B5EF4-FFF2-40B4-BE49-F238E27FC236}">
                <a16:creationId xmlns:a16="http://schemas.microsoft.com/office/drawing/2014/main" id="{1F41E199-C633-4403-863B-D9DCAD578842}"/>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2DCA6CA1-133F-4887-9D87-F7E66CE2427D}"/>
              </a:ext>
            </a:extLst>
          </p:cNvPr>
          <p:cNvSpPr>
            <a:spLocks noGrp="1"/>
          </p:cNvSpPr>
          <p:nvPr>
            <p:ph type="sldNum" sz="quarter" idx="12"/>
          </p:nvPr>
        </p:nvSpPr>
        <p:spPr/>
        <p:txBody>
          <a:bodyPr/>
          <a:lstStyle/>
          <a:p>
            <a:fld id="{784DC4BC-AE01-4C6D-870D-ADD2363A0B6C}" type="slidenum">
              <a:rPr lang="en-US" smtClean="0"/>
              <a:t>26</a:t>
            </a:fld>
            <a:endParaRPr lang="en-US" dirty="0"/>
          </a:p>
        </p:txBody>
      </p:sp>
      <p:graphicFrame>
        <p:nvGraphicFramePr>
          <p:cNvPr id="7" name="Content Placeholder 6">
            <a:extLst>
              <a:ext uri="{FF2B5EF4-FFF2-40B4-BE49-F238E27FC236}">
                <a16:creationId xmlns:a16="http://schemas.microsoft.com/office/drawing/2014/main" id="{10ADC02B-C2DE-42A0-A381-54E711ED60E8}"/>
              </a:ext>
            </a:extLst>
          </p:cNvPr>
          <p:cNvGraphicFramePr>
            <a:graphicFrameLocks noGrp="1"/>
          </p:cNvGraphicFramePr>
          <p:nvPr>
            <p:ph sz="half" idx="1"/>
            <p:extLst>
              <p:ext uri="{D42A27DB-BD31-4B8C-83A1-F6EECF244321}">
                <p14:modId xmlns:p14="http://schemas.microsoft.com/office/powerpoint/2010/main" val="767925584"/>
              </p:ext>
            </p:extLst>
          </p:nvPr>
        </p:nvGraphicFramePr>
        <p:xfrm>
          <a:off x="413097" y="705801"/>
          <a:ext cx="5185668" cy="5263142"/>
        </p:xfrm>
        <a:graphic>
          <a:graphicData uri="http://schemas.openxmlformats.org/drawingml/2006/table">
            <a:tbl>
              <a:tblPr/>
              <a:tblGrid>
                <a:gridCol w="1337984">
                  <a:extLst>
                    <a:ext uri="{9D8B030D-6E8A-4147-A177-3AD203B41FA5}">
                      <a16:colId xmlns:a16="http://schemas.microsoft.com/office/drawing/2014/main" val="2902100956"/>
                    </a:ext>
                  </a:extLst>
                </a:gridCol>
                <a:gridCol w="829430">
                  <a:extLst>
                    <a:ext uri="{9D8B030D-6E8A-4147-A177-3AD203B41FA5}">
                      <a16:colId xmlns:a16="http://schemas.microsoft.com/office/drawing/2014/main" val="512030978"/>
                    </a:ext>
                  </a:extLst>
                </a:gridCol>
                <a:gridCol w="807517">
                  <a:extLst>
                    <a:ext uri="{9D8B030D-6E8A-4147-A177-3AD203B41FA5}">
                      <a16:colId xmlns:a16="http://schemas.microsoft.com/office/drawing/2014/main" val="80799638"/>
                    </a:ext>
                  </a:extLst>
                </a:gridCol>
                <a:gridCol w="128235">
                  <a:extLst>
                    <a:ext uri="{9D8B030D-6E8A-4147-A177-3AD203B41FA5}">
                      <a16:colId xmlns:a16="http://schemas.microsoft.com/office/drawing/2014/main" val="4177176103"/>
                    </a:ext>
                  </a:extLst>
                </a:gridCol>
                <a:gridCol w="1277659">
                  <a:extLst>
                    <a:ext uri="{9D8B030D-6E8A-4147-A177-3AD203B41FA5}">
                      <a16:colId xmlns:a16="http://schemas.microsoft.com/office/drawing/2014/main" val="3829340142"/>
                    </a:ext>
                  </a:extLst>
                </a:gridCol>
                <a:gridCol w="804843">
                  <a:extLst>
                    <a:ext uri="{9D8B030D-6E8A-4147-A177-3AD203B41FA5}">
                      <a16:colId xmlns:a16="http://schemas.microsoft.com/office/drawing/2014/main" val="1241224339"/>
                    </a:ext>
                  </a:extLst>
                </a:gridCol>
              </a:tblGrid>
              <a:tr h="338829">
                <a:tc>
                  <a:txBody>
                    <a:bodyPr/>
                    <a:lstStyle/>
                    <a:p>
                      <a:pPr algn="ctr" fontAlgn="b"/>
                      <a:r>
                        <a:rPr lang="en-US" sz="1050" b="1" i="0" u="none" strike="noStrike" dirty="0">
                          <a:solidFill>
                            <a:srgbClr val="000000"/>
                          </a:solidFill>
                          <a:effectLst/>
                          <a:latin typeface="Calibri" panose="020F0502020204030204" pitchFamily="34" charset="0"/>
                        </a:rPr>
                        <a:t>DISTRICT</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FY 2021-22 </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135-DAY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050" b="1" i="0" u="none" strike="noStrike" dirty="0">
                        <a:solidFill>
                          <a:srgbClr val="000000"/>
                        </a:solidFill>
                        <a:effectLst/>
                        <a:latin typeface="Calibri" panose="020F0502020204030204" pitchFamily="34" charset="0"/>
                      </a:endParaRP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FY 2021-22</a:t>
                      </a:r>
                      <a:br>
                        <a:rPr lang="en-US" sz="1050" b="1" i="0" u="none" strike="noStrike" dirty="0">
                          <a:solidFill>
                            <a:srgbClr val="000000"/>
                          </a:solidFill>
                          <a:effectLst/>
                          <a:latin typeface="Calibri" panose="020F0502020204030204" pitchFamily="34" charset="0"/>
                        </a:rPr>
                      </a:br>
                      <a:r>
                        <a:rPr lang="en-US" sz="1050" b="1" i="0" u="none" strike="noStrike" dirty="0">
                          <a:solidFill>
                            <a:srgbClr val="000000"/>
                          </a:solidFill>
                          <a:effectLst/>
                          <a:latin typeface="Calibri" panose="020F0502020204030204" pitchFamily="34" charset="0"/>
                        </a:rPr>
                        <a:t>NEW FORMULA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Calibri" panose="020F0502020204030204" pitchFamily="34" charset="0"/>
                        </a:rPr>
                        <a:t>% OF TOTAL WPU</a:t>
                      </a:r>
                    </a:p>
                  </a:txBody>
                  <a:tcPr marL="4346" marR="4346" marT="43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5935745"/>
                  </a:ext>
                </a:extLst>
              </a:tr>
              <a:tr h="190668">
                <a:tc>
                  <a:txBody>
                    <a:bodyPr/>
                    <a:lstStyle/>
                    <a:p>
                      <a:pPr algn="l" fontAlgn="b"/>
                      <a:r>
                        <a:rPr lang="en-US" sz="1050" b="0" i="0" u="none" strike="noStrike">
                          <a:solidFill>
                            <a:srgbClr val="000000"/>
                          </a:solidFill>
                          <a:effectLst/>
                          <a:latin typeface="Calibri" panose="020F0502020204030204" pitchFamily="34" charset="0"/>
                        </a:rPr>
                        <a:t>Lexington  05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050" b="0" i="0" u="none" strike="noStrike">
                          <a:solidFill>
                            <a:srgbClr val="000000"/>
                          </a:solidFill>
                          <a:effectLst/>
                          <a:latin typeface="Calibri" panose="020F0502020204030204" pitchFamily="34" charset="0"/>
                        </a:rPr>
                        <a:t>22,683.05</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050" b="0" i="0" u="none" strike="noStrike">
                          <a:solidFill>
                            <a:srgbClr val="000000"/>
                          </a:solidFill>
                          <a:effectLst/>
                          <a:latin typeface="Calibri" panose="020F0502020204030204" pitchFamily="34" charset="0"/>
                        </a:rPr>
                        <a:t>2.20%</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050" b="0" i="0" u="none" strike="noStrike">
                          <a:solidFill>
                            <a:srgbClr val="000000"/>
                          </a:solidFill>
                          <a:effectLst/>
                          <a:latin typeface="Calibri" panose="020F0502020204030204" pitchFamily="34" charset="0"/>
                        </a:rPr>
                        <a:t>                      26,052.64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050" b="0" i="0" u="none" strike="noStrike">
                          <a:solidFill>
                            <a:srgbClr val="000000"/>
                          </a:solidFill>
                          <a:effectLst/>
                          <a:latin typeface="Calibri" panose="020F0502020204030204" pitchFamily="34" charset="0"/>
                        </a:rPr>
                        <a:t>2.05%</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616402443"/>
                  </a:ext>
                </a:extLst>
              </a:tr>
              <a:tr h="190668">
                <a:tc>
                  <a:txBody>
                    <a:bodyPr/>
                    <a:lstStyle/>
                    <a:p>
                      <a:pPr algn="l" fontAlgn="b"/>
                      <a:r>
                        <a:rPr lang="en-US" sz="1050" b="0" i="0" u="none" strike="noStrike">
                          <a:solidFill>
                            <a:srgbClr val="000000"/>
                          </a:solidFill>
                          <a:effectLst/>
                          <a:latin typeface="Calibri" panose="020F0502020204030204" pitchFamily="34" charset="0"/>
                        </a:rPr>
                        <a:t>Marion 10</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843.18</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0.08%</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1,064.23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0.08%</a:t>
                      </a:r>
                    </a:p>
                  </a:txBody>
                  <a:tcPr marL="9525" marR="9525" marT="9525" marB="0" anchor="b">
                    <a:lnL>
                      <a:noFill/>
                    </a:lnL>
                    <a:lnR>
                      <a:noFill/>
                    </a:lnR>
                    <a:lnT>
                      <a:noFill/>
                    </a:lnT>
                    <a:lnB>
                      <a:noFill/>
                    </a:lnB>
                  </a:tcPr>
                </a:tc>
                <a:extLst>
                  <a:ext uri="{0D108BD9-81ED-4DB2-BD59-A6C34878D82A}">
                    <a16:rowId xmlns:a16="http://schemas.microsoft.com/office/drawing/2014/main" val="495685470"/>
                  </a:ext>
                </a:extLst>
              </a:tr>
              <a:tr h="190668">
                <a:tc>
                  <a:txBody>
                    <a:bodyPr/>
                    <a:lstStyle/>
                    <a:p>
                      <a:pPr algn="l" fontAlgn="b"/>
                      <a:r>
                        <a:rPr lang="en-US" sz="1050" b="0" i="0" u="none" strike="noStrike" dirty="0">
                          <a:solidFill>
                            <a:srgbClr val="000000"/>
                          </a:solidFill>
                          <a:effectLst/>
                          <a:latin typeface="Calibri" panose="020F0502020204030204" pitchFamily="34" charset="0"/>
                        </a:rPr>
                        <a:t>Marlboro 10</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5,373.14</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0.52%</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6,786.30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0.54%</a:t>
                      </a:r>
                    </a:p>
                  </a:txBody>
                  <a:tcPr marL="9525" marR="9525" marT="9525" marB="0" anchor="b">
                    <a:lnL>
                      <a:noFill/>
                    </a:lnL>
                    <a:lnR>
                      <a:noFill/>
                    </a:lnR>
                    <a:lnT>
                      <a:noFill/>
                    </a:lnT>
                    <a:lnB>
                      <a:noFill/>
                    </a:lnB>
                  </a:tcPr>
                </a:tc>
                <a:extLst>
                  <a:ext uri="{0D108BD9-81ED-4DB2-BD59-A6C34878D82A}">
                    <a16:rowId xmlns:a16="http://schemas.microsoft.com/office/drawing/2014/main" val="3495975306"/>
                  </a:ext>
                </a:extLst>
              </a:tr>
              <a:tr h="190668">
                <a:tc>
                  <a:txBody>
                    <a:bodyPr/>
                    <a:lstStyle/>
                    <a:p>
                      <a:pPr algn="l" fontAlgn="b"/>
                      <a:r>
                        <a:rPr lang="en-US" sz="1050" b="0" i="0" u="none" strike="noStrike">
                          <a:solidFill>
                            <a:srgbClr val="000000"/>
                          </a:solidFill>
                          <a:effectLst/>
                          <a:latin typeface="Calibri" panose="020F0502020204030204" pitchFamily="34" charset="0"/>
                        </a:rPr>
                        <a:t>McCormick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4,934.75</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0.48%</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6,120.42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0.48%</a:t>
                      </a:r>
                    </a:p>
                  </a:txBody>
                  <a:tcPr marL="9525" marR="9525" marT="9525" marB="0" anchor="b">
                    <a:lnL>
                      <a:noFill/>
                    </a:lnL>
                    <a:lnR>
                      <a:noFill/>
                    </a:lnR>
                    <a:lnT>
                      <a:noFill/>
                    </a:lnT>
                    <a:lnB>
                      <a:noFill/>
                    </a:lnB>
                  </a:tcPr>
                </a:tc>
                <a:extLst>
                  <a:ext uri="{0D108BD9-81ED-4DB2-BD59-A6C34878D82A}">
                    <a16:rowId xmlns:a16="http://schemas.microsoft.com/office/drawing/2014/main" val="2073792760"/>
                  </a:ext>
                </a:extLst>
              </a:tr>
              <a:tr h="190668">
                <a:tc>
                  <a:txBody>
                    <a:bodyPr/>
                    <a:lstStyle/>
                    <a:p>
                      <a:pPr algn="l" fontAlgn="b"/>
                      <a:r>
                        <a:rPr lang="en-US" sz="1050" b="0" i="0" u="none" strike="noStrike">
                          <a:solidFill>
                            <a:srgbClr val="000000"/>
                          </a:solidFill>
                          <a:effectLst/>
                          <a:latin typeface="Calibri" panose="020F0502020204030204" pitchFamily="34" charset="0"/>
                        </a:rPr>
                        <a:t>Newberry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7,535.41</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0.73%</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9,160.85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0.72%</a:t>
                      </a:r>
                    </a:p>
                  </a:txBody>
                  <a:tcPr marL="9525" marR="9525" marT="9525" marB="0" anchor="b">
                    <a:lnL>
                      <a:noFill/>
                    </a:lnL>
                    <a:lnR>
                      <a:noFill/>
                    </a:lnR>
                    <a:lnT>
                      <a:noFill/>
                    </a:lnT>
                    <a:lnB>
                      <a:noFill/>
                    </a:lnB>
                  </a:tcPr>
                </a:tc>
                <a:extLst>
                  <a:ext uri="{0D108BD9-81ED-4DB2-BD59-A6C34878D82A}">
                    <a16:rowId xmlns:a16="http://schemas.microsoft.com/office/drawing/2014/main" val="978023763"/>
                  </a:ext>
                </a:extLst>
              </a:tr>
              <a:tr h="190668">
                <a:tc>
                  <a:txBody>
                    <a:bodyPr/>
                    <a:lstStyle/>
                    <a:p>
                      <a:pPr algn="l" fontAlgn="b"/>
                      <a:r>
                        <a:rPr lang="en-US" sz="1050" b="0" i="0" u="none" strike="noStrike">
                          <a:solidFill>
                            <a:srgbClr val="000000"/>
                          </a:solidFill>
                          <a:effectLst/>
                          <a:latin typeface="Calibri" panose="020F0502020204030204" pitchFamily="34" charset="0"/>
                        </a:rPr>
                        <a:t>Oconee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13,842.51</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1.34%</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17,082.82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1.35%</a:t>
                      </a:r>
                    </a:p>
                  </a:txBody>
                  <a:tcPr marL="9525" marR="9525" marT="9525" marB="0" anchor="b">
                    <a:lnL>
                      <a:noFill/>
                    </a:lnL>
                    <a:lnR>
                      <a:noFill/>
                    </a:lnR>
                    <a:lnT>
                      <a:noFill/>
                    </a:lnT>
                    <a:lnB>
                      <a:noFill/>
                    </a:lnB>
                  </a:tcPr>
                </a:tc>
                <a:extLst>
                  <a:ext uri="{0D108BD9-81ED-4DB2-BD59-A6C34878D82A}">
                    <a16:rowId xmlns:a16="http://schemas.microsoft.com/office/drawing/2014/main" val="2624337773"/>
                  </a:ext>
                </a:extLst>
              </a:tr>
              <a:tr h="190668">
                <a:tc>
                  <a:txBody>
                    <a:bodyPr/>
                    <a:lstStyle/>
                    <a:p>
                      <a:pPr algn="l" fontAlgn="b"/>
                      <a:r>
                        <a:rPr lang="en-US" sz="1050" b="0" i="0" u="none" strike="noStrike">
                          <a:solidFill>
                            <a:srgbClr val="000000"/>
                          </a:solidFill>
                          <a:effectLst/>
                          <a:latin typeface="Calibri" panose="020F0502020204030204" pitchFamily="34" charset="0"/>
                        </a:rPr>
                        <a:t>Orangeburg 9</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14,678.93</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1.43%</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17,556.51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1.38%</a:t>
                      </a:r>
                    </a:p>
                  </a:txBody>
                  <a:tcPr marL="9525" marR="9525" marT="9525" marB="0" anchor="b">
                    <a:lnL>
                      <a:noFill/>
                    </a:lnL>
                    <a:lnR>
                      <a:noFill/>
                    </a:lnR>
                    <a:lnT>
                      <a:noFill/>
                    </a:lnT>
                    <a:lnB>
                      <a:noFill/>
                    </a:lnB>
                  </a:tcPr>
                </a:tc>
                <a:extLst>
                  <a:ext uri="{0D108BD9-81ED-4DB2-BD59-A6C34878D82A}">
                    <a16:rowId xmlns:a16="http://schemas.microsoft.com/office/drawing/2014/main" val="2042892609"/>
                  </a:ext>
                </a:extLst>
              </a:tr>
              <a:tr h="190668">
                <a:tc>
                  <a:txBody>
                    <a:bodyPr/>
                    <a:lstStyle/>
                    <a:p>
                      <a:pPr algn="l" fontAlgn="b"/>
                      <a:r>
                        <a:rPr lang="en-US" sz="1050" b="0" i="0" u="none" strike="noStrike">
                          <a:solidFill>
                            <a:srgbClr val="000000"/>
                          </a:solidFill>
                          <a:effectLst/>
                          <a:latin typeface="Calibri" panose="020F0502020204030204" pitchFamily="34" charset="0"/>
                        </a:rPr>
                        <a:t>Pickens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20,945.09</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2.03%</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25,108.62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1.98%</a:t>
                      </a:r>
                    </a:p>
                  </a:txBody>
                  <a:tcPr marL="9525" marR="9525" marT="9525" marB="0" anchor="b">
                    <a:lnL>
                      <a:noFill/>
                    </a:lnL>
                    <a:lnR>
                      <a:noFill/>
                    </a:lnR>
                    <a:lnT>
                      <a:noFill/>
                    </a:lnT>
                    <a:lnB>
                      <a:noFill/>
                    </a:lnB>
                  </a:tcPr>
                </a:tc>
                <a:extLst>
                  <a:ext uri="{0D108BD9-81ED-4DB2-BD59-A6C34878D82A}">
                    <a16:rowId xmlns:a16="http://schemas.microsoft.com/office/drawing/2014/main" val="2827018438"/>
                  </a:ext>
                </a:extLst>
              </a:tr>
              <a:tr h="176894">
                <a:tc>
                  <a:txBody>
                    <a:bodyPr/>
                    <a:lstStyle/>
                    <a:p>
                      <a:pPr algn="l" fontAlgn="b"/>
                      <a:r>
                        <a:rPr lang="en-US" sz="1050" b="0" i="0" u="none" strike="noStrike">
                          <a:solidFill>
                            <a:srgbClr val="000000"/>
                          </a:solidFill>
                          <a:effectLst/>
                          <a:latin typeface="Calibri" panose="020F0502020204030204" pitchFamily="34" charset="0"/>
                        </a:rPr>
                        <a:t>Richland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29,151.58</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2.83%</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35,467.75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2.80%</a:t>
                      </a:r>
                    </a:p>
                  </a:txBody>
                  <a:tcPr marL="9525" marR="9525" marT="9525" marB="0" anchor="b">
                    <a:lnL>
                      <a:noFill/>
                    </a:lnL>
                    <a:lnR>
                      <a:noFill/>
                    </a:lnR>
                    <a:lnT>
                      <a:noFill/>
                    </a:lnT>
                    <a:lnB>
                      <a:noFill/>
                    </a:lnB>
                  </a:tcPr>
                </a:tc>
                <a:extLst>
                  <a:ext uri="{0D108BD9-81ED-4DB2-BD59-A6C34878D82A}">
                    <a16:rowId xmlns:a16="http://schemas.microsoft.com/office/drawing/2014/main" val="2933839841"/>
                  </a:ext>
                </a:extLst>
              </a:tr>
              <a:tr h="190668">
                <a:tc>
                  <a:txBody>
                    <a:bodyPr/>
                    <a:lstStyle/>
                    <a:p>
                      <a:pPr algn="l" fontAlgn="b"/>
                      <a:r>
                        <a:rPr lang="en-US" sz="1050" b="0" i="0" u="none" strike="noStrike">
                          <a:solidFill>
                            <a:srgbClr val="000000"/>
                          </a:solidFill>
                          <a:effectLst/>
                          <a:latin typeface="Calibri" panose="020F0502020204030204" pitchFamily="34" charset="0"/>
                        </a:rPr>
                        <a:t>Richland   02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37,085.28</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3.60%</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43,525.09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3.43%</a:t>
                      </a:r>
                    </a:p>
                  </a:txBody>
                  <a:tcPr marL="9525" marR="9525" marT="9525" marB="0" anchor="b">
                    <a:lnL>
                      <a:noFill/>
                    </a:lnL>
                    <a:lnR>
                      <a:noFill/>
                    </a:lnR>
                    <a:lnT>
                      <a:noFill/>
                    </a:lnT>
                    <a:lnB>
                      <a:noFill/>
                    </a:lnB>
                  </a:tcPr>
                </a:tc>
                <a:extLst>
                  <a:ext uri="{0D108BD9-81ED-4DB2-BD59-A6C34878D82A}">
                    <a16:rowId xmlns:a16="http://schemas.microsoft.com/office/drawing/2014/main" val="595784341"/>
                  </a:ext>
                </a:extLst>
              </a:tr>
              <a:tr h="190668">
                <a:tc>
                  <a:txBody>
                    <a:bodyPr/>
                    <a:lstStyle/>
                    <a:p>
                      <a:pPr algn="l" fontAlgn="b"/>
                      <a:r>
                        <a:rPr lang="en-US" sz="1050" b="0" i="0" u="none" strike="noStrike">
                          <a:solidFill>
                            <a:srgbClr val="000000"/>
                          </a:solidFill>
                          <a:effectLst/>
                          <a:latin typeface="Calibri" panose="020F0502020204030204" pitchFamily="34" charset="0"/>
                        </a:rPr>
                        <a:t>Saluda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3,370.77</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0.33%</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4,128.21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0.33%</a:t>
                      </a:r>
                    </a:p>
                  </a:txBody>
                  <a:tcPr marL="9525" marR="9525" marT="9525" marB="0" anchor="b">
                    <a:lnL>
                      <a:noFill/>
                    </a:lnL>
                    <a:lnR>
                      <a:noFill/>
                    </a:lnR>
                    <a:lnT>
                      <a:noFill/>
                    </a:lnT>
                    <a:lnB>
                      <a:noFill/>
                    </a:lnB>
                  </a:tcPr>
                </a:tc>
                <a:extLst>
                  <a:ext uri="{0D108BD9-81ED-4DB2-BD59-A6C34878D82A}">
                    <a16:rowId xmlns:a16="http://schemas.microsoft.com/office/drawing/2014/main" val="2099670446"/>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6,720.20</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0.65%</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7,877.77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0.62%</a:t>
                      </a:r>
                    </a:p>
                  </a:txBody>
                  <a:tcPr marL="9525" marR="9525" marT="9525" marB="0" anchor="b">
                    <a:lnL>
                      <a:noFill/>
                    </a:lnL>
                    <a:lnR>
                      <a:noFill/>
                    </a:lnR>
                    <a:lnT>
                      <a:noFill/>
                    </a:lnT>
                    <a:lnB>
                      <a:noFill/>
                    </a:lnB>
                  </a:tcPr>
                </a:tc>
                <a:extLst>
                  <a:ext uri="{0D108BD9-81ED-4DB2-BD59-A6C34878D82A}">
                    <a16:rowId xmlns:a16="http://schemas.microsoft.com/office/drawing/2014/main" val="2296173440"/>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14,450.58</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1.40%</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17,265.12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1.36%</a:t>
                      </a:r>
                    </a:p>
                  </a:txBody>
                  <a:tcPr marL="9525" marR="9525" marT="9525" marB="0" anchor="b">
                    <a:lnL>
                      <a:noFill/>
                    </a:lnL>
                    <a:lnR>
                      <a:noFill/>
                    </a:lnR>
                    <a:lnT>
                      <a:noFill/>
                    </a:lnT>
                    <a:lnB>
                      <a:noFill/>
                    </a:lnB>
                  </a:tcPr>
                </a:tc>
                <a:extLst>
                  <a:ext uri="{0D108BD9-81ED-4DB2-BD59-A6C34878D82A}">
                    <a16:rowId xmlns:a16="http://schemas.microsoft.com/office/drawing/2014/main" val="1582568744"/>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03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3,568.13</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0.35%</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4,362.58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0.34%</a:t>
                      </a:r>
                    </a:p>
                  </a:txBody>
                  <a:tcPr marL="9525" marR="9525" marT="9525" marB="0" anchor="b">
                    <a:lnL>
                      <a:noFill/>
                    </a:lnL>
                    <a:lnR>
                      <a:noFill/>
                    </a:lnR>
                    <a:lnT>
                      <a:noFill/>
                    </a:lnT>
                    <a:lnB>
                      <a:noFill/>
                    </a:lnB>
                  </a:tcPr>
                </a:tc>
                <a:extLst>
                  <a:ext uri="{0D108BD9-81ED-4DB2-BD59-A6C34878D82A}">
                    <a16:rowId xmlns:a16="http://schemas.microsoft.com/office/drawing/2014/main" val="151103485"/>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04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3,780.94</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0.37%</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4,551.28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0.36%</a:t>
                      </a:r>
                    </a:p>
                  </a:txBody>
                  <a:tcPr marL="9525" marR="9525" marT="9525" marB="0" anchor="b">
                    <a:lnL>
                      <a:noFill/>
                    </a:lnL>
                    <a:lnR>
                      <a:noFill/>
                    </a:lnR>
                    <a:lnT>
                      <a:noFill/>
                    </a:lnT>
                    <a:lnB>
                      <a:noFill/>
                    </a:lnB>
                  </a:tcPr>
                </a:tc>
                <a:extLst>
                  <a:ext uri="{0D108BD9-81ED-4DB2-BD59-A6C34878D82A}">
                    <a16:rowId xmlns:a16="http://schemas.microsoft.com/office/drawing/2014/main" val="2964631845"/>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05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12,965.65</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1.26%</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15,305.56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1.21%</a:t>
                      </a:r>
                    </a:p>
                  </a:txBody>
                  <a:tcPr marL="9525" marR="9525" marT="9525" marB="0" anchor="b">
                    <a:lnL>
                      <a:noFill/>
                    </a:lnL>
                    <a:lnR>
                      <a:noFill/>
                    </a:lnR>
                    <a:lnT>
                      <a:noFill/>
                    </a:lnT>
                    <a:lnB>
                      <a:noFill/>
                    </a:lnB>
                  </a:tcPr>
                </a:tc>
                <a:extLst>
                  <a:ext uri="{0D108BD9-81ED-4DB2-BD59-A6C34878D82A}">
                    <a16:rowId xmlns:a16="http://schemas.microsoft.com/office/drawing/2014/main" val="3494671323"/>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06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15,892.36</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1.54%</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19,214.60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1.51%</a:t>
                      </a:r>
                    </a:p>
                  </a:txBody>
                  <a:tcPr marL="9525" marR="9525" marT="9525" marB="0" anchor="b">
                    <a:lnL>
                      <a:noFill/>
                    </a:lnL>
                    <a:lnR>
                      <a:noFill/>
                    </a:lnR>
                    <a:lnT>
                      <a:noFill/>
                    </a:lnT>
                    <a:lnB>
                      <a:noFill/>
                    </a:lnB>
                  </a:tcPr>
                </a:tc>
                <a:extLst>
                  <a:ext uri="{0D108BD9-81ED-4DB2-BD59-A6C34878D82A}">
                    <a16:rowId xmlns:a16="http://schemas.microsoft.com/office/drawing/2014/main" val="2452443208"/>
                  </a:ext>
                </a:extLst>
              </a:tr>
              <a:tr h="190668">
                <a:tc>
                  <a:txBody>
                    <a:bodyPr/>
                    <a:lstStyle/>
                    <a:p>
                      <a:pPr algn="l" fontAlgn="b"/>
                      <a:r>
                        <a:rPr lang="en-US" sz="1050" b="0" i="0" u="none" strike="noStrike">
                          <a:solidFill>
                            <a:srgbClr val="000000"/>
                          </a:solidFill>
                          <a:effectLst/>
                          <a:latin typeface="Calibri" panose="020F0502020204030204" pitchFamily="34" charset="0"/>
                        </a:rPr>
                        <a:t>Spartanburg 07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9,335.99</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0.91%</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11,447.39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0.90%</a:t>
                      </a:r>
                    </a:p>
                  </a:txBody>
                  <a:tcPr marL="9525" marR="9525" marT="9525" marB="0" anchor="b">
                    <a:lnL>
                      <a:noFill/>
                    </a:lnL>
                    <a:lnR>
                      <a:noFill/>
                    </a:lnR>
                    <a:lnT>
                      <a:noFill/>
                    </a:lnT>
                    <a:lnB>
                      <a:noFill/>
                    </a:lnB>
                  </a:tcPr>
                </a:tc>
                <a:extLst>
                  <a:ext uri="{0D108BD9-81ED-4DB2-BD59-A6C34878D82A}">
                    <a16:rowId xmlns:a16="http://schemas.microsoft.com/office/drawing/2014/main" val="2544924128"/>
                  </a:ext>
                </a:extLst>
              </a:tr>
              <a:tr h="190668">
                <a:tc>
                  <a:txBody>
                    <a:bodyPr/>
                    <a:lstStyle/>
                    <a:p>
                      <a:pPr algn="l" fontAlgn="b"/>
                      <a:r>
                        <a:rPr lang="en-US" sz="1050" b="0" i="0" u="none" strike="noStrike">
                          <a:solidFill>
                            <a:srgbClr val="000000"/>
                          </a:solidFill>
                          <a:effectLst/>
                          <a:latin typeface="Calibri" panose="020F0502020204030204" pitchFamily="34" charset="0"/>
                        </a:rPr>
                        <a:t>Sumter</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20,171.41</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1.96%</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24,834.28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1.96%</a:t>
                      </a:r>
                    </a:p>
                  </a:txBody>
                  <a:tcPr marL="9525" marR="9525" marT="9525" marB="0" anchor="b">
                    <a:lnL>
                      <a:noFill/>
                    </a:lnL>
                    <a:lnR>
                      <a:noFill/>
                    </a:lnR>
                    <a:lnT>
                      <a:noFill/>
                    </a:lnT>
                    <a:lnB>
                      <a:noFill/>
                    </a:lnB>
                  </a:tcPr>
                </a:tc>
                <a:extLst>
                  <a:ext uri="{0D108BD9-81ED-4DB2-BD59-A6C34878D82A}">
                    <a16:rowId xmlns:a16="http://schemas.microsoft.com/office/drawing/2014/main" val="2184814681"/>
                  </a:ext>
                </a:extLst>
              </a:tr>
              <a:tr h="190668">
                <a:tc>
                  <a:txBody>
                    <a:bodyPr/>
                    <a:lstStyle/>
                    <a:p>
                      <a:pPr algn="l" fontAlgn="b"/>
                      <a:r>
                        <a:rPr lang="en-US" sz="1050" b="0" i="0" u="none" strike="noStrike">
                          <a:solidFill>
                            <a:srgbClr val="000000"/>
                          </a:solidFill>
                          <a:effectLst/>
                          <a:latin typeface="Calibri" panose="020F0502020204030204" pitchFamily="34" charset="0"/>
                        </a:rPr>
                        <a:t>Union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5,400.51</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0.52%</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6,756.23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0.53%</a:t>
                      </a:r>
                    </a:p>
                  </a:txBody>
                  <a:tcPr marL="9525" marR="9525" marT="9525" marB="0" anchor="b">
                    <a:lnL>
                      <a:noFill/>
                    </a:lnL>
                    <a:lnR>
                      <a:noFill/>
                    </a:lnR>
                    <a:lnT>
                      <a:noFill/>
                    </a:lnT>
                    <a:lnB>
                      <a:noFill/>
                    </a:lnB>
                  </a:tcPr>
                </a:tc>
                <a:extLst>
                  <a:ext uri="{0D108BD9-81ED-4DB2-BD59-A6C34878D82A}">
                    <a16:rowId xmlns:a16="http://schemas.microsoft.com/office/drawing/2014/main" val="1406542768"/>
                  </a:ext>
                </a:extLst>
              </a:tr>
              <a:tr h="190668">
                <a:tc>
                  <a:txBody>
                    <a:bodyPr/>
                    <a:lstStyle/>
                    <a:p>
                      <a:pPr algn="l" fontAlgn="b"/>
                      <a:r>
                        <a:rPr lang="en-US" sz="1050" b="0" i="0" u="none" strike="noStrike">
                          <a:solidFill>
                            <a:srgbClr val="000000"/>
                          </a:solidFill>
                          <a:effectLst/>
                          <a:latin typeface="Calibri" panose="020F0502020204030204" pitchFamily="34" charset="0"/>
                        </a:rPr>
                        <a:t>Williamsburg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4,271.86</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0.41%</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5,333.29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0.42%</a:t>
                      </a:r>
                    </a:p>
                  </a:txBody>
                  <a:tcPr marL="9525" marR="9525" marT="9525" marB="0" anchor="b">
                    <a:lnL>
                      <a:noFill/>
                    </a:lnL>
                    <a:lnR>
                      <a:noFill/>
                    </a:lnR>
                    <a:lnT>
                      <a:noFill/>
                    </a:lnT>
                    <a:lnB>
                      <a:noFill/>
                    </a:lnB>
                  </a:tcPr>
                </a:tc>
                <a:extLst>
                  <a:ext uri="{0D108BD9-81ED-4DB2-BD59-A6C34878D82A}">
                    <a16:rowId xmlns:a16="http://schemas.microsoft.com/office/drawing/2014/main" val="3466280284"/>
                  </a:ext>
                </a:extLst>
              </a:tr>
              <a:tr h="190668">
                <a:tc>
                  <a:txBody>
                    <a:bodyPr/>
                    <a:lstStyle/>
                    <a:p>
                      <a:pPr algn="l" fontAlgn="b"/>
                      <a:r>
                        <a:rPr lang="en-US" sz="1050" b="0" i="0" u="none" strike="noStrike">
                          <a:solidFill>
                            <a:srgbClr val="000000"/>
                          </a:solidFill>
                          <a:effectLst/>
                          <a:latin typeface="Calibri" panose="020F0502020204030204" pitchFamily="34" charset="0"/>
                        </a:rPr>
                        <a:t>York 01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6,863.65</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0.67%</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8,462.28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0.67%</a:t>
                      </a:r>
                    </a:p>
                  </a:txBody>
                  <a:tcPr marL="9525" marR="9525" marT="9525" marB="0" anchor="b">
                    <a:lnL>
                      <a:noFill/>
                    </a:lnL>
                    <a:lnR>
                      <a:noFill/>
                    </a:lnR>
                    <a:lnT>
                      <a:noFill/>
                    </a:lnT>
                    <a:lnB>
                      <a:noFill/>
                    </a:lnB>
                  </a:tcPr>
                </a:tc>
                <a:extLst>
                  <a:ext uri="{0D108BD9-81ED-4DB2-BD59-A6C34878D82A}">
                    <a16:rowId xmlns:a16="http://schemas.microsoft.com/office/drawing/2014/main" val="2427992855"/>
                  </a:ext>
                </a:extLst>
              </a:tr>
              <a:tr h="190668">
                <a:tc>
                  <a:txBody>
                    <a:bodyPr/>
                    <a:lstStyle/>
                    <a:p>
                      <a:pPr algn="l" fontAlgn="b"/>
                      <a:r>
                        <a:rPr lang="en-US" sz="1050" b="0" i="0" u="none" strike="noStrike">
                          <a:solidFill>
                            <a:srgbClr val="000000"/>
                          </a:solidFill>
                          <a:effectLst/>
                          <a:latin typeface="Calibri" panose="020F0502020204030204" pitchFamily="34" charset="0"/>
                        </a:rPr>
                        <a:t>York 02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10,784.42</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1.05%</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12,146.96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0.96%</a:t>
                      </a:r>
                    </a:p>
                  </a:txBody>
                  <a:tcPr marL="9525" marR="9525" marT="9525" marB="0" anchor="b">
                    <a:lnL>
                      <a:noFill/>
                    </a:lnL>
                    <a:lnR>
                      <a:noFill/>
                    </a:lnR>
                    <a:lnT>
                      <a:noFill/>
                    </a:lnT>
                    <a:lnB>
                      <a:noFill/>
                    </a:lnB>
                  </a:tcPr>
                </a:tc>
                <a:extLst>
                  <a:ext uri="{0D108BD9-81ED-4DB2-BD59-A6C34878D82A}">
                    <a16:rowId xmlns:a16="http://schemas.microsoft.com/office/drawing/2014/main" val="2987438096"/>
                  </a:ext>
                </a:extLst>
              </a:tr>
              <a:tr h="190668">
                <a:tc>
                  <a:txBody>
                    <a:bodyPr/>
                    <a:lstStyle/>
                    <a:p>
                      <a:pPr algn="l" fontAlgn="b"/>
                      <a:r>
                        <a:rPr lang="en-US" sz="1050" b="0" i="0" u="none" strike="noStrike">
                          <a:solidFill>
                            <a:srgbClr val="000000"/>
                          </a:solidFill>
                          <a:effectLst/>
                          <a:latin typeface="Calibri" panose="020F0502020204030204" pitchFamily="34" charset="0"/>
                        </a:rPr>
                        <a:t>York 03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22,580.99</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2.19%</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27,200.40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2.14%</a:t>
                      </a:r>
                    </a:p>
                  </a:txBody>
                  <a:tcPr marL="9525" marR="9525" marT="9525" marB="0" anchor="b">
                    <a:lnL>
                      <a:noFill/>
                    </a:lnL>
                    <a:lnR>
                      <a:noFill/>
                    </a:lnR>
                    <a:lnT>
                      <a:noFill/>
                    </a:lnT>
                    <a:lnB>
                      <a:noFill/>
                    </a:lnB>
                  </a:tcPr>
                </a:tc>
                <a:extLst>
                  <a:ext uri="{0D108BD9-81ED-4DB2-BD59-A6C34878D82A}">
                    <a16:rowId xmlns:a16="http://schemas.microsoft.com/office/drawing/2014/main" val="193722388"/>
                  </a:ext>
                </a:extLst>
              </a:tr>
              <a:tr h="190668">
                <a:tc>
                  <a:txBody>
                    <a:bodyPr/>
                    <a:lstStyle/>
                    <a:p>
                      <a:pPr algn="l" fontAlgn="b"/>
                      <a:r>
                        <a:rPr lang="en-US" sz="1050" b="0" i="0" u="none" strike="noStrike">
                          <a:solidFill>
                            <a:srgbClr val="000000"/>
                          </a:solidFill>
                          <a:effectLst/>
                          <a:latin typeface="Calibri" panose="020F0502020204030204" pitchFamily="34" charset="0"/>
                        </a:rPr>
                        <a:t>York 04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22,552.45</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2.19%</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0" i="0" u="none" strike="noStrike">
                          <a:solidFill>
                            <a:srgbClr val="000000"/>
                          </a:solidFill>
                          <a:effectLst/>
                          <a:latin typeface="Calibri" panose="020F0502020204030204" pitchFamily="34" charset="0"/>
                        </a:rPr>
                        <a:t>                      24,410.21 </a:t>
                      </a:r>
                    </a:p>
                  </a:txBody>
                  <a:tcPr marL="9525" marR="9525" marT="9525" marB="0" anchor="b">
                    <a:lnL>
                      <a:noFill/>
                    </a:lnL>
                    <a:lnR>
                      <a:noFill/>
                    </a:lnR>
                    <a:lnT>
                      <a:noFill/>
                    </a:lnT>
                    <a:lnB>
                      <a:noFill/>
                    </a:lnB>
                  </a:tcPr>
                </a:tc>
                <a:tc>
                  <a:txBody>
                    <a:bodyPr/>
                    <a:lstStyle/>
                    <a:p>
                      <a:pPr algn="r" fontAlgn="b"/>
                      <a:r>
                        <a:rPr lang="en-US" sz="1050" b="0" i="0" u="none" strike="noStrike">
                          <a:solidFill>
                            <a:srgbClr val="000000"/>
                          </a:solidFill>
                          <a:effectLst/>
                          <a:latin typeface="Calibri" panose="020F0502020204030204" pitchFamily="34" charset="0"/>
                        </a:rPr>
                        <a:t>1.92%</a:t>
                      </a:r>
                    </a:p>
                  </a:txBody>
                  <a:tcPr marL="9525" marR="9525" marT="9525" marB="0" anchor="b">
                    <a:lnL>
                      <a:noFill/>
                    </a:lnL>
                    <a:lnR>
                      <a:noFill/>
                    </a:lnR>
                    <a:lnT>
                      <a:noFill/>
                    </a:lnT>
                    <a:lnB>
                      <a:noFill/>
                    </a:lnB>
                  </a:tcPr>
                </a:tc>
                <a:extLst>
                  <a:ext uri="{0D108BD9-81ED-4DB2-BD59-A6C34878D82A}">
                    <a16:rowId xmlns:a16="http://schemas.microsoft.com/office/drawing/2014/main" val="256686417"/>
                  </a:ext>
                </a:extLst>
              </a:tr>
              <a:tr h="171387">
                <a:tc>
                  <a:txBody>
                    <a:bodyPr/>
                    <a:lstStyle/>
                    <a:p>
                      <a:pPr algn="l" fontAlgn="b"/>
                      <a:r>
                        <a:rPr lang="en-US" sz="1050" b="1" i="1" u="none" strike="noStrike">
                          <a:solidFill>
                            <a:srgbClr val="000000"/>
                          </a:solidFill>
                          <a:effectLst/>
                          <a:latin typeface="Calibri" panose="020F0502020204030204" pitchFamily="34" charset="0"/>
                        </a:rPr>
                        <a:t>Total - Regular Districts</a:t>
                      </a:r>
                    </a:p>
                  </a:txBody>
                  <a:tcPr marL="9525" marR="9525" marT="9525" marB="0" anchor="b">
                    <a:lnL>
                      <a:noFill/>
                    </a:lnL>
                    <a:lnR>
                      <a:noFill/>
                    </a:lnR>
                    <a:lnT>
                      <a:noFill/>
                    </a:lnT>
                    <a:lnB>
                      <a:noFill/>
                    </a:lnB>
                  </a:tcPr>
                </a:tc>
                <a:tc>
                  <a:txBody>
                    <a:bodyPr/>
                    <a:lstStyle/>
                    <a:p>
                      <a:pPr algn="r" fontAlgn="b"/>
                      <a:r>
                        <a:rPr lang="en-US" sz="1050" b="1" i="1" u="none" strike="noStrike">
                          <a:solidFill>
                            <a:srgbClr val="000000"/>
                          </a:solidFill>
                          <a:effectLst/>
                          <a:latin typeface="Calibri" panose="020F0502020204030204" pitchFamily="34" charset="0"/>
                        </a:rPr>
                        <a:t>975,716.72</a:t>
                      </a:r>
                    </a:p>
                  </a:txBody>
                  <a:tcPr marL="9525" marR="9525" marT="9525" marB="0" anchor="b">
                    <a:lnL>
                      <a:noFill/>
                    </a:lnL>
                    <a:lnR>
                      <a:noFill/>
                    </a:lnR>
                    <a:lnT>
                      <a:noFill/>
                    </a:lnT>
                    <a:lnB>
                      <a:noFill/>
                    </a:lnB>
                  </a:tcPr>
                </a:tc>
                <a:tc>
                  <a:txBody>
                    <a:bodyPr/>
                    <a:lstStyle/>
                    <a:p>
                      <a:pPr algn="r" fontAlgn="b"/>
                      <a:r>
                        <a:rPr lang="en-US" sz="1050" b="1" i="1" u="none" strike="noStrike">
                          <a:solidFill>
                            <a:srgbClr val="000000"/>
                          </a:solidFill>
                          <a:effectLst/>
                          <a:latin typeface="Calibri" panose="020F0502020204030204" pitchFamily="34" charset="0"/>
                        </a:rPr>
                        <a:t>94.75%</a:t>
                      </a:r>
                    </a:p>
                  </a:txBody>
                  <a:tcPr marL="9525" marR="9525" marT="9525" marB="0" anchor="b">
                    <a:lnL>
                      <a:noFill/>
                    </a:lnL>
                    <a:lnR>
                      <a:noFill/>
                    </a:lnR>
                    <a:lnT>
                      <a:noFill/>
                    </a:lnT>
                    <a:lnB>
                      <a:noFill/>
                    </a:lnB>
                  </a:tcPr>
                </a:tc>
                <a:tc>
                  <a:txBody>
                    <a:bodyPr/>
                    <a:lstStyle/>
                    <a:p>
                      <a:pPr algn="l" fontAlgn="b"/>
                      <a:endParaRPr lang="en-US" sz="105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050" b="1" i="1" u="none" strike="noStrike">
                          <a:solidFill>
                            <a:srgbClr val="000000"/>
                          </a:solidFill>
                          <a:effectLst/>
                          <a:latin typeface="Calibri" panose="020F0502020204030204" pitchFamily="34" charset="0"/>
                        </a:rPr>
                        <a:t>               1,163,026.21 </a:t>
                      </a:r>
                    </a:p>
                  </a:txBody>
                  <a:tcPr marL="9525" marR="9525" marT="9525" marB="0" anchor="b">
                    <a:lnL>
                      <a:noFill/>
                    </a:lnL>
                    <a:lnR>
                      <a:noFill/>
                    </a:lnR>
                    <a:lnT>
                      <a:noFill/>
                    </a:lnT>
                    <a:lnB>
                      <a:noFill/>
                    </a:lnB>
                  </a:tcPr>
                </a:tc>
                <a:tc>
                  <a:txBody>
                    <a:bodyPr/>
                    <a:lstStyle/>
                    <a:p>
                      <a:pPr algn="r" fontAlgn="b"/>
                      <a:r>
                        <a:rPr lang="en-US" sz="1050" b="1" i="1" u="none" strike="noStrike" dirty="0">
                          <a:solidFill>
                            <a:srgbClr val="000000"/>
                          </a:solidFill>
                          <a:effectLst/>
                          <a:latin typeface="Calibri" panose="020F0502020204030204" pitchFamily="34" charset="0"/>
                        </a:rPr>
                        <a:t>91.69%</a:t>
                      </a:r>
                    </a:p>
                  </a:txBody>
                  <a:tcPr marL="9525" marR="9525" marT="9525" marB="0" anchor="b">
                    <a:lnL>
                      <a:noFill/>
                    </a:lnL>
                    <a:lnR>
                      <a:noFill/>
                    </a:lnR>
                    <a:lnT>
                      <a:noFill/>
                    </a:lnT>
                    <a:lnB>
                      <a:noFill/>
                    </a:lnB>
                  </a:tcPr>
                </a:tc>
                <a:extLst>
                  <a:ext uri="{0D108BD9-81ED-4DB2-BD59-A6C34878D82A}">
                    <a16:rowId xmlns:a16="http://schemas.microsoft.com/office/drawing/2014/main" val="321353247"/>
                  </a:ext>
                </a:extLst>
              </a:tr>
            </a:tbl>
          </a:graphicData>
        </a:graphic>
      </p:graphicFrame>
    </p:spTree>
    <p:extLst>
      <p:ext uri="{BB962C8B-B14F-4D97-AF65-F5344CB8AC3E}">
        <p14:creationId xmlns:p14="http://schemas.microsoft.com/office/powerpoint/2010/main" val="2825395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196D4-9B29-4819-85FE-681F7E44CD37}"/>
              </a:ext>
            </a:extLst>
          </p:cNvPr>
          <p:cNvSpPr>
            <a:spLocks noGrp="1"/>
          </p:cNvSpPr>
          <p:nvPr>
            <p:ph type="title"/>
          </p:nvPr>
        </p:nvSpPr>
        <p:spPr>
          <a:xfrm>
            <a:off x="609600" y="147316"/>
            <a:ext cx="10515600" cy="685502"/>
          </a:xfrm>
        </p:spPr>
        <p:txBody>
          <a:bodyPr>
            <a:normAutofit/>
          </a:bodyPr>
          <a:lstStyle/>
          <a:p>
            <a:r>
              <a:rPr lang="en-US" sz="2400" dirty="0"/>
              <a:t>Summary of Change by District – June 2022 Estimates</a:t>
            </a:r>
          </a:p>
        </p:txBody>
      </p:sp>
      <p:sp>
        <p:nvSpPr>
          <p:cNvPr id="4" name="Date Placeholder 3">
            <a:extLst>
              <a:ext uri="{FF2B5EF4-FFF2-40B4-BE49-F238E27FC236}">
                <a16:creationId xmlns:a16="http://schemas.microsoft.com/office/drawing/2014/main" id="{8316A42E-70AB-4A0B-9D03-86840B208179}"/>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C57E1D7A-ED88-4C21-A2D8-35BDAE94269D}"/>
              </a:ext>
            </a:extLst>
          </p:cNvPr>
          <p:cNvSpPr>
            <a:spLocks noGrp="1"/>
          </p:cNvSpPr>
          <p:nvPr>
            <p:ph type="sldNum" sz="quarter" idx="12"/>
          </p:nvPr>
        </p:nvSpPr>
        <p:spPr/>
        <p:txBody>
          <a:bodyPr/>
          <a:lstStyle/>
          <a:p>
            <a:fld id="{784DC4BC-AE01-4C6D-870D-ADD2363A0B6C}" type="slidenum">
              <a:rPr lang="en-US" smtClean="0"/>
              <a:t>27</a:t>
            </a:fld>
            <a:endParaRPr lang="en-US" dirty="0"/>
          </a:p>
        </p:txBody>
      </p:sp>
      <p:graphicFrame>
        <p:nvGraphicFramePr>
          <p:cNvPr id="7" name="Content Placeholder 6">
            <a:extLst>
              <a:ext uri="{FF2B5EF4-FFF2-40B4-BE49-F238E27FC236}">
                <a16:creationId xmlns:a16="http://schemas.microsoft.com/office/drawing/2014/main" id="{27418AD5-9C2A-447C-B1CB-DC63CC1D4F60}"/>
              </a:ext>
            </a:extLst>
          </p:cNvPr>
          <p:cNvGraphicFramePr>
            <a:graphicFrameLocks noGrp="1"/>
          </p:cNvGraphicFramePr>
          <p:nvPr>
            <p:ph idx="1"/>
            <p:extLst>
              <p:ext uri="{D42A27DB-BD31-4B8C-83A1-F6EECF244321}">
                <p14:modId xmlns:p14="http://schemas.microsoft.com/office/powerpoint/2010/main" val="1191811812"/>
              </p:ext>
            </p:extLst>
          </p:nvPr>
        </p:nvGraphicFramePr>
        <p:xfrm>
          <a:off x="510209" y="832818"/>
          <a:ext cx="10714381" cy="5465546"/>
        </p:xfrm>
        <a:graphic>
          <a:graphicData uri="http://schemas.openxmlformats.org/drawingml/2006/table">
            <a:tbl>
              <a:tblPr/>
              <a:tblGrid>
                <a:gridCol w="1744496">
                  <a:extLst>
                    <a:ext uri="{9D8B030D-6E8A-4147-A177-3AD203B41FA5}">
                      <a16:colId xmlns:a16="http://schemas.microsoft.com/office/drawing/2014/main" val="315671031"/>
                    </a:ext>
                  </a:extLst>
                </a:gridCol>
                <a:gridCol w="760682">
                  <a:extLst>
                    <a:ext uri="{9D8B030D-6E8A-4147-A177-3AD203B41FA5}">
                      <a16:colId xmlns:a16="http://schemas.microsoft.com/office/drawing/2014/main" val="2171367697"/>
                    </a:ext>
                  </a:extLst>
                </a:gridCol>
                <a:gridCol w="1210748">
                  <a:extLst>
                    <a:ext uri="{9D8B030D-6E8A-4147-A177-3AD203B41FA5}">
                      <a16:colId xmlns:a16="http://schemas.microsoft.com/office/drawing/2014/main" val="2534427792"/>
                    </a:ext>
                  </a:extLst>
                </a:gridCol>
                <a:gridCol w="1304571">
                  <a:extLst>
                    <a:ext uri="{9D8B030D-6E8A-4147-A177-3AD203B41FA5}">
                      <a16:colId xmlns:a16="http://schemas.microsoft.com/office/drawing/2014/main" val="781156126"/>
                    </a:ext>
                  </a:extLst>
                </a:gridCol>
                <a:gridCol w="152136">
                  <a:extLst>
                    <a:ext uri="{9D8B030D-6E8A-4147-A177-3AD203B41FA5}">
                      <a16:colId xmlns:a16="http://schemas.microsoft.com/office/drawing/2014/main" val="4051703658"/>
                    </a:ext>
                  </a:extLst>
                </a:gridCol>
                <a:gridCol w="963529">
                  <a:extLst>
                    <a:ext uri="{9D8B030D-6E8A-4147-A177-3AD203B41FA5}">
                      <a16:colId xmlns:a16="http://schemas.microsoft.com/office/drawing/2014/main" val="1952232039"/>
                    </a:ext>
                  </a:extLst>
                </a:gridCol>
                <a:gridCol w="152136">
                  <a:extLst>
                    <a:ext uri="{9D8B030D-6E8A-4147-A177-3AD203B41FA5}">
                      <a16:colId xmlns:a16="http://schemas.microsoft.com/office/drawing/2014/main" val="1917519391"/>
                    </a:ext>
                  </a:extLst>
                </a:gridCol>
                <a:gridCol w="899903">
                  <a:extLst>
                    <a:ext uri="{9D8B030D-6E8A-4147-A177-3AD203B41FA5}">
                      <a16:colId xmlns:a16="http://schemas.microsoft.com/office/drawing/2014/main" val="2629840276"/>
                    </a:ext>
                  </a:extLst>
                </a:gridCol>
                <a:gridCol w="152136">
                  <a:extLst>
                    <a:ext uri="{9D8B030D-6E8A-4147-A177-3AD203B41FA5}">
                      <a16:colId xmlns:a16="http://schemas.microsoft.com/office/drawing/2014/main" val="3234364112"/>
                    </a:ext>
                  </a:extLst>
                </a:gridCol>
                <a:gridCol w="882390">
                  <a:extLst>
                    <a:ext uri="{9D8B030D-6E8A-4147-A177-3AD203B41FA5}">
                      <a16:colId xmlns:a16="http://schemas.microsoft.com/office/drawing/2014/main" val="860440185"/>
                    </a:ext>
                  </a:extLst>
                </a:gridCol>
                <a:gridCol w="148754">
                  <a:extLst>
                    <a:ext uri="{9D8B030D-6E8A-4147-A177-3AD203B41FA5}">
                      <a16:colId xmlns:a16="http://schemas.microsoft.com/office/drawing/2014/main" val="2329875318"/>
                    </a:ext>
                  </a:extLst>
                </a:gridCol>
                <a:gridCol w="1081859">
                  <a:extLst>
                    <a:ext uri="{9D8B030D-6E8A-4147-A177-3AD203B41FA5}">
                      <a16:colId xmlns:a16="http://schemas.microsoft.com/office/drawing/2014/main" val="2997119778"/>
                    </a:ext>
                  </a:extLst>
                </a:gridCol>
                <a:gridCol w="175802">
                  <a:extLst>
                    <a:ext uri="{9D8B030D-6E8A-4147-A177-3AD203B41FA5}">
                      <a16:colId xmlns:a16="http://schemas.microsoft.com/office/drawing/2014/main" val="3431923225"/>
                    </a:ext>
                  </a:extLst>
                </a:gridCol>
                <a:gridCol w="1085239">
                  <a:extLst>
                    <a:ext uri="{9D8B030D-6E8A-4147-A177-3AD203B41FA5}">
                      <a16:colId xmlns:a16="http://schemas.microsoft.com/office/drawing/2014/main" val="84434224"/>
                    </a:ext>
                  </a:extLst>
                </a:gridCol>
              </a:tblGrid>
              <a:tr h="687405">
                <a:tc>
                  <a:txBody>
                    <a:bodyPr/>
                    <a:lstStyle/>
                    <a:p>
                      <a:pPr algn="ctr" fontAlgn="b"/>
                      <a:r>
                        <a:rPr lang="en-US" sz="1100" b="1" i="0" u="none" strike="noStrike" dirty="0">
                          <a:solidFill>
                            <a:srgbClr val="000000"/>
                          </a:solidFill>
                          <a:effectLst/>
                          <a:latin typeface="Calibri" panose="020F0502020204030204" pitchFamily="34" charset="0"/>
                        </a:rPr>
                        <a:t>District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ADM </a:t>
                      </a:r>
                      <a:br>
                        <a:rPr lang="en-US" sz="1100" b="1" i="0" u="none" strike="noStrike" dirty="0">
                          <a:solidFill>
                            <a:srgbClr val="000000"/>
                          </a:solidFill>
                          <a:effectLst/>
                          <a:latin typeface="Calibri" panose="020F0502020204030204" pitchFamily="34" charset="0"/>
                        </a:rPr>
                      </a:br>
                      <a:r>
                        <a:rPr lang="en-US" sz="1100" b="1" i="0" u="none" strike="noStrike" dirty="0">
                          <a:solidFill>
                            <a:srgbClr val="000000"/>
                          </a:solidFill>
                          <a:effectLst/>
                          <a:latin typeface="Calibri" panose="020F0502020204030204" pitchFamily="34" charset="0"/>
                        </a:rPr>
                        <a:t>(FY 21-22)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FY 2021-22 Payments*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Formula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Difference Between Payments and Proposed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Hold Harmless</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Additional Proportional Funding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Change in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1921759"/>
                  </a:ext>
                </a:extLst>
              </a:tr>
              <a:tr h="171851">
                <a:tc>
                  <a:txBody>
                    <a:bodyPr/>
                    <a:lstStyle/>
                    <a:p>
                      <a:pPr algn="ctr" fontAlgn="b"/>
                      <a:r>
                        <a:rPr lang="en-US" sz="1100" b="1" i="0" u="none" strike="noStrike" dirty="0">
                          <a:solidFill>
                            <a:srgbClr val="000000"/>
                          </a:solidFill>
                          <a:effectLst/>
                          <a:latin typeface="Calibri" panose="020F0502020204030204" pitchFamily="34" charset="0"/>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82968"/>
                  </a:ext>
                </a:extLst>
              </a:tr>
              <a:tr h="171851">
                <a:tc>
                  <a:txBody>
                    <a:bodyPr/>
                    <a:lstStyle/>
                    <a:p>
                      <a:pPr algn="l" fontAlgn="b"/>
                      <a:r>
                        <a:rPr lang="en-US" sz="1100" b="0" i="0" u="none" strike="noStrike" dirty="0">
                          <a:solidFill>
                            <a:srgbClr val="000000"/>
                          </a:solidFill>
                          <a:effectLst/>
                          <a:latin typeface="Calibri" panose="020F0502020204030204" pitchFamily="34" charset="0"/>
                        </a:rPr>
                        <a:t>Abbeville</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2,835.08</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$13,841,316</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$14,376,877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$535,560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$379,395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$14,756,272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$914,955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484502565"/>
                  </a:ext>
                </a:extLst>
              </a:tr>
              <a:tr h="171851">
                <a:tc>
                  <a:txBody>
                    <a:bodyPr/>
                    <a:lstStyle/>
                    <a:p>
                      <a:pPr algn="l" fontAlgn="b"/>
                      <a:r>
                        <a:rPr lang="en-US" sz="1100" b="0" i="0" u="none" strike="noStrike">
                          <a:solidFill>
                            <a:srgbClr val="000000"/>
                          </a:solidFill>
                          <a:effectLst/>
                          <a:latin typeface="Calibri" panose="020F0502020204030204" pitchFamily="34" charset="0"/>
                        </a:rPr>
                        <a:t>Aiken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22,051.00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$95,785,400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$101,286,598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$5,501,198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$2,934,687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$104,221,285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$8,435,885 </a:t>
                      </a:r>
                    </a:p>
                  </a:txBody>
                  <a:tcPr marL="9525" marR="9525" marT="9525" marB="0" anchor="b">
                    <a:lnL>
                      <a:noFill/>
                    </a:lnL>
                    <a:lnR>
                      <a:noFill/>
                    </a:lnR>
                    <a:lnT>
                      <a:noFill/>
                    </a:lnT>
                    <a:lnB>
                      <a:noFill/>
                    </a:lnB>
                  </a:tcPr>
                </a:tc>
                <a:extLst>
                  <a:ext uri="{0D108BD9-81ED-4DB2-BD59-A6C34878D82A}">
                    <a16:rowId xmlns:a16="http://schemas.microsoft.com/office/drawing/2014/main" val="2765690066"/>
                  </a:ext>
                </a:extLst>
              </a:tr>
              <a:tr h="171851">
                <a:tc>
                  <a:txBody>
                    <a:bodyPr/>
                    <a:lstStyle/>
                    <a:p>
                      <a:pPr algn="l" fontAlgn="b"/>
                      <a:r>
                        <a:rPr lang="en-US" sz="1100" b="0" i="0" u="none" strike="noStrike">
                          <a:solidFill>
                            <a:srgbClr val="000000"/>
                          </a:solidFill>
                          <a:effectLst/>
                          <a:latin typeface="Calibri" panose="020F0502020204030204" pitchFamily="34" charset="0"/>
                        </a:rPr>
                        <a:t>Allendale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914.83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$4,353,368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$4,641,499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$288,131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$128,727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$4,770,226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$416,858 </a:t>
                      </a:r>
                    </a:p>
                  </a:txBody>
                  <a:tcPr marL="9525" marR="9525" marT="9525" marB="0" anchor="b">
                    <a:lnL>
                      <a:noFill/>
                    </a:lnL>
                    <a:lnR>
                      <a:noFill/>
                    </a:lnR>
                    <a:lnT>
                      <a:noFill/>
                    </a:lnT>
                    <a:lnB>
                      <a:noFill/>
                    </a:lnB>
                  </a:tcPr>
                </a:tc>
                <a:extLst>
                  <a:ext uri="{0D108BD9-81ED-4DB2-BD59-A6C34878D82A}">
                    <a16:rowId xmlns:a16="http://schemas.microsoft.com/office/drawing/2014/main" val="1611349002"/>
                  </a:ext>
                </a:extLst>
              </a:tr>
              <a:tr h="171851">
                <a:tc>
                  <a:txBody>
                    <a:bodyPr/>
                    <a:lstStyle/>
                    <a:p>
                      <a:pPr algn="l" fontAlgn="b"/>
                      <a:r>
                        <a:rPr lang="en-US" sz="1100" b="0" i="0" u="none" strike="noStrike" dirty="0">
                          <a:solidFill>
                            <a:srgbClr val="000000"/>
                          </a:solidFill>
                          <a:effectLst/>
                          <a:latin typeface="Calibri" panose="020F0502020204030204" pitchFamily="34" charset="0"/>
                        </a:rPr>
                        <a:t>Anderson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10,234.51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$48,072,073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$50,138,615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$2,066,543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$1,324,118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$51,462,733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$3,390,661 </a:t>
                      </a:r>
                    </a:p>
                  </a:txBody>
                  <a:tcPr marL="9525" marR="9525" marT="9525" marB="0" anchor="b">
                    <a:lnL>
                      <a:noFill/>
                    </a:lnL>
                    <a:lnR>
                      <a:noFill/>
                    </a:lnR>
                    <a:lnT>
                      <a:noFill/>
                    </a:lnT>
                    <a:lnB>
                      <a:noFill/>
                    </a:lnB>
                  </a:tcPr>
                </a:tc>
                <a:extLst>
                  <a:ext uri="{0D108BD9-81ED-4DB2-BD59-A6C34878D82A}">
                    <a16:rowId xmlns:a16="http://schemas.microsoft.com/office/drawing/2014/main" val="2989007728"/>
                  </a:ext>
                </a:extLst>
              </a:tr>
              <a:tr h="171851">
                <a:tc>
                  <a:txBody>
                    <a:bodyPr/>
                    <a:lstStyle/>
                    <a:p>
                      <a:pPr algn="l" fontAlgn="b"/>
                      <a:r>
                        <a:rPr lang="en-US" sz="1100" b="0" i="0" u="none" strike="noStrike">
                          <a:solidFill>
                            <a:srgbClr val="000000"/>
                          </a:solidFill>
                          <a:effectLst/>
                          <a:latin typeface="Calibri" panose="020F0502020204030204" pitchFamily="34" charset="0"/>
                        </a:rPr>
                        <a:t>Anderson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3,278.63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$16,923,022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$18,061,520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$1,138,498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$459,196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$18,520,716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$1,597,694 </a:t>
                      </a:r>
                    </a:p>
                  </a:txBody>
                  <a:tcPr marL="9525" marR="9525" marT="9525" marB="0" anchor="b">
                    <a:lnL>
                      <a:noFill/>
                    </a:lnL>
                    <a:lnR>
                      <a:noFill/>
                    </a:lnR>
                    <a:lnT>
                      <a:noFill/>
                    </a:lnT>
                    <a:lnB>
                      <a:noFill/>
                    </a:lnB>
                  </a:tcPr>
                </a:tc>
                <a:extLst>
                  <a:ext uri="{0D108BD9-81ED-4DB2-BD59-A6C34878D82A}">
                    <a16:rowId xmlns:a16="http://schemas.microsoft.com/office/drawing/2014/main" val="2857773050"/>
                  </a:ext>
                </a:extLst>
              </a:tr>
              <a:tr h="171851">
                <a:tc>
                  <a:txBody>
                    <a:bodyPr/>
                    <a:lstStyle/>
                    <a:p>
                      <a:pPr algn="l" fontAlgn="b"/>
                      <a:r>
                        <a:rPr lang="en-US" sz="1100" b="0" i="0" u="none" strike="noStrike" dirty="0">
                          <a:solidFill>
                            <a:srgbClr val="000000"/>
                          </a:solidFill>
                          <a:effectLst/>
                          <a:latin typeface="Calibri" panose="020F0502020204030204" pitchFamily="34" charset="0"/>
                        </a:rPr>
                        <a:t>Anderson 3</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2,534.61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$12,732,884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$13,105,388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$372,504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$342,677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$13,448,065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$715,182 </a:t>
                      </a:r>
                    </a:p>
                  </a:txBody>
                  <a:tcPr marL="9525" marR="9525" marT="9525" marB="0" anchor="b">
                    <a:lnL>
                      <a:noFill/>
                    </a:lnL>
                    <a:lnR>
                      <a:noFill/>
                    </a:lnR>
                    <a:lnT>
                      <a:noFill/>
                    </a:lnT>
                    <a:lnB>
                      <a:noFill/>
                    </a:lnB>
                  </a:tcPr>
                </a:tc>
                <a:extLst>
                  <a:ext uri="{0D108BD9-81ED-4DB2-BD59-A6C34878D82A}">
                    <a16:rowId xmlns:a16="http://schemas.microsoft.com/office/drawing/2014/main" val="1661872999"/>
                  </a:ext>
                </a:extLst>
              </a:tr>
              <a:tr h="171851">
                <a:tc>
                  <a:txBody>
                    <a:bodyPr/>
                    <a:lstStyle/>
                    <a:p>
                      <a:pPr algn="l" fontAlgn="b"/>
                      <a:r>
                        <a:rPr lang="en-US" sz="1100" b="0" i="0" u="none" strike="noStrike">
                          <a:solidFill>
                            <a:srgbClr val="000000"/>
                          </a:solidFill>
                          <a:effectLst/>
                          <a:latin typeface="Calibri" panose="020F0502020204030204" pitchFamily="34" charset="0"/>
                        </a:rPr>
                        <a:t>Anderson 4</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2,808.23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$11,733,966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$12,260,317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$526,351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$379,597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$12,639,914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$905,948 </a:t>
                      </a:r>
                    </a:p>
                  </a:txBody>
                  <a:tcPr marL="9525" marR="9525" marT="9525" marB="0" anchor="b">
                    <a:lnL>
                      <a:noFill/>
                    </a:lnL>
                    <a:lnR>
                      <a:noFill/>
                    </a:lnR>
                    <a:lnT>
                      <a:noFill/>
                    </a:lnT>
                    <a:lnB>
                      <a:noFill/>
                    </a:lnB>
                  </a:tcPr>
                </a:tc>
                <a:extLst>
                  <a:ext uri="{0D108BD9-81ED-4DB2-BD59-A6C34878D82A}">
                    <a16:rowId xmlns:a16="http://schemas.microsoft.com/office/drawing/2014/main" val="2375965121"/>
                  </a:ext>
                </a:extLst>
              </a:tr>
              <a:tr h="171851">
                <a:tc>
                  <a:txBody>
                    <a:bodyPr/>
                    <a:lstStyle/>
                    <a:p>
                      <a:pPr algn="l" fontAlgn="b"/>
                      <a:r>
                        <a:rPr lang="en-US" sz="1100" b="0" i="0" u="none" strike="noStrike">
                          <a:solidFill>
                            <a:srgbClr val="000000"/>
                          </a:solidFill>
                          <a:effectLst/>
                          <a:latin typeface="Calibri" panose="020F0502020204030204" pitchFamily="34" charset="0"/>
                        </a:rPr>
                        <a:t>Anderson 5</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12,158.13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$57,331,098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$60,674,561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$3,343,464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$1,655,061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$62,329,622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$4,998,525 </a:t>
                      </a:r>
                    </a:p>
                  </a:txBody>
                  <a:tcPr marL="9525" marR="9525" marT="9525" marB="0" anchor="b">
                    <a:lnL>
                      <a:noFill/>
                    </a:lnL>
                    <a:lnR>
                      <a:noFill/>
                    </a:lnR>
                    <a:lnT>
                      <a:noFill/>
                    </a:lnT>
                    <a:lnB>
                      <a:noFill/>
                    </a:lnB>
                  </a:tcPr>
                </a:tc>
                <a:extLst>
                  <a:ext uri="{0D108BD9-81ED-4DB2-BD59-A6C34878D82A}">
                    <a16:rowId xmlns:a16="http://schemas.microsoft.com/office/drawing/2014/main" val="260437579"/>
                  </a:ext>
                </a:extLst>
              </a:tr>
              <a:tr h="171851">
                <a:tc>
                  <a:txBody>
                    <a:bodyPr/>
                    <a:lstStyle/>
                    <a:p>
                      <a:pPr algn="l" fontAlgn="b"/>
                      <a:r>
                        <a:rPr lang="en-US" sz="1100" b="0" i="0" u="none" strike="noStrike">
                          <a:solidFill>
                            <a:srgbClr val="000000"/>
                          </a:solidFill>
                          <a:effectLst/>
                          <a:latin typeface="Calibri" panose="020F0502020204030204" pitchFamily="34" charset="0"/>
                        </a:rPr>
                        <a:t>Bamberg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1,123.05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$5,965,868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$6,136,601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$170,733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$153,587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$6,290,188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$324,319 </a:t>
                      </a:r>
                    </a:p>
                  </a:txBody>
                  <a:tcPr marL="9525" marR="9525" marT="9525" marB="0" anchor="b">
                    <a:lnL>
                      <a:noFill/>
                    </a:lnL>
                    <a:lnR>
                      <a:noFill/>
                    </a:lnR>
                    <a:lnT>
                      <a:noFill/>
                    </a:lnT>
                    <a:lnB>
                      <a:noFill/>
                    </a:lnB>
                  </a:tcPr>
                </a:tc>
                <a:extLst>
                  <a:ext uri="{0D108BD9-81ED-4DB2-BD59-A6C34878D82A}">
                    <a16:rowId xmlns:a16="http://schemas.microsoft.com/office/drawing/2014/main" val="3846874434"/>
                  </a:ext>
                </a:extLst>
              </a:tr>
              <a:tr h="171851">
                <a:tc>
                  <a:txBody>
                    <a:bodyPr/>
                    <a:lstStyle/>
                    <a:p>
                      <a:pPr algn="l" fontAlgn="b"/>
                      <a:r>
                        <a:rPr lang="en-US" sz="1100" b="0" i="0" u="none" strike="noStrike">
                          <a:solidFill>
                            <a:srgbClr val="000000"/>
                          </a:solidFill>
                          <a:effectLst/>
                          <a:latin typeface="Calibri" panose="020F0502020204030204" pitchFamily="34" charset="0"/>
                        </a:rPr>
                        <a:t>Bamberg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605.27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$3,259,965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$3,498,736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$238,771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$90,363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$3,589,099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$329,135 </a:t>
                      </a:r>
                    </a:p>
                  </a:txBody>
                  <a:tcPr marL="9525" marR="9525" marT="9525" marB="0" anchor="b">
                    <a:lnL>
                      <a:noFill/>
                    </a:lnL>
                    <a:lnR>
                      <a:noFill/>
                    </a:lnR>
                    <a:lnT>
                      <a:noFill/>
                    </a:lnT>
                    <a:lnB>
                      <a:noFill/>
                    </a:lnB>
                  </a:tcPr>
                </a:tc>
                <a:extLst>
                  <a:ext uri="{0D108BD9-81ED-4DB2-BD59-A6C34878D82A}">
                    <a16:rowId xmlns:a16="http://schemas.microsoft.com/office/drawing/2014/main" val="228435969"/>
                  </a:ext>
                </a:extLst>
              </a:tr>
              <a:tr h="171851">
                <a:tc>
                  <a:txBody>
                    <a:bodyPr/>
                    <a:lstStyle/>
                    <a:p>
                      <a:pPr algn="l" fontAlgn="b"/>
                      <a:r>
                        <a:rPr lang="en-US" sz="1100" b="0" i="0" u="none" strike="noStrike" dirty="0">
                          <a:solidFill>
                            <a:srgbClr val="000000"/>
                          </a:solidFill>
                          <a:effectLst/>
                          <a:latin typeface="Calibri" panose="020F0502020204030204" pitchFamily="34" charset="0"/>
                        </a:rPr>
                        <a:t>Barnwell 19</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509.55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$2,707,745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$2,992,461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$284,716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$77,480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$3,069,941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$362,196 </a:t>
                      </a:r>
                    </a:p>
                  </a:txBody>
                  <a:tcPr marL="9525" marR="9525" marT="9525" marB="0" anchor="b">
                    <a:lnL>
                      <a:noFill/>
                    </a:lnL>
                    <a:lnR>
                      <a:noFill/>
                    </a:lnR>
                    <a:lnT>
                      <a:noFill/>
                    </a:lnT>
                    <a:lnB>
                      <a:noFill/>
                    </a:lnB>
                  </a:tcPr>
                </a:tc>
                <a:extLst>
                  <a:ext uri="{0D108BD9-81ED-4DB2-BD59-A6C34878D82A}">
                    <a16:rowId xmlns:a16="http://schemas.microsoft.com/office/drawing/2014/main" val="1301142663"/>
                  </a:ext>
                </a:extLst>
              </a:tr>
              <a:tr h="171851">
                <a:tc>
                  <a:txBody>
                    <a:bodyPr/>
                    <a:lstStyle/>
                    <a:p>
                      <a:pPr algn="l" fontAlgn="b"/>
                      <a:r>
                        <a:rPr lang="en-US" sz="1100" b="0" i="0" u="none" strike="noStrike">
                          <a:solidFill>
                            <a:srgbClr val="000000"/>
                          </a:solidFill>
                          <a:effectLst/>
                          <a:latin typeface="Calibri" panose="020F0502020204030204" pitchFamily="34" charset="0"/>
                        </a:rPr>
                        <a:t>Barnwell 29</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701.82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$3,582,372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$3,665,061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$82,689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$96,419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$3,761,481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$179,108 </a:t>
                      </a:r>
                    </a:p>
                  </a:txBody>
                  <a:tcPr marL="9525" marR="9525" marT="9525" marB="0" anchor="b">
                    <a:lnL>
                      <a:noFill/>
                    </a:lnL>
                    <a:lnR>
                      <a:noFill/>
                    </a:lnR>
                    <a:lnT>
                      <a:noFill/>
                    </a:lnT>
                    <a:lnB>
                      <a:noFill/>
                    </a:lnB>
                  </a:tcPr>
                </a:tc>
                <a:extLst>
                  <a:ext uri="{0D108BD9-81ED-4DB2-BD59-A6C34878D82A}">
                    <a16:rowId xmlns:a16="http://schemas.microsoft.com/office/drawing/2014/main" val="1583419158"/>
                  </a:ext>
                </a:extLst>
              </a:tr>
              <a:tr h="171851">
                <a:tc>
                  <a:txBody>
                    <a:bodyPr/>
                    <a:lstStyle/>
                    <a:p>
                      <a:pPr algn="l" fontAlgn="b"/>
                      <a:r>
                        <a:rPr lang="en-US" sz="1100" b="0" i="0" u="none" strike="noStrike">
                          <a:solidFill>
                            <a:srgbClr val="000000"/>
                          </a:solidFill>
                          <a:effectLst/>
                          <a:latin typeface="Calibri" panose="020F0502020204030204" pitchFamily="34" charset="0"/>
                        </a:rPr>
                        <a:t>Barnwell 45</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1,894.62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$9,990,792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$10,699,239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$708,447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$271,092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$10,970,331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$979,539 </a:t>
                      </a:r>
                    </a:p>
                  </a:txBody>
                  <a:tcPr marL="9525" marR="9525" marT="9525" marB="0" anchor="b">
                    <a:lnL>
                      <a:noFill/>
                    </a:lnL>
                    <a:lnR>
                      <a:noFill/>
                    </a:lnR>
                    <a:lnT>
                      <a:noFill/>
                    </a:lnT>
                    <a:lnB>
                      <a:noFill/>
                    </a:lnB>
                  </a:tcPr>
                </a:tc>
                <a:extLst>
                  <a:ext uri="{0D108BD9-81ED-4DB2-BD59-A6C34878D82A}">
                    <a16:rowId xmlns:a16="http://schemas.microsoft.com/office/drawing/2014/main" val="1320421295"/>
                  </a:ext>
                </a:extLst>
              </a:tr>
              <a:tr h="171851">
                <a:tc>
                  <a:txBody>
                    <a:bodyPr/>
                    <a:lstStyle/>
                    <a:p>
                      <a:pPr algn="l" fontAlgn="b"/>
                      <a:r>
                        <a:rPr lang="en-US" sz="1100" b="0" i="0" u="none" strike="noStrike">
                          <a:solidFill>
                            <a:srgbClr val="000000"/>
                          </a:solidFill>
                          <a:effectLst/>
                          <a:latin typeface="Calibri" panose="020F0502020204030204" pitchFamily="34" charset="0"/>
                        </a:rPr>
                        <a:t>Beaufort</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20,438.21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$41,705,934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$42,958,989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$1,253,055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$2,646,099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$45,605,088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$3,899,154 </a:t>
                      </a:r>
                    </a:p>
                  </a:txBody>
                  <a:tcPr marL="9525" marR="9525" marT="9525" marB="0" anchor="b">
                    <a:lnL>
                      <a:noFill/>
                    </a:lnL>
                    <a:lnR>
                      <a:noFill/>
                    </a:lnR>
                    <a:lnT>
                      <a:noFill/>
                    </a:lnT>
                    <a:lnB>
                      <a:noFill/>
                    </a:lnB>
                  </a:tcPr>
                </a:tc>
                <a:extLst>
                  <a:ext uri="{0D108BD9-81ED-4DB2-BD59-A6C34878D82A}">
                    <a16:rowId xmlns:a16="http://schemas.microsoft.com/office/drawing/2014/main" val="1105231792"/>
                  </a:ext>
                </a:extLst>
              </a:tr>
              <a:tr h="171851">
                <a:tc>
                  <a:txBody>
                    <a:bodyPr/>
                    <a:lstStyle/>
                    <a:p>
                      <a:pPr algn="l" fontAlgn="b"/>
                      <a:r>
                        <a:rPr lang="en-US" sz="1100" b="0" i="0" u="none" strike="noStrike">
                          <a:solidFill>
                            <a:srgbClr val="000000"/>
                          </a:solidFill>
                          <a:effectLst/>
                          <a:latin typeface="Calibri" panose="020F0502020204030204" pitchFamily="34" charset="0"/>
                        </a:rPr>
                        <a:t>Berkeley</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35,649.09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$155,451,909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$159,038,553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$3,586,644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$4,617,077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$163,655,630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$8,203,721 </a:t>
                      </a:r>
                    </a:p>
                  </a:txBody>
                  <a:tcPr marL="9525" marR="9525" marT="9525" marB="0" anchor="b">
                    <a:lnL>
                      <a:noFill/>
                    </a:lnL>
                    <a:lnR>
                      <a:noFill/>
                    </a:lnR>
                    <a:lnT>
                      <a:noFill/>
                    </a:lnT>
                    <a:lnB>
                      <a:noFill/>
                    </a:lnB>
                  </a:tcPr>
                </a:tc>
                <a:extLst>
                  <a:ext uri="{0D108BD9-81ED-4DB2-BD59-A6C34878D82A}">
                    <a16:rowId xmlns:a16="http://schemas.microsoft.com/office/drawing/2014/main" val="1456243846"/>
                  </a:ext>
                </a:extLst>
              </a:tr>
              <a:tr h="171851">
                <a:tc>
                  <a:txBody>
                    <a:bodyPr/>
                    <a:lstStyle/>
                    <a:p>
                      <a:pPr algn="l" fontAlgn="b"/>
                      <a:r>
                        <a:rPr lang="en-US" sz="1100" b="0" i="0" u="none" strike="noStrike">
                          <a:solidFill>
                            <a:srgbClr val="000000"/>
                          </a:solidFill>
                          <a:effectLst/>
                          <a:latin typeface="Calibri" panose="020F0502020204030204" pitchFamily="34" charset="0"/>
                        </a:rPr>
                        <a:t>Calhoun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1,464.37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$5,148,875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$5,611,203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$462,329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$205,410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$5,816,613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$667,738 </a:t>
                      </a:r>
                    </a:p>
                  </a:txBody>
                  <a:tcPr marL="9525" marR="9525" marT="9525" marB="0" anchor="b">
                    <a:lnL>
                      <a:noFill/>
                    </a:lnL>
                    <a:lnR>
                      <a:noFill/>
                    </a:lnR>
                    <a:lnT>
                      <a:noFill/>
                    </a:lnT>
                    <a:lnB>
                      <a:noFill/>
                    </a:lnB>
                  </a:tcPr>
                </a:tc>
                <a:extLst>
                  <a:ext uri="{0D108BD9-81ED-4DB2-BD59-A6C34878D82A}">
                    <a16:rowId xmlns:a16="http://schemas.microsoft.com/office/drawing/2014/main" val="1847166712"/>
                  </a:ext>
                </a:extLst>
              </a:tr>
              <a:tr h="171851">
                <a:tc>
                  <a:txBody>
                    <a:bodyPr/>
                    <a:lstStyle/>
                    <a:p>
                      <a:pPr algn="l" fontAlgn="b"/>
                      <a:r>
                        <a:rPr lang="en-US" sz="1100" b="0" i="0" u="none" strike="noStrike">
                          <a:solidFill>
                            <a:srgbClr val="000000"/>
                          </a:solidFill>
                          <a:effectLst/>
                          <a:latin typeface="Calibri" panose="020F0502020204030204" pitchFamily="34" charset="0"/>
                        </a:rPr>
                        <a:t>Charleston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46,811.39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$110,772,586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$107,652,694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($3,119,893)</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$3,119,893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$5,813,653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$116,586,239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$5,813,653 </a:t>
                      </a:r>
                    </a:p>
                  </a:txBody>
                  <a:tcPr marL="9525" marR="9525" marT="9525" marB="0" anchor="b">
                    <a:lnL>
                      <a:noFill/>
                    </a:lnL>
                    <a:lnR>
                      <a:noFill/>
                    </a:lnR>
                    <a:lnT>
                      <a:noFill/>
                    </a:lnT>
                    <a:lnB>
                      <a:noFill/>
                    </a:lnB>
                  </a:tcPr>
                </a:tc>
                <a:extLst>
                  <a:ext uri="{0D108BD9-81ED-4DB2-BD59-A6C34878D82A}">
                    <a16:rowId xmlns:a16="http://schemas.microsoft.com/office/drawing/2014/main" val="1485883796"/>
                  </a:ext>
                </a:extLst>
              </a:tr>
              <a:tr h="171851">
                <a:tc>
                  <a:txBody>
                    <a:bodyPr/>
                    <a:lstStyle/>
                    <a:p>
                      <a:pPr algn="l" fontAlgn="b"/>
                      <a:r>
                        <a:rPr lang="en-US" sz="1100" b="0" i="0" u="none" strike="noStrike">
                          <a:solidFill>
                            <a:srgbClr val="000000"/>
                          </a:solidFill>
                          <a:effectLst/>
                          <a:latin typeface="Calibri" panose="020F0502020204030204" pitchFamily="34" charset="0"/>
                        </a:rPr>
                        <a:t>Cherokee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7,345.85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$35,177,991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$36,353,982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$1,175,991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$1,016,826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$37,370,809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$2,192,817 </a:t>
                      </a:r>
                    </a:p>
                  </a:txBody>
                  <a:tcPr marL="9525" marR="9525" marT="9525" marB="0" anchor="b">
                    <a:lnL>
                      <a:noFill/>
                    </a:lnL>
                    <a:lnR>
                      <a:noFill/>
                    </a:lnR>
                    <a:lnT>
                      <a:noFill/>
                    </a:lnT>
                    <a:lnB>
                      <a:noFill/>
                    </a:lnB>
                  </a:tcPr>
                </a:tc>
                <a:extLst>
                  <a:ext uri="{0D108BD9-81ED-4DB2-BD59-A6C34878D82A}">
                    <a16:rowId xmlns:a16="http://schemas.microsoft.com/office/drawing/2014/main" val="2631176567"/>
                  </a:ext>
                </a:extLst>
              </a:tr>
              <a:tr h="171851">
                <a:tc>
                  <a:txBody>
                    <a:bodyPr/>
                    <a:lstStyle/>
                    <a:p>
                      <a:pPr algn="l" fontAlgn="b"/>
                      <a:r>
                        <a:rPr lang="en-US" sz="1100" b="0" i="0" u="none" strike="noStrike">
                          <a:solidFill>
                            <a:srgbClr val="000000"/>
                          </a:solidFill>
                          <a:effectLst/>
                          <a:latin typeface="Calibri" panose="020F0502020204030204" pitchFamily="34" charset="0"/>
                        </a:rPr>
                        <a:t>Chester</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4,629.15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$22,748,968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$24,557,711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$1,808,744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$653,913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$25,211,624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$2,462,657 </a:t>
                      </a:r>
                    </a:p>
                  </a:txBody>
                  <a:tcPr marL="9525" marR="9525" marT="9525" marB="0" anchor="b">
                    <a:lnL>
                      <a:noFill/>
                    </a:lnL>
                    <a:lnR>
                      <a:noFill/>
                    </a:lnR>
                    <a:lnT>
                      <a:noFill/>
                    </a:lnT>
                    <a:lnB>
                      <a:noFill/>
                    </a:lnB>
                  </a:tcPr>
                </a:tc>
                <a:extLst>
                  <a:ext uri="{0D108BD9-81ED-4DB2-BD59-A6C34878D82A}">
                    <a16:rowId xmlns:a16="http://schemas.microsoft.com/office/drawing/2014/main" val="2752582727"/>
                  </a:ext>
                </a:extLst>
              </a:tr>
              <a:tr h="171851">
                <a:tc>
                  <a:txBody>
                    <a:bodyPr/>
                    <a:lstStyle/>
                    <a:p>
                      <a:pPr algn="l" fontAlgn="b"/>
                      <a:r>
                        <a:rPr lang="en-US" sz="1100" b="0" i="0" u="none" strike="noStrike">
                          <a:solidFill>
                            <a:srgbClr val="000000"/>
                          </a:solidFill>
                          <a:effectLst/>
                          <a:latin typeface="Calibri" panose="020F0502020204030204" pitchFamily="34" charset="0"/>
                        </a:rPr>
                        <a:t>Chesterfield</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6,611.11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$33,317,962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$34,351,705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$1,033,743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$892,145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$35,243,850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$1,925,888 </a:t>
                      </a:r>
                    </a:p>
                  </a:txBody>
                  <a:tcPr marL="9525" marR="9525" marT="9525" marB="0" anchor="b">
                    <a:lnL>
                      <a:noFill/>
                    </a:lnL>
                    <a:lnR>
                      <a:noFill/>
                    </a:lnR>
                    <a:lnT>
                      <a:noFill/>
                    </a:lnT>
                    <a:lnB>
                      <a:noFill/>
                    </a:lnB>
                  </a:tcPr>
                </a:tc>
                <a:extLst>
                  <a:ext uri="{0D108BD9-81ED-4DB2-BD59-A6C34878D82A}">
                    <a16:rowId xmlns:a16="http://schemas.microsoft.com/office/drawing/2014/main" val="2555547445"/>
                  </a:ext>
                </a:extLst>
              </a:tr>
              <a:tr h="171851">
                <a:tc>
                  <a:txBody>
                    <a:bodyPr/>
                    <a:lstStyle/>
                    <a:p>
                      <a:pPr algn="l" fontAlgn="b"/>
                      <a:r>
                        <a:rPr lang="en-US" sz="1100" b="0" i="0" u="none" strike="noStrike">
                          <a:solidFill>
                            <a:srgbClr val="000000"/>
                          </a:solidFill>
                          <a:effectLst/>
                          <a:latin typeface="Calibri" panose="020F0502020204030204" pitchFamily="34" charset="0"/>
                        </a:rPr>
                        <a:t>Clarendon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2,348.43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$11,171,695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$12,363,510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$1,191,814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$329,307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$12,692,817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$1,521,121 </a:t>
                      </a:r>
                    </a:p>
                  </a:txBody>
                  <a:tcPr marL="9525" marR="9525" marT="9525" marB="0" anchor="b">
                    <a:lnL>
                      <a:noFill/>
                    </a:lnL>
                    <a:lnR>
                      <a:noFill/>
                    </a:lnR>
                    <a:lnT>
                      <a:noFill/>
                    </a:lnT>
                    <a:lnB>
                      <a:noFill/>
                    </a:lnB>
                  </a:tcPr>
                </a:tc>
                <a:extLst>
                  <a:ext uri="{0D108BD9-81ED-4DB2-BD59-A6C34878D82A}">
                    <a16:rowId xmlns:a16="http://schemas.microsoft.com/office/drawing/2014/main" val="3139285963"/>
                  </a:ext>
                </a:extLst>
              </a:tr>
              <a:tr h="171851">
                <a:tc>
                  <a:txBody>
                    <a:bodyPr/>
                    <a:lstStyle/>
                    <a:p>
                      <a:pPr algn="l" fontAlgn="b"/>
                      <a:r>
                        <a:rPr lang="en-US" sz="1100" b="0" i="0" u="none" strike="noStrike">
                          <a:solidFill>
                            <a:srgbClr val="000000"/>
                          </a:solidFill>
                          <a:effectLst/>
                          <a:latin typeface="Calibri" panose="020F0502020204030204" pitchFamily="34" charset="0"/>
                        </a:rPr>
                        <a:t>Clarendon 4</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1,788.15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$8,723,604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$9,142,322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$418,718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$244,150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$9,386,472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$662,868 </a:t>
                      </a:r>
                    </a:p>
                  </a:txBody>
                  <a:tcPr marL="9525" marR="9525" marT="9525" marB="0" anchor="b">
                    <a:lnL>
                      <a:noFill/>
                    </a:lnL>
                    <a:lnR>
                      <a:noFill/>
                    </a:lnR>
                    <a:lnT>
                      <a:noFill/>
                    </a:lnT>
                    <a:lnB>
                      <a:noFill/>
                    </a:lnB>
                  </a:tcPr>
                </a:tc>
                <a:extLst>
                  <a:ext uri="{0D108BD9-81ED-4DB2-BD59-A6C34878D82A}">
                    <a16:rowId xmlns:a16="http://schemas.microsoft.com/office/drawing/2014/main" val="996851317"/>
                  </a:ext>
                </a:extLst>
              </a:tr>
              <a:tr h="171851">
                <a:tc>
                  <a:txBody>
                    <a:bodyPr/>
                    <a:lstStyle/>
                    <a:p>
                      <a:pPr algn="l" fontAlgn="b"/>
                      <a:r>
                        <a:rPr lang="en-US" sz="1100" b="0" i="0" u="none" strike="noStrike">
                          <a:solidFill>
                            <a:srgbClr val="000000"/>
                          </a:solidFill>
                          <a:effectLst/>
                          <a:latin typeface="Calibri" panose="020F0502020204030204" pitchFamily="34" charset="0"/>
                        </a:rPr>
                        <a:t>Colleton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4,756.99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$20,376,759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$23,096,294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$2,719,536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$692,798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$23,789,092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$3,412,334 </a:t>
                      </a:r>
                    </a:p>
                  </a:txBody>
                  <a:tcPr marL="9525" marR="9525" marT="9525" marB="0" anchor="b">
                    <a:lnL>
                      <a:noFill/>
                    </a:lnL>
                    <a:lnR>
                      <a:noFill/>
                    </a:lnR>
                    <a:lnT>
                      <a:noFill/>
                    </a:lnT>
                    <a:lnB>
                      <a:noFill/>
                    </a:lnB>
                  </a:tcPr>
                </a:tc>
                <a:extLst>
                  <a:ext uri="{0D108BD9-81ED-4DB2-BD59-A6C34878D82A}">
                    <a16:rowId xmlns:a16="http://schemas.microsoft.com/office/drawing/2014/main" val="460323164"/>
                  </a:ext>
                </a:extLst>
              </a:tr>
              <a:tr h="171851">
                <a:tc>
                  <a:txBody>
                    <a:bodyPr/>
                    <a:lstStyle/>
                    <a:p>
                      <a:pPr algn="l" fontAlgn="b"/>
                      <a:r>
                        <a:rPr lang="en-US" sz="1100" b="0" i="0" u="none" strike="noStrike">
                          <a:solidFill>
                            <a:srgbClr val="000000"/>
                          </a:solidFill>
                          <a:effectLst/>
                          <a:latin typeface="Calibri" panose="020F0502020204030204" pitchFamily="34" charset="0"/>
                        </a:rPr>
                        <a:t>Darlington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8,868.98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$41,895,746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$45,390,454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$3,494,708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$1,262,419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$46,652,873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$4,757,127 </a:t>
                      </a:r>
                    </a:p>
                  </a:txBody>
                  <a:tcPr marL="9525" marR="9525" marT="9525" marB="0" anchor="b">
                    <a:lnL>
                      <a:noFill/>
                    </a:lnL>
                    <a:lnR>
                      <a:noFill/>
                    </a:lnR>
                    <a:lnT>
                      <a:noFill/>
                    </a:lnT>
                    <a:lnB>
                      <a:noFill/>
                    </a:lnB>
                  </a:tcPr>
                </a:tc>
                <a:extLst>
                  <a:ext uri="{0D108BD9-81ED-4DB2-BD59-A6C34878D82A}">
                    <a16:rowId xmlns:a16="http://schemas.microsoft.com/office/drawing/2014/main" val="3210882005"/>
                  </a:ext>
                </a:extLst>
              </a:tr>
              <a:tr h="171851">
                <a:tc>
                  <a:txBody>
                    <a:bodyPr/>
                    <a:lstStyle/>
                    <a:p>
                      <a:pPr algn="l" fontAlgn="b"/>
                      <a:r>
                        <a:rPr lang="en-US" sz="1100" b="0" i="0" u="none" strike="noStrike">
                          <a:solidFill>
                            <a:srgbClr val="000000"/>
                          </a:solidFill>
                          <a:effectLst/>
                          <a:latin typeface="Calibri" panose="020F0502020204030204" pitchFamily="34" charset="0"/>
                        </a:rPr>
                        <a:t>Dillon 3</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1,395.28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$7,048,189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$7,439,334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$391,145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$184,366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$7,623,700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$575,511 </a:t>
                      </a:r>
                    </a:p>
                  </a:txBody>
                  <a:tcPr marL="9525" marR="9525" marT="9525" marB="0" anchor="b">
                    <a:lnL>
                      <a:noFill/>
                    </a:lnL>
                    <a:lnR>
                      <a:noFill/>
                    </a:lnR>
                    <a:lnT>
                      <a:noFill/>
                    </a:lnT>
                    <a:lnB>
                      <a:noFill/>
                    </a:lnB>
                  </a:tcPr>
                </a:tc>
                <a:extLst>
                  <a:ext uri="{0D108BD9-81ED-4DB2-BD59-A6C34878D82A}">
                    <a16:rowId xmlns:a16="http://schemas.microsoft.com/office/drawing/2014/main" val="3089434413"/>
                  </a:ext>
                </a:extLst>
              </a:tr>
              <a:tr h="171851">
                <a:tc>
                  <a:txBody>
                    <a:bodyPr/>
                    <a:lstStyle/>
                    <a:p>
                      <a:pPr algn="l" fontAlgn="b"/>
                      <a:r>
                        <a:rPr lang="en-US" sz="1100" b="0" i="0" u="none" strike="noStrike">
                          <a:solidFill>
                            <a:srgbClr val="000000"/>
                          </a:solidFill>
                          <a:effectLst/>
                          <a:latin typeface="Calibri" panose="020F0502020204030204" pitchFamily="34" charset="0"/>
                        </a:rPr>
                        <a:t>Dillon 4</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3,747.12</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$18,740,098</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$20,915,864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$2,175,767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$522,009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$21,437,874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$2,697,776 </a:t>
                      </a:r>
                    </a:p>
                  </a:txBody>
                  <a:tcPr marL="9525" marR="9525" marT="9525" marB="0" anchor="b">
                    <a:lnL>
                      <a:noFill/>
                    </a:lnL>
                    <a:lnR>
                      <a:noFill/>
                    </a:lnR>
                    <a:lnT>
                      <a:noFill/>
                    </a:lnT>
                    <a:lnB>
                      <a:noFill/>
                    </a:lnB>
                  </a:tcPr>
                </a:tc>
                <a:extLst>
                  <a:ext uri="{0D108BD9-81ED-4DB2-BD59-A6C34878D82A}">
                    <a16:rowId xmlns:a16="http://schemas.microsoft.com/office/drawing/2014/main" val="2046756539"/>
                  </a:ext>
                </a:extLst>
              </a:tr>
            </a:tbl>
          </a:graphicData>
        </a:graphic>
      </p:graphicFrame>
    </p:spTree>
    <p:extLst>
      <p:ext uri="{BB962C8B-B14F-4D97-AF65-F5344CB8AC3E}">
        <p14:creationId xmlns:p14="http://schemas.microsoft.com/office/powerpoint/2010/main" val="4054048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196D4-9B29-4819-85FE-681F7E44CD37}"/>
              </a:ext>
            </a:extLst>
          </p:cNvPr>
          <p:cNvSpPr>
            <a:spLocks noGrp="1"/>
          </p:cNvSpPr>
          <p:nvPr>
            <p:ph type="title"/>
          </p:nvPr>
        </p:nvSpPr>
        <p:spPr>
          <a:xfrm>
            <a:off x="566531" y="170176"/>
            <a:ext cx="10833650" cy="685502"/>
          </a:xfrm>
        </p:spPr>
        <p:txBody>
          <a:bodyPr>
            <a:normAutofit/>
          </a:bodyPr>
          <a:lstStyle/>
          <a:p>
            <a:r>
              <a:rPr lang="en-US" sz="2400" dirty="0"/>
              <a:t>Summary of Change by District – June 2022 Estimates</a:t>
            </a:r>
          </a:p>
        </p:txBody>
      </p:sp>
      <p:sp>
        <p:nvSpPr>
          <p:cNvPr id="4" name="Date Placeholder 3">
            <a:extLst>
              <a:ext uri="{FF2B5EF4-FFF2-40B4-BE49-F238E27FC236}">
                <a16:creationId xmlns:a16="http://schemas.microsoft.com/office/drawing/2014/main" id="{8316A42E-70AB-4A0B-9D03-86840B208179}"/>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C57E1D7A-ED88-4C21-A2D8-35BDAE94269D}"/>
              </a:ext>
            </a:extLst>
          </p:cNvPr>
          <p:cNvSpPr>
            <a:spLocks noGrp="1"/>
          </p:cNvSpPr>
          <p:nvPr>
            <p:ph type="sldNum" sz="quarter" idx="12"/>
          </p:nvPr>
        </p:nvSpPr>
        <p:spPr/>
        <p:txBody>
          <a:bodyPr/>
          <a:lstStyle/>
          <a:p>
            <a:fld id="{784DC4BC-AE01-4C6D-870D-ADD2363A0B6C}" type="slidenum">
              <a:rPr lang="en-US" smtClean="0"/>
              <a:t>28</a:t>
            </a:fld>
            <a:endParaRPr lang="en-US" dirty="0"/>
          </a:p>
        </p:txBody>
      </p:sp>
      <p:graphicFrame>
        <p:nvGraphicFramePr>
          <p:cNvPr id="7" name="Content Placeholder 6">
            <a:extLst>
              <a:ext uri="{FF2B5EF4-FFF2-40B4-BE49-F238E27FC236}">
                <a16:creationId xmlns:a16="http://schemas.microsoft.com/office/drawing/2014/main" id="{27418AD5-9C2A-447C-B1CB-DC63CC1D4F60}"/>
              </a:ext>
            </a:extLst>
          </p:cNvPr>
          <p:cNvGraphicFramePr>
            <a:graphicFrameLocks noGrp="1"/>
          </p:cNvGraphicFramePr>
          <p:nvPr>
            <p:ph idx="1"/>
            <p:extLst>
              <p:ext uri="{D42A27DB-BD31-4B8C-83A1-F6EECF244321}">
                <p14:modId xmlns:p14="http://schemas.microsoft.com/office/powerpoint/2010/main" val="778812886"/>
              </p:ext>
            </p:extLst>
          </p:nvPr>
        </p:nvGraphicFramePr>
        <p:xfrm>
          <a:off x="626165" y="855678"/>
          <a:ext cx="10714381" cy="5465546"/>
        </p:xfrm>
        <a:graphic>
          <a:graphicData uri="http://schemas.openxmlformats.org/drawingml/2006/table">
            <a:tbl>
              <a:tblPr/>
              <a:tblGrid>
                <a:gridCol w="1744496">
                  <a:extLst>
                    <a:ext uri="{9D8B030D-6E8A-4147-A177-3AD203B41FA5}">
                      <a16:colId xmlns:a16="http://schemas.microsoft.com/office/drawing/2014/main" val="315671031"/>
                    </a:ext>
                  </a:extLst>
                </a:gridCol>
                <a:gridCol w="760682">
                  <a:extLst>
                    <a:ext uri="{9D8B030D-6E8A-4147-A177-3AD203B41FA5}">
                      <a16:colId xmlns:a16="http://schemas.microsoft.com/office/drawing/2014/main" val="2171367697"/>
                    </a:ext>
                  </a:extLst>
                </a:gridCol>
                <a:gridCol w="1210748">
                  <a:extLst>
                    <a:ext uri="{9D8B030D-6E8A-4147-A177-3AD203B41FA5}">
                      <a16:colId xmlns:a16="http://schemas.microsoft.com/office/drawing/2014/main" val="2534427792"/>
                    </a:ext>
                  </a:extLst>
                </a:gridCol>
                <a:gridCol w="1304571">
                  <a:extLst>
                    <a:ext uri="{9D8B030D-6E8A-4147-A177-3AD203B41FA5}">
                      <a16:colId xmlns:a16="http://schemas.microsoft.com/office/drawing/2014/main" val="781156126"/>
                    </a:ext>
                  </a:extLst>
                </a:gridCol>
                <a:gridCol w="152136">
                  <a:extLst>
                    <a:ext uri="{9D8B030D-6E8A-4147-A177-3AD203B41FA5}">
                      <a16:colId xmlns:a16="http://schemas.microsoft.com/office/drawing/2014/main" val="4051703658"/>
                    </a:ext>
                  </a:extLst>
                </a:gridCol>
                <a:gridCol w="963529">
                  <a:extLst>
                    <a:ext uri="{9D8B030D-6E8A-4147-A177-3AD203B41FA5}">
                      <a16:colId xmlns:a16="http://schemas.microsoft.com/office/drawing/2014/main" val="1952232039"/>
                    </a:ext>
                  </a:extLst>
                </a:gridCol>
                <a:gridCol w="152136">
                  <a:extLst>
                    <a:ext uri="{9D8B030D-6E8A-4147-A177-3AD203B41FA5}">
                      <a16:colId xmlns:a16="http://schemas.microsoft.com/office/drawing/2014/main" val="1917519391"/>
                    </a:ext>
                  </a:extLst>
                </a:gridCol>
                <a:gridCol w="899903">
                  <a:extLst>
                    <a:ext uri="{9D8B030D-6E8A-4147-A177-3AD203B41FA5}">
                      <a16:colId xmlns:a16="http://schemas.microsoft.com/office/drawing/2014/main" val="2629840276"/>
                    </a:ext>
                  </a:extLst>
                </a:gridCol>
                <a:gridCol w="152136">
                  <a:extLst>
                    <a:ext uri="{9D8B030D-6E8A-4147-A177-3AD203B41FA5}">
                      <a16:colId xmlns:a16="http://schemas.microsoft.com/office/drawing/2014/main" val="3234364112"/>
                    </a:ext>
                  </a:extLst>
                </a:gridCol>
                <a:gridCol w="882390">
                  <a:extLst>
                    <a:ext uri="{9D8B030D-6E8A-4147-A177-3AD203B41FA5}">
                      <a16:colId xmlns:a16="http://schemas.microsoft.com/office/drawing/2014/main" val="860440185"/>
                    </a:ext>
                  </a:extLst>
                </a:gridCol>
                <a:gridCol w="148754">
                  <a:extLst>
                    <a:ext uri="{9D8B030D-6E8A-4147-A177-3AD203B41FA5}">
                      <a16:colId xmlns:a16="http://schemas.microsoft.com/office/drawing/2014/main" val="2329875318"/>
                    </a:ext>
                  </a:extLst>
                </a:gridCol>
                <a:gridCol w="1081859">
                  <a:extLst>
                    <a:ext uri="{9D8B030D-6E8A-4147-A177-3AD203B41FA5}">
                      <a16:colId xmlns:a16="http://schemas.microsoft.com/office/drawing/2014/main" val="2997119778"/>
                    </a:ext>
                  </a:extLst>
                </a:gridCol>
                <a:gridCol w="175802">
                  <a:extLst>
                    <a:ext uri="{9D8B030D-6E8A-4147-A177-3AD203B41FA5}">
                      <a16:colId xmlns:a16="http://schemas.microsoft.com/office/drawing/2014/main" val="3431923225"/>
                    </a:ext>
                  </a:extLst>
                </a:gridCol>
                <a:gridCol w="1085239">
                  <a:extLst>
                    <a:ext uri="{9D8B030D-6E8A-4147-A177-3AD203B41FA5}">
                      <a16:colId xmlns:a16="http://schemas.microsoft.com/office/drawing/2014/main" val="84434224"/>
                    </a:ext>
                  </a:extLst>
                </a:gridCol>
              </a:tblGrid>
              <a:tr h="687405">
                <a:tc>
                  <a:txBody>
                    <a:bodyPr/>
                    <a:lstStyle/>
                    <a:p>
                      <a:pPr algn="ctr" fontAlgn="b"/>
                      <a:r>
                        <a:rPr lang="en-US" sz="1100" b="1" i="0" u="none" strike="noStrike" dirty="0">
                          <a:solidFill>
                            <a:srgbClr val="000000"/>
                          </a:solidFill>
                          <a:effectLst/>
                          <a:latin typeface="Calibri" panose="020F0502020204030204" pitchFamily="34" charset="0"/>
                        </a:rPr>
                        <a:t>District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ADM </a:t>
                      </a:r>
                      <a:br>
                        <a:rPr lang="en-US" sz="1100" b="1" i="0" u="none" strike="noStrike" dirty="0">
                          <a:solidFill>
                            <a:srgbClr val="000000"/>
                          </a:solidFill>
                          <a:effectLst/>
                          <a:latin typeface="Calibri" panose="020F0502020204030204" pitchFamily="34" charset="0"/>
                        </a:rPr>
                      </a:br>
                      <a:r>
                        <a:rPr lang="en-US" sz="1100" b="1" i="0" u="none" strike="noStrike" dirty="0">
                          <a:solidFill>
                            <a:srgbClr val="000000"/>
                          </a:solidFill>
                          <a:effectLst/>
                          <a:latin typeface="Calibri" panose="020F0502020204030204" pitchFamily="34" charset="0"/>
                        </a:rPr>
                        <a:t>(FY 21-22)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FY 2021-22 Payments*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Formula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Difference Between Payments and Proposed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Hold Harmless</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Additional Proportional Funding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Change in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1921759"/>
                  </a:ext>
                </a:extLst>
              </a:tr>
              <a:tr h="171851">
                <a:tc>
                  <a:txBody>
                    <a:bodyPr/>
                    <a:lstStyle/>
                    <a:p>
                      <a:pPr algn="ctr" fontAlgn="b"/>
                      <a:r>
                        <a:rPr lang="en-US" sz="1100" b="1" i="0" u="none" strike="noStrike" dirty="0">
                          <a:solidFill>
                            <a:srgbClr val="000000"/>
                          </a:solidFill>
                          <a:effectLst/>
                          <a:latin typeface="Calibri" panose="020F0502020204030204" pitchFamily="34" charset="0"/>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82968"/>
                  </a:ext>
                </a:extLst>
              </a:tr>
              <a:tr h="171851">
                <a:tc>
                  <a:txBody>
                    <a:bodyPr/>
                    <a:lstStyle/>
                    <a:p>
                      <a:pPr algn="l" fontAlgn="b"/>
                      <a:r>
                        <a:rPr lang="en-US" sz="1100" b="0" i="0" u="none" strike="noStrike" dirty="0">
                          <a:solidFill>
                            <a:srgbClr val="000000"/>
                          </a:solidFill>
                          <a:effectLst/>
                          <a:latin typeface="Calibri" panose="020F0502020204030204" pitchFamily="34" charset="0"/>
                        </a:rPr>
                        <a:t>Dorchester 2</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24,673.94</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$117,877,829</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$120,864,930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$2,987,101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$3,149,707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$124,014,636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$6,136,807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484502565"/>
                  </a:ext>
                </a:extLst>
              </a:tr>
              <a:tr h="171851">
                <a:tc>
                  <a:txBody>
                    <a:bodyPr/>
                    <a:lstStyle/>
                    <a:p>
                      <a:pPr algn="l" fontAlgn="b"/>
                      <a:r>
                        <a:rPr lang="en-US" sz="1100" b="0" i="0" u="none" strike="noStrike">
                          <a:solidFill>
                            <a:srgbClr val="000000"/>
                          </a:solidFill>
                          <a:effectLst/>
                          <a:latin typeface="Calibri" panose="020F0502020204030204" pitchFamily="34" charset="0"/>
                        </a:rPr>
                        <a:t>Dorchester 4</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1,944.18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$8,598,420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$8,876,479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$278,059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$274,492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$9,150,971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$552,551 </a:t>
                      </a:r>
                    </a:p>
                  </a:txBody>
                  <a:tcPr marL="9525" marR="9525" marT="9525" marB="0" anchor="b">
                    <a:lnL>
                      <a:noFill/>
                    </a:lnL>
                    <a:lnR>
                      <a:noFill/>
                    </a:lnR>
                    <a:lnT>
                      <a:noFill/>
                    </a:lnT>
                    <a:lnB>
                      <a:noFill/>
                    </a:lnB>
                  </a:tcPr>
                </a:tc>
                <a:extLst>
                  <a:ext uri="{0D108BD9-81ED-4DB2-BD59-A6C34878D82A}">
                    <a16:rowId xmlns:a16="http://schemas.microsoft.com/office/drawing/2014/main" val="2765690066"/>
                  </a:ext>
                </a:extLst>
              </a:tr>
              <a:tr h="171851">
                <a:tc>
                  <a:txBody>
                    <a:bodyPr/>
                    <a:lstStyle/>
                    <a:p>
                      <a:pPr algn="l" fontAlgn="b"/>
                      <a:r>
                        <a:rPr lang="en-US" sz="1100" b="0" i="0" u="none" strike="noStrike">
                          <a:solidFill>
                            <a:srgbClr val="000000"/>
                          </a:solidFill>
                          <a:effectLst/>
                          <a:latin typeface="Calibri" panose="020F0502020204030204" pitchFamily="34" charset="0"/>
                        </a:rPr>
                        <a:t>Edgefield</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3,031.25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$14,337,117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$14,363,513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$26,396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$392,361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$14,755,874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$418,758 </a:t>
                      </a:r>
                    </a:p>
                  </a:txBody>
                  <a:tcPr marL="9525" marR="9525" marT="9525" marB="0" anchor="b">
                    <a:lnL>
                      <a:noFill/>
                    </a:lnL>
                    <a:lnR>
                      <a:noFill/>
                    </a:lnR>
                    <a:lnT>
                      <a:noFill/>
                    </a:lnT>
                    <a:lnB>
                      <a:noFill/>
                    </a:lnB>
                  </a:tcPr>
                </a:tc>
                <a:extLst>
                  <a:ext uri="{0D108BD9-81ED-4DB2-BD59-A6C34878D82A}">
                    <a16:rowId xmlns:a16="http://schemas.microsoft.com/office/drawing/2014/main" val="1611349002"/>
                  </a:ext>
                </a:extLst>
              </a:tr>
              <a:tr h="171851">
                <a:tc>
                  <a:txBody>
                    <a:bodyPr/>
                    <a:lstStyle/>
                    <a:p>
                      <a:pPr algn="l" fontAlgn="b"/>
                      <a:r>
                        <a:rPr lang="en-US" sz="1100" b="0" i="0" u="none" strike="noStrike">
                          <a:solidFill>
                            <a:srgbClr val="000000"/>
                          </a:solidFill>
                          <a:effectLst/>
                          <a:latin typeface="Calibri" panose="020F0502020204030204" pitchFamily="34" charset="0"/>
                        </a:rPr>
                        <a:t>Fairfield</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2,148.02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$6,976,856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$7,795,966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$819,110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$317,085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$8,113,051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$1,136,195 </a:t>
                      </a:r>
                    </a:p>
                  </a:txBody>
                  <a:tcPr marL="9525" marR="9525" marT="9525" marB="0" anchor="b">
                    <a:lnL>
                      <a:noFill/>
                    </a:lnL>
                    <a:lnR>
                      <a:noFill/>
                    </a:lnR>
                    <a:lnT>
                      <a:noFill/>
                    </a:lnT>
                    <a:lnB>
                      <a:noFill/>
                    </a:lnB>
                  </a:tcPr>
                </a:tc>
                <a:extLst>
                  <a:ext uri="{0D108BD9-81ED-4DB2-BD59-A6C34878D82A}">
                    <a16:rowId xmlns:a16="http://schemas.microsoft.com/office/drawing/2014/main" val="2989007728"/>
                  </a:ext>
                </a:extLst>
              </a:tr>
              <a:tr h="171851">
                <a:tc>
                  <a:txBody>
                    <a:bodyPr/>
                    <a:lstStyle/>
                    <a:p>
                      <a:pPr algn="l" fontAlgn="b"/>
                      <a:r>
                        <a:rPr lang="en-US" sz="1100" b="0" i="0" u="none" strike="noStrike">
                          <a:solidFill>
                            <a:srgbClr val="000000"/>
                          </a:solidFill>
                          <a:effectLst/>
                          <a:latin typeface="Calibri" panose="020F0502020204030204" pitchFamily="34" charset="0"/>
                        </a:rPr>
                        <a:t>Florence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14,725.83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$68,657,635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$71,222,975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$2,565,340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$1,964,965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$73,187,941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$4,530,306 </a:t>
                      </a:r>
                    </a:p>
                  </a:txBody>
                  <a:tcPr marL="9525" marR="9525" marT="9525" marB="0" anchor="b">
                    <a:lnL>
                      <a:noFill/>
                    </a:lnL>
                    <a:lnR>
                      <a:noFill/>
                    </a:lnR>
                    <a:lnT>
                      <a:noFill/>
                    </a:lnT>
                    <a:lnB>
                      <a:noFill/>
                    </a:lnB>
                  </a:tcPr>
                </a:tc>
                <a:extLst>
                  <a:ext uri="{0D108BD9-81ED-4DB2-BD59-A6C34878D82A}">
                    <a16:rowId xmlns:a16="http://schemas.microsoft.com/office/drawing/2014/main" val="2857773050"/>
                  </a:ext>
                </a:extLst>
              </a:tr>
              <a:tr h="171851">
                <a:tc>
                  <a:txBody>
                    <a:bodyPr/>
                    <a:lstStyle/>
                    <a:p>
                      <a:pPr algn="l" fontAlgn="b"/>
                      <a:r>
                        <a:rPr lang="en-US" sz="1100" b="0" i="0" u="none" strike="noStrike">
                          <a:solidFill>
                            <a:srgbClr val="000000"/>
                          </a:solidFill>
                          <a:effectLst/>
                          <a:latin typeface="Calibri" panose="020F0502020204030204" pitchFamily="34" charset="0"/>
                        </a:rPr>
                        <a:t>Florence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1,037.59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$5,769,049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$6,139,337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$370,288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$150,569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$6,289,906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$520,857 </a:t>
                      </a:r>
                    </a:p>
                  </a:txBody>
                  <a:tcPr marL="9525" marR="9525" marT="9525" marB="0" anchor="b">
                    <a:lnL>
                      <a:noFill/>
                    </a:lnL>
                    <a:lnR>
                      <a:noFill/>
                    </a:lnR>
                    <a:lnT>
                      <a:noFill/>
                    </a:lnT>
                    <a:lnB>
                      <a:noFill/>
                    </a:lnB>
                  </a:tcPr>
                </a:tc>
                <a:extLst>
                  <a:ext uri="{0D108BD9-81ED-4DB2-BD59-A6C34878D82A}">
                    <a16:rowId xmlns:a16="http://schemas.microsoft.com/office/drawing/2014/main" val="1661872999"/>
                  </a:ext>
                </a:extLst>
              </a:tr>
              <a:tr h="171851">
                <a:tc>
                  <a:txBody>
                    <a:bodyPr/>
                    <a:lstStyle/>
                    <a:p>
                      <a:pPr algn="l" fontAlgn="b"/>
                      <a:r>
                        <a:rPr lang="en-US" sz="1100" b="0" i="0" u="none" strike="noStrike">
                          <a:solidFill>
                            <a:srgbClr val="000000"/>
                          </a:solidFill>
                          <a:effectLst/>
                          <a:latin typeface="Calibri" panose="020F0502020204030204" pitchFamily="34" charset="0"/>
                        </a:rPr>
                        <a:t>Florence 3</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2,964.47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$15,792,925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$17,646,306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$1,853,381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$446,675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$18,092,980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$2,300,056 </a:t>
                      </a:r>
                    </a:p>
                  </a:txBody>
                  <a:tcPr marL="9525" marR="9525" marT="9525" marB="0" anchor="b">
                    <a:lnL>
                      <a:noFill/>
                    </a:lnL>
                    <a:lnR>
                      <a:noFill/>
                    </a:lnR>
                    <a:lnT>
                      <a:noFill/>
                    </a:lnT>
                    <a:lnB>
                      <a:noFill/>
                    </a:lnB>
                  </a:tcPr>
                </a:tc>
                <a:extLst>
                  <a:ext uri="{0D108BD9-81ED-4DB2-BD59-A6C34878D82A}">
                    <a16:rowId xmlns:a16="http://schemas.microsoft.com/office/drawing/2014/main" val="2375965121"/>
                  </a:ext>
                </a:extLst>
              </a:tr>
              <a:tr h="171851">
                <a:tc>
                  <a:txBody>
                    <a:bodyPr/>
                    <a:lstStyle/>
                    <a:p>
                      <a:pPr algn="l" fontAlgn="b"/>
                      <a:r>
                        <a:rPr lang="en-US" sz="1100" b="0" i="0" u="none" strike="noStrike" dirty="0">
                          <a:solidFill>
                            <a:srgbClr val="000000"/>
                          </a:solidFill>
                          <a:effectLst/>
                          <a:latin typeface="Calibri" panose="020F0502020204030204" pitchFamily="34" charset="0"/>
                        </a:rPr>
                        <a:t>Florence 4</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567.57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$2,417,915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$2,650,415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$232,500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$84,817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$2,735,232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$317,317 </a:t>
                      </a:r>
                    </a:p>
                  </a:txBody>
                  <a:tcPr marL="9525" marR="9525" marT="9525" marB="0" anchor="b">
                    <a:lnL>
                      <a:noFill/>
                    </a:lnL>
                    <a:lnR>
                      <a:noFill/>
                    </a:lnR>
                    <a:lnT>
                      <a:noFill/>
                    </a:lnT>
                    <a:lnB>
                      <a:noFill/>
                    </a:lnB>
                  </a:tcPr>
                </a:tc>
                <a:extLst>
                  <a:ext uri="{0D108BD9-81ED-4DB2-BD59-A6C34878D82A}">
                    <a16:rowId xmlns:a16="http://schemas.microsoft.com/office/drawing/2014/main" val="260437579"/>
                  </a:ext>
                </a:extLst>
              </a:tr>
              <a:tr h="171851">
                <a:tc>
                  <a:txBody>
                    <a:bodyPr/>
                    <a:lstStyle/>
                    <a:p>
                      <a:pPr algn="l" fontAlgn="b"/>
                      <a:r>
                        <a:rPr lang="en-US" sz="1100" b="0" i="0" u="none" strike="noStrike">
                          <a:solidFill>
                            <a:srgbClr val="000000"/>
                          </a:solidFill>
                          <a:effectLst/>
                          <a:latin typeface="Calibri" panose="020F0502020204030204" pitchFamily="34" charset="0"/>
                        </a:rPr>
                        <a:t>Florence 5</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1,162.19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$6,367,868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$7,154,727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$786,859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$172,135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$7,326,861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$958,993 </a:t>
                      </a:r>
                    </a:p>
                  </a:txBody>
                  <a:tcPr marL="9525" marR="9525" marT="9525" marB="0" anchor="b">
                    <a:lnL>
                      <a:noFill/>
                    </a:lnL>
                    <a:lnR>
                      <a:noFill/>
                    </a:lnR>
                    <a:lnT>
                      <a:noFill/>
                    </a:lnT>
                    <a:lnB>
                      <a:noFill/>
                    </a:lnB>
                  </a:tcPr>
                </a:tc>
                <a:extLst>
                  <a:ext uri="{0D108BD9-81ED-4DB2-BD59-A6C34878D82A}">
                    <a16:rowId xmlns:a16="http://schemas.microsoft.com/office/drawing/2014/main" val="3846874434"/>
                  </a:ext>
                </a:extLst>
              </a:tr>
              <a:tr h="171851">
                <a:tc>
                  <a:txBody>
                    <a:bodyPr/>
                    <a:lstStyle/>
                    <a:p>
                      <a:pPr algn="l" fontAlgn="b"/>
                      <a:r>
                        <a:rPr lang="en-US" sz="1100" b="0" i="0" u="none" strike="noStrike">
                          <a:solidFill>
                            <a:srgbClr val="000000"/>
                          </a:solidFill>
                          <a:effectLst/>
                          <a:latin typeface="Calibri" panose="020F0502020204030204" pitchFamily="34" charset="0"/>
                        </a:rPr>
                        <a:t>Georgetown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8,068.21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$24,358,166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$27,742,774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$3,384,607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$1,124,784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$28,867,558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$4,509,392 </a:t>
                      </a:r>
                    </a:p>
                  </a:txBody>
                  <a:tcPr marL="9525" marR="9525" marT="9525" marB="0" anchor="b">
                    <a:lnL>
                      <a:noFill/>
                    </a:lnL>
                    <a:lnR>
                      <a:noFill/>
                    </a:lnR>
                    <a:lnT>
                      <a:noFill/>
                    </a:lnT>
                    <a:lnB>
                      <a:noFill/>
                    </a:lnB>
                  </a:tcPr>
                </a:tc>
                <a:extLst>
                  <a:ext uri="{0D108BD9-81ED-4DB2-BD59-A6C34878D82A}">
                    <a16:rowId xmlns:a16="http://schemas.microsoft.com/office/drawing/2014/main" val="228435969"/>
                  </a:ext>
                </a:extLst>
              </a:tr>
              <a:tr h="171851">
                <a:tc>
                  <a:txBody>
                    <a:bodyPr/>
                    <a:lstStyle/>
                    <a:p>
                      <a:pPr algn="l" fontAlgn="b"/>
                      <a:r>
                        <a:rPr lang="en-US" sz="1100" b="0" i="0" u="none" strike="noStrike">
                          <a:solidFill>
                            <a:srgbClr val="000000"/>
                          </a:solidFill>
                          <a:effectLst/>
                          <a:latin typeface="Calibri" panose="020F0502020204030204" pitchFamily="34" charset="0"/>
                        </a:rPr>
                        <a:t>Greenville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75,094.96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$337,594,091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$359,261,335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$21,667,244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$10,156,530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$369,417,865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$31,823,774 </a:t>
                      </a:r>
                    </a:p>
                  </a:txBody>
                  <a:tcPr marL="9525" marR="9525" marT="9525" marB="0" anchor="b">
                    <a:lnL>
                      <a:noFill/>
                    </a:lnL>
                    <a:lnR>
                      <a:noFill/>
                    </a:lnR>
                    <a:lnT>
                      <a:noFill/>
                    </a:lnT>
                    <a:lnB>
                      <a:noFill/>
                    </a:lnB>
                  </a:tcPr>
                </a:tc>
                <a:extLst>
                  <a:ext uri="{0D108BD9-81ED-4DB2-BD59-A6C34878D82A}">
                    <a16:rowId xmlns:a16="http://schemas.microsoft.com/office/drawing/2014/main" val="1301142663"/>
                  </a:ext>
                </a:extLst>
              </a:tr>
              <a:tr h="171851">
                <a:tc>
                  <a:txBody>
                    <a:bodyPr/>
                    <a:lstStyle/>
                    <a:p>
                      <a:pPr algn="l" fontAlgn="b"/>
                      <a:r>
                        <a:rPr lang="en-US" sz="1100" b="0" i="0" u="none" strike="noStrike">
                          <a:solidFill>
                            <a:srgbClr val="000000"/>
                          </a:solidFill>
                          <a:effectLst/>
                          <a:latin typeface="Calibri" panose="020F0502020204030204" pitchFamily="34" charset="0"/>
                        </a:rPr>
                        <a:t>Greenwood 50</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8,246.59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$39,120,183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$41,025,438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$1,905,255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$1,116,139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$42,141,577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$3,021,394 </a:t>
                      </a:r>
                    </a:p>
                  </a:txBody>
                  <a:tcPr marL="9525" marR="9525" marT="9525" marB="0" anchor="b">
                    <a:lnL>
                      <a:noFill/>
                    </a:lnL>
                    <a:lnR>
                      <a:noFill/>
                    </a:lnR>
                    <a:lnT>
                      <a:noFill/>
                    </a:lnT>
                    <a:lnB>
                      <a:noFill/>
                    </a:lnB>
                  </a:tcPr>
                </a:tc>
                <a:extLst>
                  <a:ext uri="{0D108BD9-81ED-4DB2-BD59-A6C34878D82A}">
                    <a16:rowId xmlns:a16="http://schemas.microsoft.com/office/drawing/2014/main" val="1583419158"/>
                  </a:ext>
                </a:extLst>
              </a:tr>
              <a:tr h="171851">
                <a:tc>
                  <a:txBody>
                    <a:bodyPr/>
                    <a:lstStyle/>
                    <a:p>
                      <a:pPr algn="l" fontAlgn="b"/>
                      <a:r>
                        <a:rPr lang="en-US" sz="1100" b="0" i="0" u="none" strike="noStrike">
                          <a:solidFill>
                            <a:srgbClr val="000000"/>
                          </a:solidFill>
                          <a:effectLst/>
                          <a:latin typeface="Calibri" panose="020F0502020204030204" pitchFamily="34" charset="0"/>
                        </a:rPr>
                        <a:t>Greenwood 51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883.92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$4,662,247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$4,989,025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$326,778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$124,827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$5,113,852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$451,605 </a:t>
                      </a:r>
                    </a:p>
                  </a:txBody>
                  <a:tcPr marL="9525" marR="9525" marT="9525" marB="0" anchor="b">
                    <a:lnL>
                      <a:noFill/>
                    </a:lnL>
                    <a:lnR>
                      <a:noFill/>
                    </a:lnR>
                    <a:lnT>
                      <a:noFill/>
                    </a:lnT>
                    <a:lnB>
                      <a:noFill/>
                    </a:lnB>
                  </a:tcPr>
                </a:tc>
                <a:extLst>
                  <a:ext uri="{0D108BD9-81ED-4DB2-BD59-A6C34878D82A}">
                    <a16:rowId xmlns:a16="http://schemas.microsoft.com/office/drawing/2014/main" val="1320421295"/>
                  </a:ext>
                </a:extLst>
              </a:tr>
              <a:tr h="171851">
                <a:tc>
                  <a:txBody>
                    <a:bodyPr/>
                    <a:lstStyle/>
                    <a:p>
                      <a:pPr algn="l" fontAlgn="b"/>
                      <a:r>
                        <a:rPr lang="en-US" sz="1100" b="0" i="0" u="none" strike="noStrike">
                          <a:solidFill>
                            <a:srgbClr val="000000"/>
                          </a:solidFill>
                          <a:effectLst/>
                          <a:latin typeface="Calibri" panose="020F0502020204030204" pitchFamily="34" charset="0"/>
                        </a:rPr>
                        <a:t>Greenwood 52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1,439.46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$5,330,147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$5,612,755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$282,608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$191,234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$5,803,989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$473,842 </a:t>
                      </a:r>
                    </a:p>
                  </a:txBody>
                  <a:tcPr marL="9525" marR="9525" marT="9525" marB="0" anchor="b">
                    <a:lnL>
                      <a:noFill/>
                    </a:lnL>
                    <a:lnR>
                      <a:noFill/>
                    </a:lnR>
                    <a:lnT>
                      <a:noFill/>
                    </a:lnT>
                    <a:lnB>
                      <a:noFill/>
                    </a:lnB>
                  </a:tcPr>
                </a:tc>
                <a:extLst>
                  <a:ext uri="{0D108BD9-81ED-4DB2-BD59-A6C34878D82A}">
                    <a16:rowId xmlns:a16="http://schemas.microsoft.com/office/drawing/2014/main" val="1105231792"/>
                  </a:ext>
                </a:extLst>
              </a:tr>
              <a:tr h="171851">
                <a:tc>
                  <a:txBody>
                    <a:bodyPr/>
                    <a:lstStyle/>
                    <a:p>
                      <a:pPr algn="l" fontAlgn="b"/>
                      <a:r>
                        <a:rPr lang="en-US" sz="1100" b="0" i="0" u="none" strike="noStrike">
                          <a:solidFill>
                            <a:srgbClr val="000000"/>
                          </a:solidFill>
                          <a:effectLst/>
                          <a:latin typeface="Calibri" panose="020F0502020204030204" pitchFamily="34" charset="0"/>
                        </a:rPr>
                        <a:t>Hampton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2,337.22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$11,311,525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$12,042,173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$730,649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$322,183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$12,364,356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$1,052,831 </a:t>
                      </a:r>
                    </a:p>
                  </a:txBody>
                  <a:tcPr marL="9525" marR="9525" marT="9525" marB="0" anchor="b">
                    <a:lnL>
                      <a:noFill/>
                    </a:lnL>
                    <a:lnR>
                      <a:noFill/>
                    </a:lnR>
                    <a:lnT>
                      <a:noFill/>
                    </a:lnT>
                    <a:lnB>
                      <a:noFill/>
                    </a:lnB>
                  </a:tcPr>
                </a:tc>
                <a:extLst>
                  <a:ext uri="{0D108BD9-81ED-4DB2-BD59-A6C34878D82A}">
                    <a16:rowId xmlns:a16="http://schemas.microsoft.com/office/drawing/2014/main" val="1456243846"/>
                  </a:ext>
                </a:extLst>
              </a:tr>
              <a:tr h="171851">
                <a:tc>
                  <a:txBody>
                    <a:bodyPr/>
                    <a:lstStyle/>
                    <a:p>
                      <a:pPr algn="l" fontAlgn="b"/>
                      <a:r>
                        <a:rPr lang="en-US" sz="1100" b="0" i="0" u="none" strike="noStrike">
                          <a:solidFill>
                            <a:srgbClr val="000000"/>
                          </a:solidFill>
                          <a:effectLst/>
                          <a:latin typeface="Calibri" panose="020F0502020204030204" pitchFamily="34" charset="0"/>
                        </a:rPr>
                        <a:t>Horry</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44,964.06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$160,544,688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$173,316,597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$12,771,909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$6,032,567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$179,349,163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$18,804,475 </a:t>
                      </a:r>
                    </a:p>
                  </a:txBody>
                  <a:tcPr marL="9525" marR="9525" marT="9525" marB="0" anchor="b">
                    <a:lnL>
                      <a:noFill/>
                    </a:lnL>
                    <a:lnR>
                      <a:noFill/>
                    </a:lnR>
                    <a:lnT>
                      <a:noFill/>
                    </a:lnT>
                    <a:lnB>
                      <a:noFill/>
                    </a:lnB>
                  </a:tcPr>
                </a:tc>
                <a:extLst>
                  <a:ext uri="{0D108BD9-81ED-4DB2-BD59-A6C34878D82A}">
                    <a16:rowId xmlns:a16="http://schemas.microsoft.com/office/drawing/2014/main" val="1847166712"/>
                  </a:ext>
                </a:extLst>
              </a:tr>
              <a:tr h="171851">
                <a:tc>
                  <a:txBody>
                    <a:bodyPr/>
                    <a:lstStyle/>
                    <a:p>
                      <a:pPr algn="l" fontAlgn="b"/>
                      <a:r>
                        <a:rPr lang="en-US" sz="1100" b="0" i="0" u="none" strike="noStrike">
                          <a:solidFill>
                            <a:srgbClr val="000000"/>
                          </a:solidFill>
                          <a:effectLst/>
                          <a:latin typeface="Calibri" panose="020F0502020204030204" pitchFamily="34" charset="0"/>
                        </a:rPr>
                        <a:t>Jasper</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2,491.84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$8,878,898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$9,730,691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$851,793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$348,851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$10,079,542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$1,200,644 </a:t>
                      </a:r>
                    </a:p>
                  </a:txBody>
                  <a:tcPr marL="9525" marR="9525" marT="9525" marB="0" anchor="b">
                    <a:lnL>
                      <a:noFill/>
                    </a:lnL>
                    <a:lnR>
                      <a:noFill/>
                    </a:lnR>
                    <a:lnT>
                      <a:noFill/>
                    </a:lnT>
                    <a:lnB>
                      <a:noFill/>
                    </a:lnB>
                  </a:tcPr>
                </a:tc>
                <a:extLst>
                  <a:ext uri="{0D108BD9-81ED-4DB2-BD59-A6C34878D82A}">
                    <a16:rowId xmlns:a16="http://schemas.microsoft.com/office/drawing/2014/main" val="1485883796"/>
                  </a:ext>
                </a:extLst>
              </a:tr>
              <a:tr h="171851">
                <a:tc>
                  <a:txBody>
                    <a:bodyPr/>
                    <a:lstStyle/>
                    <a:p>
                      <a:pPr algn="l" fontAlgn="b"/>
                      <a:r>
                        <a:rPr lang="en-US" sz="1100" b="0" i="0" u="none" strike="noStrike">
                          <a:solidFill>
                            <a:srgbClr val="000000"/>
                          </a:solidFill>
                          <a:effectLst/>
                          <a:latin typeface="Calibri" panose="020F0502020204030204" pitchFamily="34" charset="0"/>
                        </a:rPr>
                        <a:t>Kershaw</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10,471.98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$50,192,070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$52,306,313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$2,114,243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$1,388,759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$53,695,072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$3,503,002 </a:t>
                      </a:r>
                    </a:p>
                  </a:txBody>
                  <a:tcPr marL="9525" marR="9525" marT="9525" marB="0" anchor="b">
                    <a:lnL>
                      <a:noFill/>
                    </a:lnL>
                    <a:lnR>
                      <a:noFill/>
                    </a:lnR>
                    <a:lnT>
                      <a:noFill/>
                    </a:lnT>
                    <a:lnB>
                      <a:noFill/>
                    </a:lnB>
                  </a:tcPr>
                </a:tc>
                <a:extLst>
                  <a:ext uri="{0D108BD9-81ED-4DB2-BD59-A6C34878D82A}">
                    <a16:rowId xmlns:a16="http://schemas.microsoft.com/office/drawing/2014/main" val="2631176567"/>
                  </a:ext>
                </a:extLst>
              </a:tr>
              <a:tr h="171851">
                <a:tc>
                  <a:txBody>
                    <a:bodyPr/>
                    <a:lstStyle/>
                    <a:p>
                      <a:pPr algn="l" fontAlgn="b"/>
                      <a:r>
                        <a:rPr lang="en-US" sz="1100" b="0" i="0" u="none" strike="noStrike">
                          <a:solidFill>
                            <a:srgbClr val="000000"/>
                          </a:solidFill>
                          <a:effectLst/>
                          <a:latin typeface="Calibri" panose="020F0502020204030204" pitchFamily="34" charset="0"/>
                        </a:rPr>
                        <a:t>Lancaster</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14,381.42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$66,836,809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$69,795,004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$2,958,194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$1,844,728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$71,639,731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$4,802,922 </a:t>
                      </a:r>
                    </a:p>
                  </a:txBody>
                  <a:tcPr marL="9525" marR="9525" marT="9525" marB="0" anchor="b">
                    <a:lnL>
                      <a:noFill/>
                    </a:lnL>
                    <a:lnR>
                      <a:noFill/>
                    </a:lnR>
                    <a:lnT>
                      <a:noFill/>
                    </a:lnT>
                    <a:lnB>
                      <a:noFill/>
                    </a:lnB>
                  </a:tcPr>
                </a:tc>
                <a:extLst>
                  <a:ext uri="{0D108BD9-81ED-4DB2-BD59-A6C34878D82A}">
                    <a16:rowId xmlns:a16="http://schemas.microsoft.com/office/drawing/2014/main" val="2752582727"/>
                  </a:ext>
                </a:extLst>
              </a:tr>
              <a:tr h="171851">
                <a:tc>
                  <a:txBody>
                    <a:bodyPr/>
                    <a:lstStyle/>
                    <a:p>
                      <a:pPr algn="l" fontAlgn="b"/>
                      <a:r>
                        <a:rPr lang="en-US" sz="1100" b="0" i="0" u="none" strike="noStrike">
                          <a:solidFill>
                            <a:srgbClr val="000000"/>
                          </a:solidFill>
                          <a:effectLst/>
                          <a:latin typeface="Calibri" panose="020F0502020204030204" pitchFamily="34" charset="0"/>
                        </a:rPr>
                        <a:t>Laurens 55</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5,098.17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$25,878,162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$27,506,751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$1,628,589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$722,378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$28,229,129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$2,350,967 </a:t>
                      </a:r>
                    </a:p>
                  </a:txBody>
                  <a:tcPr marL="9525" marR="9525" marT="9525" marB="0" anchor="b">
                    <a:lnL>
                      <a:noFill/>
                    </a:lnL>
                    <a:lnR>
                      <a:noFill/>
                    </a:lnR>
                    <a:lnT>
                      <a:noFill/>
                    </a:lnT>
                    <a:lnB>
                      <a:noFill/>
                    </a:lnB>
                  </a:tcPr>
                </a:tc>
                <a:extLst>
                  <a:ext uri="{0D108BD9-81ED-4DB2-BD59-A6C34878D82A}">
                    <a16:rowId xmlns:a16="http://schemas.microsoft.com/office/drawing/2014/main" val="2555547445"/>
                  </a:ext>
                </a:extLst>
              </a:tr>
              <a:tr h="171851">
                <a:tc>
                  <a:txBody>
                    <a:bodyPr/>
                    <a:lstStyle/>
                    <a:p>
                      <a:pPr algn="l" fontAlgn="b"/>
                      <a:r>
                        <a:rPr lang="en-US" sz="1100" b="0" i="0" u="none" strike="noStrike">
                          <a:solidFill>
                            <a:srgbClr val="000000"/>
                          </a:solidFill>
                          <a:effectLst/>
                          <a:latin typeface="Calibri" panose="020F0502020204030204" pitchFamily="34" charset="0"/>
                        </a:rPr>
                        <a:t>Laurens 56</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2,651.28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$13,587,983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$14,695,535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$1,107,552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$388,118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$15,083,653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$1,495,670 </a:t>
                      </a:r>
                    </a:p>
                  </a:txBody>
                  <a:tcPr marL="9525" marR="9525" marT="9525" marB="0" anchor="b">
                    <a:lnL>
                      <a:noFill/>
                    </a:lnL>
                    <a:lnR>
                      <a:noFill/>
                    </a:lnR>
                    <a:lnT>
                      <a:noFill/>
                    </a:lnT>
                    <a:lnB>
                      <a:noFill/>
                    </a:lnB>
                  </a:tcPr>
                </a:tc>
                <a:extLst>
                  <a:ext uri="{0D108BD9-81ED-4DB2-BD59-A6C34878D82A}">
                    <a16:rowId xmlns:a16="http://schemas.microsoft.com/office/drawing/2014/main" val="3139285963"/>
                  </a:ext>
                </a:extLst>
              </a:tr>
              <a:tr h="171851">
                <a:tc>
                  <a:txBody>
                    <a:bodyPr/>
                    <a:lstStyle/>
                    <a:p>
                      <a:pPr algn="l" fontAlgn="b"/>
                      <a:r>
                        <a:rPr lang="en-US" sz="1100" b="0" i="0" u="none" strike="noStrike">
                          <a:solidFill>
                            <a:srgbClr val="000000"/>
                          </a:solidFill>
                          <a:effectLst/>
                          <a:latin typeface="Calibri" panose="020F0502020204030204" pitchFamily="34" charset="0"/>
                        </a:rPr>
                        <a:t>Lee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1,403.65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$6,503,421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$7,225,099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$721,678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$203,299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$7,428,398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$924,978 </a:t>
                      </a:r>
                    </a:p>
                  </a:txBody>
                  <a:tcPr marL="9525" marR="9525" marT="9525" marB="0" anchor="b">
                    <a:lnL>
                      <a:noFill/>
                    </a:lnL>
                    <a:lnR>
                      <a:noFill/>
                    </a:lnR>
                    <a:lnT>
                      <a:noFill/>
                    </a:lnT>
                    <a:lnB>
                      <a:noFill/>
                    </a:lnB>
                  </a:tcPr>
                </a:tc>
                <a:extLst>
                  <a:ext uri="{0D108BD9-81ED-4DB2-BD59-A6C34878D82A}">
                    <a16:rowId xmlns:a16="http://schemas.microsoft.com/office/drawing/2014/main" val="996851317"/>
                  </a:ext>
                </a:extLst>
              </a:tr>
              <a:tr h="171851">
                <a:tc>
                  <a:txBody>
                    <a:bodyPr/>
                    <a:lstStyle/>
                    <a:p>
                      <a:pPr algn="l" fontAlgn="b"/>
                      <a:r>
                        <a:rPr lang="en-US" sz="1100" b="0" i="0" u="none" strike="noStrike">
                          <a:solidFill>
                            <a:srgbClr val="000000"/>
                          </a:solidFill>
                          <a:effectLst/>
                          <a:latin typeface="Calibri" panose="020F0502020204030204" pitchFamily="34" charset="0"/>
                        </a:rPr>
                        <a:t>Lexington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27,081.91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$136,894,245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$134,890,280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($2,003,965)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$2,003,965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$3,453,809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$140,348,054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$3,453,809 </a:t>
                      </a:r>
                    </a:p>
                  </a:txBody>
                  <a:tcPr marL="9525" marR="9525" marT="9525" marB="0" anchor="b">
                    <a:lnL>
                      <a:noFill/>
                    </a:lnL>
                    <a:lnR>
                      <a:noFill/>
                    </a:lnR>
                    <a:lnT>
                      <a:noFill/>
                    </a:lnT>
                    <a:lnB>
                      <a:noFill/>
                    </a:lnB>
                  </a:tcPr>
                </a:tc>
                <a:extLst>
                  <a:ext uri="{0D108BD9-81ED-4DB2-BD59-A6C34878D82A}">
                    <a16:rowId xmlns:a16="http://schemas.microsoft.com/office/drawing/2014/main" val="460323164"/>
                  </a:ext>
                </a:extLst>
              </a:tr>
              <a:tr h="171851">
                <a:tc>
                  <a:txBody>
                    <a:bodyPr/>
                    <a:lstStyle/>
                    <a:p>
                      <a:pPr algn="l" fontAlgn="b"/>
                      <a:r>
                        <a:rPr lang="en-US" sz="1100" b="0" i="0" u="none" strike="noStrike">
                          <a:solidFill>
                            <a:srgbClr val="000000"/>
                          </a:solidFill>
                          <a:effectLst/>
                          <a:latin typeface="Calibri" panose="020F0502020204030204" pitchFamily="34" charset="0"/>
                        </a:rPr>
                        <a:t>Lexington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8,249.69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$37,076,256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$39,617,152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$2,540,897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$1,189,359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$40,806,511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$3,730,256 </a:t>
                      </a:r>
                    </a:p>
                  </a:txBody>
                  <a:tcPr marL="9525" marR="9525" marT="9525" marB="0" anchor="b">
                    <a:lnL>
                      <a:noFill/>
                    </a:lnL>
                    <a:lnR>
                      <a:noFill/>
                    </a:lnR>
                    <a:lnT>
                      <a:noFill/>
                    </a:lnT>
                    <a:lnB>
                      <a:noFill/>
                    </a:lnB>
                  </a:tcPr>
                </a:tc>
                <a:extLst>
                  <a:ext uri="{0D108BD9-81ED-4DB2-BD59-A6C34878D82A}">
                    <a16:rowId xmlns:a16="http://schemas.microsoft.com/office/drawing/2014/main" val="3210882005"/>
                  </a:ext>
                </a:extLst>
              </a:tr>
              <a:tr h="171851">
                <a:tc>
                  <a:txBody>
                    <a:bodyPr/>
                    <a:lstStyle/>
                    <a:p>
                      <a:pPr algn="l" fontAlgn="b"/>
                      <a:r>
                        <a:rPr lang="en-US" sz="1100" b="0" i="0" u="none" strike="noStrike">
                          <a:solidFill>
                            <a:srgbClr val="000000"/>
                          </a:solidFill>
                          <a:effectLst/>
                          <a:latin typeface="Calibri" panose="020F0502020204030204" pitchFamily="34" charset="0"/>
                        </a:rPr>
                        <a:t>Lexington 3</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1,933.33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$9,768,477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$10,206,568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$438,092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$270,589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$10,477,157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$708,680 </a:t>
                      </a:r>
                    </a:p>
                  </a:txBody>
                  <a:tcPr marL="9525" marR="9525" marT="9525" marB="0" anchor="b">
                    <a:lnL>
                      <a:noFill/>
                    </a:lnL>
                    <a:lnR>
                      <a:noFill/>
                    </a:lnR>
                    <a:lnT>
                      <a:noFill/>
                    </a:lnT>
                    <a:lnB>
                      <a:noFill/>
                    </a:lnB>
                  </a:tcPr>
                </a:tc>
                <a:extLst>
                  <a:ext uri="{0D108BD9-81ED-4DB2-BD59-A6C34878D82A}">
                    <a16:rowId xmlns:a16="http://schemas.microsoft.com/office/drawing/2014/main" val="3089434413"/>
                  </a:ext>
                </a:extLst>
              </a:tr>
              <a:tr h="171851">
                <a:tc>
                  <a:txBody>
                    <a:bodyPr/>
                    <a:lstStyle/>
                    <a:p>
                      <a:pPr algn="l" fontAlgn="b"/>
                      <a:r>
                        <a:rPr lang="en-US" sz="1100" b="0" i="0" u="none" strike="noStrike">
                          <a:solidFill>
                            <a:srgbClr val="000000"/>
                          </a:solidFill>
                          <a:effectLst/>
                          <a:latin typeface="Calibri" panose="020F0502020204030204" pitchFamily="34" charset="0"/>
                        </a:rPr>
                        <a:t>Lexington 4</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3,148.07</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$18,343,584</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$19,936,123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$1,592,538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$478,261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$20,414,384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$2,070,799 </a:t>
                      </a:r>
                    </a:p>
                  </a:txBody>
                  <a:tcPr marL="9525" marR="9525" marT="9525" marB="0" anchor="b">
                    <a:lnL>
                      <a:noFill/>
                    </a:lnL>
                    <a:lnR>
                      <a:noFill/>
                    </a:lnR>
                    <a:lnT>
                      <a:noFill/>
                    </a:lnT>
                    <a:lnB>
                      <a:noFill/>
                    </a:lnB>
                  </a:tcPr>
                </a:tc>
                <a:extLst>
                  <a:ext uri="{0D108BD9-81ED-4DB2-BD59-A6C34878D82A}">
                    <a16:rowId xmlns:a16="http://schemas.microsoft.com/office/drawing/2014/main" val="2046756539"/>
                  </a:ext>
                </a:extLst>
              </a:tr>
            </a:tbl>
          </a:graphicData>
        </a:graphic>
      </p:graphicFrame>
    </p:spTree>
    <p:extLst>
      <p:ext uri="{BB962C8B-B14F-4D97-AF65-F5344CB8AC3E}">
        <p14:creationId xmlns:p14="http://schemas.microsoft.com/office/powerpoint/2010/main" val="30872191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196D4-9B29-4819-85FE-681F7E44CD37}"/>
              </a:ext>
            </a:extLst>
          </p:cNvPr>
          <p:cNvSpPr>
            <a:spLocks noGrp="1"/>
          </p:cNvSpPr>
          <p:nvPr>
            <p:ph type="title"/>
          </p:nvPr>
        </p:nvSpPr>
        <p:spPr>
          <a:xfrm>
            <a:off x="685801" y="154936"/>
            <a:ext cx="10515600" cy="685502"/>
          </a:xfrm>
        </p:spPr>
        <p:txBody>
          <a:bodyPr>
            <a:normAutofit/>
          </a:bodyPr>
          <a:lstStyle/>
          <a:p>
            <a:r>
              <a:rPr lang="en-US" sz="2400" dirty="0"/>
              <a:t>Summary of Change by District – June 2022 Estimates</a:t>
            </a:r>
          </a:p>
        </p:txBody>
      </p:sp>
      <p:sp>
        <p:nvSpPr>
          <p:cNvPr id="4" name="Date Placeholder 3">
            <a:extLst>
              <a:ext uri="{FF2B5EF4-FFF2-40B4-BE49-F238E27FC236}">
                <a16:creationId xmlns:a16="http://schemas.microsoft.com/office/drawing/2014/main" id="{8316A42E-70AB-4A0B-9D03-86840B208179}"/>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C57E1D7A-ED88-4C21-A2D8-35BDAE94269D}"/>
              </a:ext>
            </a:extLst>
          </p:cNvPr>
          <p:cNvSpPr>
            <a:spLocks noGrp="1"/>
          </p:cNvSpPr>
          <p:nvPr>
            <p:ph type="sldNum" sz="quarter" idx="12"/>
          </p:nvPr>
        </p:nvSpPr>
        <p:spPr/>
        <p:txBody>
          <a:bodyPr/>
          <a:lstStyle/>
          <a:p>
            <a:fld id="{784DC4BC-AE01-4C6D-870D-ADD2363A0B6C}" type="slidenum">
              <a:rPr lang="en-US" smtClean="0"/>
              <a:t>29</a:t>
            </a:fld>
            <a:endParaRPr lang="en-US" dirty="0"/>
          </a:p>
        </p:txBody>
      </p:sp>
      <p:graphicFrame>
        <p:nvGraphicFramePr>
          <p:cNvPr id="7" name="Content Placeholder 6">
            <a:extLst>
              <a:ext uri="{FF2B5EF4-FFF2-40B4-BE49-F238E27FC236}">
                <a16:creationId xmlns:a16="http://schemas.microsoft.com/office/drawing/2014/main" id="{27418AD5-9C2A-447C-B1CB-DC63CC1D4F60}"/>
              </a:ext>
            </a:extLst>
          </p:cNvPr>
          <p:cNvGraphicFramePr>
            <a:graphicFrameLocks noGrp="1"/>
          </p:cNvGraphicFramePr>
          <p:nvPr>
            <p:ph idx="1"/>
            <p:extLst>
              <p:ext uri="{D42A27DB-BD31-4B8C-83A1-F6EECF244321}">
                <p14:modId xmlns:p14="http://schemas.microsoft.com/office/powerpoint/2010/main" val="2727831863"/>
              </p:ext>
            </p:extLst>
          </p:nvPr>
        </p:nvGraphicFramePr>
        <p:xfrm>
          <a:off x="685801" y="765313"/>
          <a:ext cx="10714381" cy="5461335"/>
        </p:xfrm>
        <a:graphic>
          <a:graphicData uri="http://schemas.openxmlformats.org/drawingml/2006/table">
            <a:tbl>
              <a:tblPr/>
              <a:tblGrid>
                <a:gridCol w="1744496">
                  <a:extLst>
                    <a:ext uri="{9D8B030D-6E8A-4147-A177-3AD203B41FA5}">
                      <a16:colId xmlns:a16="http://schemas.microsoft.com/office/drawing/2014/main" val="315671031"/>
                    </a:ext>
                  </a:extLst>
                </a:gridCol>
                <a:gridCol w="760682">
                  <a:extLst>
                    <a:ext uri="{9D8B030D-6E8A-4147-A177-3AD203B41FA5}">
                      <a16:colId xmlns:a16="http://schemas.microsoft.com/office/drawing/2014/main" val="2171367697"/>
                    </a:ext>
                  </a:extLst>
                </a:gridCol>
                <a:gridCol w="1210748">
                  <a:extLst>
                    <a:ext uri="{9D8B030D-6E8A-4147-A177-3AD203B41FA5}">
                      <a16:colId xmlns:a16="http://schemas.microsoft.com/office/drawing/2014/main" val="2534427792"/>
                    </a:ext>
                  </a:extLst>
                </a:gridCol>
                <a:gridCol w="1304571">
                  <a:extLst>
                    <a:ext uri="{9D8B030D-6E8A-4147-A177-3AD203B41FA5}">
                      <a16:colId xmlns:a16="http://schemas.microsoft.com/office/drawing/2014/main" val="781156126"/>
                    </a:ext>
                  </a:extLst>
                </a:gridCol>
                <a:gridCol w="152136">
                  <a:extLst>
                    <a:ext uri="{9D8B030D-6E8A-4147-A177-3AD203B41FA5}">
                      <a16:colId xmlns:a16="http://schemas.microsoft.com/office/drawing/2014/main" val="4051703658"/>
                    </a:ext>
                  </a:extLst>
                </a:gridCol>
                <a:gridCol w="963529">
                  <a:extLst>
                    <a:ext uri="{9D8B030D-6E8A-4147-A177-3AD203B41FA5}">
                      <a16:colId xmlns:a16="http://schemas.microsoft.com/office/drawing/2014/main" val="1952232039"/>
                    </a:ext>
                  </a:extLst>
                </a:gridCol>
                <a:gridCol w="152136">
                  <a:extLst>
                    <a:ext uri="{9D8B030D-6E8A-4147-A177-3AD203B41FA5}">
                      <a16:colId xmlns:a16="http://schemas.microsoft.com/office/drawing/2014/main" val="1917519391"/>
                    </a:ext>
                  </a:extLst>
                </a:gridCol>
                <a:gridCol w="899903">
                  <a:extLst>
                    <a:ext uri="{9D8B030D-6E8A-4147-A177-3AD203B41FA5}">
                      <a16:colId xmlns:a16="http://schemas.microsoft.com/office/drawing/2014/main" val="2629840276"/>
                    </a:ext>
                  </a:extLst>
                </a:gridCol>
                <a:gridCol w="152136">
                  <a:extLst>
                    <a:ext uri="{9D8B030D-6E8A-4147-A177-3AD203B41FA5}">
                      <a16:colId xmlns:a16="http://schemas.microsoft.com/office/drawing/2014/main" val="3234364112"/>
                    </a:ext>
                  </a:extLst>
                </a:gridCol>
                <a:gridCol w="882390">
                  <a:extLst>
                    <a:ext uri="{9D8B030D-6E8A-4147-A177-3AD203B41FA5}">
                      <a16:colId xmlns:a16="http://schemas.microsoft.com/office/drawing/2014/main" val="860440185"/>
                    </a:ext>
                  </a:extLst>
                </a:gridCol>
                <a:gridCol w="148754">
                  <a:extLst>
                    <a:ext uri="{9D8B030D-6E8A-4147-A177-3AD203B41FA5}">
                      <a16:colId xmlns:a16="http://schemas.microsoft.com/office/drawing/2014/main" val="2329875318"/>
                    </a:ext>
                  </a:extLst>
                </a:gridCol>
                <a:gridCol w="1081859">
                  <a:extLst>
                    <a:ext uri="{9D8B030D-6E8A-4147-A177-3AD203B41FA5}">
                      <a16:colId xmlns:a16="http://schemas.microsoft.com/office/drawing/2014/main" val="2997119778"/>
                    </a:ext>
                  </a:extLst>
                </a:gridCol>
                <a:gridCol w="175802">
                  <a:extLst>
                    <a:ext uri="{9D8B030D-6E8A-4147-A177-3AD203B41FA5}">
                      <a16:colId xmlns:a16="http://schemas.microsoft.com/office/drawing/2014/main" val="3431923225"/>
                    </a:ext>
                  </a:extLst>
                </a:gridCol>
                <a:gridCol w="1085239">
                  <a:extLst>
                    <a:ext uri="{9D8B030D-6E8A-4147-A177-3AD203B41FA5}">
                      <a16:colId xmlns:a16="http://schemas.microsoft.com/office/drawing/2014/main" val="84434224"/>
                    </a:ext>
                  </a:extLst>
                </a:gridCol>
              </a:tblGrid>
              <a:tr h="687405">
                <a:tc>
                  <a:txBody>
                    <a:bodyPr/>
                    <a:lstStyle/>
                    <a:p>
                      <a:pPr algn="ctr" fontAlgn="b"/>
                      <a:r>
                        <a:rPr lang="en-US" sz="1100" b="1" i="0" u="none" strike="noStrike" dirty="0">
                          <a:solidFill>
                            <a:srgbClr val="000000"/>
                          </a:solidFill>
                          <a:effectLst/>
                          <a:latin typeface="Calibri" panose="020F0502020204030204" pitchFamily="34" charset="0"/>
                        </a:rPr>
                        <a:t>District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ADM </a:t>
                      </a:r>
                      <a:br>
                        <a:rPr lang="en-US" sz="1100" b="1" i="0" u="none" strike="noStrike" dirty="0">
                          <a:solidFill>
                            <a:srgbClr val="000000"/>
                          </a:solidFill>
                          <a:effectLst/>
                          <a:latin typeface="Calibri" panose="020F0502020204030204" pitchFamily="34" charset="0"/>
                        </a:rPr>
                      </a:br>
                      <a:r>
                        <a:rPr lang="en-US" sz="1100" b="1" i="0" u="none" strike="noStrike" dirty="0">
                          <a:solidFill>
                            <a:srgbClr val="000000"/>
                          </a:solidFill>
                          <a:effectLst/>
                          <a:latin typeface="Calibri" panose="020F0502020204030204" pitchFamily="34" charset="0"/>
                        </a:rPr>
                        <a:t>(FY 21-22)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FY 2021-22 Payments*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Formula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Difference Between Payments and Proposed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Hold Harmless</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Additional Proportional Funding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Change in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1921759"/>
                  </a:ext>
                </a:extLst>
              </a:tr>
              <a:tr h="166357">
                <a:tc>
                  <a:txBody>
                    <a:bodyPr/>
                    <a:lstStyle/>
                    <a:p>
                      <a:pPr algn="ctr" fontAlgn="b"/>
                      <a:r>
                        <a:rPr lang="en-US" sz="1100" b="1" i="0" u="none" strike="noStrike" dirty="0">
                          <a:solidFill>
                            <a:srgbClr val="000000"/>
                          </a:solidFill>
                          <a:effectLst/>
                          <a:latin typeface="Calibri" panose="020F0502020204030204" pitchFamily="34" charset="0"/>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82968"/>
                  </a:ext>
                </a:extLst>
              </a:tr>
              <a:tr h="171851">
                <a:tc>
                  <a:txBody>
                    <a:bodyPr/>
                    <a:lstStyle/>
                    <a:p>
                      <a:pPr algn="l" fontAlgn="b"/>
                      <a:r>
                        <a:rPr lang="en-US" sz="1100" b="0" i="0" u="none" strike="noStrike" dirty="0">
                          <a:solidFill>
                            <a:srgbClr val="000000"/>
                          </a:solidFill>
                          <a:effectLst/>
                          <a:latin typeface="Calibri" panose="020F0502020204030204" pitchFamily="34" charset="0"/>
                        </a:rPr>
                        <a:t>Lexington 5</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16,734.90</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$77,990,291</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$76,099,548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($1,890,744)</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$1,890,744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$2,122,114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$80,112,405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$2,122,114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484502565"/>
                  </a:ext>
                </a:extLst>
              </a:tr>
              <a:tr h="171851">
                <a:tc>
                  <a:txBody>
                    <a:bodyPr/>
                    <a:lstStyle/>
                    <a:p>
                      <a:pPr algn="l" fontAlgn="b"/>
                      <a:r>
                        <a:rPr lang="en-US" sz="1100" b="0" i="0" u="none" strike="noStrike">
                          <a:solidFill>
                            <a:srgbClr val="000000"/>
                          </a:solidFill>
                          <a:effectLst/>
                          <a:latin typeface="Calibri" panose="020F0502020204030204" pitchFamily="34" charset="0"/>
                        </a:rPr>
                        <a:t>Marion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3,781.19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$19,181,737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$21,256,720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$2,074,983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$552,777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$21,809,497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$2,627,760 </a:t>
                      </a:r>
                    </a:p>
                  </a:txBody>
                  <a:tcPr marL="9525" marR="9525" marT="9525" marB="0" anchor="b">
                    <a:lnL>
                      <a:noFill/>
                    </a:lnL>
                    <a:lnR>
                      <a:noFill/>
                    </a:lnR>
                    <a:lnT>
                      <a:noFill/>
                    </a:lnT>
                    <a:lnB>
                      <a:noFill/>
                    </a:lnB>
                  </a:tcPr>
                </a:tc>
                <a:extLst>
                  <a:ext uri="{0D108BD9-81ED-4DB2-BD59-A6C34878D82A}">
                    <a16:rowId xmlns:a16="http://schemas.microsoft.com/office/drawing/2014/main" val="2765690066"/>
                  </a:ext>
                </a:extLst>
              </a:tr>
              <a:tr h="171851">
                <a:tc>
                  <a:txBody>
                    <a:bodyPr/>
                    <a:lstStyle/>
                    <a:p>
                      <a:pPr algn="l" fontAlgn="b"/>
                      <a:r>
                        <a:rPr lang="en-US" sz="1100" b="0" i="0" u="none" strike="noStrike">
                          <a:solidFill>
                            <a:srgbClr val="000000"/>
                          </a:solidFill>
                          <a:effectLst/>
                          <a:latin typeface="Calibri" panose="020F0502020204030204" pitchFamily="34" charset="0"/>
                        </a:rPr>
                        <a:t>Marlboro</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3,525.68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$17,456,251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$18,960,006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$1,503,755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$498,538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$19,458,544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$2,002,294 </a:t>
                      </a:r>
                    </a:p>
                  </a:txBody>
                  <a:tcPr marL="9525" marR="9525" marT="9525" marB="0" anchor="b">
                    <a:lnL>
                      <a:noFill/>
                    </a:lnL>
                    <a:lnR>
                      <a:noFill/>
                    </a:lnR>
                    <a:lnT>
                      <a:noFill/>
                    </a:lnT>
                    <a:lnB>
                      <a:noFill/>
                    </a:lnB>
                  </a:tcPr>
                </a:tc>
                <a:extLst>
                  <a:ext uri="{0D108BD9-81ED-4DB2-BD59-A6C34878D82A}">
                    <a16:rowId xmlns:a16="http://schemas.microsoft.com/office/drawing/2014/main" val="1611349002"/>
                  </a:ext>
                </a:extLst>
              </a:tr>
              <a:tr h="171851">
                <a:tc>
                  <a:txBody>
                    <a:bodyPr/>
                    <a:lstStyle/>
                    <a:p>
                      <a:pPr algn="l" fontAlgn="b"/>
                      <a:r>
                        <a:rPr lang="en-US" sz="1100" b="0" i="0" u="none" strike="noStrike">
                          <a:solidFill>
                            <a:srgbClr val="000000"/>
                          </a:solidFill>
                          <a:effectLst/>
                          <a:latin typeface="Calibri" panose="020F0502020204030204" pitchFamily="34" charset="0"/>
                        </a:rPr>
                        <a:t>McCormick</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597.36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$1,861,512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$2,211,350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$349,838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$86,687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$2,298,037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$436,525 </a:t>
                      </a:r>
                    </a:p>
                  </a:txBody>
                  <a:tcPr marL="9525" marR="9525" marT="9525" marB="0" anchor="b">
                    <a:lnL>
                      <a:noFill/>
                    </a:lnL>
                    <a:lnR>
                      <a:noFill/>
                    </a:lnR>
                    <a:lnT>
                      <a:noFill/>
                    </a:lnT>
                    <a:lnB>
                      <a:noFill/>
                    </a:lnB>
                  </a:tcPr>
                </a:tc>
                <a:extLst>
                  <a:ext uri="{0D108BD9-81ED-4DB2-BD59-A6C34878D82A}">
                    <a16:rowId xmlns:a16="http://schemas.microsoft.com/office/drawing/2014/main" val="2989007728"/>
                  </a:ext>
                </a:extLst>
              </a:tr>
              <a:tr h="171851">
                <a:tc>
                  <a:txBody>
                    <a:bodyPr/>
                    <a:lstStyle/>
                    <a:p>
                      <a:pPr algn="l" fontAlgn="b"/>
                      <a:r>
                        <a:rPr lang="en-US" sz="1100" b="0" i="0" u="none" strike="noStrike">
                          <a:solidFill>
                            <a:srgbClr val="000000"/>
                          </a:solidFill>
                          <a:effectLst/>
                          <a:latin typeface="Calibri" panose="020F0502020204030204" pitchFamily="34" charset="0"/>
                        </a:rPr>
                        <a:t>Newberry</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5,497.19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$25,436,114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$26,444,598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$1,008,485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$746,195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$27,190,794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$1,754,680 </a:t>
                      </a:r>
                    </a:p>
                  </a:txBody>
                  <a:tcPr marL="9525" marR="9525" marT="9525" marB="0" anchor="b">
                    <a:lnL>
                      <a:noFill/>
                    </a:lnL>
                    <a:lnR>
                      <a:noFill/>
                    </a:lnR>
                    <a:lnT>
                      <a:noFill/>
                    </a:lnT>
                    <a:lnB>
                      <a:noFill/>
                    </a:lnB>
                  </a:tcPr>
                </a:tc>
                <a:extLst>
                  <a:ext uri="{0D108BD9-81ED-4DB2-BD59-A6C34878D82A}">
                    <a16:rowId xmlns:a16="http://schemas.microsoft.com/office/drawing/2014/main" val="2857773050"/>
                  </a:ext>
                </a:extLst>
              </a:tr>
              <a:tr h="171851">
                <a:tc>
                  <a:txBody>
                    <a:bodyPr/>
                    <a:lstStyle/>
                    <a:p>
                      <a:pPr algn="l" fontAlgn="b"/>
                      <a:r>
                        <a:rPr lang="en-US" sz="1100" b="0" i="0" u="none" strike="noStrike">
                          <a:solidFill>
                            <a:srgbClr val="000000"/>
                          </a:solidFill>
                          <a:effectLst/>
                          <a:latin typeface="Calibri" panose="020F0502020204030204" pitchFamily="34" charset="0"/>
                        </a:rPr>
                        <a:t>Oconee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9,780.26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$34,407,745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$37,965,970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$3,558,225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$1,391,479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$39,357,449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$4,949,703 </a:t>
                      </a:r>
                    </a:p>
                  </a:txBody>
                  <a:tcPr marL="9525" marR="9525" marT="9525" marB="0" anchor="b">
                    <a:lnL>
                      <a:noFill/>
                    </a:lnL>
                    <a:lnR>
                      <a:noFill/>
                    </a:lnR>
                    <a:lnT>
                      <a:noFill/>
                    </a:lnT>
                    <a:lnB>
                      <a:noFill/>
                    </a:lnB>
                  </a:tcPr>
                </a:tc>
                <a:extLst>
                  <a:ext uri="{0D108BD9-81ED-4DB2-BD59-A6C34878D82A}">
                    <a16:rowId xmlns:a16="http://schemas.microsoft.com/office/drawing/2014/main" val="1661872999"/>
                  </a:ext>
                </a:extLst>
              </a:tr>
              <a:tr h="171851">
                <a:tc>
                  <a:txBody>
                    <a:bodyPr/>
                    <a:lstStyle/>
                    <a:p>
                      <a:pPr algn="l" fontAlgn="b"/>
                      <a:r>
                        <a:rPr lang="en-US" sz="1100" b="0" i="0" u="none" strike="noStrike">
                          <a:solidFill>
                            <a:srgbClr val="000000"/>
                          </a:solidFill>
                          <a:effectLst/>
                          <a:latin typeface="Calibri" panose="020F0502020204030204" pitchFamily="34" charset="0"/>
                        </a:rPr>
                        <a:t>Orangeburg</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10,436.35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$48,533,388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$50,815,145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$2,281,757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$1,430,063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$52,245,208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$3,711,819 </a:t>
                      </a:r>
                    </a:p>
                  </a:txBody>
                  <a:tcPr marL="9525" marR="9525" marT="9525" marB="0" anchor="b">
                    <a:lnL>
                      <a:noFill/>
                    </a:lnL>
                    <a:lnR>
                      <a:noFill/>
                    </a:lnR>
                    <a:lnT>
                      <a:noFill/>
                    </a:lnT>
                    <a:lnB>
                      <a:noFill/>
                    </a:lnB>
                  </a:tcPr>
                </a:tc>
                <a:extLst>
                  <a:ext uri="{0D108BD9-81ED-4DB2-BD59-A6C34878D82A}">
                    <a16:rowId xmlns:a16="http://schemas.microsoft.com/office/drawing/2014/main" val="2375965121"/>
                  </a:ext>
                </a:extLst>
              </a:tr>
              <a:tr h="171851">
                <a:tc>
                  <a:txBody>
                    <a:bodyPr/>
                    <a:lstStyle/>
                    <a:p>
                      <a:pPr algn="l" fontAlgn="b"/>
                      <a:r>
                        <a:rPr lang="en-US" sz="1100" b="0" i="0" u="none" strike="noStrike">
                          <a:solidFill>
                            <a:srgbClr val="000000"/>
                          </a:solidFill>
                          <a:effectLst/>
                          <a:latin typeface="Calibri" panose="020F0502020204030204" pitchFamily="34" charset="0"/>
                        </a:rPr>
                        <a:t>Pickens</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15,369.83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$64,462,949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$67,589,664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$3,126,715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$2,045,219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$69,634,882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$5,171,933 </a:t>
                      </a:r>
                    </a:p>
                  </a:txBody>
                  <a:tcPr marL="9525" marR="9525" marT="9525" marB="0" anchor="b">
                    <a:lnL>
                      <a:noFill/>
                    </a:lnL>
                    <a:lnR>
                      <a:noFill/>
                    </a:lnR>
                    <a:lnT>
                      <a:noFill/>
                    </a:lnT>
                    <a:lnB>
                      <a:noFill/>
                    </a:lnB>
                  </a:tcPr>
                </a:tc>
                <a:extLst>
                  <a:ext uri="{0D108BD9-81ED-4DB2-BD59-A6C34878D82A}">
                    <a16:rowId xmlns:a16="http://schemas.microsoft.com/office/drawing/2014/main" val="260437579"/>
                  </a:ext>
                </a:extLst>
              </a:tr>
              <a:tr h="171851">
                <a:tc>
                  <a:txBody>
                    <a:bodyPr/>
                    <a:lstStyle/>
                    <a:p>
                      <a:pPr algn="l" fontAlgn="b"/>
                      <a:r>
                        <a:rPr lang="en-US" sz="1100" b="0" i="0" u="none" strike="noStrike">
                          <a:solidFill>
                            <a:srgbClr val="000000"/>
                          </a:solidFill>
                          <a:effectLst/>
                          <a:latin typeface="Calibri" panose="020F0502020204030204" pitchFamily="34" charset="0"/>
                        </a:rPr>
                        <a:t>Richland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21,016.52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$89,994,775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$92,999,516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$3,004,740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$2,889,020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$95,888,536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$5,893,761 </a:t>
                      </a:r>
                    </a:p>
                  </a:txBody>
                  <a:tcPr marL="9525" marR="9525" marT="9525" marB="0" anchor="b">
                    <a:lnL>
                      <a:noFill/>
                    </a:lnL>
                    <a:lnR>
                      <a:noFill/>
                    </a:lnR>
                    <a:lnT>
                      <a:noFill/>
                    </a:lnT>
                    <a:lnB>
                      <a:noFill/>
                    </a:lnB>
                  </a:tcPr>
                </a:tc>
                <a:extLst>
                  <a:ext uri="{0D108BD9-81ED-4DB2-BD59-A6C34878D82A}">
                    <a16:rowId xmlns:a16="http://schemas.microsoft.com/office/drawing/2014/main" val="3846874434"/>
                  </a:ext>
                </a:extLst>
              </a:tr>
              <a:tr h="171851">
                <a:tc>
                  <a:txBody>
                    <a:bodyPr/>
                    <a:lstStyle/>
                    <a:p>
                      <a:pPr algn="l" fontAlgn="b"/>
                      <a:r>
                        <a:rPr lang="en-US" sz="1100" b="0" i="0" u="none" strike="noStrike">
                          <a:solidFill>
                            <a:srgbClr val="000000"/>
                          </a:solidFill>
                          <a:effectLst/>
                          <a:latin typeface="Calibri" panose="020F0502020204030204" pitchFamily="34" charset="0"/>
                        </a:rPr>
                        <a:t>Richland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27,416.52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$137,250,217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$139,007,302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$1,757,085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$3,545,329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$142,552,631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$5,302,414 </a:t>
                      </a:r>
                    </a:p>
                  </a:txBody>
                  <a:tcPr marL="9525" marR="9525" marT="9525" marB="0" anchor="b">
                    <a:lnL>
                      <a:noFill/>
                    </a:lnL>
                    <a:lnR>
                      <a:noFill/>
                    </a:lnR>
                    <a:lnT>
                      <a:noFill/>
                    </a:lnT>
                    <a:lnB>
                      <a:noFill/>
                    </a:lnB>
                  </a:tcPr>
                </a:tc>
                <a:extLst>
                  <a:ext uri="{0D108BD9-81ED-4DB2-BD59-A6C34878D82A}">
                    <a16:rowId xmlns:a16="http://schemas.microsoft.com/office/drawing/2014/main" val="228435969"/>
                  </a:ext>
                </a:extLst>
              </a:tr>
              <a:tr h="171851">
                <a:tc>
                  <a:txBody>
                    <a:bodyPr/>
                    <a:lstStyle/>
                    <a:p>
                      <a:pPr algn="l" fontAlgn="b"/>
                      <a:r>
                        <a:rPr lang="en-US" sz="1100" b="0" i="0" u="none" strike="noStrike">
                          <a:solidFill>
                            <a:srgbClr val="000000"/>
                          </a:solidFill>
                          <a:effectLst/>
                          <a:latin typeface="Calibri" panose="020F0502020204030204" pitchFamily="34" charset="0"/>
                        </a:rPr>
                        <a:t>Saluda</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2,307.09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$11,806,448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$12,997,668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$1,191,220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$336,263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$13,333,931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$1,527,483 </a:t>
                      </a:r>
                    </a:p>
                  </a:txBody>
                  <a:tcPr marL="9525" marR="9525" marT="9525" marB="0" anchor="b">
                    <a:lnL>
                      <a:noFill/>
                    </a:lnL>
                    <a:lnR>
                      <a:noFill/>
                    </a:lnR>
                    <a:lnT>
                      <a:noFill/>
                    </a:lnT>
                    <a:lnB>
                      <a:noFill/>
                    </a:lnB>
                  </a:tcPr>
                </a:tc>
                <a:extLst>
                  <a:ext uri="{0D108BD9-81ED-4DB2-BD59-A6C34878D82A}">
                    <a16:rowId xmlns:a16="http://schemas.microsoft.com/office/drawing/2014/main" val="1301142663"/>
                  </a:ext>
                </a:extLst>
              </a:tr>
              <a:tr h="171851">
                <a:tc>
                  <a:txBody>
                    <a:bodyPr/>
                    <a:lstStyle/>
                    <a:p>
                      <a:pPr algn="l" fontAlgn="b"/>
                      <a:r>
                        <a:rPr lang="en-US" sz="1100" b="0" i="0" u="none" strike="noStrike">
                          <a:solidFill>
                            <a:srgbClr val="000000"/>
                          </a:solidFill>
                          <a:effectLst/>
                          <a:latin typeface="Calibri" panose="020F0502020204030204" pitchFamily="34" charset="0"/>
                        </a:rPr>
                        <a:t>Spartanburg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4,915.66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$23,886,060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$24,251,764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$365,704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$641,682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$24,893,447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$1,007,386 </a:t>
                      </a:r>
                    </a:p>
                  </a:txBody>
                  <a:tcPr marL="9525" marR="9525" marT="9525" marB="0" anchor="b">
                    <a:lnL>
                      <a:noFill/>
                    </a:lnL>
                    <a:lnR>
                      <a:noFill/>
                    </a:lnR>
                    <a:lnT>
                      <a:noFill/>
                    </a:lnT>
                    <a:lnB>
                      <a:noFill/>
                    </a:lnB>
                  </a:tcPr>
                </a:tc>
                <a:extLst>
                  <a:ext uri="{0D108BD9-81ED-4DB2-BD59-A6C34878D82A}">
                    <a16:rowId xmlns:a16="http://schemas.microsoft.com/office/drawing/2014/main" val="1583419158"/>
                  </a:ext>
                </a:extLst>
              </a:tr>
              <a:tr h="171851">
                <a:tc>
                  <a:txBody>
                    <a:bodyPr/>
                    <a:lstStyle/>
                    <a:p>
                      <a:pPr algn="l" fontAlgn="b"/>
                      <a:r>
                        <a:rPr lang="en-US" sz="1100" b="0" i="0" u="none" strike="noStrike">
                          <a:solidFill>
                            <a:srgbClr val="000000"/>
                          </a:solidFill>
                          <a:effectLst/>
                          <a:latin typeface="Calibri" panose="020F0502020204030204" pitchFamily="34" charset="0"/>
                        </a:rPr>
                        <a:t>Spartanburg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10,542.45</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$50,955,109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$53,643,447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$2,688,338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$1,406,327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$55,049,774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$4,094,665 </a:t>
                      </a:r>
                    </a:p>
                  </a:txBody>
                  <a:tcPr marL="9525" marR="9525" marT="9525" marB="0" anchor="b">
                    <a:lnL>
                      <a:noFill/>
                    </a:lnL>
                    <a:lnR>
                      <a:noFill/>
                    </a:lnR>
                    <a:lnT>
                      <a:noFill/>
                    </a:lnT>
                    <a:lnB>
                      <a:noFill/>
                    </a:lnB>
                  </a:tcPr>
                </a:tc>
                <a:extLst>
                  <a:ext uri="{0D108BD9-81ED-4DB2-BD59-A6C34878D82A}">
                    <a16:rowId xmlns:a16="http://schemas.microsoft.com/office/drawing/2014/main" val="1320421295"/>
                  </a:ext>
                </a:extLst>
              </a:tr>
              <a:tr h="171851">
                <a:tc>
                  <a:txBody>
                    <a:bodyPr/>
                    <a:lstStyle/>
                    <a:p>
                      <a:pPr algn="l" fontAlgn="b"/>
                      <a:r>
                        <a:rPr lang="en-US" sz="1100" b="0" i="0" u="none" strike="noStrike">
                          <a:solidFill>
                            <a:srgbClr val="000000"/>
                          </a:solidFill>
                          <a:effectLst/>
                          <a:latin typeface="Calibri" panose="020F0502020204030204" pitchFamily="34" charset="0"/>
                        </a:rPr>
                        <a:t>Spartanburg 3</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2,513.73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$12,190,912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$13,036,200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$845,288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$355,353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$13,391,554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$1,200,642 </a:t>
                      </a:r>
                    </a:p>
                  </a:txBody>
                  <a:tcPr marL="9525" marR="9525" marT="9525" marB="0" anchor="b">
                    <a:lnL>
                      <a:noFill/>
                    </a:lnL>
                    <a:lnR>
                      <a:noFill/>
                    </a:lnR>
                    <a:lnT>
                      <a:noFill/>
                    </a:lnT>
                    <a:lnB>
                      <a:noFill/>
                    </a:lnB>
                  </a:tcPr>
                </a:tc>
                <a:extLst>
                  <a:ext uri="{0D108BD9-81ED-4DB2-BD59-A6C34878D82A}">
                    <a16:rowId xmlns:a16="http://schemas.microsoft.com/office/drawing/2014/main" val="1105231792"/>
                  </a:ext>
                </a:extLst>
              </a:tr>
              <a:tr h="171851">
                <a:tc>
                  <a:txBody>
                    <a:bodyPr/>
                    <a:lstStyle/>
                    <a:p>
                      <a:pPr algn="l" fontAlgn="b"/>
                      <a:r>
                        <a:rPr lang="en-US" sz="1100" b="0" i="0" u="none" strike="noStrike">
                          <a:solidFill>
                            <a:srgbClr val="000000"/>
                          </a:solidFill>
                          <a:effectLst/>
                          <a:latin typeface="Calibri" panose="020F0502020204030204" pitchFamily="34" charset="0"/>
                        </a:rPr>
                        <a:t>Spartanburg 4</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2,707.76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$13,228,171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$13,793,514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$565,344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$370,724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$14,164,238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$936,067 </a:t>
                      </a:r>
                    </a:p>
                  </a:txBody>
                  <a:tcPr marL="9525" marR="9525" marT="9525" marB="0" anchor="b">
                    <a:lnL>
                      <a:noFill/>
                    </a:lnL>
                    <a:lnR>
                      <a:noFill/>
                    </a:lnR>
                    <a:lnT>
                      <a:noFill/>
                    </a:lnT>
                    <a:lnB>
                      <a:noFill/>
                    </a:lnB>
                  </a:tcPr>
                </a:tc>
                <a:extLst>
                  <a:ext uri="{0D108BD9-81ED-4DB2-BD59-A6C34878D82A}">
                    <a16:rowId xmlns:a16="http://schemas.microsoft.com/office/drawing/2014/main" val="1456243846"/>
                  </a:ext>
                </a:extLst>
              </a:tr>
              <a:tr h="171851">
                <a:tc>
                  <a:txBody>
                    <a:bodyPr/>
                    <a:lstStyle/>
                    <a:p>
                      <a:pPr algn="l" fontAlgn="b"/>
                      <a:r>
                        <a:rPr lang="en-US" sz="1100" b="0" i="0" u="none" strike="noStrike">
                          <a:solidFill>
                            <a:srgbClr val="000000"/>
                          </a:solidFill>
                          <a:effectLst/>
                          <a:latin typeface="Calibri" panose="020F0502020204030204" pitchFamily="34" charset="0"/>
                        </a:rPr>
                        <a:t>Spartanburg 5</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9,510.52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$40,394,962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$40,708,431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$313,469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$1,246,712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$41,955,143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$1,560,181 </a:t>
                      </a:r>
                    </a:p>
                  </a:txBody>
                  <a:tcPr marL="9525" marR="9525" marT="9525" marB="0" anchor="b">
                    <a:lnL>
                      <a:noFill/>
                    </a:lnL>
                    <a:lnR>
                      <a:noFill/>
                    </a:lnR>
                    <a:lnT>
                      <a:noFill/>
                    </a:lnT>
                    <a:lnB>
                      <a:noFill/>
                    </a:lnB>
                  </a:tcPr>
                </a:tc>
                <a:extLst>
                  <a:ext uri="{0D108BD9-81ED-4DB2-BD59-A6C34878D82A}">
                    <a16:rowId xmlns:a16="http://schemas.microsoft.com/office/drawing/2014/main" val="1847166712"/>
                  </a:ext>
                </a:extLst>
              </a:tr>
              <a:tr h="171851">
                <a:tc>
                  <a:txBody>
                    <a:bodyPr/>
                    <a:lstStyle/>
                    <a:p>
                      <a:pPr algn="l" fontAlgn="b"/>
                      <a:r>
                        <a:rPr lang="en-US" sz="1100" b="0" i="0" u="none" strike="noStrike">
                          <a:solidFill>
                            <a:srgbClr val="000000"/>
                          </a:solidFill>
                          <a:effectLst/>
                          <a:latin typeface="Calibri" panose="020F0502020204030204" pitchFamily="34" charset="0"/>
                        </a:rPr>
                        <a:t>Spartanburg 6</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11,035.59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$53,658,602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$57,066,774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$3,408,172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$1,565,122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$58,631,896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$4,973,294 </a:t>
                      </a:r>
                    </a:p>
                  </a:txBody>
                  <a:tcPr marL="9525" marR="9525" marT="9525" marB="0" anchor="b">
                    <a:lnL>
                      <a:noFill/>
                    </a:lnL>
                    <a:lnR>
                      <a:noFill/>
                    </a:lnR>
                    <a:lnT>
                      <a:noFill/>
                    </a:lnT>
                    <a:lnB>
                      <a:noFill/>
                    </a:lnB>
                  </a:tcPr>
                </a:tc>
                <a:extLst>
                  <a:ext uri="{0D108BD9-81ED-4DB2-BD59-A6C34878D82A}">
                    <a16:rowId xmlns:a16="http://schemas.microsoft.com/office/drawing/2014/main" val="1485883796"/>
                  </a:ext>
                </a:extLst>
              </a:tr>
              <a:tr h="171851">
                <a:tc>
                  <a:txBody>
                    <a:bodyPr/>
                    <a:lstStyle/>
                    <a:p>
                      <a:pPr algn="l" fontAlgn="b"/>
                      <a:r>
                        <a:rPr lang="en-US" sz="1100" b="0" i="0" u="none" strike="noStrike">
                          <a:solidFill>
                            <a:srgbClr val="000000"/>
                          </a:solidFill>
                          <a:effectLst/>
                          <a:latin typeface="Calibri" panose="020F0502020204030204" pitchFamily="34" charset="0"/>
                        </a:rPr>
                        <a:t>Spartanburg 7</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6,828.81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$30,898,837</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$31,512,105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$613,269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$932,445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$32,444,550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$1,545,714 </a:t>
                      </a:r>
                    </a:p>
                  </a:txBody>
                  <a:tcPr marL="9525" marR="9525" marT="9525" marB="0" anchor="b">
                    <a:lnL>
                      <a:noFill/>
                    </a:lnL>
                    <a:lnR>
                      <a:noFill/>
                    </a:lnR>
                    <a:lnT>
                      <a:noFill/>
                    </a:lnT>
                    <a:lnB>
                      <a:noFill/>
                    </a:lnB>
                  </a:tcPr>
                </a:tc>
                <a:extLst>
                  <a:ext uri="{0D108BD9-81ED-4DB2-BD59-A6C34878D82A}">
                    <a16:rowId xmlns:a16="http://schemas.microsoft.com/office/drawing/2014/main" val="2631176567"/>
                  </a:ext>
                </a:extLst>
              </a:tr>
              <a:tr h="171851">
                <a:tc>
                  <a:txBody>
                    <a:bodyPr/>
                    <a:lstStyle/>
                    <a:p>
                      <a:pPr algn="l" fontAlgn="b"/>
                      <a:r>
                        <a:rPr lang="en-US" sz="1100" b="0" i="0" u="none" strike="noStrike">
                          <a:solidFill>
                            <a:srgbClr val="000000"/>
                          </a:solidFill>
                          <a:effectLst/>
                          <a:latin typeface="Calibri" panose="020F0502020204030204" pitchFamily="34" charset="0"/>
                        </a:rPr>
                        <a:t>Sumter</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14,540.18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$71,026,320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$77,701,451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$6,675,131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$2,022,872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$79,724,323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$8,698,003 </a:t>
                      </a:r>
                    </a:p>
                  </a:txBody>
                  <a:tcPr marL="9525" marR="9525" marT="9525" marB="0" anchor="b">
                    <a:lnL>
                      <a:noFill/>
                    </a:lnL>
                    <a:lnR>
                      <a:noFill/>
                    </a:lnR>
                    <a:lnT>
                      <a:noFill/>
                    </a:lnT>
                    <a:lnB>
                      <a:noFill/>
                    </a:lnB>
                  </a:tcPr>
                </a:tc>
                <a:extLst>
                  <a:ext uri="{0D108BD9-81ED-4DB2-BD59-A6C34878D82A}">
                    <a16:rowId xmlns:a16="http://schemas.microsoft.com/office/drawing/2014/main" val="2752582727"/>
                  </a:ext>
                </a:extLst>
              </a:tr>
              <a:tr h="171851">
                <a:tc>
                  <a:txBody>
                    <a:bodyPr/>
                    <a:lstStyle/>
                    <a:p>
                      <a:pPr algn="l" fontAlgn="b"/>
                      <a:r>
                        <a:rPr lang="en-US" sz="1100" b="0" i="0" u="none" strike="noStrike">
                          <a:solidFill>
                            <a:srgbClr val="000000"/>
                          </a:solidFill>
                          <a:effectLst/>
                          <a:latin typeface="Calibri" panose="020F0502020204030204" pitchFamily="34" charset="0"/>
                        </a:rPr>
                        <a:t>Union</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3,677.51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$18,896,458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$21,007,388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$2,110,930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$550,327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$21,557,715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$2,661,258 </a:t>
                      </a:r>
                    </a:p>
                  </a:txBody>
                  <a:tcPr marL="9525" marR="9525" marT="9525" marB="0" anchor="b">
                    <a:lnL>
                      <a:noFill/>
                    </a:lnL>
                    <a:lnR>
                      <a:noFill/>
                    </a:lnR>
                    <a:lnT>
                      <a:noFill/>
                    </a:lnT>
                    <a:lnB>
                      <a:noFill/>
                    </a:lnB>
                  </a:tcPr>
                </a:tc>
                <a:extLst>
                  <a:ext uri="{0D108BD9-81ED-4DB2-BD59-A6C34878D82A}">
                    <a16:rowId xmlns:a16="http://schemas.microsoft.com/office/drawing/2014/main" val="2555547445"/>
                  </a:ext>
                </a:extLst>
              </a:tr>
              <a:tr h="171851">
                <a:tc>
                  <a:txBody>
                    <a:bodyPr/>
                    <a:lstStyle/>
                    <a:p>
                      <a:pPr algn="l" fontAlgn="b"/>
                      <a:r>
                        <a:rPr lang="en-US" sz="1100" b="0" i="0" u="none" strike="noStrike">
                          <a:solidFill>
                            <a:srgbClr val="000000"/>
                          </a:solidFill>
                          <a:effectLst/>
                          <a:latin typeface="Calibri" panose="020F0502020204030204" pitchFamily="34" charset="0"/>
                        </a:rPr>
                        <a:t>Williamsburg</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2,875.49</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$13,421,186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$15,032,122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$1,610,937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$434,422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$15,466,544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$2,045,359 </a:t>
                      </a:r>
                    </a:p>
                  </a:txBody>
                  <a:tcPr marL="9525" marR="9525" marT="9525" marB="0" anchor="b">
                    <a:lnL>
                      <a:noFill/>
                    </a:lnL>
                    <a:lnR>
                      <a:noFill/>
                    </a:lnR>
                    <a:lnT>
                      <a:noFill/>
                    </a:lnT>
                    <a:lnB>
                      <a:noFill/>
                    </a:lnB>
                  </a:tcPr>
                </a:tc>
                <a:extLst>
                  <a:ext uri="{0D108BD9-81ED-4DB2-BD59-A6C34878D82A}">
                    <a16:rowId xmlns:a16="http://schemas.microsoft.com/office/drawing/2014/main" val="3139285963"/>
                  </a:ext>
                </a:extLst>
              </a:tr>
              <a:tr h="171851">
                <a:tc>
                  <a:txBody>
                    <a:bodyPr/>
                    <a:lstStyle/>
                    <a:p>
                      <a:pPr algn="l" fontAlgn="b"/>
                      <a:r>
                        <a:rPr lang="en-US" sz="1100" b="0" i="0" u="none" strike="noStrike">
                          <a:solidFill>
                            <a:srgbClr val="000000"/>
                          </a:solidFill>
                          <a:effectLst/>
                          <a:latin typeface="Calibri" panose="020F0502020204030204" pitchFamily="34" charset="0"/>
                        </a:rPr>
                        <a:t>York 1</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4,773.51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$25,167,200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$26,901,162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$1,733,963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$689,294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$27,590,456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$2,423,257 </a:t>
                      </a:r>
                    </a:p>
                  </a:txBody>
                  <a:tcPr marL="9525" marR="9525" marT="9525" marB="0" anchor="b">
                    <a:lnL>
                      <a:noFill/>
                    </a:lnL>
                    <a:lnR>
                      <a:noFill/>
                    </a:lnR>
                    <a:lnT>
                      <a:noFill/>
                    </a:lnT>
                    <a:lnB>
                      <a:noFill/>
                    </a:lnB>
                  </a:tcPr>
                </a:tc>
                <a:extLst>
                  <a:ext uri="{0D108BD9-81ED-4DB2-BD59-A6C34878D82A}">
                    <a16:rowId xmlns:a16="http://schemas.microsoft.com/office/drawing/2014/main" val="996851317"/>
                  </a:ext>
                </a:extLst>
              </a:tr>
              <a:tr h="171851">
                <a:tc>
                  <a:txBody>
                    <a:bodyPr/>
                    <a:lstStyle/>
                    <a:p>
                      <a:pPr algn="l" fontAlgn="b"/>
                      <a:r>
                        <a:rPr lang="en-US" sz="1100" b="0" i="0" u="none" strike="noStrike">
                          <a:solidFill>
                            <a:srgbClr val="000000"/>
                          </a:solidFill>
                          <a:effectLst/>
                          <a:latin typeface="Calibri" panose="020F0502020204030204" pitchFamily="34" charset="0"/>
                        </a:rPr>
                        <a:t>York 2</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8,478.36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$33,555,500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$31,977,894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($1,577,606)</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$1,577,606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$989,429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$34,544,929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$989,429 </a:t>
                      </a:r>
                    </a:p>
                  </a:txBody>
                  <a:tcPr marL="9525" marR="9525" marT="9525" marB="0" anchor="b">
                    <a:lnL>
                      <a:noFill/>
                    </a:lnL>
                    <a:lnR>
                      <a:noFill/>
                    </a:lnR>
                    <a:lnT>
                      <a:noFill/>
                    </a:lnT>
                    <a:lnB>
                      <a:noFill/>
                    </a:lnB>
                  </a:tcPr>
                </a:tc>
                <a:extLst>
                  <a:ext uri="{0D108BD9-81ED-4DB2-BD59-A6C34878D82A}">
                    <a16:rowId xmlns:a16="http://schemas.microsoft.com/office/drawing/2014/main" val="460323164"/>
                  </a:ext>
                </a:extLst>
              </a:tr>
              <a:tr h="171851">
                <a:tc>
                  <a:txBody>
                    <a:bodyPr/>
                    <a:lstStyle/>
                    <a:p>
                      <a:pPr algn="l" fontAlgn="b"/>
                      <a:r>
                        <a:rPr lang="en-US" sz="1100" b="0" i="0" u="none" strike="noStrike">
                          <a:solidFill>
                            <a:srgbClr val="000000"/>
                          </a:solidFill>
                          <a:effectLst/>
                          <a:latin typeface="Calibri" panose="020F0502020204030204" pitchFamily="34" charset="0"/>
                        </a:rPr>
                        <a:t>York 3</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16,334.96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$76,700,456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$79,429,543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$2,729,087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$2,215,604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$81,645,147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$4,944,691 </a:t>
                      </a:r>
                    </a:p>
                  </a:txBody>
                  <a:tcPr marL="9525" marR="9525" marT="9525" marB="0" anchor="b">
                    <a:lnL>
                      <a:noFill/>
                    </a:lnL>
                    <a:lnR>
                      <a:noFill/>
                    </a:lnR>
                    <a:lnT>
                      <a:noFill/>
                    </a:lnT>
                    <a:lnB>
                      <a:noFill/>
                    </a:lnB>
                  </a:tcPr>
                </a:tc>
                <a:extLst>
                  <a:ext uri="{0D108BD9-81ED-4DB2-BD59-A6C34878D82A}">
                    <a16:rowId xmlns:a16="http://schemas.microsoft.com/office/drawing/2014/main" val="3210882005"/>
                  </a:ext>
                </a:extLst>
              </a:tr>
              <a:tr h="171851">
                <a:tc>
                  <a:txBody>
                    <a:bodyPr/>
                    <a:lstStyle/>
                    <a:p>
                      <a:pPr algn="l" fontAlgn="b"/>
                      <a:r>
                        <a:rPr lang="en-US" sz="1100" b="0" i="0" u="none" strike="noStrike">
                          <a:solidFill>
                            <a:srgbClr val="000000"/>
                          </a:solidFill>
                          <a:effectLst/>
                          <a:latin typeface="Calibri" panose="020F0502020204030204" pitchFamily="34" charset="0"/>
                        </a:rPr>
                        <a:t>York 4</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17,690.34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$82,158,654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$75,075,374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($7,083,280)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$7,083,280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$1,988,330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$84,146,984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$1,988,330 </a:t>
                      </a:r>
                    </a:p>
                  </a:txBody>
                  <a:tcPr marL="9525" marR="9525" marT="9525" marB="0" anchor="b">
                    <a:lnL>
                      <a:noFill/>
                    </a:lnL>
                    <a:lnR>
                      <a:noFill/>
                    </a:lnR>
                    <a:lnT>
                      <a:noFill/>
                    </a:lnT>
                    <a:lnB>
                      <a:noFill/>
                    </a:lnB>
                  </a:tcPr>
                </a:tc>
                <a:extLst>
                  <a:ext uri="{0D108BD9-81ED-4DB2-BD59-A6C34878D82A}">
                    <a16:rowId xmlns:a16="http://schemas.microsoft.com/office/drawing/2014/main" val="3089434413"/>
                  </a:ext>
                </a:extLst>
              </a:tr>
              <a:tr h="171851">
                <a:tc>
                  <a:txBody>
                    <a:bodyPr/>
                    <a:lstStyle/>
                    <a:p>
                      <a:pPr algn="l" fontAlgn="b"/>
                      <a:r>
                        <a:rPr lang="en-US" sz="1100" b="0" i="1" u="none" strike="noStrike">
                          <a:solidFill>
                            <a:srgbClr val="000000"/>
                          </a:solidFill>
                          <a:effectLst/>
                          <a:latin typeface="Calibri" panose="020F0502020204030204" pitchFamily="34" charset="0"/>
                        </a:rPr>
                        <a:t>Total Regular Districts</a:t>
                      </a:r>
                    </a:p>
                  </a:txBody>
                  <a:tcPr marL="0" marR="0" marT="0"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710,592.01</a:t>
                      </a: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$3,076,756,602</a:t>
                      </a: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$3,204,509,006 </a:t>
                      </a:r>
                    </a:p>
                  </a:txBody>
                  <a:tcPr marL="9525" marR="9525" marT="9525" marB="0" anchor="b">
                    <a:lnL>
                      <a:noFill/>
                    </a:lnL>
                    <a:lnR>
                      <a:noFill/>
                    </a:lnR>
                    <a:lnT>
                      <a:noFill/>
                    </a:lnT>
                    <a:lnB>
                      <a:noFill/>
                    </a:lnB>
                  </a:tcPr>
                </a:tc>
                <a:tc>
                  <a:txBody>
                    <a:bodyPr/>
                    <a:lstStyle/>
                    <a:p>
                      <a:pPr algn="l" fontAlgn="b"/>
                      <a:endParaRPr lang="en-US" sz="1100" b="0" i="1"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$127,752,404 </a:t>
                      </a:r>
                    </a:p>
                  </a:txBody>
                  <a:tcPr marL="9525" marR="9525" marT="9525" marB="0" anchor="b">
                    <a:lnL>
                      <a:noFill/>
                    </a:lnL>
                    <a:lnR>
                      <a:noFill/>
                    </a:lnR>
                    <a:lnT>
                      <a:noFill/>
                    </a:lnT>
                    <a:lnB>
                      <a:noFill/>
                    </a:lnB>
                  </a:tcPr>
                </a:tc>
                <a:tc>
                  <a:txBody>
                    <a:bodyPr/>
                    <a:lstStyle/>
                    <a:p>
                      <a:pPr algn="l" fontAlgn="b"/>
                      <a:endParaRPr lang="en-US" sz="1100" b="0" i="1"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$15,675,487 </a:t>
                      </a:r>
                    </a:p>
                  </a:txBody>
                  <a:tcPr marL="9525" marR="9525" marT="9525" marB="0" anchor="b">
                    <a:lnL>
                      <a:noFill/>
                    </a:lnL>
                    <a:lnR>
                      <a:noFill/>
                    </a:lnR>
                    <a:lnT>
                      <a:noFill/>
                    </a:lnT>
                    <a:lnB>
                      <a:noFill/>
                    </a:lnB>
                  </a:tcPr>
                </a:tc>
                <a:tc>
                  <a:txBody>
                    <a:bodyPr/>
                    <a:lstStyle/>
                    <a:p>
                      <a:pPr algn="l" fontAlgn="b"/>
                      <a:endParaRPr lang="en-US" sz="1100" b="0" i="1"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$94,734,122 </a:t>
                      </a:r>
                    </a:p>
                  </a:txBody>
                  <a:tcPr marL="9525" marR="9525" marT="9525" marB="0" anchor="b">
                    <a:lnL>
                      <a:noFill/>
                    </a:lnL>
                    <a:lnR>
                      <a:noFill/>
                    </a:lnR>
                    <a:lnT>
                      <a:noFill/>
                    </a:lnT>
                    <a:lnB>
                      <a:noFill/>
                    </a:lnB>
                  </a:tcPr>
                </a:tc>
                <a:tc>
                  <a:txBody>
                    <a:bodyPr/>
                    <a:lstStyle/>
                    <a:p>
                      <a:pPr algn="l" fontAlgn="b"/>
                      <a:endParaRPr lang="en-US" sz="1100" b="0" i="1"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$3,314,918,615 </a:t>
                      </a:r>
                    </a:p>
                  </a:txBody>
                  <a:tcPr marL="9525" marR="9525" marT="9525" marB="0" anchor="b">
                    <a:lnL>
                      <a:noFill/>
                    </a:lnL>
                    <a:lnR>
                      <a:noFill/>
                    </a:lnR>
                    <a:lnT>
                      <a:noFill/>
                    </a:lnT>
                    <a:lnB>
                      <a:noFill/>
                    </a:lnB>
                  </a:tcPr>
                </a:tc>
                <a:tc>
                  <a:txBody>
                    <a:bodyPr/>
                    <a:lstStyle/>
                    <a:p>
                      <a:pPr algn="l" fontAlgn="b"/>
                      <a:endParaRPr lang="en-US" sz="1100" b="0" i="1"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1" u="none" strike="noStrike" dirty="0">
                          <a:solidFill>
                            <a:srgbClr val="000000"/>
                          </a:solidFill>
                          <a:effectLst/>
                          <a:latin typeface="Calibri" panose="020F0502020204030204" pitchFamily="34" charset="0"/>
                        </a:rPr>
                        <a:t>$238,162,013 </a:t>
                      </a:r>
                    </a:p>
                  </a:txBody>
                  <a:tcPr marL="9525" marR="9525" marT="9525" marB="0" anchor="b">
                    <a:lnL>
                      <a:noFill/>
                    </a:lnL>
                    <a:lnR>
                      <a:noFill/>
                    </a:lnR>
                    <a:lnT>
                      <a:noFill/>
                    </a:lnT>
                    <a:lnB>
                      <a:noFill/>
                    </a:lnB>
                  </a:tcPr>
                </a:tc>
                <a:extLst>
                  <a:ext uri="{0D108BD9-81ED-4DB2-BD59-A6C34878D82A}">
                    <a16:rowId xmlns:a16="http://schemas.microsoft.com/office/drawing/2014/main" val="2046756539"/>
                  </a:ext>
                </a:extLst>
              </a:tr>
            </a:tbl>
          </a:graphicData>
        </a:graphic>
      </p:graphicFrame>
    </p:spTree>
    <p:extLst>
      <p:ext uri="{BB962C8B-B14F-4D97-AF65-F5344CB8AC3E}">
        <p14:creationId xmlns:p14="http://schemas.microsoft.com/office/powerpoint/2010/main" val="59926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BBFFA4-3F35-4078-A040-66606C8B81B1}"/>
              </a:ext>
            </a:extLst>
          </p:cNvPr>
          <p:cNvSpPr>
            <a:spLocks noGrp="1"/>
          </p:cNvSpPr>
          <p:nvPr>
            <p:ph idx="1"/>
          </p:nvPr>
        </p:nvSpPr>
        <p:spPr>
          <a:xfrm>
            <a:off x="838200" y="1242980"/>
            <a:ext cx="10515600" cy="4927003"/>
          </a:xfrm>
        </p:spPr>
        <p:txBody>
          <a:bodyPr>
            <a:normAutofit/>
          </a:bodyPr>
          <a:lstStyle/>
          <a:p>
            <a:r>
              <a:rPr lang="en-US" dirty="0"/>
              <a:t>Strategy</a:t>
            </a:r>
          </a:p>
          <a:p>
            <a:pPr lvl="1"/>
            <a:r>
              <a:rPr lang="en-US" dirty="0"/>
              <a:t>To fund classrooms based on a statewide average student-teacher ratio </a:t>
            </a:r>
          </a:p>
          <a:p>
            <a:r>
              <a:rPr lang="en-US" dirty="0"/>
              <a:t>Factors</a:t>
            </a:r>
          </a:p>
          <a:p>
            <a:pPr lvl="1"/>
            <a:r>
              <a:rPr lang="en-US" dirty="0"/>
              <a:t>The number of teachers needed to serve the estimated number of students (ADM) based on a prescribed student-teacher ratio  </a:t>
            </a:r>
          </a:p>
          <a:p>
            <a:pPr lvl="2"/>
            <a:r>
              <a:rPr lang="en-US" dirty="0"/>
              <a:t>The target student-teacher ratio in the FY 2022-23 Budget is 11.2 statewide</a:t>
            </a:r>
          </a:p>
          <a:p>
            <a:pPr lvl="2"/>
            <a:r>
              <a:rPr lang="en-US" dirty="0"/>
              <a:t>Total ADM determines the number of teachers to be funded</a:t>
            </a:r>
          </a:p>
          <a:p>
            <a:pPr lvl="2"/>
            <a:r>
              <a:rPr lang="en-US" dirty="0"/>
              <a:t>The student-teacher ratio in each district will vary depending on its students and their needs</a:t>
            </a:r>
            <a:endParaRPr lang="en-US" strike="sngStrike" dirty="0"/>
          </a:p>
          <a:p>
            <a:pPr lvl="1"/>
            <a:r>
              <a:rPr lang="en-US" dirty="0"/>
              <a:t>The cost of a teacher</a:t>
            </a:r>
          </a:p>
          <a:p>
            <a:pPr lvl="2"/>
            <a:r>
              <a:rPr lang="en-US" dirty="0"/>
              <a:t>The cost of a teacher is defined as the state minimum salary cost of a teacher with a master’s degree and 12 years of experience and fringe benefits, which also reflects the average education and experience level of teachers</a:t>
            </a:r>
          </a:p>
        </p:txBody>
      </p:sp>
      <p:sp>
        <p:nvSpPr>
          <p:cNvPr id="4" name="Date Placeholder 3">
            <a:extLst>
              <a:ext uri="{FF2B5EF4-FFF2-40B4-BE49-F238E27FC236}">
                <a16:creationId xmlns:a16="http://schemas.microsoft.com/office/drawing/2014/main" id="{FA0FB78B-BB55-4D7F-8644-D196FE337493}"/>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DD847AC6-568A-414C-88E5-68B024468A7C}"/>
              </a:ext>
            </a:extLst>
          </p:cNvPr>
          <p:cNvSpPr>
            <a:spLocks noGrp="1"/>
          </p:cNvSpPr>
          <p:nvPr>
            <p:ph type="sldNum" sz="quarter" idx="12"/>
          </p:nvPr>
        </p:nvSpPr>
        <p:spPr/>
        <p:txBody>
          <a:bodyPr/>
          <a:lstStyle/>
          <a:p>
            <a:fld id="{784DC4BC-AE01-4C6D-870D-ADD2363A0B6C}" type="slidenum">
              <a:rPr lang="en-US" smtClean="0"/>
              <a:t>3</a:t>
            </a:fld>
            <a:endParaRPr lang="en-US" dirty="0"/>
          </a:p>
        </p:txBody>
      </p:sp>
      <p:sp>
        <p:nvSpPr>
          <p:cNvPr id="7" name="Title 6">
            <a:extLst>
              <a:ext uri="{FF2B5EF4-FFF2-40B4-BE49-F238E27FC236}">
                <a16:creationId xmlns:a16="http://schemas.microsoft.com/office/drawing/2014/main" id="{2377E884-3D93-4F27-8F77-8A09F4C1BE8B}"/>
              </a:ext>
            </a:extLst>
          </p:cNvPr>
          <p:cNvSpPr>
            <a:spLocks noGrp="1"/>
          </p:cNvSpPr>
          <p:nvPr>
            <p:ph type="title"/>
          </p:nvPr>
        </p:nvSpPr>
        <p:spPr>
          <a:xfrm>
            <a:off x="838200" y="365127"/>
            <a:ext cx="10515600" cy="1006473"/>
          </a:xfrm>
        </p:spPr>
        <p:txBody>
          <a:bodyPr/>
          <a:lstStyle/>
          <a:p>
            <a:r>
              <a:rPr lang="en-US" dirty="0"/>
              <a:t>Statewide Strategy and Key Factors</a:t>
            </a:r>
          </a:p>
        </p:txBody>
      </p:sp>
    </p:spTree>
    <p:extLst>
      <p:ext uri="{BB962C8B-B14F-4D97-AF65-F5344CB8AC3E}">
        <p14:creationId xmlns:p14="http://schemas.microsoft.com/office/powerpoint/2010/main" val="131618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196D4-9B29-4819-85FE-681F7E44CD37}"/>
              </a:ext>
            </a:extLst>
          </p:cNvPr>
          <p:cNvSpPr>
            <a:spLocks noGrp="1"/>
          </p:cNvSpPr>
          <p:nvPr>
            <p:ph type="title"/>
          </p:nvPr>
        </p:nvSpPr>
        <p:spPr>
          <a:xfrm>
            <a:off x="685800" y="170176"/>
            <a:ext cx="10515600" cy="685502"/>
          </a:xfrm>
        </p:spPr>
        <p:txBody>
          <a:bodyPr>
            <a:normAutofit/>
          </a:bodyPr>
          <a:lstStyle/>
          <a:p>
            <a:r>
              <a:rPr lang="en-US" sz="2400" dirty="0"/>
              <a:t>Summary of Change by District – June 2022 Estimates</a:t>
            </a:r>
          </a:p>
        </p:txBody>
      </p:sp>
      <p:sp>
        <p:nvSpPr>
          <p:cNvPr id="4" name="Date Placeholder 3">
            <a:extLst>
              <a:ext uri="{FF2B5EF4-FFF2-40B4-BE49-F238E27FC236}">
                <a16:creationId xmlns:a16="http://schemas.microsoft.com/office/drawing/2014/main" id="{8316A42E-70AB-4A0B-9D03-86840B208179}"/>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C57E1D7A-ED88-4C21-A2D8-35BDAE94269D}"/>
              </a:ext>
            </a:extLst>
          </p:cNvPr>
          <p:cNvSpPr>
            <a:spLocks noGrp="1"/>
          </p:cNvSpPr>
          <p:nvPr>
            <p:ph type="sldNum" sz="quarter" idx="12"/>
          </p:nvPr>
        </p:nvSpPr>
        <p:spPr/>
        <p:txBody>
          <a:bodyPr/>
          <a:lstStyle/>
          <a:p>
            <a:fld id="{784DC4BC-AE01-4C6D-870D-ADD2363A0B6C}" type="slidenum">
              <a:rPr lang="en-US" smtClean="0"/>
              <a:t>30</a:t>
            </a:fld>
            <a:endParaRPr lang="en-US" dirty="0"/>
          </a:p>
        </p:txBody>
      </p:sp>
      <p:graphicFrame>
        <p:nvGraphicFramePr>
          <p:cNvPr id="7" name="Content Placeholder 6">
            <a:extLst>
              <a:ext uri="{FF2B5EF4-FFF2-40B4-BE49-F238E27FC236}">
                <a16:creationId xmlns:a16="http://schemas.microsoft.com/office/drawing/2014/main" id="{27418AD5-9C2A-447C-B1CB-DC63CC1D4F60}"/>
              </a:ext>
            </a:extLst>
          </p:cNvPr>
          <p:cNvGraphicFramePr>
            <a:graphicFrameLocks noGrp="1"/>
          </p:cNvGraphicFramePr>
          <p:nvPr>
            <p:ph idx="1"/>
            <p:extLst>
              <p:ext uri="{D42A27DB-BD31-4B8C-83A1-F6EECF244321}">
                <p14:modId xmlns:p14="http://schemas.microsoft.com/office/powerpoint/2010/main" val="2862392534"/>
              </p:ext>
            </p:extLst>
          </p:nvPr>
        </p:nvGraphicFramePr>
        <p:xfrm>
          <a:off x="685800" y="855678"/>
          <a:ext cx="10663844" cy="5387001"/>
        </p:xfrm>
        <a:graphic>
          <a:graphicData uri="http://schemas.openxmlformats.org/drawingml/2006/table">
            <a:tbl>
              <a:tblPr/>
              <a:tblGrid>
                <a:gridCol w="1744496">
                  <a:extLst>
                    <a:ext uri="{9D8B030D-6E8A-4147-A177-3AD203B41FA5}">
                      <a16:colId xmlns:a16="http://schemas.microsoft.com/office/drawing/2014/main" val="315671031"/>
                    </a:ext>
                  </a:extLst>
                </a:gridCol>
                <a:gridCol w="760682">
                  <a:extLst>
                    <a:ext uri="{9D8B030D-6E8A-4147-A177-3AD203B41FA5}">
                      <a16:colId xmlns:a16="http://schemas.microsoft.com/office/drawing/2014/main" val="2171367697"/>
                    </a:ext>
                  </a:extLst>
                </a:gridCol>
                <a:gridCol w="1210748">
                  <a:extLst>
                    <a:ext uri="{9D8B030D-6E8A-4147-A177-3AD203B41FA5}">
                      <a16:colId xmlns:a16="http://schemas.microsoft.com/office/drawing/2014/main" val="2534427792"/>
                    </a:ext>
                  </a:extLst>
                </a:gridCol>
                <a:gridCol w="1304571">
                  <a:extLst>
                    <a:ext uri="{9D8B030D-6E8A-4147-A177-3AD203B41FA5}">
                      <a16:colId xmlns:a16="http://schemas.microsoft.com/office/drawing/2014/main" val="781156126"/>
                    </a:ext>
                  </a:extLst>
                </a:gridCol>
                <a:gridCol w="101600">
                  <a:extLst>
                    <a:ext uri="{9D8B030D-6E8A-4147-A177-3AD203B41FA5}">
                      <a16:colId xmlns:a16="http://schemas.microsoft.com/office/drawing/2014/main" val="4051703658"/>
                    </a:ext>
                  </a:extLst>
                </a:gridCol>
                <a:gridCol w="963529">
                  <a:extLst>
                    <a:ext uri="{9D8B030D-6E8A-4147-A177-3AD203B41FA5}">
                      <a16:colId xmlns:a16="http://schemas.microsoft.com/office/drawing/2014/main" val="1952232039"/>
                    </a:ext>
                  </a:extLst>
                </a:gridCol>
                <a:gridCol w="152136">
                  <a:extLst>
                    <a:ext uri="{9D8B030D-6E8A-4147-A177-3AD203B41FA5}">
                      <a16:colId xmlns:a16="http://schemas.microsoft.com/office/drawing/2014/main" val="1917519391"/>
                    </a:ext>
                  </a:extLst>
                </a:gridCol>
                <a:gridCol w="899902">
                  <a:extLst>
                    <a:ext uri="{9D8B030D-6E8A-4147-A177-3AD203B41FA5}">
                      <a16:colId xmlns:a16="http://schemas.microsoft.com/office/drawing/2014/main" val="2629840276"/>
                    </a:ext>
                  </a:extLst>
                </a:gridCol>
                <a:gridCol w="152136">
                  <a:extLst>
                    <a:ext uri="{9D8B030D-6E8A-4147-A177-3AD203B41FA5}">
                      <a16:colId xmlns:a16="http://schemas.microsoft.com/office/drawing/2014/main" val="3234364112"/>
                    </a:ext>
                  </a:extLst>
                </a:gridCol>
                <a:gridCol w="882390">
                  <a:extLst>
                    <a:ext uri="{9D8B030D-6E8A-4147-A177-3AD203B41FA5}">
                      <a16:colId xmlns:a16="http://schemas.microsoft.com/office/drawing/2014/main" val="860440185"/>
                    </a:ext>
                  </a:extLst>
                </a:gridCol>
                <a:gridCol w="148754">
                  <a:extLst>
                    <a:ext uri="{9D8B030D-6E8A-4147-A177-3AD203B41FA5}">
                      <a16:colId xmlns:a16="http://schemas.microsoft.com/office/drawing/2014/main" val="2329875318"/>
                    </a:ext>
                  </a:extLst>
                </a:gridCol>
                <a:gridCol w="1081859">
                  <a:extLst>
                    <a:ext uri="{9D8B030D-6E8A-4147-A177-3AD203B41FA5}">
                      <a16:colId xmlns:a16="http://schemas.microsoft.com/office/drawing/2014/main" val="2997119778"/>
                    </a:ext>
                  </a:extLst>
                </a:gridCol>
                <a:gridCol w="175802">
                  <a:extLst>
                    <a:ext uri="{9D8B030D-6E8A-4147-A177-3AD203B41FA5}">
                      <a16:colId xmlns:a16="http://schemas.microsoft.com/office/drawing/2014/main" val="3431923225"/>
                    </a:ext>
                  </a:extLst>
                </a:gridCol>
                <a:gridCol w="1085239">
                  <a:extLst>
                    <a:ext uri="{9D8B030D-6E8A-4147-A177-3AD203B41FA5}">
                      <a16:colId xmlns:a16="http://schemas.microsoft.com/office/drawing/2014/main" val="84434224"/>
                    </a:ext>
                  </a:extLst>
                </a:gridCol>
              </a:tblGrid>
              <a:tr h="687405">
                <a:tc>
                  <a:txBody>
                    <a:bodyPr/>
                    <a:lstStyle/>
                    <a:p>
                      <a:pPr algn="ctr" fontAlgn="b"/>
                      <a:r>
                        <a:rPr lang="en-US" sz="1100" b="1" i="0" u="none" strike="noStrike" dirty="0">
                          <a:solidFill>
                            <a:srgbClr val="000000"/>
                          </a:solidFill>
                          <a:effectLst/>
                          <a:latin typeface="Calibri" panose="020F0502020204030204" pitchFamily="34" charset="0"/>
                        </a:rPr>
                        <a:t>District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ADM </a:t>
                      </a:r>
                      <a:br>
                        <a:rPr lang="en-US" sz="1100" b="1" i="0" u="none" strike="noStrike" dirty="0">
                          <a:solidFill>
                            <a:srgbClr val="000000"/>
                          </a:solidFill>
                          <a:effectLst/>
                          <a:latin typeface="Calibri" panose="020F0502020204030204" pitchFamily="34" charset="0"/>
                        </a:rPr>
                      </a:br>
                      <a:r>
                        <a:rPr lang="en-US" sz="1100" b="1" i="0" u="none" strike="noStrike" dirty="0">
                          <a:solidFill>
                            <a:srgbClr val="000000"/>
                          </a:solidFill>
                          <a:effectLst/>
                          <a:latin typeface="Calibri" panose="020F0502020204030204" pitchFamily="34" charset="0"/>
                        </a:rPr>
                        <a:t>(FY 21-22)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FY 2021-22 Payments*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Formula Funding With Additional $150 Million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Difference Between Payments and Proposed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Hold Harmless</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Additional Proportional Funding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Proposed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Change in Total Funding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1921759"/>
                  </a:ext>
                </a:extLst>
              </a:tr>
              <a:tr h="171851">
                <a:tc>
                  <a:txBody>
                    <a:bodyPr/>
                    <a:lstStyle/>
                    <a:p>
                      <a:pPr algn="ctr" fontAlgn="b"/>
                      <a:r>
                        <a:rPr lang="en-US" sz="1100" b="1" i="0" u="none" strike="noStrike" dirty="0">
                          <a:solidFill>
                            <a:srgbClr val="000000"/>
                          </a:solidFill>
                          <a:effectLst/>
                          <a:latin typeface="Calibri" panose="020F0502020204030204" pitchFamily="34" charset="0"/>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82968"/>
                  </a:ext>
                </a:extLst>
              </a:tr>
              <a:tr h="171851">
                <a:tc>
                  <a:txBody>
                    <a:bodyPr/>
                    <a:lstStyle/>
                    <a:p>
                      <a:pPr algn="l" fontAlgn="b"/>
                      <a:r>
                        <a:rPr lang="en-US" sz="1100" b="0" i="0" u="none" strike="noStrike" dirty="0">
                          <a:solidFill>
                            <a:srgbClr val="000000"/>
                          </a:solidFill>
                          <a:effectLst/>
                          <a:latin typeface="Calibri" panose="020F0502020204030204" pitchFamily="34" charset="0"/>
                        </a:rPr>
                        <a:t>SC Public Charter District</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16,742.51</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$162,400,369</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$170,846,936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$8,446,567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$3,788,030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$174,634,965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100" b="0" i="0" u="none" strike="noStrike">
                          <a:solidFill>
                            <a:srgbClr val="000000"/>
                          </a:solidFill>
                          <a:effectLst/>
                          <a:latin typeface="Calibri" panose="020F0502020204030204" pitchFamily="34" charset="0"/>
                        </a:rPr>
                        <a:t>$12,234,597 </a:t>
                      </a: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484502565"/>
                  </a:ext>
                </a:extLst>
              </a:tr>
              <a:tr h="171851">
                <a:tc>
                  <a:txBody>
                    <a:bodyPr/>
                    <a:lstStyle/>
                    <a:p>
                      <a:pPr algn="l" fontAlgn="b"/>
                      <a:r>
                        <a:rPr lang="en-US" sz="1100" b="0" i="0" u="none" strike="noStrike" dirty="0">
                          <a:solidFill>
                            <a:srgbClr val="000000"/>
                          </a:solidFill>
                          <a:effectLst/>
                          <a:latin typeface="Calibri" panose="020F0502020204030204" pitchFamily="34" charset="0"/>
                        </a:rPr>
                        <a:t>Charter Institute at Erskine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22,510.82</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$197,762,696</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$199,418,009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$1,655,313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$4,421,510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$203,839,518 </a:t>
                      </a:r>
                    </a:p>
                  </a:txBody>
                  <a:tcPr marL="9525" marR="9525" marT="9525"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$6,076,822 </a:t>
                      </a:r>
                    </a:p>
                  </a:txBody>
                  <a:tcPr marL="9525" marR="9525" marT="9525" marB="0" anchor="b">
                    <a:lnL>
                      <a:noFill/>
                    </a:lnL>
                    <a:lnR>
                      <a:noFill/>
                    </a:lnR>
                    <a:lnT>
                      <a:noFill/>
                    </a:lnT>
                    <a:lnB>
                      <a:noFill/>
                    </a:lnB>
                  </a:tcPr>
                </a:tc>
                <a:extLst>
                  <a:ext uri="{0D108BD9-81ED-4DB2-BD59-A6C34878D82A}">
                    <a16:rowId xmlns:a16="http://schemas.microsoft.com/office/drawing/2014/main" val="2765690066"/>
                  </a:ext>
                </a:extLst>
              </a:tr>
              <a:tr h="171851">
                <a:tc>
                  <a:txBody>
                    <a:bodyPr/>
                    <a:lstStyle/>
                    <a:p>
                      <a:pPr algn="l" fontAlgn="b"/>
                      <a:r>
                        <a:rPr lang="en-US" sz="1100" b="0" i="0" u="none" strike="noStrike" dirty="0">
                          <a:solidFill>
                            <a:srgbClr val="000000"/>
                          </a:solidFill>
                          <a:effectLst/>
                          <a:latin typeface="Calibri" panose="020F0502020204030204" pitchFamily="34" charset="0"/>
                        </a:rPr>
                        <a:t>Limestone</a:t>
                      </a: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1,640.80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$16,960,497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$16,960,497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$376,049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$17,336,546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$17,336,546 </a:t>
                      </a:r>
                    </a:p>
                  </a:txBody>
                  <a:tcPr marL="9525" marR="9525" marT="9525" marB="0" anchor="b">
                    <a:lnL>
                      <a:noFill/>
                    </a:lnL>
                    <a:lnR>
                      <a:noFill/>
                    </a:lnR>
                    <a:lnT>
                      <a:noFill/>
                    </a:lnT>
                    <a:lnB>
                      <a:noFill/>
                    </a:lnB>
                  </a:tcPr>
                </a:tc>
                <a:extLst>
                  <a:ext uri="{0D108BD9-81ED-4DB2-BD59-A6C34878D82A}">
                    <a16:rowId xmlns:a16="http://schemas.microsoft.com/office/drawing/2014/main" val="67071677"/>
                  </a:ext>
                </a:extLst>
              </a:tr>
              <a:tr h="171851">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611349002"/>
                  </a:ext>
                </a:extLst>
              </a:tr>
              <a:tr h="171851">
                <a:tc>
                  <a:txBody>
                    <a:bodyPr/>
                    <a:lstStyle/>
                    <a:p>
                      <a:pPr algn="l" fontAlgn="b"/>
                      <a:r>
                        <a:rPr lang="en-US" sz="1100" b="1" i="0" u="none" strike="noStrike">
                          <a:solidFill>
                            <a:srgbClr val="000000"/>
                          </a:solidFill>
                          <a:effectLst/>
                          <a:latin typeface="Calibri" panose="020F0502020204030204" pitchFamily="34" charset="0"/>
                        </a:rPr>
                        <a:t>Grand Total</a:t>
                      </a:r>
                    </a:p>
                  </a:txBody>
                  <a:tcPr marL="0" marR="0" marT="0"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        751,486.14 </a:t>
                      </a: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$3,436,919,667</a:t>
                      </a: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$3,591,734,447</a:t>
                      </a: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$154,814,781</a:t>
                      </a: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$15,675,487</a:t>
                      </a:r>
                    </a:p>
                  </a:txBody>
                  <a:tcPr marL="9525" marR="9525" marT="9525" marB="0" anchor="b">
                    <a:lnL>
                      <a:noFill/>
                    </a:lnL>
                    <a:lnR>
                      <a:noFill/>
                    </a:lnR>
                    <a:lnT>
                      <a:noFill/>
                    </a:lnT>
                    <a:lnB>
                      <a:noFill/>
                    </a:lnB>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$103,319,711</a:t>
                      </a: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$3,710,729,645</a:t>
                      </a: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$273,809,979</a:t>
                      </a:r>
                    </a:p>
                  </a:txBody>
                  <a:tcPr marL="9525" marR="9525" marT="9525" marB="0" anchor="b">
                    <a:lnL>
                      <a:noFill/>
                    </a:lnL>
                    <a:lnR>
                      <a:noFill/>
                    </a:lnR>
                    <a:lnT>
                      <a:noFill/>
                    </a:lnT>
                    <a:lnB>
                      <a:noFill/>
                    </a:lnB>
                  </a:tcPr>
                </a:tc>
                <a:extLst>
                  <a:ext uri="{0D108BD9-81ED-4DB2-BD59-A6C34878D82A}">
                    <a16:rowId xmlns:a16="http://schemas.microsoft.com/office/drawing/2014/main" val="2989007728"/>
                  </a:ext>
                </a:extLst>
              </a:tr>
              <a:tr h="171851">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857773050"/>
                  </a:ext>
                </a:extLst>
              </a:tr>
              <a:tr h="171851">
                <a:tc gridSpan="2">
                  <a:txBody>
                    <a:bodyPr/>
                    <a:lstStyle/>
                    <a:p>
                      <a:pPr algn="l" fontAlgn="b"/>
                      <a:r>
                        <a:rPr lang="en-US" sz="1100" b="0" i="0" u="none" strike="noStrike" dirty="0">
                          <a:solidFill>
                            <a:srgbClr val="000000"/>
                          </a:solidFill>
                          <a:effectLst/>
                          <a:latin typeface="Calibri" panose="020F0502020204030204" pitchFamily="34" charset="0"/>
                        </a:rPr>
                        <a:t>Formula Student-Teacher Ratio: 11.20 </a:t>
                      </a: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 Districts with More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75 </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$170,490,268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$273,809,979 </a:t>
                      </a:r>
                    </a:p>
                  </a:txBody>
                  <a:tcPr marL="9525" marR="9525" marT="9525" marB="0" anchor="b">
                    <a:lnL>
                      <a:noFill/>
                    </a:lnL>
                    <a:lnR>
                      <a:noFill/>
                    </a:lnR>
                    <a:lnT>
                      <a:noFill/>
                    </a:lnT>
                    <a:lnB>
                      <a:noFill/>
                    </a:lnB>
                  </a:tcPr>
                </a:tc>
                <a:extLst>
                  <a:ext uri="{0D108BD9-81ED-4DB2-BD59-A6C34878D82A}">
                    <a16:rowId xmlns:a16="http://schemas.microsoft.com/office/drawing/2014/main" val="1661872999"/>
                  </a:ext>
                </a:extLst>
              </a:tr>
              <a:tr h="171851">
                <a:tc gridSpan="2">
                  <a:txBody>
                    <a:bodyPr/>
                    <a:lstStyle/>
                    <a:p>
                      <a:pPr algn="l" fontAlgn="b"/>
                      <a:r>
                        <a:rPr lang="en-US" sz="1100" b="0" i="0" u="none" strike="noStrike" kern="1200" dirty="0">
                          <a:solidFill>
                            <a:srgbClr val="000000"/>
                          </a:solidFill>
                          <a:effectLst/>
                          <a:latin typeface="Calibri" panose="020F0502020204030204" pitchFamily="34" charset="0"/>
                          <a:ea typeface="+mn-ea"/>
                          <a:cs typeface="+mn-cs"/>
                        </a:rPr>
                        <a:t>Effective Ratio (All Funding): 11.02</a:t>
                      </a:r>
                    </a:p>
                  </a:txBody>
                  <a:tcPr marL="0" marR="0" marT="0" marB="0" anchor="b">
                    <a:lnL>
                      <a:noFill/>
                    </a:lnL>
                    <a:lnR>
                      <a:noFill/>
                    </a:lnR>
                    <a:lnT>
                      <a:noFill/>
                    </a:lnT>
                    <a:lnB>
                      <a:noFill/>
                    </a:lnB>
                  </a:tcPr>
                </a:tc>
                <a:tc hMerge="1">
                  <a:txBody>
                    <a:bodyPr/>
                    <a:lstStyle/>
                    <a:p>
                      <a:pPr algn="l" fontAlgn="b"/>
                      <a:endParaRPr lang="en-US" sz="1100" b="0" i="0" u="none" strike="noStrike" kern="1200" dirty="0">
                        <a:solidFill>
                          <a:srgbClr val="000000"/>
                        </a:solidFill>
                        <a:effectLst/>
                        <a:latin typeface="Calibri" panose="020F0502020204030204" pitchFamily="34" charset="0"/>
                        <a:ea typeface="+mn-ea"/>
                        <a:cs typeface="+mn-cs"/>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 Districts with Less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5 </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($15,675,487)</a:t>
                      </a:r>
                    </a:p>
                  </a:txBody>
                  <a:tcPr marL="9525" marR="9525" marT="9525" marB="0" anchor="b">
                    <a:lnL>
                      <a:noFill/>
                    </a:lnL>
                    <a:lnR>
                      <a:noFill/>
                    </a:lnR>
                    <a:lnT>
                      <a:noFill/>
                    </a:lnT>
                    <a:lnB>
                      <a:noFill/>
                    </a:lnB>
                  </a:tcPr>
                </a:tc>
                <a:tc>
                  <a:txBody>
                    <a:bodyPr/>
                    <a:lstStyle/>
                    <a:p>
                      <a:pPr algn="l" fontAlgn="b"/>
                      <a:endParaRPr lang="en-US" sz="1100" b="0" i="0" u="none" strike="noStrike" dirty="0">
                        <a:solidFill>
                          <a:schemeClr val="tx1"/>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chemeClr val="tx1"/>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extLst>
                  <a:ext uri="{0D108BD9-81ED-4DB2-BD59-A6C34878D82A}">
                    <a16:rowId xmlns:a16="http://schemas.microsoft.com/office/drawing/2014/main" val="2375965121"/>
                  </a:ext>
                </a:extLst>
              </a:tr>
              <a:tr h="171851">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Total</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                              80 </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$154,814,781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$273,809,979 </a:t>
                      </a:r>
                    </a:p>
                  </a:txBody>
                  <a:tcPr marL="9525" marR="9525" marT="9525" marB="0" anchor="b">
                    <a:lnL>
                      <a:noFill/>
                    </a:lnL>
                    <a:lnR>
                      <a:noFill/>
                    </a:lnR>
                    <a:lnT>
                      <a:noFill/>
                    </a:lnT>
                    <a:lnB>
                      <a:noFill/>
                    </a:lnB>
                  </a:tcPr>
                </a:tc>
                <a:extLst>
                  <a:ext uri="{0D108BD9-81ED-4DB2-BD59-A6C34878D82A}">
                    <a16:rowId xmlns:a16="http://schemas.microsoft.com/office/drawing/2014/main" val="260437579"/>
                  </a:ext>
                </a:extLst>
              </a:tr>
              <a:tr h="171851">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846874434"/>
                  </a:ext>
                </a:extLst>
              </a:tr>
              <a:tr h="213121">
                <a:tc gridSpan="14">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extLst>
                  <a:ext uri="{0D108BD9-81ED-4DB2-BD59-A6C34878D82A}">
                    <a16:rowId xmlns:a16="http://schemas.microsoft.com/office/drawing/2014/main" val="228435969"/>
                  </a:ext>
                </a:extLst>
              </a:tr>
              <a:tr h="171851">
                <a:tc gridSpan="14">
                  <a:txBody>
                    <a:bodyPr/>
                    <a:lstStyle/>
                    <a:p>
                      <a:pPr algn="l" fontAlgn="b"/>
                      <a:r>
                        <a:rPr lang="en-US" sz="1100" b="0" i="0" u="none" strike="noStrike" dirty="0">
                          <a:solidFill>
                            <a:srgbClr val="000000"/>
                          </a:solidFill>
                          <a:effectLst/>
                          <a:latin typeface="Calibri" panose="020F0502020204030204" pitchFamily="34" charset="0"/>
                        </a:rPr>
                        <a:t>* FY 22 payments includes State Aid to Classrooms, Allocation EIA - Teacher Salaries, Allocation EIA - Employer Contributions, EIA - Students at Risk of School Failure,</a:t>
                      </a: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extLst>
                  <a:ext uri="{0D108BD9-81ED-4DB2-BD59-A6C34878D82A}">
                    <a16:rowId xmlns:a16="http://schemas.microsoft.com/office/drawing/2014/main" val="1301142663"/>
                  </a:ext>
                </a:extLst>
              </a:tr>
              <a:tr h="171851">
                <a:tc gridSpan="14">
                  <a:txBody>
                    <a:bodyPr/>
                    <a:lstStyle/>
                    <a:p>
                      <a:pPr algn="l" fontAlgn="b"/>
                      <a:r>
                        <a:rPr lang="en-US" sz="1100" b="0" i="0" u="none" strike="noStrike" dirty="0">
                          <a:solidFill>
                            <a:srgbClr val="000000"/>
                          </a:solidFill>
                          <a:effectLst/>
                          <a:latin typeface="Calibri" panose="020F0502020204030204" pitchFamily="34" charset="0"/>
                        </a:rPr>
                        <a:t>         EIA - Aid to Districts, and EIA - Charter payments</a:t>
                      </a: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extLst>
                  <a:ext uri="{0D108BD9-81ED-4DB2-BD59-A6C34878D82A}">
                    <a16:rowId xmlns:a16="http://schemas.microsoft.com/office/drawing/2014/main" val="1583419158"/>
                  </a:ext>
                </a:extLst>
              </a:tr>
              <a:tr h="171851">
                <a:tc gridSpan="14">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panose="020F0502020204030204" pitchFamily="34" charset="0"/>
                        </a:rPr>
                        <a:t>Notes: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039474"/>
                  </a:ext>
                </a:extLst>
              </a:tr>
              <a:tr h="171851">
                <a:tc gridSpan="14">
                  <a:txBody>
                    <a:bodyPr/>
                    <a:lstStyle/>
                    <a:p>
                      <a:pPr algn="l" fontAlgn="b"/>
                      <a:r>
                        <a:rPr lang="en-US" sz="1100" b="0" i="0" u="none" strike="noStrike" dirty="0">
                          <a:solidFill>
                            <a:srgbClr val="000000"/>
                          </a:solidFill>
                          <a:effectLst/>
                          <a:latin typeface="Calibri" panose="020F0502020204030204" pitchFamily="34" charset="0"/>
                        </a:rPr>
                        <a:t>Analysis does not include special districts or multi-district career centers</a:t>
                      </a: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extLst>
                  <a:ext uri="{0D108BD9-81ED-4DB2-BD59-A6C34878D82A}">
                    <a16:rowId xmlns:a16="http://schemas.microsoft.com/office/drawing/2014/main" val="1320421295"/>
                  </a:ext>
                </a:extLst>
              </a:tr>
              <a:tr h="171851">
                <a:tc gridSpan="14">
                  <a:txBody>
                    <a:bodyPr/>
                    <a:lstStyle/>
                    <a:p>
                      <a:pPr algn="l" fontAlgn="b"/>
                      <a:r>
                        <a:rPr lang="en-US" sz="1100" b="0" i="0" u="none" strike="noStrike" dirty="0">
                          <a:solidFill>
                            <a:srgbClr val="000000"/>
                          </a:solidFill>
                          <a:effectLst/>
                          <a:latin typeface="Calibri" panose="020F0502020204030204" pitchFamily="34" charset="0"/>
                        </a:rPr>
                        <a:t>Proportional funding is by WPUs</a:t>
                      </a:r>
                    </a:p>
                    <a:p>
                      <a:pPr algn="l" fontAlgn="b"/>
                      <a:r>
                        <a:rPr lang="en-US" sz="1100" b="0" i="0" u="none" strike="noStrike" dirty="0">
                          <a:solidFill>
                            <a:srgbClr val="000000"/>
                          </a:solidFill>
                          <a:effectLst/>
                          <a:latin typeface="Calibri" panose="020F0502020204030204" pitchFamily="34" charset="0"/>
                        </a:rPr>
                        <a:t>Figures do not include projected allocations to school districts for FY 2022-23 from statewide funding for Retirement or Health Insurance increases</a:t>
                      </a:r>
                    </a:p>
                  </a:txBody>
                  <a:tcPr marL="9525" marR="9525" marT="9525" marB="0" anchor="b">
                    <a:lnL>
                      <a:noFill/>
                    </a:lnL>
                    <a:lnR>
                      <a:noFill/>
                    </a:lnR>
                    <a:lnT>
                      <a:noFill/>
                    </a:lnT>
                    <a:lnB>
                      <a:noFill/>
                    </a:lnB>
                  </a:tcPr>
                </a:tc>
                <a:tc hMerge="1">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105231792"/>
                  </a:ext>
                </a:extLst>
              </a:tr>
              <a:tr h="216520">
                <a:tc gridSpan="10">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panose="020F0502020204030204" pitchFamily="34" charset="0"/>
                        </a:rPr>
                        <a:t>Figures account for Charter Payments recurring budget shortfall funding of $28.9 million</a:t>
                      </a:r>
                    </a:p>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hMerge="1">
                  <a:txBody>
                    <a:bodyPr/>
                    <a:lstStyle/>
                    <a:p>
                      <a:pPr algn="r" fontAlgn="b"/>
                      <a:endParaRPr lang="en-US" sz="1100" b="0" i="0" u="none" strike="noStrike" dirty="0">
                        <a:solidFill>
                          <a:srgbClr val="000000"/>
                        </a:solidFill>
                        <a:effectLst/>
                        <a:highlight>
                          <a:srgbClr val="FFFF00"/>
                        </a:highligh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456243846"/>
                  </a:ext>
                </a:extLst>
              </a:tr>
              <a:tr h="171851">
                <a:tc gridSpan="14">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US" sz="1100" b="0" i="1" u="none" strike="noStrike" dirty="0">
                          <a:solidFill>
                            <a:srgbClr val="000000"/>
                          </a:solidFill>
                          <a:effectLst/>
                          <a:latin typeface="Calibri" panose="020F0502020204030204" pitchFamily="34" charset="0"/>
                        </a:rPr>
                        <a:t>Distribution based on figures provided by SCDE as of June 2022</a:t>
                      </a:r>
                    </a:p>
                    <a:p>
                      <a:pPr algn="l" fontAlgn="b"/>
                      <a:endParaRPr lang="en-US" sz="11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847166712"/>
                  </a:ext>
                </a:extLst>
              </a:tr>
              <a:tr h="171851">
                <a:tc>
                  <a:txBody>
                    <a:bodyPr/>
                    <a:lstStyle/>
                    <a:p>
                      <a:pPr algn="l"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485883796"/>
                  </a:ext>
                </a:extLst>
              </a:tr>
              <a:tr h="171851">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631176567"/>
                  </a:ext>
                </a:extLst>
              </a:tr>
              <a:tr h="171851">
                <a:tc gridSpan="2">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752582727"/>
                  </a:ext>
                </a:extLst>
              </a:tr>
              <a:tr h="59949">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555547445"/>
                  </a:ext>
                </a:extLst>
              </a:tr>
            </a:tbl>
          </a:graphicData>
        </a:graphic>
      </p:graphicFrame>
    </p:spTree>
    <p:extLst>
      <p:ext uri="{BB962C8B-B14F-4D97-AF65-F5344CB8AC3E}">
        <p14:creationId xmlns:p14="http://schemas.microsoft.com/office/powerpoint/2010/main" val="1617541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51D48-240C-4161-8581-6447BBC74A08}"/>
              </a:ext>
            </a:extLst>
          </p:cNvPr>
          <p:cNvSpPr>
            <a:spLocks noGrp="1"/>
          </p:cNvSpPr>
          <p:nvPr>
            <p:ph type="title"/>
          </p:nvPr>
        </p:nvSpPr>
        <p:spPr/>
        <p:txBody>
          <a:bodyPr/>
          <a:lstStyle/>
          <a:p>
            <a:r>
              <a:rPr lang="en-US" dirty="0"/>
              <a:t>Defining the Aid to Classrooms Program and Total Costs</a:t>
            </a:r>
          </a:p>
        </p:txBody>
      </p:sp>
      <p:sp>
        <p:nvSpPr>
          <p:cNvPr id="3" name="Content Placeholder 2">
            <a:extLst>
              <a:ext uri="{FF2B5EF4-FFF2-40B4-BE49-F238E27FC236}">
                <a16:creationId xmlns:a16="http://schemas.microsoft.com/office/drawing/2014/main" id="{791950A3-3BFE-407B-AFC0-E5E499091505}"/>
              </a:ext>
            </a:extLst>
          </p:cNvPr>
          <p:cNvSpPr>
            <a:spLocks noGrp="1"/>
          </p:cNvSpPr>
          <p:nvPr>
            <p:ph idx="1"/>
          </p:nvPr>
        </p:nvSpPr>
        <p:spPr>
          <a:xfrm>
            <a:off x="838200" y="1121790"/>
            <a:ext cx="10515600" cy="5055173"/>
          </a:xfrm>
        </p:spPr>
        <p:txBody>
          <a:bodyPr>
            <a:normAutofit/>
          </a:bodyPr>
          <a:lstStyle/>
          <a:p>
            <a:r>
              <a:rPr lang="en-US" sz="2600" dirty="0"/>
              <a:t>The Aid to Classrooms Program consists of the different “teachers” needed to serve students </a:t>
            </a:r>
          </a:p>
          <a:p>
            <a:r>
              <a:rPr lang="en-US" sz="2600" dirty="0"/>
              <a:t>In the FY 2022-23 Budget, the Program is estimated to fund 67,097 teachers</a:t>
            </a:r>
          </a:p>
          <a:p>
            <a:r>
              <a:rPr lang="en-US" sz="2600" dirty="0"/>
              <a:t>For reference in FY 2021-22, the number of positions eligible for the EIA Salary Supplement in traditional and charter districts was 55,323, which includes:</a:t>
            </a:r>
          </a:p>
          <a:p>
            <a:pPr lvl="1"/>
            <a:r>
              <a:rPr lang="en-US" sz="2000" dirty="0"/>
              <a:t>Classroom Teachers, Special Education, Pre-Kindergarten, Kindergarten, Retired Teachers, Library Media Specialists/Librarians, Guidance Counselors, Speech Therapists, ROTC Instructors, School Nurses, Occupational/Physical Therapists, Orientation/Mobility Instructors, Audiologists, Social Workers, and Psychologists</a:t>
            </a:r>
            <a:endParaRPr lang="en-US" dirty="0"/>
          </a:p>
        </p:txBody>
      </p:sp>
      <p:sp>
        <p:nvSpPr>
          <p:cNvPr id="4" name="Date Placeholder 3">
            <a:extLst>
              <a:ext uri="{FF2B5EF4-FFF2-40B4-BE49-F238E27FC236}">
                <a16:creationId xmlns:a16="http://schemas.microsoft.com/office/drawing/2014/main" id="{B07A11FA-0404-44DF-AD67-AC86A7A494C2}"/>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96753812-9BE0-476B-B154-91EAA53C2604}"/>
              </a:ext>
            </a:extLst>
          </p:cNvPr>
          <p:cNvSpPr>
            <a:spLocks noGrp="1"/>
          </p:cNvSpPr>
          <p:nvPr>
            <p:ph type="sldNum" sz="quarter" idx="12"/>
          </p:nvPr>
        </p:nvSpPr>
        <p:spPr/>
        <p:txBody>
          <a:bodyPr/>
          <a:lstStyle/>
          <a:p>
            <a:fld id="{784DC4BC-AE01-4C6D-870D-ADD2363A0B6C}" type="slidenum">
              <a:rPr lang="en-US" smtClean="0"/>
              <a:t>4</a:t>
            </a:fld>
            <a:endParaRPr lang="en-US" dirty="0"/>
          </a:p>
        </p:txBody>
      </p:sp>
    </p:spTree>
    <p:extLst>
      <p:ext uri="{BB962C8B-B14F-4D97-AF65-F5344CB8AC3E}">
        <p14:creationId xmlns:p14="http://schemas.microsoft.com/office/powerpoint/2010/main" val="1929460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1692B6-4788-46F7-A737-FBF82B9925CE}"/>
              </a:ext>
            </a:extLst>
          </p:cNvPr>
          <p:cNvSpPr>
            <a:spLocks noGrp="1"/>
          </p:cNvSpPr>
          <p:nvPr>
            <p:ph idx="1"/>
          </p:nvPr>
        </p:nvSpPr>
        <p:spPr>
          <a:xfrm>
            <a:off x="738231" y="1045601"/>
            <a:ext cx="10737908" cy="5296825"/>
          </a:xfrm>
        </p:spPr>
        <p:txBody>
          <a:bodyPr>
            <a:noAutofit/>
          </a:bodyPr>
          <a:lstStyle/>
          <a:p>
            <a:pPr marL="914400" indent="-914400">
              <a:spcBef>
                <a:spcPts val="600"/>
              </a:spcBef>
              <a:buNone/>
            </a:pPr>
            <a:r>
              <a:rPr lang="en-US" sz="2400" dirty="0"/>
              <a:t>Step 1 – Calculate the number of teachers needed to serve the estimated students at the targeted student-teacher ratio of 11.2</a:t>
            </a:r>
          </a:p>
          <a:p>
            <a:pPr marL="0" indent="0" algn="ctr">
              <a:spcBef>
                <a:spcPts val="600"/>
              </a:spcBef>
              <a:buNone/>
            </a:pPr>
            <a:r>
              <a:rPr lang="en-US" sz="2000" b="1" dirty="0"/>
              <a:t>751,486 Students / 11.2 = 67,097 Teachers*</a:t>
            </a:r>
          </a:p>
          <a:p>
            <a:pPr lvl="3">
              <a:spcBef>
                <a:spcPts val="600"/>
              </a:spcBef>
              <a:buFont typeface="Wingdings" panose="05000000000000000000" pitchFamily="2" charset="2"/>
              <a:buChar char="Ø"/>
            </a:pPr>
            <a:r>
              <a:rPr lang="en-US" sz="2000" dirty="0"/>
              <a:t>Student-teacher ratio provides sufficient funding for </a:t>
            </a:r>
            <a:r>
              <a:rPr lang="en-US" sz="2000" b="1" dirty="0"/>
              <a:t>67,097</a:t>
            </a:r>
            <a:r>
              <a:rPr lang="en-US" sz="2000" dirty="0"/>
              <a:t> teachers, but districts have flexibility in the use of funding.</a:t>
            </a:r>
          </a:p>
          <a:p>
            <a:pPr marL="1258888" lvl="4" indent="-227013">
              <a:spcBef>
                <a:spcPts val="600"/>
              </a:spcBef>
              <a:buFont typeface="Wingdings" panose="05000000000000000000" pitchFamily="2" charset="2"/>
              <a:buChar char="Ø"/>
            </a:pPr>
            <a:r>
              <a:rPr lang="en-US" sz="2000" dirty="0"/>
              <a:t>Student-teacher ratio is not class size.	</a:t>
            </a:r>
          </a:p>
          <a:p>
            <a:pPr marL="914400" indent="-914400">
              <a:spcBef>
                <a:spcPts val="600"/>
              </a:spcBef>
              <a:buNone/>
            </a:pPr>
            <a:r>
              <a:rPr lang="en-US" sz="2400" dirty="0"/>
              <a:t>Step 2 – Calculate the cost of a teacher </a:t>
            </a:r>
          </a:p>
          <a:p>
            <a:pPr marL="1317625" lvl="2" indent="-234950">
              <a:spcBef>
                <a:spcPts val="600"/>
              </a:spcBef>
              <a:buFont typeface="Wingdings" panose="05000000000000000000" pitchFamily="2" charset="2"/>
              <a:buChar char="Ø"/>
            </a:pPr>
            <a:r>
              <a:rPr lang="en-US" sz="2000" dirty="0"/>
              <a:t>Based on policy goals, the State Minimum Teacher Salary schedule is increased by $4,000 per cell for a starting salary of $40,000. 	</a:t>
            </a:r>
          </a:p>
          <a:p>
            <a:pPr marL="1317625" lvl="4" indent="-234950">
              <a:spcBef>
                <a:spcPts val="600"/>
              </a:spcBef>
              <a:buFont typeface="Wingdings" panose="05000000000000000000" pitchFamily="2" charset="2"/>
              <a:buChar char="Ø"/>
              <a:tabLst>
                <a:tab pos="1200150" algn="l"/>
              </a:tabLst>
            </a:pPr>
            <a:r>
              <a:rPr lang="en-US" sz="2000" dirty="0"/>
              <a:t>This results in a master’s degree with 12 years experience having a salary of $52,604. The associated fringe benefit for that salary is $16,549 and results in a total teacher cost of </a:t>
            </a:r>
            <a:r>
              <a:rPr lang="en-US" sz="2000" b="1" dirty="0"/>
              <a:t>$69,153</a:t>
            </a:r>
            <a:r>
              <a:rPr lang="en-US" sz="2000" dirty="0"/>
              <a:t>.</a:t>
            </a:r>
          </a:p>
          <a:p>
            <a:pPr marL="0" indent="0">
              <a:spcBef>
                <a:spcPts val="0"/>
              </a:spcBef>
              <a:buNone/>
            </a:pPr>
            <a:endParaRPr lang="en-US" sz="1400" i="1" dirty="0"/>
          </a:p>
          <a:p>
            <a:pPr marL="0" indent="0">
              <a:spcBef>
                <a:spcPts val="0"/>
              </a:spcBef>
              <a:buNone/>
            </a:pPr>
            <a:r>
              <a:rPr lang="en-US" sz="1200" i="1" dirty="0"/>
              <a:t>Notes: </a:t>
            </a:r>
          </a:p>
          <a:p>
            <a:pPr marL="0" indent="0">
              <a:spcBef>
                <a:spcPts val="0"/>
              </a:spcBef>
              <a:buNone/>
            </a:pPr>
            <a:r>
              <a:rPr lang="en-US" sz="1200" i="1" dirty="0"/>
              <a:t>*Calculations based upon FY 2021-22 135-day count payments and students and FY 2022-23 teacher cost as of June 2022</a:t>
            </a:r>
          </a:p>
          <a:p>
            <a:pPr marL="0" indent="0">
              <a:spcBef>
                <a:spcPts val="0"/>
              </a:spcBef>
              <a:buNone/>
            </a:pPr>
            <a:r>
              <a:rPr lang="en-US" sz="1200" i="1" dirty="0"/>
              <a:t>The fringe benefit cost is based upon the EFA rate</a:t>
            </a:r>
          </a:p>
          <a:p>
            <a:pPr marL="0" indent="0">
              <a:spcBef>
                <a:spcPts val="0"/>
              </a:spcBef>
              <a:buNone/>
            </a:pPr>
            <a:r>
              <a:rPr lang="en-US" sz="1200" i="1" dirty="0"/>
              <a:t>Figures include rounding </a:t>
            </a:r>
          </a:p>
          <a:p>
            <a:pPr marL="0" indent="0">
              <a:spcBef>
                <a:spcPts val="600"/>
              </a:spcBef>
              <a:buNone/>
            </a:pPr>
            <a:r>
              <a:rPr lang="en-US" sz="2000" dirty="0"/>
              <a:t>	</a:t>
            </a:r>
            <a:endParaRPr lang="en-US" sz="1100" i="1" dirty="0"/>
          </a:p>
        </p:txBody>
      </p:sp>
      <p:sp>
        <p:nvSpPr>
          <p:cNvPr id="4" name="Date Placeholder 3">
            <a:extLst>
              <a:ext uri="{FF2B5EF4-FFF2-40B4-BE49-F238E27FC236}">
                <a16:creationId xmlns:a16="http://schemas.microsoft.com/office/drawing/2014/main" id="{D32524E8-2895-4CAB-B28E-F761F607B659}"/>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E596FF8A-90FF-4A18-BBE7-D0D1364DCB2C}"/>
              </a:ext>
            </a:extLst>
          </p:cNvPr>
          <p:cNvSpPr>
            <a:spLocks noGrp="1"/>
          </p:cNvSpPr>
          <p:nvPr>
            <p:ph type="sldNum" sz="quarter" idx="12"/>
          </p:nvPr>
        </p:nvSpPr>
        <p:spPr/>
        <p:txBody>
          <a:bodyPr/>
          <a:lstStyle/>
          <a:p>
            <a:fld id="{784DC4BC-AE01-4C6D-870D-ADD2363A0B6C}" type="slidenum">
              <a:rPr lang="en-US" smtClean="0"/>
              <a:t>5</a:t>
            </a:fld>
            <a:endParaRPr lang="en-US" dirty="0"/>
          </a:p>
        </p:txBody>
      </p:sp>
      <p:sp>
        <p:nvSpPr>
          <p:cNvPr id="8" name="Title 7">
            <a:extLst>
              <a:ext uri="{FF2B5EF4-FFF2-40B4-BE49-F238E27FC236}">
                <a16:creationId xmlns:a16="http://schemas.microsoft.com/office/drawing/2014/main" id="{044D47AF-74DF-4285-AF9E-32947C6ED8B1}"/>
              </a:ext>
            </a:extLst>
          </p:cNvPr>
          <p:cNvSpPr>
            <a:spLocks noGrp="1"/>
          </p:cNvSpPr>
          <p:nvPr>
            <p:ph type="title"/>
          </p:nvPr>
        </p:nvSpPr>
        <p:spPr>
          <a:xfrm>
            <a:off x="738231" y="370493"/>
            <a:ext cx="10515600" cy="675108"/>
          </a:xfrm>
        </p:spPr>
        <p:txBody>
          <a:bodyPr/>
          <a:lstStyle/>
          <a:p>
            <a:r>
              <a:rPr lang="en-US" dirty="0"/>
              <a:t>Calculating the Aid to Classrooms Program – Statewide</a:t>
            </a:r>
          </a:p>
        </p:txBody>
      </p:sp>
    </p:spTree>
    <p:extLst>
      <p:ext uri="{BB962C8B-B14F-4D97-AF65-F5344CB8AC3E}">
        <p14:creationId xmlns:p14="http://schemas.microsoft.com/office/powerpoint/2010/main" val="2902429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1692B6-4788-46F7-A737-FBF82B9925CE}"/>
              </a:ext>
            </a:extLst>
          </p:cNvPr>
          <p:cNvSpPr>
            <a:spLocks noGrp="1"/>
          </p:cNvSpPr>
          <p:nvPr>
            <p:ph idx="1"/>
          </p:nvPr>
        </p:nvSpPr>
        <p:spPr>
          <a:xfrm>
            <a:off x="738231" y="1045601"/>
            <a:ext cx="10737908" cy="5157235"/>
          </a:xfrm>
        </p:spPr>
        <p:txBody>
          <a:bodyPr>
            <a:noAutofit/>
          </a:bodyPr>
          <a:lstStyle/>
          <a:p>
            <a:pPr marL="687388" indent="-687388">
              <a:spcBef>
                <a:spcPts val="600"/>
              </a:spcBef>
              <a:buNone/>
            </a:pPr>
            <a:r>
              <a:rPr lang="en-US" sz="2400" dirty="0"/>
              <a:t>Step 3 – Calculate the Total Cost by multiplying the number of needed teachers by the cost of a teacher</a:t>
            </a:r>
          </a:p>
          <a:p>
            <a:pPr marL="687388" indent="-403225">
              <a:spcBef>
                <a:spcPts val="600"/>
              </a:spcBef>
              <a:buNone/>
            </a:pPr>
            <a:endParaRPr lang="en-US" sz="2400" dirty="0"/>
          </a:p>
          <a:p>
            <a:pPr marL="0" indent="0" algn="ctr">
              <a:spcBef>
                <a:spcPts val="600"/>
              </a:spcBef>
              <a:buNone/>
            </a:pPr>
            <a:r>
              <a:rPr lang="en-US" sz="2400" b="1" dirty="0"/>
              <a:t>67,097 x $69,153 = $4,639,973,495</a:t>
            </a:r>
            <a:r>
              <a:rPr lang="en-US" sz="2400" b="1" baseline="30000" dirty="0"/>
              <a:t>*</a:t>
            </a:r>
          </a:p>
          <a:p>
            <a:pPr marL="0" indent="0" algn="ctr">
              <a:spcBef>
                <a:spcPts val="600"/>
              </a:spcBef>
              <a:buNone/>
            </a:pPr>
            <a:endParaRPr lang="en-US" b="1" dirty="0"/>
          </a:p>
          <a:p>
            <a:pPr marL="285750" indent="-285750">
              <a:spcBef>
                <a:spcPts val="600"/>
              </a:spcBef>
              <a:buNone/>
            </a:pPr>
            <a:r>
              <a:rPr lang="en-US" sz="2400" dirty="0"/>
              <a:t>Step 4 – Set the State Share at 75% and the Local Share at 25%</a:t>
            </a:r>
            <a:r>
              <a:rPr lang="en-US" sz="2400" baseline="30000" dirty="0"/>
              <a:t>**</a:t>
            </a:r>
          </a:p>
          <a:p>
            <a:pPr marL="0" indent="0" algn="ctr">
              <a:spcBef>
                <a:spcPts val="600"/>
              </a:spcBef>
              <a:buNone/>
            </a:pPr>
            <a:r>
              <a:rPr lang="en-US" sz="2000" dirty="0"/>
              <a:t>State Share = $</a:t>
            </a:r>
            <a:r>
              <a:rPr lang="en-US" sz="2000" b="1" dirty="0"/>
              <a:t>4,639,973,495</a:t>
            </a:r>
            <a:r>
              <a:rPr lang="en-US" sz="2000" dirty="0"/>
              <a:t> x 0.75 = $3,479,980,121</a:t>
            </a:r>
            <a:r>
              <a:rPr lang="en-US" sz="2400" baseline="30000" dirty="0"/>
              <a:t>***</a:t>
            </a:r>
          </a:p>
          <a:p>
            <a:pPr marL="0" indent="0" algn="ctr">
              <a:spcBef>
                <a:spcPts val="600"/>
              </a:spcBef>
              <a:buNone/>
            </a:pPr>
            <a:r>
              <a:rPr lang="en-US" sz="2000" dirty="0"/>
              <a:t>Local Share = $</a:t>
            </a:r>
            <a:r>
              <a:rPr lang="en-US" sz="2000" b="1" dirty="0"/>
              <a:t>4,639,973,495</a:t>
            </a:r>
            <a:r>
              <a:rPr lang="en-US" sz="2000" dirty="0"/>
              <a:t> x 0.25 = $1,159,993,374</a:t>
            </a:r>
            <a:r>
              <a:rPr lang="en-US" sz="2000" baseline="30000" dirty="0"/>
              <a:t>***</a:t>
            </a:r>
          </a:p>
          <a:p>
            <a:pPr marL="0" indent="0">
              <a:spcBef>
                <a:spcPts val="0"/>
              </a:spcBef>
              <a:buNone/>
            </a:pPr>
            <a:endParaRPr lang="en-US" sz="1200" i="1" dirty="0"/>
          </a:p>
          <a:p>
            <a:pPr marL="0" indent="0">
              <a:spcBef>
                <a:spcPts val="0"/>
              </a:spcBef>
              <a:buNone/>
            </a:pPr>
            <a:endParaRPr lang="en-US" sz="1200" i="1" dirty="0"/>
          </a:p>
          <a:p>
            <a:pPr marL="0" indent="0">
              <a:spcBef>
                <a:spcPts val="0"/>
              </a:spcBef>
              <a:buNone/>
            </a:pPr>
            <a:endParaRPr lang="en-US" sz="1200" i="1" dirty="0"/>
          </a:p>
          <a:p>
            <a:pPr marL="0" indent="0">
              <a:spcBef>
                <a:spcPts val="0"/>
              </a:spcBef>
              <a:buNone/>
            </a:pPr>
            <a:endParaRPr lang="en-US" sz="1200" i="1" dirty="0"/>
          </a:p>
          <a:p>
            <a:pPr marL="0" indent="0">
              <a:spcBef>
                <a:spcPts val="0"/>
              </a:spcBef>
              <a:buNone/>
            </a:pPr>
            <a:endParaRPr lang="en-US" sz="1200" i="1" dirty="0"/>
          </a:p>
          <a:p>
            <a:pPr marL="0" indent="0">
              <a:spcBef>
                <a:spcPts val="0"/>
              </a:spcBef>
              <a:buNone/>
            </a:pPr>
            <a:r>
              <a:rPr lang="en-US" sz="1200" i="1" dirty="0"/>
              <a:t>Notes: </a:t>
            </a:r>
          </a:p>
          <a:p>
            <a:pPr marL="0" indent="0">
              <a:spcBef>
                <a:spcPts val="0"/>
              </a:spcBef>
              <a:buNone/>
            </a:pPr>
            <a:r>
              <a:rPr lang="en-US" sz="1200" i="1" dirty="0"/>
              <a:t>*Calculations based upon FY 2021-22 135-day count payments and students and FY 2022-23 teacher cost</a:t>
            </a:r>
          </a:p>
          <a:p>
            <a:pPr marL="0" indent="0">
              <a:spcBef>
                <a:spcPts val="0"/>
              </a:spcBef>
              <a:buNone/>
            </a:pPr>
            <a:r>
              <a:rPr lang="en-US" sz="1200" i="1" dirty="0"/>
              <a:t>**State share is 100% for charter districts</a:t>
            </a:r>
          </a:p>
          <a:p>
            <a:pPr marL="0" indent="0">
              <a:spcBef>
                <a:spcPts val="0"/>
              </a:spcBef>
              <a:buNone/>
            </a:pPr>
            <a:r>
              <a:rPr lang="en-US" sz="1200" i="1" dirty="0"/>
              <a:t>***Figures are not adjusted for charter districts for simplicity; adjusted figures are $3,591,734,447 state and $989,501,193 local</a:t>
            </a:r>
          </a:p>
          <a:p>
            <a:pPr marL="0" indent="0">
              <a:spcBef>
                <a:spcPts val="0"/>
              </a:spcBef>
              <a:buNone/>
            </a:pPr>
            <a:endParaRPr lang="en-US" sz="1100" i="1" dirty="0"/>
          </a:p>
        </p:txBody>
      </p:sp>
      <p:sp>
        <p:nvSpPr>
          <p:cNvPr id="4" name="Date Placeholder 3">
            <a:extLst>
              <a:ext uri="{FF2B5EF4-FFF2-40B4-BE49-F238E27FC236}">
                <a16:creationId xmlns:a16="http://schemas.microsoft.com/office/drawing/2014/main" id="{D32524E8-2895-4CAB-B28E-F761F607B659}"/>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E596FF8A-90FF-4A18-BBE7-D0D1364DCB2C}"/>
              </a:ext>
            </a:extLst>
          </p:cNvPr>
          <p:cNvSpPr>
            <a:spLocks noGrp="1"/>
          </p:cNvSpPr>
          <p:nvPr>
            <p:ph type="sldNum" sz="quarter" idx="12"/>
          </p:nvPr>
        </p:nvSpPr>
        <p:spPr/>
        <p:txBody>
          <a:bodyPr/>
          <a:lstStyle/>
          <a:p>
            <a:fld id="{784DC4BC-AE01-4C6D-870D-ADD2363A0B6C}" type="slidenum">
              <a:rPr lang="en-US" smtClean="0"/>
              <a:t>6</a:t>
            </a:fld>
            <a:endParaRPr lang="en-US" dirty="0"/>
          </a:p>
        </p:txBody>
      </p:sp>
      <p:sp>
        <p:nvSpPr>
          <p:cNvPr id="8" name="Title 7">
            <a:extLst>
              <a:ext uri="{FF2B5EF4-FFF2-40B4-BE49-F238E27FC236}">
                <a16:creationId xmlns:a16="http://schemas.microsoft.com/office/drawing/2014/main" id="{044D47AF-74DF-4285-AF9E-32947C6ED8B1}"/>
              </a:ext>
            </a:extLst>
          </p:cNvPr>
          <p:cNvSpPr>
            <a:spLocks noGrp="1"/>
          </p:cNvSpPr>
          <p:nvPr>
            <p:ph type="title"/>
          </p:nvPr>
        </p:nvSpPr>
        <p:spPr>
          <a:xfrm>
            <a:off x="738230" y="370493"/>
            <a:ext cx="10603685" cy="675108"/>
          </a:xfrm>
        </p:spPr>
        <p:txBody>
          <a:bodyPr/>
          <a:lstStyle/>
          <a:p>
            <a:r>
              <a:rPr lang="en-US" dirty="0"/>
              <a:t>Calculating the Aid to Classrooms Program – Statewide (cont’d)</a:t>
            </a:r>
          </a:p>
        </p:txBody>
      </p:sp>
    </p:spTree>
    <p:extLst>
      <p:ext uri="{BB962C8B-B14F-4D97-AF65-F5344CB8AC3E}">
        <p14:creationId xmlns:p14="http://schemas.microsoft.com/office/powerpoint/2010/main" val="582257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89D08-38DA-42D5-9803-ADF2F5FDBABF}"/>
              </a:ext>
            </a:extLst>
          </p:cNvPr>
          <p:cNvSpPr>
            <a:spLocks noGrp="1"/>
          </p:cNvSpPr>
          <p:nvPr>
            <p:ph type="title"/>
          </p:nvPr>
        </p:nvSpPr>
        <p:spPr>
          <a:xfrm>
            <a:off x="642755" y="177800"/>
            <a:ext cx="10515600" cy="1006473"/>
          </a:xfrm>
        </p:spPr>
        <p:txBody>
          <a:bodyPr/>
          <a:lstStyle/>
          <a:p>
            <a:r>
              <a:rPr lang="en-US" dirty="0"/>
              <a:t>Local Share - Overview</a:t>
            </a:r>
          </a:p>
        </p:txBody>
      </p:sp>
      <p:sp>
        <p:nvSpPr>
          <p:cNvPr id="3" name="Content Placeholder 2">
            <a:extLst>
              <a:ext uri="{FF2B5EF4-FFF2-40B4-BE49-F238E27FC236}">
                <a16:creationId xmlns:a16="http://schemas.microsoft.com/office/drawing/2014/main" id="{15AA029A-E1FF-412F-871C-8C4A830EEEEF}"/>
              </a:ext>
            </a:extLst>
          </p:cNvPr>
          <p:cNvSpPr>
            <a:spLocks noGrp="1"/>
          </p:cNvSpPr>
          <p:nvPr>
            <p:ph idx="1"/>
          </p:nvPr>
        </p:nvSpPr>
        <p:spPr>
          <a:xfrm>
            <a:off x="838200" y="1263192"/>
            <a:ext cx="10515600" cy="4913771"/>
          </a:xfrm>
        </p:spPr>
        <p:txBody>
          <a:bodyPr/>
          <a:lstStyle/>
          <a:p>
            <a:r>
              <a:rPr lang="en-US" dirty="0"/>
              <a:t>Each district receives its share of the total State funds based upon its proportion of total weighted pupils and the district’s ability to pay, measured by the Index of Taxpaying Ability</a:t>
            </a:r>
          </a:p>
          <a:p>
            <a:r>
              <a:rPr lang="en-US" dirty="0"/>
              <a:t>By proviso, districts will receive either the amount determined by the new formula or its actual state funding in FY 2021-22*</a:t>
            </a:r>
          </a:p>
          <a:p>
            <a:r>
              <a:rPr lang="en-US" dirty="0"/>
              <a:t>Funding for the Charter School Districts is 100% State appropriations</a:t>
            </a:r>
          </a:p>
        </p:txBody>
      </p:sp>
      <p:sp>
        <p:nvSpPr>
          <p:cNvPr id="4" name="Date Placeholder 3">
            <a:extLst>
              <a:ext uri="{FF2B5EF4-FFF2-40B4-BE49-F238E27FC236}">
                <a16:creationId xmlns:a16="http://schemas.microsoft.com/office/drawing/2014/main" id="{E3B9B4B1-91EA-4F98-B364-3ADDDDFAD602}"/>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29F93158-582F-4A89-AE8B-30581CC9E423}"/>
              </a:ext>
            </a:extLst>
          </p:cNvPr>
          <p:cNvSpPr>
            <a:spLocks noGrp="1"/>
          </p:cNvSpPr>
          <p:nvPr>
            <p:ph type="sldNum" sz="quarter" idx="12"/>
          </p:nvPr>
        </p:nvSpPr>
        <p:spPr/>
        <p:txBody>
          <a:bodyPr/>
          <a:lstStyle/>
          <a:p>
            <a:fld id="{784DC4BC-AE01-4C6D-870D-ADD2363A0B6C}" type="slidenum">
              <a:rPr lang="en-US" smtClean="0"/>
              <a:t>7</a:t>
            </a:fld>
            <a:endParaRPr lang="en-US" dirty="0"/>
          </a:p>
        </p:txBody>
      </p:sp>
      <p:sp>
        <p:nvSpPr>
          <p:cNvPr id="6" name="TextBox 5">
            <a:extLst>
              <a:ext uri="{FF2B5EF4-FFF2-40B4-BE49-F238E27FC236}">
                <a16:creationId xmlns:a16="http://schemas.microsoft.com/office/drawing/2014/main" id="{396C2D24-42B5-41F9-BCB2-CF3EDCCFC8B6}"/>
              </a:ext>
            </a:extLst>
          </p:cNvPr>
          <p:cNvSpPr txBox="1"/>
          <p:nvPr/>
        </p:nvSpPr>
        <p:spPr>
          <a:xfrm>
            <a:off x="441918" y="5474040"/>
            <a:ext cx="10917274" cy="800219"/>
          </a:xfrm>
          <a:prstGeom prst="rect">
            <a:avLst/>
          </a:prstGeom>
          <a:noFill/>
        </p:spPr>
        <p:txBody>
          <a:bodyPr wrap="square" rtlCol="0">
            <a:spAutoFit/>
          </a:bodyPr>
          <a:lstStyle/>
          <a:p>
            <a:pPr lvl="1"/>
            <a:r>
              <a:rPr lang="en-US" sz="1400" dirty="0">
                <a:solidFill>
                  <a:srgbClr val="002060"/>
                </a:solidFill>
                <a:latin typeface="Franklin Gothic Book" panose="020B0503020102020204" pitchFamily="34" charset="0"/>
              </a:rPr>
              <a:t>*FY 2021-22 funding from State Aid to Classrooms, EIA Teacher Salary Supplements, EIA Employer Contributions, EIA Students at Risk of School Failure, EIA Aid to Districts, and EIA Charter Payments</a:t>
            </a:r>
          </a:p>
          <a:p>
            <a:endParaRPr lang="en-US" dirty="0"/>
          </a:p>
        </p:txBody>
      </p:sp>
    </p:spTree>
    <p:extLst>
      <p:ext uri="{BB962C8B-B14F-4D97-AF65-F5344CB8AC3E}">
        <p14:creationId xmlns:p14="http://schemas.microsoft.com/office/powerpoint/2010/main" val="1143534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D9E8-71F4-4B5C-8F53-BA51120B1D55}"/>
              </a:ext>
            </a:extLst>
          </p:cNvPr>
          <p:cNvSpPr>
            <a:spLocks noGrp="1"/>
          </p:cNvSpPr>
          <p:nvPr>
            <p:ph type="title"/>
          </p:nvPr>
        </p:nvSpPr>
        <p:spPr>
          <a:xfrm>
            <a:off x="653642" y="371559"/>
            <a:ext cx="10515600" cy="769344"/>
          </a:xfrm>
        </p:spPr>
        <p:txBody>
          <a:bodyPr>
            <a:normAutofit/>
          </a:bodyPr>
          <a:lstStyle/>
          <a:p>
            <a:r>
              <a:rPr lang="en-US" dirty="0"/>
              <a:t>Student Weights</a:t>
            </a:r>
            <a:br>
              <a:rPr lang="en-US" dirty="0"/>
            </a:br>
            <a:r>
              <a:rPr lang="en-US" sz="2400" dirty="0"/>
              <a:t>Change in concept from estimating costs to allocating funds</a:t>
            </a:r>
            <a:endParaRPr lang="en-US" dirty="0"/>
          </a:p>
        </p:txBody>
      </p:sp>
      <p:graphicFrame>
        <p:nvGraphicFramePr>
          <p:cNvPr id="6" name="Content Placeholder 5">
            <a:extLst>
              <a:ext uri="{FF2B5EF4-FFF2-40B4-BE49-F238E27FC236}">
                <a16:creationId xmlns:a16="http://schemas.microsoft.com/office/drawing/2014/main" id="{44FC045E-7ED6-484B-A3B7-3FCCDD72CFBE}"/>
              </a:ext>
            </a:extLst>
          </p:cNvPr>
          <p:cNvGraphicFramePr>
            <a:graphicFrameLocks noGrp="1"/>
          </p:cNvGraphicFramePr>
          <p:nvPr>
            <p:ph idx="1"/>
            <p:extLst>
              <p:ext uri="{D42A27DB-BD31-4B8C-83A1-F6EECF244321}">
                <p14:modId xmlns:p14="http://schemas.microsoft.com/office/powerpoint/2010/main" val="3122076908"/>
              </p:ext>
            </p:extLst>
          </p:nvPr>
        </p:nvGraphicFramePr>
        <p:xfrm>
          <a:off x="829811" y="1415464"/>
          <a:ext cx="10676692" cy="4621117"/>
        </p:xfrm>
        <a:graphic>
          <a:graphicData uri="http://schemas.openxmlformats.org/drawingml/2006/table">
            <a:tbl>
              <a:tblPr firstRow="1" firstCol="1" bandRow="1">
                <a:tableStyleId>{FABFCF23-3B69-468F-B69F-88F6DE6A72F2}</a:tableStyleId>
              </a:tblPr>
              <a:tblGrid>
                <a:gridCol w="5403209">
                  <a:extLst>
                    <a:ext uri="{9D8B030D-6E8A-4147-A177-3AD203B41FA5}">
                      <a16:colId xmlns:a16="http://schemas.microsoft.com/office/drawing/2014/main" val="1024916203"/>
                    </a:ext>
                  </a:extLst>
                </a:gridCol>
                <a:gridCol w="2484711">
                  <a:extLst>
                    <a:ext uri="{9D8B030D-6E8A-4147-A177-3AD203B41FA5}">
                      <a16:colId xmlns:a16="http://schemas.microsoft.com/office/drawing/2014/main" val="640980869"/>
                    </a:ext>
                  </a:extLst>
                </a:gridCol>
                <a:gridCol w="2788772">
                  <a:extLst>
                    <a:ext uri="{9D8B030D-6E8A-4147-A177-3AD203B41FA5}">
                      <a16:colId xmlns:a16="http://schemas.microsoft.com/office/drawing/2014/main" val="1433235236"/>
                    </a:ext>
                  </a:extLst>
                </a:gridCol>
              </a:tblGrid>
              <a:tr h="262248">
                <a:tc>
                  <a:txBody>
                    <a:bodyPr/>
                    <a:lstStyle/>
                    <a:p>
                      <a:pPr marL="0" marR="0" algn="ctr">
                        <a:spcBef>
                          <a:spcPts val="0"/>
                        </a:spcBef>
                        <a:spcAft>
                          <a:spcPts val="0"/>
                        </a:spcAft>
                      </a:pPr>
                      <a:r>
                        <a:rPr lang="en-US" sz="1600" dirty="0">
                          <a:effectLst/>
                        </a:rPr>
                        <a:t>Weights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effectLst/>
                        </a:rPr>
                        <a:t>Existing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effectLst/>
                        </a:rPr>
                        <a:t>New</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9977375"/>
                  </a:ext>
                </a:extLst>
              </a:tr>
              <a:tr h="240120">
                <a:tc>
                  <a:txBody>
                    <a:bodyPr/>
                    <a:lstStyle/>
                    <a:p>
                      <a:pPr marL="0" marR="0">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6075973"/>
                  </a:ext>
                </a:extLst>
              </a:tr>
              <a:tr h="391017">
                <a:tc>
                  <a:txBody>
                    <a:bodyPr/>
                    <a:lstStyle/>
                    <a:p>
                      <a:pPr marL="0" marR="0">
                        <a:spcBef>
                          <a:spcPts val="0"/>
                        </a:spcBef>
                        <a:spcAft>
                          <a:spcPts val="0"/>
                        </a:spcAft>
                      </a:pPr>
                      <a:r>
                        <a:rPr lang="en-US" sz="1600" dirty="0">
                          <a:effectLst/>
                        </a:rPr>
                        <a:t>   K-12 pupils or base students including homebound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7729761"/>
                  </a:ext>
                </a:extLst>
              </a:tr>
              <a:tr h="92279">
                <a:tc>
                  <a:txBody>
                    <a:bodyPr/>
                    <a:lstStyle/>
                    <a:p>
                      <a:pPr marL="0" marR="0">
                        <a:spcBef>
                          <a:spcPts val="0"/>
                        </a:spcBef>
                        <a:spcAft>
                          <a:spcPts val="0"/>
                        </a:spcAft>
                      </a:pPr>
                      <a:r>
                        <a:rPr lang="en-US" sz="1600" dirty="0">
                          <a:effectLst/>
                        </a:rPr>
                        <a:t>   Residential Treatment Facility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2.10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2.10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3374974"/>
                  </a:ext>
                </a:extLst>
              </a:tr>
              <a:tr h="365084">
                <a:tc>
                  <a:txBody>
                    <a:bodyPr/>
                    <a:lstStyle/>
                    <a:p>
                      <a:pPr marL="0" marR="0">
                        <a:spcBef>
                          <a:spcPts val="0"/>
                        </a:spcBef>
                        <a:spcAft>
                          <a:spcPts val="0"/>
                        </a:spcAft>
                      </a:pPr>
                      <a:r>
                        <a:rPr lang="en-US" sz="1600" dirty="0">
                          <a:effectLst/>
                        </a:rPr>
                        <a:t>   Students with Disabilities (documented in IEP)</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From 1.74 to 2.57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2.60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6040661"/>
                  </a:ext>
                </a:extLst>
              </a:tr>
              <a:tr h="254687">
                <a:tc>
                  <a:txBody>
                    <a:bodyPr/>
                    <a:lstStyle/>
                    <a:p>
                      <a:pPr marL="0" marR="0">
                        <a:spcBef>
                          <a:spcPts val="0"/>
                        </a:spcBef>
                        <a:spcAft>
                          <a:spcPts val="0"/>
                        </a:spcAft>
                      </a:pPr>
                      <a:r>
                        <a:rPr lang="en-US" sz="1600" dirty="0">
                          <a:effectLst/>
                        </a:rPr>
                        <a:t>   Precareer and Career Technology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1.29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1.20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1845139"/>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   Charter Districts </a:t>
                      </a:r>
                      <a:r>
                        <a:rPr lang="en-US" sz="1600" kern="1200" dirty="0">
                          <a:solidFill>
                            <a:schemeClr val="dk1"/>
                          </a:solidFill>
                          <a:effectLst/>
                          <a:latin typeface="+mn-lt"/>
                          <a:ea typeface="+mn-ea"/>
                          <a:cs typeface="+mn-cs"/>
                        </a:rPr>
                        <a:t>(in addition to K-12 or Disabilities weight)</a:t>
                      </a:r>
                      <a:endParaRPr lang="en-US" sz="1600" b="1" kern="1200" dirty="0">
                        <a:solidFill>
                          <a:schemeClr val="dk1"/>
                        </a:solidFill>
                        <a:effectLst/>
                        <a:latin typeface="+mn-lt"/>
                        <a:ea typeface="+mn-ea"/>
                        <a:cs typeface="+mn-cs"/>
                      </a:endParaRPr>
                    </a:p>
                    <a:p>
                      <a:pPr marL="342900" marR="0" lvl="1" algn="l" defTabSz="685800" rtl="0" eaLnBrk="1" latinLnBrk="0" hangingPunct="1">
                        <a:spcBef>
                          <a:spcPts val="0"/>
                        </a:spcBef>
                        <a:spcAft>
                          <a:spcPts val="0"/>
                        </a:spcAft>
                      </a:pPr>
                      <a:r>
                        <a:rPr lang="en-US" sz="1600" b="1" kern="1200" dirty="0">
                          <a:solidFill>
                            <a:schemeClr val="dk1"/>
                          </a:solidFill>
                          <a:effectLst/>
                          <a:latin typeface="+mn-lt"/>
                          <a:ea typeface="+mn-ea"/>
                          <a:cs typeface="+mn-cs"/>
                        </a:rPr>
                        <a:t>Brick and Mortar School</a:t>
                      </a:r>
                    </a:p>
                    <a:p>
                      <a:pPr marL="342900" marR="0" lvl="1" algn="l" defTabSz="685800" rtl="0" eaLnBrk="1" latinLnBrk="0" hangingPunct="1">
                        <a:spcBef>
                          <a:spcPts val="0"/>
                        </a:spcBef>
                        <a:spcAft>
                          <a:spcPts val="0"/>
                        </a:spcAft>
                      </a:pPr>
                      <a:r>
                        <a:rPr lang="en-US" sz="1600" b="1" kern="1200" dirty="0">
                          <a:solidFill>
                            <a:schemeClr val="dk1"/>
                          </a:solidFill>
                          <a:effectLst/>
                          <a:latin typeface="+mn-lt"/>
                          <a:ea typeface="+mn-ea"/>
                          <a:cs typeface="+mn-cs"/>
                        </a:rPr>
                        <a:t>Virtual School</a:t>
                      </a:r>
                    </a:p>
                  </a:txBody>
                  <a:tcPr marL="68580" marR="68580" marT="0" marB="0" anchor="ctr"/>
                </a:tc>
                <a:tc>
                  <a:txBody>
                    <a:bodyPr/>
                    <a:lstStyle/>
                    <a:p>
                      <a:pPr marL="0" marR="0" algn="ctr">
                        <a:spcBef>
                          <a:spcPts val="0"/>
                        </a:spcBef>
                        <a:spcAft>
                          <a:spcPts val="0"/>
                        </a:spcAft>
                      </a:pPr>
                      <a:endParaRPr lang="en-US" sz="1600" kern="1200" dirty="0">
                        <a:solidFill>
                          <a:schemeClr val="dk1"/>
                        </a:solidFill>
                        <a:effectLst/>
                        <a:latin typeface="+mn-lt"/>
                        <a:ea typeface="+mn-ea"/>
                        <a:cs typeface="+mn-cs"/>
                      </a:endParaRPr>
                    </a:p>
                    <a:p>
                      <a:pPr marL="0" marR="0" algn="ctr">
                        <a:spcBef>
                          <a:spcPts val="0"/>
                        </a:spcBef>
                        <a:spcAft>
                          <a:spcPts val="0"/>
                        </a:spcAft>
                      </a:pPr>
                      <a:r>
                        <a:rPr lang="en-US" sz="1600" kern="1200" dirty="0">
                          <a:solidFill>
                            <a:schemeClr val="dk1"/>
                          </a:solidFill>
                          <a:effectLst/>
                          <a:latin typeface="+mn-lt"/>
                          <a:ea typeface="+mn-ea"/>
                          <a:cs typeface="+mn-cs"/>
                        </a:rPr>
                        <a:t>$3,600 per WPU</a:t>
                      </a:r>
                    </a:p>
                    <a:p>
                      <a:pPr marL="0" marR="0" algn="ctr">
                        <a:spcBef>
                          <a:spcPts val="0"/>
                        </a:spcBef>
                        <a:spcAft>
                          <a:spcPts val="0"/>
                        </a:spcAft>
                      </a:pPr>
                      <a:r>
                        <a:rPr lang="en-US" sz="1600" kern="1200" dirty="0">
                          <a:solidFill>
                            <a:schemeClr val="dk1"/>
                          </a:solidFill>
                          <a:effectLst/>
                          <a:latin typeface="+mn-lt"/>
                          <a:ea typeface="+mn-ea"/>
                          <a:cs typeface="+mn-cs"/>
                        </a:rPr>
                        <a:t>$1,900 per WPU</a:t>
                      </a:r>
                    </a:p>
                  </a:txBody>
                  <a:tcPr marL="68580" marR="68580" marT="0" marB="0" anchor="ctr"/>
                </a:tc>
                <a:tc>
                  <a:txBody>
                    <a:bodyPr/>
                    <a:lstStyle/>
                    <a:p>
                      <a:pPr marL="0" marR="0" algn="ctr">
                        <a:spcBef>
                          <a:spcPts val="0"/>
                        </a:spcBef>
                        <a:spcAft>
                          <a:spcPts val="0"/>
                        </a:spcAft>
                      </a:pPr>
                      <a:endParaRPr lang="en-US" sz="1600" kern="1200" dirty="0">
                        <a:solidFill>
                          <a:schemeClr val="dk1"/>
                        </a:solidFill>
                        <a:effectLst/>
                        <a:latin typeface="+mn-lt"/>
                        <a:ea typeface="+mn-ea"/>
                        <a:cs typeface="+mn-cs"/>
                      </a:endParaRPr>
                    </a:p>
                    <a:p>
                      <a:pPr marL="0" marR="0" algn="ctr">
                        <a:spcBef>
                          <a:spcPts val="0"/>
                        </a:spcBef>
                        <a:spcAft>
                          <a:spcPts val="0"/>
                        </a:spcAft>
                      </a:pPr>
                      <a:r>
                        <a:rPr lang="en-US" sz="1600" kern="1200" dirty="0">
                          <a:solidFill>
                            <a:schemeClr val="dk1"/>
                          </a:solidFill>
                          <a:effectLst/>
                          <a:latin typeface="+mn-lt"/>
                          <a:ea typeface="+mn-ea"/>
                          <a:cs typeface="+mn-cs"/>
                        </a:rPr>
                        <a:t>1.25</a:t>
                      </a:r>
                    </a:p>
                    <a:p>
                      <a:pPr marL="0" marR="0" algn="ctr">
                        <a:spcBef>
                          <a:spcPts val="0"/>
                        </a:spcBef>
                        <a:spcAft>
                          <a:spcPts val="0"/>
                        </a:spcAft>
                      </a:pPr>
                      <a:r>
                        <a:rPr lang="en-US" sz="1600" kern="1200" dirty="0">
                          <a:solidFill>
                            <a:schemeClr val="dk1"/>
                          </a:solidFill>
                          <a:effectLst/>
                          <a:latin typeface="+mn-lt"/>
                          <a:ea typeface="+mn-ea"/>
                          <a:cs typeface="+mn-cs"/>
                        </a:rPr>
                        <a:t>0.65</a:t>
                      </a:r>
                    </a:p>
                  </a:txBody>
                  <a:tcPr marL="68580" marR="68580" marT="0" marB="0" anchor="ctr"/>
                </a:tc>
                <a:extLst>
                  <a:ext uri="{0D108BD9-81ED-4DB2-BD59-A6C34878D82A}">
                    <a16:rowId xmlns:a16="http://schemas.microsoft.com/office/drawing/2014/main" val="1218276457"/>
                  </a:ext>
                </a:extLst>
              </a:tr>
              <a:tr h="260163">
                <a:tc>
                  <a:txBody>
                    <a:bodyPr/>
                    <a:lstStyle/>
                    <a:p>
                      <a:pPr marL="0" marR="0">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7563633"/>
                  </a:ext>
                </a:extLst>
              </a:tr>
              <a:tr h="307740">
                <a:tc>
                  <a:txBody>
                    <a:bodyPr/>
                    <a:lstStyle/>
                    <a:p>
                      <a:pPr marL="0" marR="0">
                        <a:spcBef>
                          <a:spcPts val="0"/>
                        </a:spcBef>
                        <a:spcAft>
                          <a:spcPts val="0"/>
                        </a:spcAft>
                      </a:pPr>
                      <a:r>
                        <a:rPr lang="en-US" sz="1600" dirty="0">
                          <a:effectLst/>
                        </a:rPr>
                        <a:t>Additional weights are added to the above for: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14812121"/>
                  </a:ext>
                </a:extLst>
              </a:tr>
              <a:tr h="260163">
                <a:tc>
                  <a:txBody>
                    <a:bodyPr/>
                    <a:lstStyle/>
                    <a:p>
                      <a:pPr marL="0" marR="0">
                        <a:spcBef>
                          <a:spcPts val="0"/>
                        </a:spcBef>
                        <a:spcAft>
                          <a:spcPts val="0"/>
                        </a:spcAft>
                      </a:pPr>
                      <a:r>
                        <a:rPr lang="en-US" sz="1600" dirty="0">
                          <a:effectLst/>
                        </a:rPr>
                        <a:t>   Gifted and Talented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20251586"/>
                  </a:ext>
                </a:extLst>
              </a:tr>
              <a:tr h="260163">
                <a:tc>
                  <a:txBody>
                    <a:bodyPr/>
                    <a:lstStyle/>
                    <a:p>
                      <a:pPr marL="0" marR="0">
                        <a:spcBef>
                          <a:spcPts val="0"/>
                        </a:spcBef>
                        <a:spcAft>
                          <a:spcPts val="0"/>
                        </a:spcAft>
                      </a:pPr>
                      <a:r>
                        <a:rPr lang="en-US" sz="1600" dirty="0">
                          <a:effectLst/>
                        </a:rPr>
                        <a:t>   Academic Assistance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1888936"/>
                  </a:ext>
                </a:extLst>
              </a:tr>
              <a:tr h="260163">
                <a:tc>
                  <a:txBody>
                    <a:bodyPr/>
                    <a:lstStyle/>
                    <a:p>
                      <a:pPr marL="0" marR="0">
                        <a:spcBef>
                          <a:spcPts val="0"/>
                        </a:spcBef>
                        <a:spcAft>
                          <a:spcPts val="0"/>
                        </a:spcAft>
                      </a:pPr>
                      <a:r>
                        <a:rPr lang="en-US" sz="1600" dirty="0">
                          <a:effectLst/>
                        </a:rPr>
                        <a:t>   Limited English Proficiency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91633166"/>
                  </a:ext>
                </a:extLst>
              </a:tr>
              <a:tr h="260163">
                <a:tc>
                  <a:txBody>
                    <a:bodyPr/>
                    <a:lstStyle/>
                    <a:p>
                      <a:pPr marL="0" marR="0">
                        <a:spcBef>
                          <a:spcPts val="0"/>
                        </a:spcBef>
                        <a:spcAft>
                          <a:spcPts val="0"/>
                        </a:spcAft>
                      </a:pPr>
                      <a:r>
                        <a:rPr lang="en-US" sz="1600" dirty="0">
                          <a:effectLst/>
                        </a:rPr>
                        <a:t>   Pupils in Poverty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0.50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43370376"/>
                  </a:ext>
                </a:extLst>
              </a:tr>
              <a:tr h="260163">
                <a:tc>
                  <a:txBody>
                    <a:bodyPr/>
                    <a:lstStyle/>
                    <a:p>
                      <a:pPr marL="0" marR="0">
                        <a:spcBef>
                          <a:spcPts val="0"/>
                        </a:spcBef>
                        <a:spcAft>
                          <a:spcPts val="0"/>
                        </a:spcAft>
                      </a:pPr>
                      <a:r>
                        <a:rPr lang="en-US" sz="1600" dirty="0">
                          <a:effectLst/>
                        </a:rPr>
                        <a:t>   Dual Credit Enrollment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5441989"/>
                  </a:ext>
                </a:extLst>
              </a:tr>
              <a:tr h="260163">
                <a:tc>
                  <a:txBody>
                    <a:bodyPr/>
                    <a:lstStyle/>
                    <a:p>
                      <a:pPr marL="0" marR="0">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8686267"/>
                  </a:ext>
                </a:extLst>
              </a:tr>
            </a:tbl>
          </a:graphicData>
        </a:graphic>
      </p:graphicFrame>
      <p:sp>
        <p:nvSpPr>
          <p:cNvPr id="4" name="Date Placeholder 3">
            <a:extLst>
              <a:ext uri="{FF2B5EF4-FFF2-40B4-BE49-F238E27FC236}">
                <a16:creationId xmlns:a16="http://schemas.microsoft.com/office/drawing/2014/main" id="{D86CDA12-5DAF-4A12-A3B8-394C4EFD9EB2}"/>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DE31A47D-EA3D-4D04-8BB6-D735314B4ED1}"/>
              </a:ext>
            </a:extLst>
          </p:cNvPr>
          <p:cNvSpPr>
            <a:spLocks noGrp="1"/>
          </p:cNvSpPr>
          <p:nvPr>
            <p:ph type="sldNum" sz="quarter" idx="12"/>
          </p:nvPr>
        </p:nvSpPr>
        <p:spPr/>
        <p:txBody>
          <a:bodyPr/>
          <a:lstStyle/>
          <a:p>
            <a:fld id="{784DC4BC-AE01-4C6D-870D-ADD2363A0B6C}" type="slidenum">
              <a:rPr lang="en-US" smtClean="0"/>
              <a:t>8</a:t>
            </a:fld>
            <a:endParaRPr lang="en-US" dirty="0"/>
          </a:p>
        </p:txBody>
      </p:sp>
    </p:spTree>
    <p:extLst>
      <p:ext uri="{BB962C8B-B14F-4D97-AF65-F5344CB8AC3E}">
        <p14:creationId xmlns:p14="http://schemas.microsoft.com/office/powerpoint/2010/main" val="2399143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5FDA9-380B-4EE7-8199-3EE205E6B9CB}"/>
              </a:ext>
            </a:extLst>
          </p:cNvPr>
          <p:cNvSpPr>
            <a:spLocks noGrp="1"/>
          </p:cNvSpPr>
          <p:nvPr>
            <p:ph type="title"/>
          </p:nvPr>
        </p:nvSpPr>
        <p:spPr>
          <a:xfrm>
            <a:off x="612395" y="365127"/>
            <a:ext cx="10741405" cy="719721"/>
          </a:xfrm>
        </p:spPr>
        <p:txBody>
          <a:bodyPr/>
          <a:lstStyle/>
          <a:p>
            <a:r>
              <a:rPr lang="en-US" dirty="0"/>
              <a:t>Calculating the Aid to Classrooms Program – District Example</a:t>
            </a:r>
          </a:p>
        </p:txBody>
      </p:sp>
      <p:sp>
        <p:nvSpPr>
          <p:cNvPr id="3" name="Content Placeholder 2">
            <a:extLst>
              <a:ext uri="{FF2B5EF4-FFF2-40B4-BE49-F238E27FC236}">
                <a16:creationId xmlns:a16="http://schemas.microsoft.com/office/drawing/2014/main" id="{C19B3867-A58F-43B6-9E82-57A370CB95D2}"/>
              </a:ext>
            </a:extLst>
          </p:cNvPr>
          <p:cNvSpPr>
            <a:spLocks noGrp="1"/>
          </p:cNvSpPr>
          <p:nvPr>
            <p:ph idx="1"/>
          </p:nvPr>
        </p:nvSpPr>
        <p:spPr>
          <a:xfrm>
            <a:off x="612395" y="973123"/>
            <a:ext cx="10997967" cy="5203841"/>
          </a:xfrm>
        </p:spPr>
        <p:txBody>
          <a:bodyPr>
            <a:normAutofit lnSpcReduction="10000"/>
          </a:bodyPr>
          <a:lstStyle/>
          <a:p>
            <a:r>
              <a:rPr lang="en-US" dirty="0"/>
              <a:t>Each district’s Total Cost is its share of the Aid to Classrooms Program</a:t>
            </a:r>
          </a:p>
          <a:p>
            <a:pPr marL="0" indent="0">
              <a:buNone/>
            </a:pPr>
            <a:r>
              <a:rPr lang="en-US" dirty="0"/>
              <a:t>	Example:</a:t>
            </a:r>
          </a:p>
          <a:p>
            <a:pPr marL="0" indent="0" algn="ctr">
              <a:buNone/>
            </a:pPr>
            <a:r>
              <a:rPr lang="en-US" sz="2400" dirty="0"/>
              <a:t>District A has 15,164.6 ADMs and 25,368.6 Weighted Pupils</a:t>
            </a:r>
          </a:p>
          <a:p>
            <a:pPr marL="0" indent="0" algn="ctr">
              <a:buNone/>
            </a:pPr>
            <a:r>
              <a:rPr lang="en-US" sz="2400" dirty="0"/>
              <a:t>25,368.6 WPUs / 1,268,429.3 WPUs = 2% of Total WPUs</a:t>
            </a:r>
          </a:p>
          <a:p>
            <a:pPr marL="0" indent="0">
              <a:buNone/>
            </a:pPr>
            <a:r>
              <a:rPr lang="en-US" sz="2400" dirty="0"/>
              <a:t>		</a:t>
            </a:r>
            <a:endParaRPr lang="en-US" sz="2000" dirty="0"/>
          </a:p>
          <a:p>
            <a:pPr marL="0" indent="0" algn="ctr">
              <a:buNone/>
            </a:pPr>
            <a:r>
              <a:rPr lang="en-US" sz="2400" dirty="0"/>
              <a:t>District A’s Total Aid to Classrooms Program:</a:t>
            </a:r>
          </a:p>
          <a:p>
            <a:pPr marL="0" indent="0" algn="ctr">
              <a:buNone/>
            </a:pPr>
            <a:r>
              <a:rPr lang="en-US" sz="2400" dirty="0"/>
              <a:t>$4,639,973,495 x 2% = $92,799,470</a:t>
            </a:r>
          </a:p>
          <a:p>
            <a:pPr marL="0" indent="0" algn="ctr">
              <a:buNone/>
            </a:pPr>
            <a:endParaRPr lang="en-US" sz="2400" dirty="0"/>
          </a:p>
          <a:p>
            <a:pPr marL="0" indent="0" algn="ctr">
              <a:buNone/>
            </a:pPr>
            <a:r>
              <a:rPr lang="en-US" sz="2400" dirty="0"/>
              <a:t>District A’s Student-Teacher Ratio:</a:t>
            </a:r>
          </a:p>
          <a:p>
            <a:pPr marL="0" indent="0" algn="ctr">
              <a:buNone/>
            </a:pPr>
            <a:r>
              <a:rPr lang="en-US" sz="2400" dirty="0"/>
              <a:t>$92,799,470 / $69,153 = 1,342 teachers</a:t>
            </a:r>
          </a:p>
          <a:p>
            <a:pPr marL="0" indent="0" algn="ctr">
              <a:buNone/>
            </a:pPr>
            <a:r>
              <a:rPr lang="en-US" sz="2400" dirty="0"/>
              <a:t>15,164.6 ADMs / 1,342 teachers = 11.3 Student-Teacher ratio </a:t>
            </a:r>
          </a:p>
          <a:p>
            <a:pPr marL="0" indent="0" algn="ctr">
              <a:buNone/>
            </a:pPr>
            <a:endParaRPr lang="en-US" dirty="0"/>
          </a:p>
        </p:txBody>
      </p:sp>
      <p:sp>
        <p:nvSpPr>
          <p:cNvPr id="4" name="Date Placeholder 3">
            <a:extLst>
              <a:ext uri="{FF2B5EF4-FFF2-40B4-BE49-F238E27FC236}">
                <a16:creationId xmlns:a16="http://schemas.microsoft.com/office/drawing/2014/main" id="{4E80D6CD-B119-4FCB-899B-23140ADA180E}"/>
              </a:ext>
            </a:extLst>
          </p:cNvPr>
          <p:cNvSpPr>
            <a:spLocks noGrp="1"/>
          </p:cNvSpPr>
          <p:nvPr>
            <p:ph type="dt" sz="half" idx="10"/>
          </p:nvPr>
        </p:nvSpPr>
        <p:spPr/>
        <p:txBody>
          <a:bodyPr/>
          <a:lstStyle/>
          <a:p>
            <a:r>
              <a:rPr lang="en-US"/>
              <a:t>August 8, 2022</a:t>
            </a:r>
            <a:endParaRPr lang="en-US" dirty="0"/>
          </a:p>
        </p:txBody>
      </p:sp>
      <p:sp>
        <p:nvSpPr>
          <p:cNvPr id="5" name="Slide Number Placeholder 4">
            <a:extLst>
              <a:ext uri="{FF2B5EF4-FFF2-40B4-BE49-F238E27FC236}">
                <a16:creationId xmlns:a16="http://schemas.microsoft.com/office/drawing/2014/main" id="{9EDB1C23-F0BD-4822-8409-64BE1C295CAF}"/>
              </a:ext>
            </a:extLst>
          </p:cNvPr>
          <p:cNvSpPr>
            <a:spLocks noGrp="1"/>
          </p:cNvSpPr>
          <p:nvPr>
            <p:ph type="sldNum" sz="quarter" idx="12"/>
          </p:nvPr>
        </p:nvSpPr>
        <p:spPr/>
        <p:txBody>
          <a:bodyPr/>
          <a:lstStyle/>
          <a:p>
            <a:fld id="{784DC4BC-AE01-4C6D-870D-ADD2363A0B6C}" type="slidenum">
              <a:rPr lang="en-US" smtClean="0"/>
              <a:t>9</a:t>
            </a:fld>
            <a:endParaRPr lang="en-US" dirty="0"/>
          </a:p>
        </p:txBody>
      </p:sp>
    </p:spTree>
    <p:extLst>
      <p:ext uri="{BB962C8B-B14F-4D97-AF65-F5344CB8AC3E}">
        <p14:creationId xmlns:p14="http://schemas.microsoft.com/office/powerpoint/2010/main" val="2946336262"/>
      </p:ext>
    </p:extLst>
  </p:cSld>
  <p:clrMapOvr>
    <a:masterClrMapping/>
  </p:clrMapOvr>
</p:sld>
</file>

<file path=ppt/theme/theme1.xml><?xml version="1.0" encoding="utf-8"?>
<a:theme xmlns:a="http://schemas.openxmlformats.org/drawingml/2006/main" name="1_RFA widescreen PowerPoint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FA widescreen PowerPoint Theme" id="{B99C1916-097F-450E-A27C-6FB5AF3B078F}" vid="{0F182D99-7C5B-4F14-A3E1-DBE999373D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RFA widescreen PowerPoint Theme</Template>
  <TotalTime>4819</TotalTime>
  <Words>4612</Words>
  <Application>Microsoft Office PowerPoint</Application>
  <PresentationFormat>Widescreen</PresentationFormat>
  <Paragraphs>1600</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Book Antiqua</vt:lpstr>
      <vt:lpstr>Calibri</vt:lpstr>
      <vt:lpstr>Franklin Gothic Book</vt:lpstr>
      <vt:lpstr>Franklin Gothic Medium</vt:lpstr>
      <vt:lpstr>Wingdings</vt:lpstr>
      <vt:lpstr>1_RFA widescreen PowerPoint Theme</vt:lpstr>
      <vt:lpstr>  Education Funding: Aid to Classrooms Program and Dashboard </vt:lpstr>
      <vt:lpstr>Presentation Outline</vt:lpstr>
      <vt:lpstr>Statewide Strategy and Key Factors</vt:lpstr>
      <vt:lpstr>Defining the Aid to Classrooms Program and Total Costs</vt:lpstr>
      <vt:lpstr>Calculating the Aid to Classrooms Program – Statewide</vt:lpstr>
      <vt:lpstr>Calculating the Aid to Classrooms Program – Statewide (cont’d)</vt:lpstr>
      <vt:lpstr>Local Share - Overview</vt:lpstr>
      <vt:lpstr>Student Weights Change in concept from estimating costs to allocating funds</vt:lpstr>
      <vt:lpstr>Calculating the Aid to Classrooms Program – District Example</vt:lpstr>
      <vt:lpstr>Local Share – District Example</vt:lpstr>
      <vt:lpstr>Aid to Classrooms Program – State Allocation Example</vt:lpstr>
      <vt:lpstr>Major Differences with Current Funding Calculations</vt:lpstr>
      <vt:lpstr>Budget Line Items Included in and Excluded from the Program</vt:lpstr>
      <vt:lpstr>Other Key Points</vt:lpstr>
      <vt:lpstr>Flexibility Provisions</vt:lpstr>
      <vt:lpstr>Accountability</vt:lpstr>
      <vt:lpstr>FY 2023-24 Budget Issues</vt:lpstr>
      <vt:lpstr>Education Funding Dashboard</vt:lpstr>
      <vt:lpstr>Education Funding Dashboard - Financial Accountability </vt:lpstr>
      <vt:lpstr>Education Funding Dashboard - Data and Measures</vt:lpstr>
      <vt:lpstr>What data are already available?</vt:lpstr>
      <vt:lpstr>Education Funding Dashboard – Design Goals</vt:lpstr>
      <vt:lpstr>Appendix</vt:lpstr>
      <vt:lpstr>Student-Teacher Ratio</vt:lpstr>
      <vt:lpstr>Weighted Pupils by District</vt:lpstr>
      <vt:lpstr>Weighted Pupils by District</vt:lpstr>
      <vt:lpstr>Summary of Change by District – June 2022 Estimates</vt:lpstr>
      <vt:lpstr>Summary of Change by District – June 2022 Estimates</vt:lpstr>
      <vt:lpstr>Summary of Change by District – June 2022 Estimates</vt:lpstr>
      <vt:lpstr>Summary of Change by District – June 2022 Estimates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Funding Reform  Aid to Classrooms Program Proposed in the FY 2022-23 Executive Budget as amended by House Ways and Means</dc:title>
  <dc:creator>Frank Rainwater</dc:creator>
  <cp:lastModifiedBy>Lisa Jolliff</cp:lastModifiedBy>
  <cp:revision>607</cp:revision>
  <cp:lastPrinted>2022-01-18T15:55:13Z</cp:lastPrinted>
  <dcterms:created xsi:type="dcterms:W3CDTF">2020-08-28T10:34:18Z</dcterms:created>
  <dcterms:modified xsi:type="dcterms:W3CDTF">2022-08-05T13:05:14Z</dcterms:modified>
</cp:coreProperties>
</file>