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7"/>
  </p:notesMasterIdLst>
  <p:sldIdLst>
    <p:sldId id="262" r:id="rId2"/>
    <p:sldId id="339" r:id="rId3"/>
    <p:sldId id="368" r:id="rId4"/>
    <p:sldId id="372" r:id="rId5"/>
    <p:sldId id="370" r:id="rId6"/>
    <p:sldId id="371" r:id="rId7"/>
    <p:sldId id="373" r:id="rId8"/>
    <p:sldId id="367" r:id="rId9"/>
    <p:sldId id="374" r:id="rId10"/>
    <p:sldId id="369" r:id="rId11"/>
    <p:sldId id="376" r:id="rId12"/>
    <p:sldId id="375" r:id="rId13"/>
    <p:sldId id="377" r:id="rId14"/>
    <p:sldId id="366" r:id="rId15"/>
    <p:sldId id="378" r:id="rId16"/>
    <p:sldId id="355" r:id="rId17"/>
    <p:sldId id="379" r:id="rId18"/>
    <p:sldId id="381" r:id="rId19"/>
    <p:sldId id="380"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95" r:id="rId34"/>
    <p:sldId id="396" r:id="rId35"/>
    <p:sldId id="336"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31" autoAdjust="0"/>
    <p:restoredTop sz="87033" autoAdjust="0"/>
  </p:normalViewPr>
  <p:slideViewPr>
    <p:cSldViewPr>
      <p:cViewPr varScale="1">
        <p:scale>
          <a:sx n="99" d="100"/>
          <a:sy n="99" d="100"/>
        </p:scale>
        <p:origin x="176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53C8-440D-AB9A-902D8471C3FC}"/>
            </c:ext>
          </c:extLst>
        </c:ser>
        <c:dLbls>
          <c:showLegendKey val="0"/>
          <c:showVal val="0"/>
          <c:showCatName val="0"/>
          <c:showSerName val="0"/>
          <c:showPercent val="0"/>
          <c:showBubbleSize val="0"/>
        </c:dLbls>
        <c:axId val="227134896"/>
        <c:axId val="227133808"/>
      </c:scatterChart>
      <c:valAx>
        <c:axId val="227134896"/>
        <c:scaling>
          <c:orientation val="minMax"/>
        </c:scaling>
        <c:delete val="0"/>
        <c:axPos val="b"/>
        <c:numFmt formatCode="0.000" sourceLinked="1"/>
        <c:majorTickMark val="out"/>
        <c:minorTickMark val="none"/>
        <c:tickLblPos val="nextTo"/>
        <c:crossAx val="227133808"/>
        <c:crosses val="autoZero"/>
        <c:crossBetween val="midCat"/>
      </c:valAx>
      <c:valAx>
        <c:axId val="227133808"/>
        <c:scaling>
          <c:orientation val="minMax"/>
        </c:scaling>
        <c:delete val="0"/>
        <c:axPos val="l"/>
        <c:majorGridlines/>
        <c:numFmt formatCode="0.0000" sourceLinked="1"/>
        <c:majorTickMark val="out"/>
        <c:minorTickMark val="none"/>
        <c:tickLblPos val="nextTo"/>
        <c:crossAx val="227134896"/>
        <c:crosses val="autoZero"/>
        <c:crossBetween val="midCat"/>
      </c:valAx>
    </c:plotArea>
    <c:legend>
      <c:legendPos val="r"/>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4820"/>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40" y="1"/>
            <a:ext cx="3037840" cy="464820"/>
          </a:xfrm>
          <a:prstGeom prst="rect">
            <a:avLst/>
          </a:prstGeom>
        </p:spPr>
        <p:txBody>
          <a:bodyPr vert="horz" lIns="93170" tIns="46585" rIns="93170" bIns="46585" rtlCol="0"/>
          <a:lstStyle>
            <a:lvl1pPr algn="r">
              <a:defRPr sz="1200"/>
            </a:lvl1pPr>
          </a:lstStyle>
          <a:p>
            <a:fld id="{6B6D0D8D-FEC3-4E08-AD9D-208726AB95AF}" type="datetimeFigureOut">
              <a:rPr lang="en-US" smtClean="0"/>
              <a:t>7/6/2022</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15789"/>
            <a:ext cx="5608320" cy="4183380"/>
          </a:xfrm>
          <a:prstGeom prst="rect">
            <a:avLst/>
          </a:prstGeom>
        </p:spPr>
        <p:txBody>
          <a:bodyPr vert="horz" lIns="93170" tIns="46585" rIns="93170"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7"/>
            <a:ext cx="3037840" cy="464820"/>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lIns="93170" tIns="46585" rIns="93170" bIns="46585" rtlCol="0" anchor="b"/>
          <a:lstStyle>
            <a:lvl1pPr algn="r">
              <a:defRPr sz="1200"/>
            </a:lvl1pPr>
          </a:lstStyle>
          <a:p>
            <a:fld id="{57BB548B-7504-45D1-90E8-7D060A9A16B2}" type="slidenum">
              <a:rPr lang="en-US" smtClean="0"/>
              <a:t>‹#›</a:t>
            </a:fld>
            <a:endParaRPr lang="en-US"/>
          </a:p>
        </p:txBody>
      </p:sp>
    </p:spTree>
    <p:extLst>
      <p:ext uri="{BB962C8B-B14F-4D97-AF65-F5344CB8AC3E}">
        <p14:creationId xmlns:p14="http://schemas.microsoft.com/office/powerpoint/2010/main" val="1127672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a:t>
            </a:fld>
            <a:endParaRPr lang="en-US"/>
          </a:p>
        </p:txBody>
      </p:sp>
    </p:spTree>
    <p:extLst>
      <p:ext uri="{BB962C8B-B14F-4D97-AF65-F5344CB8AC3E}">
        <p14:creationId xmlns:p14="http://schemas.microsoft.com/office/powerpoint/2010/main" val="2662604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548B-7504-45D1-90E8-7D060A9A16B2}" type="slidenum">
              <a:rPr lang="en-US" smtClean="0"/>
              <a:t>10</a:t>
            </a:fld>
            <a:endParaRPr lang="en-US"/>
          </a:p>
        </p:txBody>
      </p:sp>
    </p:spTree>
    <p:extLst>
      <p:ext uri="{BB962C8B-B14F-4D97-AF65-F5344CB8AC3E}">
        <p14:creationId xmlns:p14="http://schemas.microsoft.com/office/powerpoint/2010/main" val="1664815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548B-7504-45D1-90E8-7D060A9A16B2}" type="slidenum">
              <a:rPr lang="en-US" smtClean="0"/>
              <a:t>11</a:t>
            </a:fld>
            <a:endParaRPr lang="en-US"/>
          </a:p>
        </p:txBody>
      </p:sp>
    </p:spTree>
    <p:extLst>
      <p:ext uri="{BB962C8B-B14F-4D97-AF65-F5344CB8AC3E}">
        <p14:creationId xmlns:p14="http://schemas.microsoft.com/office/powerpoint/2010/main" val="2723892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548B-7504-45D1-90E8-7D060A9A16B2}" type="slidenum">
              <a:rPr lang="en-US" smtClean="0"/>
              <a:t>12</a:t>
            </a:fld>
            <a:endParaRPr lang="en-US"/>
          </a:p>
        </p:txBody>
      </p:sp>
    </p:spTree>
    <p:extLst>
      <p:ext uri="{BB962C8B-B14F-4D97-AF65-F5344CB8AC3E}">
        <p14:creationId xmlns:p14="http://schemas.microsoft.com/office/powerpoint/2010/main" val="464257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548B-7504-45D1-90E8-7D060A9A16B2}" type="slidenum">
              <a:rPr lang="en-US" smtClean="0"/>
              <a:t>13</a:t>
            </a:fld>
            <a:endParaRPr lang="en-US"/>
          </a:p>
        </p:txBody>
      </p:sp>
    </p:spTree>
    <p:extLst>
      <p:ext uri="{BB962C8B-B14F-4D97-AF65-F5344CB8AC3E}">
        <p14:creationId xmlns:p14="http://schemas.microsoft.com/office/powerpoint/2010/main" val="179623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14</a:t>
            </a:fld>
            <a:endParaRPr lang="en-US" dirty="0"/>
          </a:p>
        </p:txBody>
      </p:sp>
    </p:spTree>
    <p:extLst>
      <p:ext uri="{BB962C8B-B14F-4D97-AF65-F5344CB8AC3E}">
        <p14:creationId xmlns:p14="http://schemas.microsoft.com/office/powerpoint/2010/main" val="4168430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548B-7504-45D1-90E8-7D060A9A16B2}" type="slidenum">
              <a:rPr lang="en-US" smtClean="0"/>
              <a:t>15</a:t>
            </a:fld>
            <a:endParaRPr lang="en-US"/>
          </a:p>
        </p:txBody>
      </p:sp>
    </p:spTree>
    <p:extLst>
      <p:ext uri="{BB962C8B-B14F-4D97-AF65-F5344CB8AC3E}">
        <p14:creationId xmlns:p14="http://schemas.microsoft.com/office/powerpoint/2010/main" val="3265929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16</a:t>
            </a:fld>
            <a:endParaRPr lang="en-US"/>
          </a:p>
        </p:txBody>
      </p:sp>
    </p:spTree>
    <p:extLst>
      <p:ext uri="{BB962C8B-B14F-4D97-AF65-F5344CB8AC3E}">
        <p14:creationId xmlns:p14="http://schemas.microsoft.com/office/powerpoint/2010/main" val="334718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17</a:t>
            </a:fld>
            <a:endParaRPr lang="en-US"/>
          </a:p>
        </p:txBody>
      </p:sp>
    </p:spTree>
    <p:extLst>
      <p:ext uri="{BB962C8B-B14F-4D97-AF65-F5344CB8AC3E}">
        <p14:creationId xmlns:p14="http://schemas.microsoft.com/office/powerpoint/2010/main" val="2395743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18</a:t>
            </a:fld>
            <a:endParaRPr lang="en-US" dirty="0"/>
          </a:p>
        </p:txBody>
      </p:sp>
    </p:spTree>
    <p:extLst>
      <p:ext uri="{BB962C8B-B14F-4D97-AF65-F5344CB8AC3E}">
        <p14:creationId xmlns:p14="http://schemas.microsoft.com/office/powerpoint/2010/main" val="3137329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19</a:t>
            </a:fld>
            <a:endParaRPr lang="en-US" dirty="0"/>
          </a:p>
        </p:txBody>
      </p:sp>
    </p:spTree>
    <p:extLst>
      <p:ext uri="{BB962C8B-B14F-4D97-AF65-F5344CB8AC3E}">
        <p14:creationId xmlns:p14="http://schemas.microsoft.com/office/powerpoint/2010/main" val="1919292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2</a:t>
            </a:fld>
            <a:endParaRPr lang="en-US"/>
          </a:p>
        </p:txBody>
      </p:sp>
    </p:spTree>
    <p:extLst>
      <p:ext uri="{BB962C8B-B14F-4D97-AF65-F5344CB8AC3E}">
        <p14:creationId xmlns:p14="http://schemas.microsoft.com/office/powerpoint/2010/main" val="1865526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20</a:t>
            </a:fld>
            <a:endParaRPr lang="en-US" dirty="0"/>
          </a:p>
        </p:txBody>
      </p:sp>
    </p:spTree>
    <p:extLst>
      <p:ext uri="{BB962C8B-B14F-4D97-AF65-F5344CB8AC3E}">
        <p14:creationId xmlns:p14="http://schemas.microsoft.com/office/powerpoint/2010/main" val="3556660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21</a:t>
            </a:fld>
            <a:endParaRPr lang="en-US" dirty="0"/>
          </a:p>
        </p:txBody>
      </p:sp>
    </p:spTree>
    <p:extLst>
      <p:ext uri="{BB962C8B-B14F-4D97-AF65-F5344CB8AC3E}">
        <p14:creationId xmlns:p14="http://schemas.microsoft.com/office/powerpoint/2010/main" val="3069000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22</a:t>
            </a:fld>
            <a:endParaRPr lang="en-US" dirty="0"/>
          </a:p>
        </p:txBody>
      </p:sp>
    </p:spTree>
    <p:extLst>
      <p:ext uri="{BB962C8B-B14F-4D97-AF65-F5344CB8AC3E}">
        <p14:creationId xmlns:p14="http://schemas.microsoft.com/office/powerpoint/2010/main" val="476832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23</a:t>
            </a:fld>
            <a:endParaRPr lang="en-US" dirty="0"/>
          </a:p>
        </p:txBody>
      </p:sp>
    </p:spTree>
    <p:extLst>
      <p:ext uri="{BB962C8B-B14F-4D97-AF65-F5344CB8AC3E}">
        <p14:creationId xmlns:p14="http://schemas.microsoft.com/office/powerpoint/2010/main" val="224982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24</a:t>
            </a:fld>
            <a:endParaRPr lang="en-US"/>
          </a:p>
        </p:txBody>
      </p:sp>
    </p:spTree>
    <p:extLst>
      <p:ext uri="{BB962C8B-B14F-4D97-AF65-F5344CB8AC3E}">
        <p14:creationId xmlns:p14="http://schemas.microsoft.com/office/powerpoint/2010/main" val="1059664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6897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26</a:t>
            </a:fld>
            <a:endParaRPr lang="en-US" dirty="0"/>
          </a:p>
        </p:txBody>
      </p:sp>
    </p:spTree>
    <p:extLst>
      <p:ext uri="{BB962C8B-B14F-4D97-AF65-F5344CB8AC3E}">
        <p14:creationId xmlns:p14="http://schemas.microsoft.com/office/powerpoint/2010/main" val="1976367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27</a:t>
            </a:fld>
            <a:endParaRPr lang="en-US" dirty="0"/>
          </a:p>
        </p:txBody>
      </p:sp>
    </p:spTree>
    <p:extLst>
      <p:ext uri="{BB962C8B-B14F-4D97-AF65-F5344CB8AC3E}">
        <p14:creationId xmlns:p14="http://schemas.microsoft.com/office/powerpoint/2010/main" val="1471205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28</a:t>
            </a:fld>
            <a:endParaRPr lang="en-US">
              <a:solidFill>
                <a:prstClr val="black"/>
              </a:solidFill>
              <a:latin typeface="Calibri"/>
            </a:endParaRPr>
          </a:p>
        </p:txBody>
      </p:sp>
    </p:spTree>
    <p:extLst>
      <p:ext uri="{BB962C8B-B14F-4D97-AF65-F5344CB8AC3E}">
        <p14:creationId xmlns:p14="http://schemas.microsoft.com/office/powerpoint/2010/main" val="75474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67354">
              <a:defRPr/>
            </a:pPr>
            <a:fld id="{57BB548B-7504-45D1-90E8-7D060A9A16B2}" type="slidenum">
              <a:rPr lang="en-US">
                <a:solidFill>
                  <a:prstClr val="black"/>
                </a:solidFill>
                <a:latin typeface="Calibri"/>
              </a:rPr>
              <a:pPr defTabSz="967354">
                <a:defRPr/>
              </a:pPr>
              <a:t>29</a:t>
            </a:fld>
            <a:endParaRPr lang="en-US">
              <a:solidFill>
                <a:prstClr val="black"/>
              </a:solidFill>
              <a:latin typeface="Calibri"/>
            </a:endParaRPr>
          </a:p>
        </p:txBody>
      </p:sp>
    </p:spTree>
    <p:extLst>
      <p:ext uri="{BB962C8B-B14F-4D97-AF65-F5344CB8AC3E}">
        <p14:creationId xmlns:p14="http://schemas.microsoft.com/office/powerpoint/2010/main" val="3914450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548B-7504-45D1-90E8-7D060A9A16B2}" type="slidenum">
              <a:rPr lang="en-US" smtClean="0"/>
              <a:t>3</a:t>
            </a:fld>
            <a:endParaRPr lang="en-US"/>
          </a:p>
        </p:txBody>
      </p:sp>
    </p:spTree>
    <p:extLst>
      <p:ext uri="{BB962C8B-B14F-4D97-AF65-F5344CB8AC3E}">
        <p14:creationId xmlns:p14="http://schemas.microsoft.com/office/powerpoint/2010/main" val="2707111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30</a:t>
            </a:fld>
            <a:endParaRPr lang="en-US" dirty="0"/>
          </a:p>
        </p:txBody>
      </p:sp>
    </p:spTree>
    <p:extLst>
      <p:ext uri="{BB962C8B-B14F-4D97-AF65-F5344CB8AC3E}">
        <p14:creationId xmlns:p14="http://schemas.microsoft.com/office/powerpoint/2010/main" val="422313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31</a:t>
            </a:fld>
            <a:endParaRPr lang="en-US" dirty="0"/>
          </a:p>
        </p:txBody>
      </p:sp>
    </p:spTree>
    <p:extLst>
      <p:ext uri="{BB962C8B-B14F-4D97-AF65-F5344CB8AC3E}">
        <p14:creationId xmlns:p14="http://schemas.microsoft.com/office/powerpoint/2010/main" val="642955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379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8081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6960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35</a:t>
            </a:fld>
            <a:endParaRPr lang="en-US" dirty="0"/>
          </a:p>
        </p:txBody>
      </p:sp>
    </p:spTree>
    <p:extLst>
      <p:ext uri="{BB962C8B-B14F-4D97-AF65-F5344CB8AC3E}">
        <p14:creationId xmlns:p14="http://schemas.microsoft.com/office/powerpoint/2010/main" val="3511700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548B-7504-45D1-90E8-7D060A9A16B2}" type="slidenum">
              <a:rPr lang="en-US" smtClean="0"/>
              <a:t>4</a:t>
            </a:fld>
            <a:endParaRPr lang="en-US"/>
          </a:p>
        </p:txBody>
      </p:sp>
    </p:spTree>
    <p:extLst>
      <p:ext uri="{BB962C8B-B14F-4D97-AF65-F5344CB8AC3E}">
        <p14:creationId xmlns:p14="http://schemas.microsoft.com/office/powerpoint/2010/main" val="315248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548B-7504-45D1-90E8-7D060A9A16B2}" type="slidenum">
              <a:rPr lang="en-US" smtClean="0"/>
              <a:t>5</a:t>
            </a:fld>
            <a:endParaRPr lang="en-US"/>
          </a:p>
        </p:txBody>
      </p:sp>
    </p:spTree>
    <p:extLst>
      <p:ext uri="{BB962C8B-B14F-4D97-AF65-F5344CB8AC3E}">
        <p14:creationId xmlns:p14="http://schemas.microsoft.com/office/powerpoint/2010/main" val="160324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548B-7504-45D1-90E8-7D060A9A16B2}" type="slidenum">
              <a:rPr lang="en-US" smtClean="0"/>
              <a:t>6</a:t>
            </a:fld>
            <a:endParaRPr lang="en-US"/>
          </a:p>
        </p:txBody>
      </p:sp>
    </p:spTree>
    <p:extLst>
      <p:ext uri="{BB962C8B-B14F-4D97-AF65-F5344CB8AC3E}">
        <p14:creationId xmlns:p14="http://schemas.microsoft.com/office/powerpoint/2010/main" val="1679571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B548B-7504-45D1-90E8-7D060A9A16B2}" type="slidenum">
              <a:rPr lang="en-US" smtClean="0"/>
              <a:t>7</a:t>
            </a:fld>
            <a:endParaRPr lang="en-US"/>
          </a:p>
        </p:txBody>
      </p:sp>
    </p:spTree>
    <p:extLst>
      <p:ext uri="{BB962C8B-B14F-4D97-AF65-F5344CB8AC3E}">
        <p14:creationId xmlns:p14="http://schemas.microsoft.com/office/powerpoint/2010/main" val="402500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8</a:t>
            </a:fld>
            <a:endParaRPr lang="en-US" dirty="0"/>
          </a:p>
        </p:txBody>
      </p:sp>
    </p:spTree>
    <p:extLst>
      <p:ext uri="{BB962C8B-B14F-4D97-AF65-F5344CB8AC3E}">
        <p14:creationId xmlns:p14="http://schemas.microsoft.com/office/powerpoint/2010/main" val="2800321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9</a:t>
            </a:fld>
            <a:endParaRPr lang="en-US" dirty="0"/>
          </a:p>
        </p:txBody>
      </p:sp>
    </p:spTree>
    <p:extLst>
      <p:ext uri="{BB962C8B-B14F-4D97-AF65-F5344CB8AC3E}">
        <p14:creationId xmlns:p14="http://schemas.microsoft.com/office/powerpoint/2010/main" val="1654202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4CA419A-375B-4FAB-8017-B02787262F3B}" type="datetimeFigureOut">
              <a:rPr lang="en-US" smtClean="0"/>
              <a:t>7/6/2022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2418015-25FE-4034-9C5F-DAA303A4C87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CA419A-375B-4FAB-8017-B02787262F3B}"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4CA419A-375B-4FAB-8017-B02787262F3B}" type="datetimeFigureOut">
              <a:rPr lang="en-US" smtClean="0"/>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418015-25FE-4034-9C5F-DAA303A4C87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4CA419A-375B-4FAB-8017-B02787262F3B}" type="datetimeFigureOut">
              <a:rPr lang="en-US" smtClean="0"/>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4CA419A-375B-4FAB-8017-B02787262F3B}" type="datetimeFigureOut">
              <a:rPr lang="en-US" smtClean="0"/>
              <a:t>7/6/2022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4CA419A-375B-4FAB-8017-B02787262F3B}" type="datetimeFigureOut">
              <a:rPr lang="en-US" smtClean="0"/>
              <a:t>7/6/2022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A419A-375B-4FAB-8017-B02787262F3B}" type="datetimeFigureOut">
              <a:rPr lang="en-US" smtClean="0"/>
              <a:t>7/6/2022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4CA419A-375B-4FAB-8017-B02787262F3B}" type="datetimeFigureOut">
              <a:rPr lang="en-US" smtClean="0"/>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418015-25FE-4034-9C5F-DAA303A4C87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4CA419A-375B-4FAB-8017-B02787262F3B}" type="datetimeFigureOut">
              <a:rPr lang="en-US" smtClean="0"/>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2418015-25FE-4034-9C5F-DAA303A4C870}"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4CA419A-375B-4FAB-8017-B02787262F3B}" type="datetimeFigureOut">
              <a:rPr lang="en-US" smtClean="0"/>
              <a:t>7/6/2022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2418015-25FE-4034-9C5F-DAA303A4C870}"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Boundary@rfa.sc.gov"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950198"/>
            <a:ext cx="6876047" cy="950948"/>
          </a:xfrm>
        </p:spPr>
        <p:style>
          <a:lnRef idx="2">
            <a:schemeClr val="dk1"/>
          </a:lnRef>
          <a:fillRef idx="1">
            <a:schemeClr val="lt1"/>
          </a:fillRef>
          <a:effectRef idx="0">
            <a:schemeClr val="dk1"/>
          </a:effectRef>
          <a:fontRef idx="minor">
            <a:schemeClr val="dk1"/>
          </a:fontRef>
        </p:style>
        <p:txBody>
          <a:bodyPr>
            <a:noAutofit/>
          </a:bodyPr>
          <a:lstStyle/>
          <a:p>
            <a:pPr algn="ctr"/>
            <a:r>
              <a:rPr lang="en-US" sz="3200" dirty="0">
                <a:solidFill>
                  <a:schemeClr val="tx1"/>
                </a:solidFill>
              </a:rPr>
              <a:t>DARLINGTON/FLORENCE </a:t>
            </a:r>
            <a:br>
              <a:rPr lang="en-US" sz="3200" dirty="0">
                <a:solidFill>
                  <a:schemeClr val="tx1"/>
                </a:solidFill>
              </a:rPr>
            </a:br>
            <a:r>
              <a:rPr lang="en-US" sz="3200" dirty="0">
                <a:solidFill>
                  <a:schemeClr val="tx1"/>
                </a:solidFill>
              </a:rPr>
              <a:t>COUNTY LINE RE-ESTABLISHMENT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ubtitle 2"/>
          <p:cNvSpPr txBox="1">
            <a:spLocks/>
          </p:cNvSpPr>
          <p:nvPr/>
        </p:nvSpPr>
        <p:spPr>
          <a:xfrm>
            <a:off x="6172200" y="5488485"/>
            <a:ext cx="2819399" cy="1137503"/>
          </a:xfrm>
          <a:prstGeom prst="rect">
            <a:avLst/>
          </a:prstGeom>
          <a:solidFill>
            <a:schemeClr val="bg1"/>
          </a:solidFill>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a:t>David Ballard, PLS</a:t>
            </a:r>
          </a:p>
          <a:p>
            <a:pPr marL="0" indent="0">
              <a:buNone/>
            </a:pPr>
            <a:r>
              <a:rPr lang="en-US" sz="1800" dirty="0"/>
              <a:t>Revenue and Fiscal Affairs</a:t>
            </a:r>
          </a:p>
          <a:p>
            <a:pPr marL="0" indent="0">
              <a:buNone/>
            </a:pPr>
            <a:r>
              <a:rPr lang="en-US" sz="1800" dirty="0"/>
              <a:t>Geodetic Survey  </a:t>
            </a:r>
          </a:p>
        </p:txBody>
      </p:sp>
      <p:sp>
        <p:nvSpPr>
          <p:cNvPr id="4" name="Content Placeholder 3"/>
          <p:cNvSpPr>
            <a:spLocks noGrp="1"/>
          </p:cNvSpPr>
          <p:nvPr>
            <p:ph idx="1"/>
          </p:nvPr>
        </p:nvSpPr>
        <p:spPr/>
        <p:txBody>
          <a:bodyPr/>
          <a:lstStyle/>
          <a:p>
            <a:endParaRPr lang="en-US" dirty="0"/>
          </a:p>
        </p:txBody>
      </p:sp>
    </p:spTree>
    <p:extLst>
      <p:ext uri="{BB962C8B-B14F-4D97-AF65-F5344CB8AC3E}">
        <p14:creationId xmlns:p14="http://schemas.microsoft.com/office/powerpoint/2010/main" val="33035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914400" y="990600"/>
            <a:ext cx="7315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6019800" y="2667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5810250" y="2781300"/>
            <a:ext cx="3048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886200" y="2857500"/>
            <a:ext cx="1924050" cy="1790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Sander’s Bridge on Lynch’s River</a:t>
            </a:r>
          </a:p>
        </p:txBody>
      </p:sp>
      <p:sp>
        <p:nvSpPr>
          <p:cNvPr id="7" name="TextBox 6"/>
          <p:cNvSpPr txBox="1"/>
          <p:nvPr/>
        </p:nvSpPr>
        <p:spPr>
          <a:xfrm>
            <a:off x="457200" y="6019800"/>
            <a:ext cx="8239406" cy="584775"/>
          </a:xfrm>
          <a:prstGeom prst="rect">
            <a:avLst/>
          </a:prstGeom>
          <a:solidFill>
            <a:schemeClr val="bg1"/>
          </a:solidFill>
        </p:spPr>
        <p:txBody>
          <a:bodyPr wrap="square" rtlCol="0">
            <a:spAutoFit/>
          </a:bodyPr>
          <a:lstStyle/>
          <a:p>
            <a:pPr algn="ctr"/>
            <a:r>
              <a:rPr lang="en-US" sz="1600" dirty="0"/>
              <a:t>“</a:t>
            </a:r>
            <a:r>
              <a:rPr lang="en-US" sz="1500" dirty="0"/>
              <a:t>bounded as follows: by a line beginning at </a:t>
            </a:r>
            <a:r>
              <a:rPr lang="en-US" sz="1600" dirty="0">
                <a:solidFill>
                  <a:srgbClr val="FF0000"/>
                </a:solidFill>
              </a:rPr>
              <a:t>Sanders' Bridge on Lynch's River</a:t>
            </a:r>
            <a:r>
              <a:rPr lang="en-US" sz="1500" dirty="0"/>
              <a:t>; thence by an air line running to the point where the Cheraw and Darlington Railroad crosses High Hill Creek</a:t>
            </a:r>
            <a:r>
              <a:rPr lang="en-US" sz="1600" dirty="0"/>
              <a:t>”</a:t>
            </a:r>
          </a:p>
        </p:txBody>
      </p:sp>
    </p:spTree>
    <p:extLst>
      <p:ext uri="{BB962C8B-B14F-4D97-AF65-F5344CB8AC3E}">
        <p14:creationId xmlns:p14="http://schemas.microsoft.com/office/powerpoint/2010/main" val="120670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5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849962"/>
            <a:ext cx="4486798" cy="5806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29200" y="849962"/>
            <a:ext cx="3883842" cy="5806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Sander’s Bridge on Lynch’s River</a:t>
            </a:r>
          </a:p>
        </p:txBody>
      </p:sp>
      <p:sp>
        <p:nvSpPr>
          <p:cNvPr id="5" name="TextBox 4"/>
          <p:cNvSpPr txBox="1"/>
          <p:nvPr/>
        </p:nvSpPr>
        <p:spPr>
          <a:xfrm>
            <a:off x="457200" y="6019800"/>
            <a:ext cx="8239406" cy="584775"/>
          </a:xfrm>
          <a:prstGeom prst="rect">
            <a:avLst/>
          </a:prstGeom>
          <a:solidFill>
            <a:schemeClr val="bg1"/>
          </a:solidFill>
        </p:spPr>
        <p:txBody>
          <a:bodyPr wrap="square" rtlCol="0">
            <a:spAutoFit/>
          </a:bodyPr>
          <a:lstStyle/>
          <a:p>
            <a:pPr algn="ctr"/>
            <a:r>
              <a:rPr lang="en-US" sz="1600" dirty="0"/>
              <a:t>“</a:t>
            </a:r>
            <a:r>
              <a:rPr lang="en-US" sz="1500" dirty="0"/>
              <a:t>bounded as follows: by a line beginning at </a:t>
            </a:r>
            <a:r>
              <a:rPr lang="en-US" sz="1600" dirty="0">
                <a:solidFill>
                  <a:srgbClr val="FF0000"/>
                </a:solidFill>
              </a:rPr>
              <a:t>Sanders' Bridge on Lynch's River</a:t>
            </a:r>
            <a:r>
              <a:rPr lang="en-US" sz="1500" dirty="0"/>
              <a:t>; thence by an air line running to the point where the Cheraw and Darlington Railroad crosses High Hill Creek</a:t>
            </a:r>
            <a:r>
              <a:rPr lang="en-US" sz="1600" dirty="0"/>
              <a:t>”</a:t>
            </a:r>
          </a:p>
        </p:txBody>
      </p:sp>
    </p:spTree>
    <p:extLst>
      <p:ext uri="{BB962C8B-B14F-4D97-AF65-F5344CB8AC3E}">
        <p14:creationId xmlns:p14="http://schemas.microsoft.com/office/powerpoint/2010/main" val="284670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04800" y="2106876"/>
            <a:ext cx="4486798" cy="32926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29200" y="2061084"/>
            <a:ext cx="3883842" cy="33841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Sander’s Bridge on Lynch’s River</a:t>
            </a:r>
          </a:p>
        </p:txBody>
      </p:sp>
      <p:sp>
        <p:nvSpPr>
          <p:cNvPr id="5" name="TextBox 4"/>
          <p:cNvSpPr txBox="1"/>
          <p:nvPr/>
        </p:nvSpPr>
        <p:spPr>
          <a:xfrm>
            <a:off x="457200" y="6019800"/>
            <a:ext cx="8239406" cy="584775"/>
          </a:xfrm>
          <a:prstGeom prst="rect">
            <a:avLst/>
          </a:prstGeom>
          <a:noFill/>
        </p:spPr>
        <p:txBody>
          <a:bodyPr wrap="square" rtlCol="0">
            <a:spAutoFit/>
          </a:bodyPr>
          <a:lstStyle/>
          <a:p>
            <a:pPr algn="ctr"/>
            <a:r>
              <a:rPr lang="en-US" sz="1600" dirty="0"/>
              <a:t>“</a:t>
            </a:r>
            <a:r>
              <a:rPr lang="en-US" sz="1500" dirty="0"/>
              <a:t>bounded as follows: by a line beginning at </a:t>
            </a:r>
            <a:r>
              <a:rPr lang="en-US" sz="1600" dirty="0">
                <a:solidFill>
                  <a:srgbClr val="FF0000"/>
                </a:solidFill>
              </a:rPr>
              <a:t>Sanders' Bridge on Lynch's River</a:t>
            </a:r>
            <a:r>
              <a:rPr lang="en-US" sz="1500" dirty="0"/>
              <a:t>; thence by an air line running to the point where the Cheraw and Darlington Railroad crosses High Hill Creek</a:t>
            </a:r>
            <a:r>
              <a:rPr lang="en-US" sz="1600" dirty="0"/>
              <a:t>”</a:t>
            </a:r>
          </a:p>
        </p:txBody>
      </p:sp>
    </p:spTree>
    <p:extLst>
      <p:ext uri="{BB962C8B-B14F-4D97-AF65-F5344CB8AC3E}">
        <p14:creationId xmlns:p14="http://schemas.microsoft.com/office/powerpoint/2010/main" val="1924719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714343" y="3297199"/>
            <a:ext cx="3476658" cy="26074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34000" y="1066800"/>
            <a:ext cx="3276600" cy="2457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30524" y="3810000"/>
            <a:ext cx="3315875" cy="24583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Sander’s Bridge on Lynch’s River</a:t>
            </a:r>
          </a:p>
        </p:txBody>
      </p:sp>
      <p:sp>
        <p:nvSpPr>
          <p:cNvPr id="6" name="TextBox 5"/>
          <p:cNvSpPr txBox="1"/>
          <p:nvPr/>
        </p:nvSpPr>
        <p:spPr>
          <a:xfrm>
            <a:off x="457200" y="6019800"/>
            <a:ext cx="8239406" cy="584775"/>
          </a:xfrm>
          <a:prstGeom prst="rect">
            <a:avLst/>
          </a:prstGeom>
          <a:solidFill>
            <a:schemeClr val="bg1"/>
          </a:solidFill>
        </p:spPr>
        <p:txBody>
          <a:bodyPr wrap="square" rtlCol="0">
            <a:spAutoFit/>
          </a:bodyPr>
          <a:lstStyle/>
          <a:p>
            <a:pPr algn="ctr"/>
            <a:r>
              <a:rPr lang="en-US" sz="1600" dirty="0"/>
              <a:t>“</a:t>
            </a:r>
            <a:r>
              <a:rPr lang="en-US" sz="1500" dirty="0"/>
              <a:t>bounded as follows: by a line beginning at </a:t>
            </a:r>
            <a:r>
              <a:rPr lang="en-US" sz="1600" dirty="0">
                <a:solidFill>
                  <a:srgbClr val="FF0000"/>
                </a:solidFill>
              </a:rPr>
              <a:t>Sanders' Bridge on Lynch's River</a:t>
            </a:r>
            <a:r>
              <a:rPr lang="en-US" sz="1500" dirty="0"/>
              <a:t>; thence by an air line running to the point where the Cheraw and Darlington Railroad crosses High Hill Creek</a:t>
            </a:r>
            <a:r>
              <a:rPr lang="en-US" sz="1600" dirty="0"/>
              <a:t>”</a:t>
            </a:r>
          </a:p>
        </p:txBody>
      </p:sp>
      <p:pic>
        <p:nvPicPr>
          <p:cNvPr id="7"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889465"/>
            <a:ext cx="3052593" cy="2260217"/>
          </a:xfrm>
          <a:prstGeom prst="rect">
            <a:avLst/>
          </a:prstGeom>
          <a:ln>
            <a:solidFill>
              <a:schemeClr val="bg1">
                <a:lumMod val="75000"/>
              </a:schemeClr>
            </a:solidFill>
          </a:ln>
          <a:effectLst>
            <a:outerShdw blurRad="50800" dist="50800" dir="5400000" algn="ctr" rotWithShape="0">
              <a:schemeClr val="bg1"/>
            </a:outerShdw>
          </a:effectLst>
        </p:spPr>
      </p:pic>
    </p:spTree>
    <p:extLst>
      <p:ext uri="{BB962C8B-B14F-4D97-AF65-F5344CB8AC3E}">
        <p14:creationId xmlns:p14="http://schemas.microsoft.com/office/powerpoint/2010/main" val="414568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51506" y="3442688"/>
            <a:ext cx="3048000" cy="2286000"/>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813" y="1004378"/>
            <a:ext cx="2943780" cy="2179649"/>
          </a:xfrm>
          <a:prstGeom prst="rect">
            <a:avLst/>
          </a:prstGeom>
          <a:ln>
            <a:solidFill>
              <a:schemeClr val="bg1">
                <a:lumMod val="75000"/>
              </a:schemeClr>
            </a:solidFill>
          </a:ln>
          <a:effectLst>
            <a:outerShdw blurRad="50800" dist="50800" dir="5400000" algn="ctr" rotWithShape="0">
              <a:schemeClr val="bg1"/>
            </a:outerShdw>
          </a:effectLst>
        </p:spPr>
      </p:pic>
      <p:pic>
        <p:nvPicPr>
          <p:cNvPr id="7"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3480532"/>
            <a:ext cx="2900193" cy="2175144"/>
          </a:xfrm>
          <a:prstGeom prst="rect">
            <a:avLst/>
          </a:prstGeom>
          <a:ln>
            <a:solidFill>
              <a:schemeClr val="bg1">
                <a:lumMod val="75000"/>
              </a:schemeClr>
            </a:solidFill>
          </a:ln>
          <a:effectLst>
            <a:outerShdw blurRad="50800" dist="50800" dir="5400000" algn="ctr" rotWithShape="0">
              <a:schemeClr val="bg1"/>
            </a:outerShdw>
          </a:effectLst>
        </p:spPr>
      </p:pic>
      <p:sp>
        <p:nvSpPr>
          <p:cNvPr id="2" name="TextBox 1"/>
          <p:cNvSpPr txBox="1"/>
          <p:nvPr/>
        </p:nvSpPr>
        <p:spPr>
          <a:xfrm>
            <a:off x="457200" y="6019800"/>
            <a:ext cx="8239406" cy="584775"/>
          </a:xfrm>
          <a:prstGeom prst="rect">
            <a:avLst/>
          </a:prstGeom>
          <a:noFill/>
        </p:spPr>
        <p:txBody>
          <a:bodyPr wrap="square" rtlCol="0">
            <a:spAutoFit/>
          </a:bodyPr>
          <a:lstStyle/>
          <a:p>
            <a:pPr algn="ctr"/>
            <a:r>
              <a:rPr lang="en-US" sz="1600" dirty="0"/>
              <a:t>“</a:t>
            </a:r>
            <a:r>
              <a:rPr lang="en-US" sz="1500" dirty="0"/>
              <a:t>bounded as follows: by a line beginning at </a:t>
            </a:r>
            <a:r>
              <a:rPr lang="en-US" sz="1600" dirty="0">
                <a:solidFill>
                  <a:srgbClr val="FF0000"/>
                </a:solidFill>
              </a:rPr>
              <a:t>Sanders' Bridge on Lynch's River</a:t>
            </a:r>
            <a:r>
              <a:rPr lang="en-US" sz="1500" dirty="0"/>
              <a:t>; thence by an air line running to the point where the Cheraw and Darlington Railroad crosses High Hill Creek</a:t>
            </a:r>
            <a:r>
              <a:rPr lang="en-US" sz="1600" dirty="0"/>
              <a:t>”</a:t>
            </a:r>
          </a:p>
        </p:txBody>
      </p:sp>
      <p:pic>
        <p:nvPicPr>
          <p:cNvPr id="8"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926" y="1563648"/>
            <a:ext cx="2329140" cy="3105520"/>
          </a:xfrm>
          <a:prstGeom prst="rect">
            <a:avLst/>
          </a:prstGeom>
        </p:spPr>
      </p:pic>
      <p:sp>
        <p:nvSpPr>
          <p:cNvPr id="3" name="Slide Number Placeholder 2"/>
          <p:cNvSpPr>
            <a:spLocks noGrp="1"/>
          </p:cNvSpPr>
          <p:nvPr>
            <p:ph type="sldNum" sz="quarter" idx="12"/>
          </p:nvPr>
        </p:nvSpPr>
        <p:spPr/>
        <p:txBody>
          <a:bodyPr/>
          <a:lstStyle/>
          <a:p>
            <a:fld id="{71BD9442-7015-4E1E-A751-FB3645ED61D5}" type="slidenum">
              <a:rPr lang="en-US" smtClean="0"/>
              <a:t>14</a:t>
            </a:fld>
            <a:endParaRPr lang="en-US" dirty="0"/>
          </a:p>
        </p:txBody>
      </p:sp>
      <p:sp>
        <p:nvSpPr>
          <p:cNvPr id="10"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Sander’s Bridge on Lynch’s River</a:t>
            </a:r>
          </a:p>
        </p:txBody>
      </p:sp>
      <p:pic>
        <p:nvPicPr>
          <p:cNvPr id="11"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8256" y="1004378"/>
            <a:ext cx="1714500" cy="2286000"/>
          </a:xfrm>
          <a:prstGeom prst="rect">
            <a:avLst/>
          </a:prstGeom>
        </p:spPr>
      </p:pic>
      <p:pic>
        <p:nvPicPr>
          <p:cNvPr id="9" name="Content Placeholder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7033" y="1580481"/>
            <a:ext cx="2514600" cy="3352800"/>
          </a:xfrm>
          <a:prstGeom prst="rect">
            <a:avLst/>
          </a:prstGeom>
        </p:spPr>
      </p:pic>
    </p:spTree>
    <p:extLst>
      <p:ext uri="{BB962C8B-B14F-4D97-AF65-F5344CB8AC3E}">
        <p14:creationId xmlns:p14="http://schemas.microsoft.com/office/powerpoint/2010/main" val="151612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00600" y="930476"/>
            <a:ext cx="3581400" cy="52055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609600" y="951452"/>
            <a:ext cx="3657600" cy="51845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1907 Annexation Attempt</a:t>
            </a:r>
          </a:p>
        </p:txBody>
      </p:sp>
      <p:sp>
        <p:nvSpPr>
          <p:cNvPr id="2" name="Oval 1"/>
          <p:cNvSpPr/>
          <p:nvPr/>
        </p:nvSpPr>
        <p:spPr>
          <a:xfrm>
            <a:off x="5105400" y="53340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7" name="Oval 6"/>
          <p:cNvSpPr/>
          <p:nvPr/>
        </p:nvSpPr>
        <p:spPr>
          <a:xfrm>
            <a:off x="7848600" y="3353250"/>
            <a:ext cx="457200" cy="456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45791" y="1205352"/>
            <a:ext cx="5976218" cy="47525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4541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209800" y="611695"/>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Draft of Current Survey</a:t>
            </a:r>
          </a:p>
        </p:txBody>
      </p:sp>
      <p:pic>
        <p:nvPicPr>
          <p:cNvPr id="3" name="Content Placeholder 2"/>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10932" y="1199538"/>
            <a:ext cx="7893536" cy="5142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Isosceles Triangle 1"/>
          <p:cNvSpPr/>
          <p:nvPr/>
        </p:nvSpPr>
        <p:spPr>
          <a:xfrm>
            <a:off x="2135692" y="56388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2592892" y="52578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2917513" y="50292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3276600" y="48006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3657600" y="44958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4038600" y="41910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4384032" y="38862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4724400" y="36576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5105400" y="33528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5334000" y="31242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5638800" y="28956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5943600" y="26670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a:off x="6248400" y="24384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6705600" y="20574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a:off x="6939828" y="19050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2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SC CODE of LAW</a:t>
            </a:r>
          </a:p>
        </p:txBody>
      </p:sp>
      <p:sp>
        <p:nvSpPr>
          <p:cNvPr id="6" name="Content Placeholder 2"/>
          <p:cNvSpPr txBox="1">
            <a:spLocks/>
          </p:cNvSpPr>
          <p:nvPr/>
        </p:nvSpPr>
        <p:spPr>
          <a:xfrm>
            <a:off x="628649" y="1752600"/>
            <a:ext cx="7886700" cy="4038600"/>
          </a:xfrm>
          <a:prstGeom prst="rect">
            <a:avLst/>
          </a:prstGeom>
        </p:spPr>
        <p:txBody>
          <a:bodyPr vert="horz" tIns="0">
            <a:normAutofit fontScale="92500"/>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a:t>-Section 4-3-170. Darlington County: </a:t>
            </a:r>
          </a:p>
          <a:p>
            <a:pPr marL="0" indent="0">
              <a:buNone/>
            </a:pPr>
            <a:r>
              <a:rPr lang="en-US" dirty="0"/>
              <a:t>	“…Black Creek to Muse's Bridge; thence following the direction of a straight line running from Muse's Bridge to </a:t>
            </a:r>
            <a:r>
              <a:rPr lang="en-US" dirty="0" err="1"/>
              <a:t>Cashua's</a:t>
            </a:r>
            <a:r>
              <a:rPr lang="en-US" dirty="0"/>
              <a:t> Ferry until Back Swamp is reached…”</a:t>
            </a:r>
          </a:p>
          <a:p>
            <a:pPr marL="0" indent="0">
              <a:buNone/>
            </a:pPr>
            <a:r>
              <a:rPr lang="en-US" dirty="0"/>
              <a:t>-Section 4-3-260: Florence County: </a:t>
            </a:r>
          </a:p>
          <a:p>
            <a:pPr marL="0" indent="0">
              <a:buNone/>
            </a:pPr>
            <a:r>
              <a:rPr lang="en-US" dirty="0"/>
              <a:t>	“…up Black Creek to Muse's Bridge; thence following the direction of a straight line running from Muse's Bridge to </a:t>
            </a:r>
            <a:r>
              <a:rPr lang="en-US" dirty="0" err="1"/>
              <a:t>Cashua's</a:t>
            </a:r>
            <a:r>
              <a:rPr lang="en-US" dirty="0"/>
              <a:t> Ferry to Back Swamp…”</a:t>
            </a:r>
          </a:p>
          <a:p>
            <a:pPr marL="0" indent="0">
              <a:buNone/>
            </a:pPr>
            <a:endParaRPr lang="en-US" dirty="0"/>
          </a:p>
        </p:txBody>
      </p:sp>
    </p:spTree>
    <p:extLst>
      <p:ext uri="{BB962C8B-B14F-4D97-AF65-F5344CB8AC3E}">
        <p14:creationId xmlns:p14="http://schemas.microsoft.com/office/powerpoint/2010/main" val="3417741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6019800"/>
            <a:ext cx="8239406" cy="584775"/>
          </a:xfrm>
          <a:prstGeom prst="rect">
            <a:avLst/>
          </a:prstGeom>
          <a:noFill/>
        </p:spPr>
        <p:txBody>
          <a:bodyPr wrap="square" rtlCol="0">
            <a:spAutoFit/>
          </a:bodyPr>
          <a:lstStyle/>
          <a:p>
            <a:pPr algn="ctr"/>
            <a:r>
              <a:rPr lang="en-US" sz="1600" dirty="0"/>
              <a:t>““…Black Creek to </a:t>
            </a:r>
            <a:r>
              <a:rPr lang="en-US" sz="1600" dirty="0">
                <a:solidFill>
                  <a:srgbClr val="FF0000"/>
                </a:solidFill>
              </a:rPr>
              <a:t>Muse's Bridge</a:t>
            </a:r>
            <a:r>
              <a:rPr lang="en-US" sz="1600" dirty="0"/>
              <a:t>; thence following the direction of a straight line running from </a:t>
            </a:r>
            <a:r>
              <a:rPr lang="en-US" sz="1600" dirty="0">
                <a:solidFill>
                  <a:srgbClr val="FF0000"/>
                </a:solidFill>
              </a:rPr>
              <a:t>Muse's Bridge</a:t>
            </a:r>
            <a:r>
              <a:rPr lang="en-US" sz="1600" dirty="0"/>
              <a:t> to </a:t>
            </a:r>
            <a:r>
              <a:rPr lang="en-US" sz="1600" dirty="0" err="1"/>
              <a:t>Cashua's</a:t>
            </a:r>
            <a:r>
              <a:rPr lang="en-US" sz="1600" dirty="0"/>
              <a:t> Ferry until Back Swamp is reached…””</a:t>
            </a:r>
          </a:p>
        </p:txBody>
      </p:sp>
      <p:sp>
        <p:nvSpPr>
          <p:cNvPr id="3" name="Slide Number Placeholder 2"/>
          <p:cNvSpPr>
            <a:spLocks noGrp="1"/>
          </p:cNvSpPr>
          <p:nvPr>
            <p:ph type="sldNum" sz="quarter" idx="12"/>
          </p:nvPr>
        </p:nvSpPr>
        <p:spPr/>
        <p:txBody>
          <a:bodyPr/>
          <a:lstStyle/>
          <a:p>
            <a:fld id="{71BD9442-7015-4E1E-A751-FB3645ED61D5}" type="slidenum">
              <a:rPr lang="en-US" smtClean="0"/>
              <a:t>18</a:t>
            </a:fld>
            <a:endParaRPr lang="en-US" dirty="0"/>
          </a:p>
        </p:txBody>
      </p:sp>
      <p:sp>
        <p:nvSpPr>
          <p:cNvPr id="9"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Muse’s Bridge &amp; Black Creek</a:t>
            </a:r>
          </a:p>
        </p:txBody>
      </p:sp>
      <p:pic>
        <p:nvPicPr>
          <p:cNvPr id="11"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52600"/>
            <a:ext cx="4734257" cy="3429000"/>
          </a:xfrm>
          <a:prstGeom prst="rect">
            <a:avLst/>
          </a:prstGeom>
          <a:ln>
            <a:solidFill>
              <a:schemeClr val="bg1">
                <a:lumMod val="75000"/>
              </a:schemeClr>
            </a:solidFill>
          </a:ln>
          <a:effectLst>
            <a:outerShdw blurRad="50800" dist="50800" dir="5400000" algn="ctr" rotWithShape="0">
              <a:schemeClr val="bg1"/>
            </a:outerShdw>
          </a:effectLst>
        </p:spPr>
      </p:pic>
      <p:pic>
        <p:nvPicPr>
          <p:cNvPr id="10"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399" y="3733800"/>
            <a:ext cx="2477399" cy="1931278"/>
          </a:xfrm>
          <a:prstGeom prst="rect">
            <a:avLst/>
          </a:prstGeom>
          <a:ln>
            <a:solidFill>
              <a:schemeClr val="bg1">
                <a:lumMod val="75000"/>
              </a:schemeClr>
            </a:solidFill>
          </a:ln>
          <a:effectLst>
            <a:outerShdw blurRad="50800" dist="50800" dir="5400000" algn="ctr" rotWithShape="0">
              <a:schemeClr val="bg1"/>
            </a:outerShdw>
          </a:effectLst>
        </p:spPr>
      </p:pic>
      <p:pic>
        <p:nvPicPr>
          <p:cNvPr id="12"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990600"/>
            <a:ext cx="2438400" cy="2386166"/>
          </a:xfrm>
          <a:prstGeom prst="rect">
            <a:avLst/>
          </a:prstGeom>
          <a:ln>
            <a:solidFill>
              <a:schemeClr val="bg1">
                <a:lumMod val="75000"/>
              </a:schemeClr>
            </a:solidFill>
          </a:ln>
          <a:effectLst>
            <a:outerShdw blurRad="50800" dist="50800" dir="5400000" algn="ctr" rotWithShape="0">
              <a:schemeClr val="bg1"/>
            </a:outerShdw>
          </a:effectLst>
        </p:spPr>
      </p:pic>
      <p:cxnSp>
        <p:nvCxnSpPr>
          <p:cNvPr id="7" name="Straight Connector 6"/>
          <p:cNvCxnSpPr/>
          <p:nvPr/>
        </p:nvCxnSpPr>
        <p:spPr>
          <a:xfrm>
            <a:off x="2671928" y="4343400"/>
            <a:ext cx="8332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985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409" y="975141"/>
            <a:ext cx="7492983" cy="2424494"/>
          </a:xfrm>
          <a:prstGeom prst="rect">
            <a:avLst/>
          </a:prstGeom>
          <a:ln>
            <a:solidFill>
              <a:schemeClr val="bg1">
                <a:lumMod val="75000"/>
              </a:schemeClr>
            </a:solidFill>
          </a:ln>
          <a:effectLst>
            <a:outerShdw blurRad="50800" dist="50800" dir="5400000" algn="ctr" rotWithShape="0">
              <a:schemeClr val="bg1"/>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6019800"/>
            <a:ext cx="8239406" cy="584775"/>
          </a:xfrm>
          <a:prstGeom prst="rect">
            <a:avLst/>
          </a:prstGeom>
          <a:noFill/>
        </p:spPr>
        <p:txBody>
          <a:bodyPr wrap="square" rtlCol="0">
            <a:spAutoFit/>
          </a:bodyPr>
          <a:lstStyle/>
          <a:p>
            <a:pPr algn="ctr"/>
            <a:r>
              <a:rPr lang="en-US" sz="1600" dirty="0"/>
              <a:t>““…Black Creek to </a:t>
            </a:r>
            <a:r>
              <a:rPr lang="en-US" sz="1600" dirty="0">
                <a:solidFill>
                  <a:srgbClr val="FF0000"/>
                </a:solidFill>
              </a:rPr>
              <a:t>Muse's Bridge</a:t>
            </a:r>
            <a:r>
              <a:rPr lang="en-US" sz="1600" dirty="0"/>
              <a:t>; thence following the direction of a straight line running from </a:t>
            </a:r>
            <a:r>
              <a:rPr lang="en-US" sz="1600" dirty="0">
                <a:solidFill>
                  <a:srgbClr val="FF0000"/>
                </a:solidFill>
              </a:rPr>
              <a:t>Muse's Bridge</a:t>
            </a:r>
            <a:r>
              <a:rPr lang="en-US" sz="1600" dirty="0"/>
              <a:t> to </a:t>
            </a:r>
            <a:r>
              <a:rPr lang="en-US" sz="1600" dirty="0" err="1"/>
              <a:t>Cashua's</a:t>
            </a:r>
            <a:r>
              <a:rPr lang="en-US" sz="1600" dirty="0"/>
              <a:t> Ferry until Back Swamp is reached…””</a:t>
            </a:r>
          </a:p>
        </p:txBody>
      </p:sp>
      <p:sp>
        <p:nvSpPr>
          <p:cNvPr id="3" name="Slide Number Placeholder 2"/>
          <p:cNvSpPr>
            <a:spLocks noGrp="1"/>
          </p:cNvSpPr>
          <p:nvPr>
            <p:ph type="sldNum" sz="quarter" idx="12"/>
          </p:nvPr>
        </p:nvSpPr>
        <p:spPr/>
        <p:txBody>
          <a:bodyPr/>
          <a:lstStyle/>
          <a:p>
            <a:fld id="{71BD9442-7015-4E1E-A751-FB3645ED61D5}" type="slidenum">
              <a:rPr lang="en-US" smtClean="0"/>
              <a:t>19</a:t>
            </a:fld>
            <a:endParaRPr lang="en-US" dirty="0"/>
          </a:p>
        </p:txBody>
      </p:sp>
      <p:sp>
        <p:nvSpPr>
          <p:cNvPr id="4" name="Oval 3"/>
          <p:cNvSpPr/>
          <p:nvPr/>
        </p:nvSpPr>
        <p:spPr>
          <a:xfrm>
            <a:off x="4114800" y="1981200"/>
            <a:ext cx="1286256" cy="7173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Muse’s Bridge &amp; Black Creek</a:t>
            </a:r>
          </a:p>
        </p:txBody>
      </p:sp>
      <p:sp>
        <p:nvSpPr>
          <p:cNvPr id="17" name="Oval 16"/>
          <p:cNvSpPr/>
          <p:nvPr/>
        </p:nvSpPr>
        <p:spPr>
          <a:xfrm>
            <a:off x="5257800" y="3001649"/>
            <a:ext cx="751391" cy="3516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321" y="3512825"/>
            <a:ext cx="7492983" cy="2424494"/>
          </a:xfrm>
          <a:prstGeom prst="rect">
            <a:avLst/>
          </a:prstGeom>
          <a:ln>
            <a:solidFill>
              <a:schemeClr val="bg1">
                <a:lumMod val="75000"/>
              </a:schemeClr>
            </a:solidFill>
          </a:ln>
          <a:effectLst>
            <a:outerShdw blurRad="50800" dist="50800" dir="5400000" algn="ctr" rotWithShape="0">
              <a:schemeClr val="bg1"/>
            </a:outerShdw>
          </a:effectLst>
        </p:spPr>
      </p:pic>
    </p:spTree>
    <p:extLst>
      <p:ext uri="{BB962C8B-B14F-4D97-AF65-F5344CB8AC3E}">
        <p14:creationId xmlns:p14="http://schemas.microsoft.com/office/powerpoint/2010/main" val="50368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SC CODE of LAW</a:t>
            </a:r>
          </a:p>
        </p:txBody>
      </p:sp>
      <p:sp>
        <p:nvSpPr>
          <p:cNvPr id="6" name="Content Placeholder 2"/>
          <p:cNvSpPr txBox="1">
            <a:spLocks/>
          </p:cNvSpPr>
          <p:nvPr/>
        </p:nvSpPr>
        <p:spPr>
          <a:xfrm>
            <a:off x="628649" y="1752600"/>
            <a:ext cx="7886700" cy="4038600"/>
          </a:xfrm>
          <a:prstGeom prst="rect">
            <a:avLst/>
          </a:prstGeom>
        </p:spPr>
        <p:txBody>
          <a:bodyPr vert="horz" tIns="0">
            <a:normAutofit fontScale="92500" lnSpcReduction="20000"/>
          </a:bodyPr>
          <a:lstStyle>
            <a:lvl1pPr marL="274320" indent="-274320" algn="l" rtl="0" eaLnBrk="1" latinLnBrk="0" hangingPunct="1">
              <a:spcBef>
                <a:spcPct val="20000"/>
              </a:spcBef>
              <a:buClr>
                <a:schemeClr val="accent3"/>
              </a:buClr>
              <a:buSzPct val="95000"/>
              <a:buFont typeface="Wingdings 2"/>
              <a:buChar char=""/>
              <a:defRPr kumimoji="0" sz="28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6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4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18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a:t>-Section 4-3-170. Darlington County: </a:t>
            </a:r>
          </a:p>
          <a:p>
            <a:pPr marL="0" indent="0">
              <a:buNone/>
            </a:pPr>
            <a:r>
              <a:rPr lang="en-US" dirty="0"/>
              <a:t>	“…line to Lynch's River; thence down said river to Sander's Bridge; thence by an air line running to the point where the Cheraw and Darlington Railroad crosses High Hill Creek; thence down High Hill Creek…”</a:t>
            </a:r>
          </a:p>
          <a:p>
            <a:pPr marL="0" indent="0">
              <a:buNone/>
            </a:pPr>
            <a:r>
              <a:rPr lang="en-US" dirty="0"/>
              <a:t>-Section 4-3-260: Florence County: </a:t>
            </a:r>
          </a:p>
          <a:p>
            <a:pPr marL="0" indent="0">
              <a:buNone/>
            </a:pPr>
            <a:r>
              <a:rPr lang="en-US" dirty="0"/>
              <a:t>	“…by a line beginning at Sanders' Bridge on Lynch's River running in an air line to a point where the Cheraw and Darlington Railroad crosses High Hill Creek; thence down High Hill Creek…”</a:t>
            </a:r>
          </a:p>
          <a:p>
            <a:pPr marL="0" indent="0">
              <a:buNone/>
            </a:pPr>
            <a:endParaRPr lang="en-US" dirty="0"/>
          </a:p>
        </p:txBody>
      </p:sp>
    </p:spTree>
    <p:extLst>
      <p:ext uri="{BB962C8B-B14F-4D97-AF65-F5344CB8AC3E}">
        <p14:creationId xmlns:p14="http://schemas.microsoft.com/office/powerpoint/2010/main" val="637377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554511"/>
            <a:ext cx="4031379" cy="3307056"/>
          </a:xfrm>
          <a:prstGeom prst="rect">
            <a:avLst/>
          </a:prstGeom>
          <a:ln>
            <a:solidFill>
              <a:schemeClr val="bg1">
                <a:lumMod val="75000"/>
              </a:schemeClr>
            </a:solidFill>
          </a:ln>
          <a:effectLst>
            <a:outerShdw blurRad="50800" dist="50800" dir="5400000" algn="ctr" rotWithShape="0">
              <a:schemeClr val="bg1"/>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6019800"/>
            <a:ext cx="8239406" cy="584775"/>
          </a:xfrm>
          <a:prstGeom prst="rect">
            <a:avLst/>
          </a:prstGeom>
          <a:noFill/>
        </p:spPr>
        <p:txBody>
          <a:bodyPr wrap="square" rtlCol="0">
            <a:spAutoFit/>
          </a:bodyPr>
          <a:lstStyle/>
          <a:p>
            <a:pPr algn="ctr"/>
            <a:r>
              <a:rPr lang="en-US" sz="1600" dirty="0"/>
              <a:t>““…Black Creek to Muse's Bridge; thence following the direction of a straight line running from Muse's Bridge to </a:t>
            </a:r>
            <a:r>
              <a:rPr lang="en-US" sz="1600" dirty="0" err="1">
                <a:solidFill>
                  <a:srgbClr val="FF0000"/>
                </a:solidFill>
              </a:rPr>
              <a:t>Cashua's</a:t>
            </a:r>
            <a:r>
              <a:rPr lang="en-US" sz="1600" dirty="0">
                <a:solidFill>
                  <a:srgbClr val="FF0000"/>
                </a:solidFill>
              </a:rPr>
              <a:t> Ferry</a:t>
            </a:r>
            <a:r>
              <a:rPr lang="en-US" sz="1600" dirty="0"/>
              <a:t> until Back Swamp is reached…””</a:t>
            </a:r>
          </a:p>
        </p:txBody>
      </p:sp>
      <p:sp>
        <p:nvSpPr>
          <p:cNvPr id="3" name="Slide Number Placeholder 2"/>
          <p:cNvSpPr>
            <a:spLocks noGrp="1"/>
          </p:cNvSpPr>
          <p:nvPr>
            <p:ph type="sldNum" sz="quarter" idx="12"/>
          </p:nvPr>
        </p:nvSpPr>
        <p:spPr/>
        <p:txBody>
          <a:bodyPr/>
          <a:lstStyle/>
          <a:p>
            <a:fld id="{71BD9442-7015-4E1E-A751-FB3645ED61D5}" type="slidenum">
              <a:rPr lang="en-US" smtClean="0"/>
              <a:t>20</a:t>
            </a:fld>
            <a:endParaRPr lang="en-US" dirty="0"/>
          </a:p>
        </p:txBody>
      </p:sp>
      <p:sp>
        <p:nvSpPr>
          <p:cNvPr id="9"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err="1">
                <a:solidFill>
                  <a:schemeClr val="tx1"/>
                </a:solidFill>
              </a:rPr>
              <a:t>Cashua’s</a:t>
            </a:r>
            <a:r>
              <a:rPr lang="en-US" sz="3200" dirty="0">
                <a:solidFill>
                  <a:schemeClr val="tx1"/>
                </a:solidFill>
              </a:rPr>
              <a:t> Ferry</a:t>
            </a:r>
          </a:p>
        </p:txBody>
      </p:sp>
      <p:sp>
        <p:nvSpPr>
          <p:cNvPr id="17" name="Oval 16"/>
          <p:cNvSpPr/>
          <p:nvPr/>
        </p:nvSpPr>
        <p:spPr>
          <a:xfrm>
            <a:off x="6705600" y="2743200"/>
            <a:ext cx="1665791" cy="610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600200"/>
            <a:ext cx="4571018" cy="3215679"/>
          </a:xfrm>
          <a:prstGeom prst="rect">
            <a:avLst/>
          </a:prstGeom>
          <a:ln>
            <a:solidFill>
              <a:schemeClr val="bg1">
                <a:lumMod val="75000"/>
              </a:schemeClr>
            </a:solidFill>
          </a:ln>
          <a:effectLst>
            <a:outerShdw blurRad="50800" dist="50800" dir="5400000" algn="ctr" rotWithShape="0">
              <a:schemeClr val="bg1"/>
            </a:outerShdw>
          </a:effectLst>
        </p:spPr>
      </p:pic>
      <p:sp>
        <p:nvSpPr>
          <p:cNvPr id="11" name="Oval 10"/>
          <p:cNvSpPr/>
          <p:nvPr/>
        </p:nvSpPr>
        <p:spPr>
          <a:xfrm>
            <a:off x="1929354" y="2667000"/>
            <a:ext cx="1665791" cy="6100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340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154662"/>
            <a:ext cx="4787651" cy="3024676"/>
          </a:xfrm>
          <a:prstGeom prst="rect">
            <a:avLst/>
          </a:prstGeom>
          <a:ln>
            <a:solidFill>
              <a:schemeClr val="bg1">
                <a:lumMod val="75000"/>
              </a:schemeClr>
            </a:solidFill>
          </a:ln>
          <a:effectLst>
            <a:outerShdw blurRad="50800" dist="50800" dir="5400000" algn="ctr" rotWithShape="0">
              <a:schemeClr val="bg1"/>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6019800"/>
            <a:ext cx="8239406" cy="584775"/>
          </a:xfrm>
          <a:prstGeom prst="rect">
            <a:avLst/>
          </a:prstGeom>
          <a:noFill/>
        </p:spPr>
        <p:txBody>
          <a:bodyPr wrap="square" rtlCol="0">
            <a:spAutoFit/>
          </a:bodyPr>
          <a:lstStyle/>
          <a:p>
            <a:pPr algn="ctr"/>
            <a:r>
              <a:rPr lang="en-US" sz="1600" dirty="0"/>
              <a:t>““…Black Creek to Muse's Bridge; thence following the direction of a straight line running from Muse's Bridge to </a:t>
            </a:r>
            <a:r>
              <a:rPr lang="en-US" sz="1600" dirty="0" err="1">
                <a:solidFill>
                  <a:srgbClr val="FF0000"/>
                </a:solidFill>
              </a:rPr>
              <a:t>Cashua's</a:t>
            </a:r>
            <a:r>
              <a:rPr lang="en-US" sz="1600" dirty="0">
                <a:solidFill>
                  <a:srgbClr val="FF0000"/>
                </a:solidFill>
              </a:rPr>
              <a:t> Ferry</a:t>
            </a:r>
            <a:r>
              <a:rPr lang="en-US" sz="1600" dirty="0"/>
              <a:t> until Back Swamp is reached…””</a:t>
            </a:r>
          </a:p>
        </p:txBody>
      </p:sp>
      <p:sp>
        <p:nvSpPr>
          <p:cNvPr id="3" name="Slide Number Placeholder 2"/>
          <p:cNvSpPr>
            <a:spLocks noGrp="1"/>
          </p:cNvSpPr>
          <p:nvPr>
            <p:ph type="sldNum" sz="quarter" idx="12"/>
          </p:nvPr>
        </p:nvSpPr>
        <p:spPr/>
        <p:txBody>
          <a:bodyPr/>
          <a:lstStyle/>
          <a:p>
            <a:fld id="{71BD9442-7015-4E1E-A751-FB3645ED61D5}" type="slidenum">
              <a:rPr lang="en-US" smtClean="0"/>
              <a:t>21</a:t>
            </a:fld>
            <a:endParaRPr lang="en-US" dirty="0"/>
          </a:p>
        </p:txBody>
      </p:sp>
      <p:sp>
        <p:nvSpPr>
          <p:cNvPr id="9"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err="1">
                <a:solidFill>
                  <a:schemeClr val="tx1"/>
                </a:solidFill>
              </a:rPr>
              <a:t>Cashua’s</a:t>
            </a:r>
            <a:r>
              <a:rPr lang="en-US" sz="3200" dirty="0">
                <a:solidFill>
                  <a:schemeClr val="tx1"/>
                </a:solidFill>
              </a:rPr>
              <a:t> Ferry</a:t>
            </a:r>
          </a:p>
        </p:txBody>
      </p:sp>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2743200"/>
            <a:ext cx="3510289" cy="3024676"/>
          </a:xfrm>
          <a:prstGeom prst="rect">
            <a:avLst/>
          </a:prstGeom>
          <a:ln>
            <a:solidFill>
              <a:schemeClr val="bg1">
                <a:lumMod val="75000"/>
              </a:schemeClr>
            </a:solidFill>
          </a:ln>
          <a:effectLst>
            <a:outerShdw blurRad="50800" dist="50800" dir="5400000" algn="ctr" rotWithShape="0">
              <a:schemeClr val="bg1"/>
            </a:outerShdw>
          </a:effectLst>
        </p:spPr>
      </p:pic>
      <p:sp>
        <p:nvSpPr>
          <p:cNvPr id="17" name="Oval 16"/>
          <p:cNvSpPr/>
          <p:nvPr/>
        </p:nvSpPr>
        <p:spPr>
          <a:xfrm>
            <a:off x="6884510" y="3886200"/>
            <a:ext cx="172609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43502" y="2074762"/>
            <a:ext cx="1066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338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68424" y="1088137"/>
            <a:ext cx="4787651" cy="2311498"/>
          </a:xfrm>
          <a:prstGeom prst="rect">
            <a:avLst/>
          </a:prstGeom>
          <a:ln>
            <a:solidFill>
              <a:schemeClr val="bg1">
                <a:lumMod val="75000"/>
              </a:schemeClr>
            </a:solidFill>
          </a:ln>
          <a:effectLst>
            <a:outerShdw blurRad="50800" dist="50800" dir="5400000" algn="ctr" rotWithShape="0">
              <a:schemeClr val="bg1"/>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6019800"/>
            <a:ext cx="8239406" cy="584775"/>
          </a:xfrm>
          <a:prstGeom prst="rect">
            <a:avLst/>
          </a:prstGeom>
          <a:noFill/>
        </p:spPr>
        <p:txBody>
          <a:bodyPr wrap="square" rtlCol="0">
            <a:spAutoFit/>
          </a:bodyPr>
          <a:lstStyle/>
          <a:p>
            <a:pPr algn="ctr"/>
            <a:r>
              <a:rPr lang="en-US" sz="1600" dirty="0"/>
              <a:t>““…Black Creek to Muse's Bridge; thence following the direction of a straight line running from Muse's Bridge to </a:t>
            </a:r>
            <a:r>
              <a:rPr lang="en-US" sz="1600" dirty="0" err="1">
                <a:solidFill>
                  <a:srgbClr val="FF0000"/>
                </a:solidFill>
              </a:rPr>
              <a:t>Cashua's</a:t>
            </a:r>
            <a:r>
              <a:rPr lang="en-US" sz="1600" dirty="0">
                <a:solidFill>
                  <a:srgbClr val="FF0000"/>
                </a:solidFill>
              </a:rPr>
              <a:t> Ferry</a:t>
            </a:r>
            <a:r>
              <a:rPr lang="en-US" sz="1600" dirty="0"/>
              <a:t> until Back Swamp is reached…””</a:t>
            </a:r>
          </a:p>
        </p:txBody>
      </p:sp>
      <p:sp>
        <p:nvSpPr>
          <p:cNvPr id="3" name="Slide Number Placeholder 2"/>
          <p:cNvSpPr>
            <a:spLocks noGrp="1"/>
          </p:cNvSpPr>
          <p:nvPr>
            <p:ph type="sldNum" sz="quarter" idx="12"/>
          </p:nvPr>
        </p:nvSpPr>
        <p:spPr/>
        <p:txBody>
          <a:bodyPr/>
          <a:lstStyle/>
          <a:p>
            <a:fld id="{71BD9442-7015-4E1E-A751-FB3645ED61D5}" type="slidenum">
              <a:rPr lang="en-US" smtClean="0"/>
              <a:t>22</a:t>
            </a:fld>
            <a:endParaRPr lang="en-US" dirty="0"/>
          </a:p>
        </p:txBody>
      </p:sp>
      <p:sp>
        <p:nvSpPr>
          <p:cNvPr id="9"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err="1">
                <a:solidFill>
                  <a:schemeClr val="tx1"/>
                </a:solidFill>
              </a:rPr>
              <a:t>Cashua’s</a:t>
            </a:r>
            <a:r>
              <a:rPr lang="en-US" sz="3200" dirty="0">
                <a:solidFill>
                  <a:schemeClr val="tx1"/>
                </a:solidFill>
              </a:rPr>
              <a:t> Ferry</a:t>
            </a:r>
          </a:p>
        </p:txBody>
      </p:sp>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2399164"/>
            <a:ext cx="3510289" cy="2632716"/>
          </a:xfrm>
          <a:prstGeom prst="rect">
            <a:avLst/>
          </a:prstGeom>
          <a:ln>
            <a:solidFill>
              <a:schemeClr val="bg1">
                <a:lumMod val="75000"/>
              </a:schemeClr>
            </a:solidFill>
          </a:ln>
          <a:effectLst>
            <a:outerShdw blurRad="50800" dist="50800" dir="5400000" algn="ctr" rotWithShape="0">
              <a:schemeClr val="bg1"/>
            </a:outerShdw>
          </a:effectLst>
        </p:spPr>
      </p:pic>
      <p:sp>
        <p:nvSpPr>
          <p:cNvPr id="10" name="Oval 9"/>
          <p:cNvSpPr/>
          <p:nvPr/>
        </p:nvSpPr>
        <p:spPr>
          <a:xfrm>
            <a:off x="2667000" y="1784753"/>
            <a:ext cx="1066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050" y="3526551"/>
            <a:ext cx="3962400" cy="2376349"/>
          </a:xfrm>
          <a:prstGeom prst="rect">
            <a:avLst/>
          </a:prstGeom>
          <a:ln>
            <a:solidFill>
              <a:schemeClr val="bg1">
                <a:lumMod val="75000"/>
              </a:schemeClr>
            </a:solidFill>
          </a:ln>
          <a:effectLst>
            <a:outerShdw blurRad="50800" dist="50800" dir="5400000" algn="ctr" rotWithShape="0">
              <a:schemeClr val="bg1"/>
            </a:outerShdw>
          </a:effectLst>
        </p:spPr>
      </p:pic>
      <p:sp>
        <p:nvSpPr>
          <p:cNvPr id="13" name="Oval 12"/>
          <p:cNvSpPr/>
          <p:nvPr/>
        </p:nvSpPr>
        <p:spPr>
          <a:xfrm>
            <a:off x="2286000" y="4422280"/>
            <a:ext cx="1066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843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918" y="1460550"/>
            <a:ext cx="4401035" cy="3187650"/>
          </a:xfrm>
          <a:prstGeom prst="rect">
            <a:avLst/>
          </a:prstGeom>
          <a:ln>
            <a:solidFill>
              <a:schemeClr val="bg1">
                <a:lumMod val="75000"/>
              </a:schemeClr>
            </a:solidFill>
          </a:ln>
          <a:effectLst>
            <a:outerShdw blurRad="50800" dist="50800" dir="5400000" algn="ctr" rotWithShape="0">
              <a:schemeClr val="bg1"/>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6019800"/>
            <a:ext cx="8239406" cy="584775"/>
          </a:xfrm>
          <a:prstGeom prst="rect">
            <a:avLst/>
          </a:prstGeom>
          <a:noFill/>
        </p:spPr>
        <p:txBody>
          <a:bodyPr wrap="square" rtlCol="0">
            <a:spAutoFit/>
          </a:bodyPr>
          <a:lstStyle/>
          <a:p>
            <a:pPr algn="ctr"/>
            <a:r>
              <a:rPr lang="en-US" sz="1600" dirty="0"/>
              <a:t>““…Black Creek to Muse's Bridge; thence following the direction of a straight line running from Muse's Bridge to </a:t>
            </a:r>
            <a:r>
              <a:rPr lang="en-US" sz="1600" dirty="0" err="1"/>
              <a:t>Cashua's</a:t>
            </a:r>
            <a:r>
              <a:rPr lang="en-US" sz="1600" dirty="0"/>
              <a:t> Ferry until </a:t>
            </a:r>
            <a:r>
              <a:rPr lang="en-US" sz="1600" dirty="0">
                <a:solidFill>
                  <a:srgbClr val="FF0000"/>
                </a:solidFill>
              </a:rPr>
              <a:t>Back Swamp</a:t>
            </a:r>
            <a:r>
              <a:rPr lang="en-US" sz="1600" dirty="0"/>
              <a:t> is reached…””</a:t>
            </a:r>
          </a:p>
        </p:txBody>
      </p:sp>
      <p:sp>
        <p:nvSpPr>
          <p:cNvPr id="3" name="Slide Number Placeholder 2"/>
          <p:cNvSpPr>
            <a:spLocks noGrp="1"/>
          </p:cNvSpPr>
          <p:nvPr>
            <p:ph type="sldNum" sz="quarter" idx="12"/>
          </p:nvPr>
        </p:nvSpPr>
        <p:spPr/>
        <p:txBody>
          <a:bodyPr/>
          <a:lstStyle/>
          <a:p>
            <a:fld id="{71BD9442-7015-4E1E-A751-FB3645ED61D5}" type="slidenum">
              <a:rPr lang="en-US" smtClean="0"/>
              <a:t>23</a:t>
            </a:fld>
            <a:endParaRPr lang="en-US" dirty="0"/>
          </a:p>
        </p:txBody>
      </p:sp>
      <p:sp>
        <p:nvSpPr>
          <p:cNvPr id="9"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Back Swamp</a:t>
            </a:r>
          </a:p>
        </p:txBody>
      </p:sp>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6580" y="2667000"/>
            <a:ext cx="4182176" cy="2737313"/>
          </a:xfrm>
          <a:prstGeom prst="rect">
            <a:avLst/>
          </a:prstGeom>
          <a:ln>
            <a:solidFill>
              <a:schemeClr val="bg1">
                <a:lumMod val="75000"/>
              </a:schemeClr>
            </a:solidFill>
          </a:ln>
          <a:effectLst>
            <a:outerShdw blurRad="50800" dist="50800" dir="5400000" algn="ctr" rotWithShape="0">
              <a:schemeClr val="bg1"/>
            </a:outerShdw>
          </a:effectLst>
        </p:spPr>
      </p:pic>
      <p:sp>
        <p:nvSpPr>
          <p:cNvPr id="10" name="Oval 9"/>
          <p:cNvSpPr/>
          <p:nvPr/>
        </p:nvSpPr>
        <p:spPr>
          <a:xfrm>
            <a:off x="2971800" y="1437610"/>
            <a:ext cx="1447800" cy="772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114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209800" y="611695"/>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Draft of Current Survey</a:t>
            </a:r>
          </a:p>
        </p:txBody>
      </p:sp>
      <p:pic>
        <p:nvPicPr>
          <p:cNvPr id="3" name="Content Placeholder 2"/>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814533" y="1068896"/>
            <a:ext cx="3601524" cy="5483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Isosceles Triangle 1"/>
          <p:cNvSpPr/>
          <p:nvPr/>
        </p:nvSpPr>
        <p:spPr>
          <a:xfrm>
            <a:off x="3990975" y="5371547"/>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4133850" y="5037881"/>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4428763" y="4428282"/>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4669640" y="3848100"/>
            <a:ext cx="95250" cy="76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95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26468"/>
            <a:ext cx="8005572" cy="4250532"/>
          </a:xfrm>
        </p:spPr>
        <p:txBody>
          <a:bodyPr>
            <a:normAutofit fontScale="55000" lnSpcReduction="20000"/>
          </a:bodyPr>
          <a:lstStyle/>
          <a:p>
            <a:r>
              <a:rPr lang="en-US" sz="2625" b="1" dirty="0"/>
              <a:t>Role of South Carolina Geodetic Survey </a:t>
            </a:r>
          </a:p>
          <a:p>
            <a:pPr marL="733806" lvl="3" indent="0">
              <a:buNone/>
            </a:pPr>
            <a:endParaRPr lang="en-US" sz="1800" b="1" dirty="0"/>
          </a:p>
          <a:p>
            <a:pPr lvl="3"/>
            <a:r>
              <a:rPr lang="en-US" sz="2175" dirty="0"/>
              <a:t>(1994) Dispute between two or more counties- SCGS will act as mediator to resolve the dispute </a:t>
            </a:r>
          </a:p>
          <a:p>
            <a:pPr marL="0" indent="0">
              <a:buNone/>
            </a:pPr>
            <a:endParaRPr lang="en-US" b="1" dirty="0"/>
          </a:p>
          <a:p>
            <a:pPr lvl="3"/>
            <a:r>
              <a:rPr lang="en-US" sz="2175" dirty="0"/>
              <a:t>(1994/2014) SCGS to assist counties in defining and monumenting the locations of county boundaries and positioning the monuments using geodetic surveys where counties are ill-defined, unmarked, or poorly marked</a:t>
            </a:r>
          </a:p>
          <a:p>
            <a:pPr marL="733806" lvl="3" indent="0">
              <a:buNone/>
            </a:pPr>
            <a:endParaRPr lang="en-US" sz="2175" dirty="0"/>
          </a:p>
          <a:p>
            <a:pPr lvl="3"/>
            <a:r>
              <a:rPr lang="en-US" sz="2175" dirty="0"/>
              <a:t>(2014) SCGS will clarify county boundaries as defined in Chapter 3, Title 4</a:t>
            </a:r>
          </a:p>
          <a:p>
            <a:pPr marL="733806" lvl="3" indent="0">
              <a:buNone/>
            </a:pPr>
            <a:endParaRPr lang="en-US" sz="2175" dirty="0"/>
          </a:p>
          <a:p>
            <a:pPr lvl="3"/>
            <a:r>
              <a:rPr lang="en-US" sz="2175" dirty="0"/>
              <a:t>(2014) SCGS will analyze archival and other evidence and perform field surveys to position geographically all county boundaries in accordance with statutory descriptions</a:t>
            </a:r>
          </a:p>
          <a:p>
            <a:pPr marL="978408" lvl="3" indent="0">
              <a:buNone/>
            </a:pPr>
            <a:endParaRPr lang="en-US" sz="2175" dirty="0"/>
          </a:p>
          <a:p>
            <a:pPr lvl="3"/>
            <a:r>
              <a:rPr lang="en-US" sz="2175" dirty="0"/>
              <a:t>(2014) T</a:t>
            </a:r>
            <a:r>
              <a:rPr lang="en-US" dirty="0"/>
              <a:t>o amend section 27-2-105, Code of Laws of South Carolina, 1976, relating to the duties of the South Carolina Geodetic Survey (SCGS) with respect to determining county boundaries, so as to authorize and direct the SCGS to clarify county boundaries and mediate boundary disputes between counties by providing a procedure allowing the SCGS administratively to adjust county boundaries, to provide the procedures including notice that SCGS must follow in making such adjustments, to provide that affected parties may appeal these adjustments to the Administrative Law Court in a de novo hearing, to provide the method of determining the effective date of these administrative county boundary adjustments and the notice requirements for these adjustments to be effective and to provide that nothing contained in this administrative process restricts the authority of the General Assembly by legislative enactment to adjust or otherwise clarify county boundaries by legislative enactment.</a:t>
            </a:r>
            <a:endParaRPr lang="en-US" sz="2175" dirty="0"/>
          </a:p>
          <a:p>
            <a:pPr marL="733806" lvl="3" indent="0">
              <a:buNone/>
            </a:pPr>
            <a:endParaRPr lang="en-US" sz="1800" dirty="0">
              <a:solidFill>
                <a:schemeClr val="bg1"/>
              </a:solidFill>
            </a:endParaRPr>
          </a:p>
          <a:p>
            <a:pPr marL="733806" lvl="3" indent="0">
              <a:buNone/>
            </a:pP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47800" y="762000"/>
            <a:ext cx="6172200" cy="834629"/>
          </a:xfrm>
        </p:spPr>
        <p:txBody>
          <a:bodyPr vert="horz" lIns="0" rIns="0" bIns="0" anchor="b">
            <a:normAutofit/>
          </a:bodyPr>
          <a:lstStyle/>
          <a:p>
            <a:r>
              <a:rPr lang="en-US" sz="3200" dirty="0"/>
              <a:t>SC Code of Law and Act 262 Of 2014</a:t>
            </a:r>
          </a:p>
        </p:txBody>
      </p:sp>
      <p:sp>
        <p:nvSpPr>
          <p:cNvPr id="6" name="TextBox 5"/>
          <p:cNvSpPr txBox="1"/>
          <p:nvPr/>
        </p:nvSpPr>
        <p:spPr>
          <a:xfrm>
            <a:off x="304800" y="6017796"/>
            <a:ext cx="4441253"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Op. S.C. Atty. Gen. 2016 (S.C.A.G. March 1, 2016)</a:t>
            </a:r>
          </a:p>
        </p:txBody>
      </p:sp>
      <p:sp>
        <p:nvSpPr>
          <p:cNvPr id="7" name="TextBox 6"/>
          <p:cNvSpPr txBox="1"/>
          <p:nvPr/>
        </p:nvSpPr>
        <p:spPr>
          <a:xfrm>
            <a:off x="304799" y="6429961"/>
            <a:ext cx="4441253" cy="33855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Op. S.C. Atty. Gen. 2018 (S.C.A.G. May 22, 2018)</a:t>
            </a:r>
          </a:p>
        </p:txBody>
      </p:sp>
    </p:spTree>
    <p:extLst>
      <p:ext uri="{BB962C8B-B14F-4D97-AF65-F5344CB8AC3E}">
        <p14:creationId xmlns:p14="http://schemas.microsoft.com/office/powerpoint/2010/main" val="2435248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lstStyle/>
          <a:p>
            <a:r>
              <a:rPr lang="en-US" sz="4400" dirty="0"/>
              <a:t>Act No. 262 of 2014</a:t>
            </a:r>
          </a:p>
        </p:txBody>
      </p:sp>
      <p:sp>
        <p:nvSpPr>
          <p:cNvPr id="3" name="Content Placeholder 2"/>
          <p:cNvSpPr>
            <a:spLocks noGrp="1"/>
          </p:cNvSpPr>
          <p:nvPr>
            <p:ph idx="1"/>
          </p:nvPr>
        </p:nvSpPr>
        <p:spPr>
          <a:xfrm>
            <a:off x="381000" y="1828800"/>
            <a:ext cx="8382000" cy="4648200"/>
          </a:xfrm>
        </p:spPr>
        <p:txBody>
          <a:bodyPr>
            <a:normAutofit fontScale="40000" lnSpcReduction="20000"/>
          </a:bodyPr>
          <a:lstStyle/>
          <a:p>
            <a:r>
              <a:rPr lang="en-US" sz="4000" dirty="0"/>
              <a:t>An Act to amend </a:t>
            </a:r>
            <a:r>
              <a:rPr lang="en-US" sz="5000" b="1" dirty="0"/>
              <a:t>Section 27-2-105</a:t>
            </a:r>
          </a:p>
          <a:p>
            <a:pPr marL="0" indent="0">
              <a:buNone/>
            </a:pPr>
            <a:r>
              <a:rPr lang="en-US" sz="4000" dirty="0"/>
              <a:t> </a:t>
            </a:r>
          </a:p>
          <a:p>
            <a:r>
              <a:rPr lang="en-US" sz="4000" dirty="0"/>
              <a:t>Relating to the duties of the SC Geodetic Survey (SCGS) with respect to determining county boundaries</a:t>
            </a:r>
          </a:p>
          <a:p>
            <a:pPr marL="0" indent="0">
              <a:buNone/>
            </a:pPr>
            <a:endParaRPr lang="en-US" sz="2200" dirty="0"/>
          </a:p>
          <a:p>
            <a:r>
              <a:rPr lang="en-US" sz="4600" b="1" dirty="0"/>
              <a:t>Purpose: </a:t>
            </a:r>
          </a:p>
          <a:p>
            <a:pPr marL="0" indent="0">
              <a:buNone/>
            </a:pPr>
            <a:endParaRPr lang="en-US" b="1" dirty="0"/>
          </a:p>
          <a:p>
            <a:pPr lvl="2"/>
            <a:r>
              <a:rPr lang="en-US" sz="4000" dirty="0"/>
              <a:t>Exact and precise locations and boundaries of state’s political subdivisions are critical for services, enforcement of property rights and election of public officials. </a:t>
            </a:r>
          </a:p>
          <a:p>
            <a:pPr marL="667512" lvl="2" indent="0">
              <a:buNone/>
            </a:pPr>
            <a:endParaRPr lang="en-US" sz="4000" dirty="0"/>
          </a:p>
          <a:p>
            <a:pPr lvl="2"/>
            <a:r>
              <a:rPr lang="en-US" sz="4000" dirty="0"/>
              <a:t>Passage of time and growth has led to confusion over statutory county descriptions and the locations of county boundary lines </a:t>
            </a:r>
          </a:p>
          <a:p>
            <a:pPr marL="667512" lvl="2" indent="0">
              <a:buNone/>
            </a:pPr>
            <a:endParaRPr lang="en-US" sz="4000" dirty="0"/>
          </a:p>
          <a:p>
            <a:pPr lvl="2"/>
            <a:r>
              <a:rPr lang="en-US" sz="4000" dirty="0"/>
              <a:t>Technology exists now to cost-effectively provide definite and permanent markers of boundary lines </a:t>
            </a:r>
          </a:p>
          <a:p>
            <a:pPr marL="667512" lvl="2" indent="0">
              <a:buNone/>
            </a:pPr>
            <a:endParaRPr lang="en-US" sz="4000" dirty="0"/>
          </a:p>
          <a:p>
            <a:pPr lvl="2"/>
            <a:r>
              <a:rPr lang="en-US" sz="4000" dirty="0"/>
              <a:t>Necessary for state government and political subdivisions </a:t>
            </a:r>
          </a:p>
          <a:p>
            <a:pPr marL="667512" lvl="2" indent="0">
              <a:buNone/>
            </a:pPr>
            <a:endParaRPr lang="en-US" sz="4000" dirty="0"/>
          </a:p>
          <a:p>
            <a:pPr lvl="2"/>
            <a:r>
              <a:rPr lang="en-US" sz="4000" dirty="0"/>
              <a:t>SCGS is the appropriate instrument to vest with the necessary authority to resolve county boundary issues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477000"/>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71BD9442-7015-4E1E-A751-FB3645ED61D5}" type="slidenum">
              <a:rPr lang="en-US" smtClean="0"/>
              <a:t>26</a:t>
            </a:fld>
            <a:endParaRPr lang="en-US" dirty="0"/>
          </a:p>
        </p:txBody>
      </p:sp>
    </p:spTree>
    <p:extLst>
      <p:ext uri="{BB962C8B-B14F-4D97-AF65-F5344CB8AC3E}">
        <p14:creationId xmlns:p14="http://schemas.microsoft.com/office/powerpoint/2010/main" val="2345114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066800"/>
            <a:ext cx="5181600" cy="533400"/>
          </a:xfrm>
        </p:spPr>
        <p:txBody>
          <a:bodyPr vert="horz" lIns="0" rIns="0" bIns="0" anchor="b">
            <a:normAutofit/>
          </a:bodyPr>
          <a:lstStyle/>
          <a:p>
            <a:r>
              <a:rPr lang="en-US" sz="3200" dirty="0"/>
              <a:t>Steps for Clarifying Boundaries </a:t>
            </a:r>
          </a:p>
        </p:txBody>
      </p:sp>
      <p:sp>
        <p:nvSpPr>
          <p:cNvPr id="3" name="Content Placeholder 2"/>
          <p:cNvSpPr>
            <a:spLocks noGrp="1"/>
          </p:cNvSpPr>
          <p:nvPr>
            <p:ph idx="1"/>
          </p:nvPr>
        </p:nvSpPr>
        <p:spPr/>
        <p:txBody>
          <a:bodyPr>
            <a:normAutofit lnSpcReduction="10000"/>
          </a:bodyPr>
          <a:lstStyle/>
          <a:p>
            <a:endParaRPr lang="en-US" dirty="0"/>
          </a:p>
          <a:p>
            <a:r>
              <a:rPr lang="en-US" sz="2400" dirty="0"/>
              <a:t>Notify County Administrators in advance of planned work</a:t>
            </a:r>
          </a:p>
          <a:p>
            <a:r>
              <a:rPr lang="en-US" sz="2400" dirty="0"/>
              <a:t>Conduct historical research for documentary evidence of boundaries  </a:t>
            </a:r>
          </a:p>
          <a:p>
            <a:r>
              <a:rPr lang="en-US" sz="2400" dirty="0"/>
              <a:t>Perform field work to locate monuments and corroborating evidence and position on State Plane Coordinates</a:t>
            </a:r>
          </a:p>
          <a:p>
            <a:r>
              <a:rPr lang="en-US" sz="2400" dirty="0"/>
              <a:t>Share preliminary findings with county officials for impact analysis and to plan public meetings</a:t>
            </a:r>
          </a:p>
          <a:p>
            <a:r>
              <a:rPr lang="en-US" sz="2400" dirty="0"/>
              <a:t>Receive feedback and input from local officials and public</a:t>
            </a:r>
          </a:p>
          <a:p>
            <a:r>
              <a:rPr lang="en-US" sz="2400" dirty="0"/>
              <a:t>Review and update findings, as appropriate</a:t>
            </a:r>
          </a:p>
          <a:p>
            <a:r>
              <a:rPr lang="en-US" sz="2400" dirty="0"/>
              <a:t>Work to build cooperation with affected parties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516216"/>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1BD9442-7015-4E1E-A751-FB3645ED61D5}" type="slidenum">
              <a:rPr lang="en-US" smtClean="0"/>
              <a:t>27</a:t>
            </a:fld>
            <a:endParaRPr lang="en-US" dirty="0"/>
          </a:p>
        </p:txBody>
      </p:sp>
    </p:spTree>
    <p:extLst>
      <p:ext uri="{BB962C8B-B14F-4D97-AF65-F5344CB8AC3E}">
        <p14:creationId xmlns:p14="http://schemas.microsoft.com/office/powerpoint/2010/main" val="84014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98784" y="1687143"/>
            <a:ext cx="3146432" cy="4073081"/>
          </a:xfrm>
          <a:ln>
            <a:solidFill>
              <a:schemeClr val="tx1"/>
            </a:solidFill>
          </a:ln>
        </p:spPr>
      </p:pic>
      <p:sp>
        <p:nvSpPr>
          <p:cNvPr id="6" name="Title 4"/>
          <p:cNvSpPr txBox="1">
            <a:spLocks/>
          </p:cNvSpPr>
          <p:nvPr/>
        </p:nvSpPr>
        <p:spPr>
          <a:xfrm>
            <a:off x="725022" y="685800"/>
            <a:ext cx="7886700" cy="511709"/>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75"/>
              <a:t>Public Meeting Notification</a:t>
            </a:r>
            <a:endParaRPr lang="en-US" sz="3675" dirty="0"/>
          </a:p>
        </p:txBody>
      </p:sp>
    </p:spTree>
    <p:extLst>
      <p:ext uri="{BB962C8B-B14F-4D97-AF65-F5344CB8AC3E}">
        <p14:creationId xmlns:p14="http://schemas.microsoft.com/office/powerpoint/2010/main" val="152917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7800" y="1652155"/>
            <a:ext cx="6441144" cy="4977245"/>
          </a:xfrm>
          <a:ln>
            <a:solidFill>
              <a:schemeClr val="tx1"/>
            </a:solidFill>
          </a:ln>
        </p:spPr>
      </p:pic>
      <p:sp>
        <p:nvSpPr>
          <p:cNvPr id="5" name="Title 4"/>
          <p:cNvSpPr>
            <a:spLocks noGrp="1"/>
          </p:cNvSpPr>
          <p:nvPr>
            <p:ph type="title"/>
          </p:nvPr>
        </p:nvSpPr>
        <p:spPr>
          <a:xfrm>
            <a:off x="725022" y="685800"/>
            <a:ext cx="7886700" cy="511709"/>
          </a:xfrm>
        </p:spPr>
        <p:txBody>
          <a:bodyPr>
            <a:normAutofit fontScale="90000"/>
          </a:bodyPr>
          <a:lstStyle/>
          <a:p>
            <a:pPr algn="ctr"/>
            <a:r>
              <a:rPr lang="en-US" sz="3675" dirty="0">
                <a:solidFill>
                  <a:schemeClr val="tx1"/>
                </a:solidFill>
              </a:rPr>
              <a:t>Public Meeting Notification</a:t>
            </a:r>
          </a:p>
        </p:txBody>
      </p:sp>
    </p:spTree>
    <p:extLst>
      <p:ext uri="{BB962C8B-B14F-4D97-AF65-F5344CB8AC3E}">
        <p14:creationId xmlns:p14="http://schemas.microsoft.com/office/powerpoint/2010/main" val="2206097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95400" y="1447800"/>
            <a:ext cx="6553200" cy="5018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59551" y="1456494"/>
            <a:ext cx="5224895" cy="519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ACT 99 of 1888</a:t>
            </a:r>
          </a:p>
        </p:txBody>
      </p:sp>
      <p:sp>
        <p:nvSpPr>
          <p:cNvPr id="5" name="Right Arrow 4"/>
          <p:cNvSpPr/>
          <p:nvPr/>
        </p:nvSpPr>
        <p:spPr>
          <a:xfrm>
            <a:off x="4495800" y="2895600"/>
            <a:ext cx="4572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a:solidFill>
                  <a:schemeClr val="tx1"/>
                </a:solidFill>
                <a:effectLst/>
              </a:rPr>
              <a:t>Scatter Gram of Differences</a:t>
            </a:r>
            <a:br>
              <a:rPr lang="en-US" sz="3600" dirty="0">
                <a:solidFill>
                  <a:schemeClr val="tx1"/>
                </a:solidFill>
                <a:effectLst/>
              </a:rPr>
            </a:br>
            <a:r>
              <a:rPr lang="en-US" sz="3600" dirty="0">
                <a:solidFill>
                  <a:schemeClr val="tx1"/>
                </a:solidFill>
                <a:effectLst/>
              </a:rPr>
              <a:t>Between Observations</a:t>
            </a:r>
            <a:br>
              <a:rPr lang="en-US" dirty="0"/>
            </a:br>
            <a:r>
              <a:rPr lang="en-US" sz="1800" dirty="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sp>
        <p:nvSpPr>
          <p:cNvPr id="3" name="Slide Number Placeholder 2"/>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30</a:t>
            </a:fld>
            <a:endParaRPr lang="en-US" sz="1200" dirty="0">
              <a:solidFill>
                <a:srgbClr val="1F497D">
                  <a:shade val="90000"/>
                </a:srgbClr>
              </a:solidFill>
            </a:endParaRPr>
          </a:p>
        </p:txBody>
      </p:sp>
    </p:spTree>
    <p:extLst>
      <p:ext uri="{BB962C8B-B14F-4D97-AF65-F5344CB8AC3E}">
        <p14:creationId xmlns:p14="http://schemas.microsoft.com/office/powerpoint/2010/main" val="3703820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93689"/>
            <a:ext cx="8229600" cy="1139825"/>
          </a:xfrm>
        </p:spPr>
        <p:txBody>
          <a:bodyPr rtlCol="0">
            <a:normAutofit fontScale="90000"/>
          </a:bodyPr>
          <a:lstStyle/>
          <a:p>
            <a:pPr algn="ctr" eaLnBrk="1" fontAlgn="auto" hangingPunct="1">
              <a:spcAft>
                <a:spcPts val="0"/>
              </a:spcAft>
              <a:defRPr/>
            </a:pPr>
            <a:r>
              <a:rPr lang="en-US" sz="3600" dirty="0">
                <a:solidFill>
                  <a:schemeClr val="tx1"/>
                </a:solidFill>
                <a:effectLst/>
              </a:rPr>
              <a:t>Scatter Gram of Differences</a:t>
            </a:r>
            <a:br>
              <a:rPr lang="en-US" sz="3600" dirty="0">
                <a:solidFill>
                  <a:schemeClr val="tx1"/>
                </a:solidFill>
                <a:effectLst/>
              </a:rPr>
            </a:br>
            <a:r>
              <a:rPr lang="en-US" sz="3600" dirty="0">
                <a:solidFill>
                  <a:schemeClr val="tx1"/>
                </a:solidFill>
                <a:effectLst/>
              </a:rPr>
              <a:t>Between Observations</a:t>
            </a:r>
            <a:br>
              <a:rPr lang="en-US" dirty="0"/>
            </a:br>
            <a:r>
              <a:rPr lang="en-US" sz="1800" dirty="0">
                <a:solidFill>
                  <a:schemeClr val="tx1"/>
                </a:solidFill>
                <a:effectLst/>
              </a:rPr>
              <a:t>2 – Five Minute Sessions</a:t>
            </a:r>
          </a:p>
        </p:txBody>
      </p:sp>
      <p:graphicFrame>
        <p:nvGraphicFramePr>
          <p:cNvPr id="4" name="Content Placeholder 3"/>
          <p:cNvGraphicFramePr>
            <a:graphicFrameLocks noGrp="1"/>
          </p:cNvGraphicFramePr>
          <p:nvPr>
            <p:ph idx="1"/>
          </p:nvPr>
        </p:nvGraphicFramePr>
        <p:xfrm>
          <a:off x="1328057" y="1875974"/>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2286000" y="2590800"/>
            <a:ext cx="3657600" cy="3200400"/>
          </a:xfrm>
          <a:prstGeom prst="ellipse">
            <a:avLst/>
          </a:prstGeom>
          <a:noFill/>
          <a:ln w="28575" algn="ctr">
            <a:solidFill>
              <a:schemeClr val="tx1"/>
            </a:solidFill>
            <a:round/>
            <a:headEnd type="diamond" w="med" len="med"/>
            <a:tailEnd type="triangle" w="med" len="med"/>
          </a:ln>
        </p:spPr>
        <p:txBody>
          <a:bodyPr anchor="b"/>
          <a:lstStyle/>
          <a:p>
            <a:pPr fontAlgn="base">
              <a:spcBef>
                <a:spcPct val="0"/>
              </a:spcBef>
              <a:spcAft>
                <a:spcPct val="0"/>
              </a:spcAft>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2759075" y="1603375"/>
            <a:ext cx="3642344"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RMSE(2-D) = 0.020m @95%</a:t>
            </a:r>
          </a:p>
        </p:txBody>
      </p:sp>
      <p:sp>
        <p:nvSpPr>
          <p:cNvPr id="44038" name="Rectangle 6"/>
          <p:cNvSpPr>
            <a:spLocks noChangeArrowheads="1"/>
          </p:cNvSpPr>
          <p:nvPr/>
        </p:nvSpPr>
        <p:spPr bwMode="auto">
          <a:xfrm>
            <a:off x="2940051" y="6304756"/>
            <a:ext cx="2668679" cy="461665"/>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400" dirty="0">
                <a:solidFill>
                  <a:prstClr val="black">
                    <a:lumMod val="85000"/>
                    <a:lumOff val="15000"/>
                  </a:prstClr>
                </a:solidFill>
                <a:latin typeface="Calibri" pitchFamily="34" charset="0"/>
              </a:rPr>
              <a:t>Axis Units in Meters</a:t>
            </a:r>
          </a:p>
        </p:txBody>
      </p:sp>
      <p:sp>
        <p:nvSpPr>
          <p:cNvPr id="30727" name="TextBox 6"/>
          <p:cNvSpPr txBox="1">
            <a:spLocks noChangeArrowheads="1"/>
          </p:cNvSpPr>
          <p:nvPr/>
        </p:nvSpPr>
        <p:spPr bwMode="auto">
          <a:xfrm>
            <a:off x="5210175" y="2147889"/>
            <a:ext cx="2194832"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0000"/>
                </a:solidFill>
                <a:latin typeface="Calibri" pitchFamily="34" charset="0"/>
              </a:rPr>
              <a:t>0.015m = ~0.05’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2578596"/>
            <a:ext cx="3352800" cy="3301266"/>
          </a:xfrm>
          <a:prstGeom prst="rect">
            <a:avLst/>
          </a:prstGeom>
        </p:spPr>
      </p:pic>
      <p:sp>
        <p:nvSpPr>
          <p:cNvPr id="5" name="Slide Number Placeholder 4"/>
          <p:cNvSpPr>
            <a:spLocks noGrp="1"/>
          </p:cNvSpPr>
          <p:nvPr>
            <p:ph type="sldNum" sz="quarter" idx="12"/>
          </p:nvPr>
        </p:nvSpPr>
        <p:spPr/>
        <p:txBody>
          <a:bodyPr/>
          <a:lstStyle/>
          <a:p>
            <a:fld id="{753F07CF-6503-4887-A1B1-2E2BCEE34CB9}" type="slidenum">
              <a:rPr lang="en-US" sz="1200" smtClean="0">
                <a:solidFill>
                  <a:srgbClr val="1F497D">
                    <a:shade val="90000"/>
                  </a:srgbClr>
                </a:solidFill>
              </a:rPr>
              <a:pPr/>
              <a:t>31</a:t>
            </a:fld>
            <a:endParaRPr lang="en-US" sz="1200" dirty="0">
              <a:solidFill>
                <a:srgbClr val="1F497D">
                  <a:shade val="90000"/>
                </a:srgbClr>
              </a:solidFill>
            </a:endParaRPr>
          </a:p>
        </p:txBody>
      </p:sp>
    </p:spTree>
    <p:extLst>
      <p:ext uri="{BB962C8B-B14F-4D97-AF65-F5344CB8AC3E}">
        <p14:creationId xmlns:p14="http://schemas.microsoft.com/office/powerpoint/2010/main" val="369453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32" y="1752598"/>
            <a:ext cx="8229600" cy="4572000"/>
          </a:xfrm>
        </p:spPr>
        <p:txBody>
          <a:bodyPr>
            <a:noAutofit/>
          </a:bodyPr>
          <a:lstStyle/>
          <a:p>
            <a:r>
              <a:rPr lang="en-US" sz="1050" b="1" dirty="0"/>
              <a:t>SCGS Requirements: </a:t>
            </a:r>
          </a:p>
          <a:p>
            <a:pPr marL="0" indent="0">
              <a:buNone/>
            </a:pPr>
            <a:endParaRPr lang="en-US" sz="1050" b="1" dirty="0"/>
          </a:p>
          <a:p>
            <a:pPr lvl="2"/>
            <a:r>
              <a:rPr lang="en-US" sz="1050" dirty="0"/>
              <a:t>Upon reestablishing county boundary, SCGS shall certify its work and within 30 days of certification: </a:t>
            </a:r>
          </a:p>
          <a:p>
            <a:pPr marL="500634" lvl="2" indent="0">
              <a:buNone/>
            </a:pPr>
            <a:endParaRPr lang="en-US" sz="1050" dirty="0"/>
          </a:p>
          <a:p>
            <a:pPr lvl="4"/>
            <a:r>
              <a:rPr lang="en-US" sz="1050" dirty="0"/>
              <a:t>Provide copies to the administrator of each affected county; </a:t>
            </a:r>
          </a:p>
          <a:p>
            <a:pPr lvl="4"/>
            <a:r>
              <a:rPr lang="en-US" sz="1050" dirty="0"/>
              <a:t>Provide written notification to affected parties</a:t>
            </a:r>
          </a:p>
          <a:p>
            <a:pPr lvl="4"/>
            <a:r>
              <a:rPr lang="en-US" sz="1050" dirty="0"/>
              <a:t>Provide notice and copies to the public through its official website and or other means it considers appropriate; and</a:t>
            </a:r>
          </a:p>
          <a:p>
            <a:pPr lvl="4"/>
            <a:r>
              <a:rPr lang="en-US" sz="1050" dirty="0"/>
              <a:t> Notify as it determines appropriate, other affected state and federal agencies </a:t>
            </a:r>
          </a:p>
          <a:p>
            <a:pPr lvl="4"/>
            <a:endParaRPr lang="en-US" sz="1050" dirty="0"/>
          </a:p>
          <a:p>
            <a:pPr marL="785241" lvl="2" indent="-257175"/>
            <a:r>
              <a:rPr lang="en-US" sz="1050" dirty="0"/>
              <a:t>(Initiates 60 Day Appeal Process)</a:t>
            </a:r>
          </a:p>
          <a:p>
            <a:pPr lvl="2">
              <a:buFont typeface="Arial" panose="020B0604020202020204" pitchFamily="34" charset="0"/>
              <a:buChar char="•"/>
            </a:pPr>
            <a:endParaRPr lang="en-US" sz="1050" dirty="0"/>
          </a:p>
          <a:p>
            <a:pPr lvl="1"/>
            <a:r>
              <a:rPr lang="en-US" sz="1050" dirty="0"/>
              <a:t>Certified Surveys submitted to Secretary of State, Register of Deeds Offices, and South Carolina Department of Archives with Cover Letter</a:t>
            </a:r>
          </a:p>
          <a:p>
            <a:pPr lvl="1"/>
            <a:r>
              <a:rPr lang="en-US" sz="1050" dirty="0"/>
              <a:t>Date of the cover letter is the date the surveys become effective</a:t>
            </a:r>
          </a:p>
          <a:p>
            <a:pPr lvl="1"/>
            <a:r>
              <a:rPr lang="en-US" sz="1050" dirty="0"/>
              <a:t>Introduce Legislation to update Code of Law to reflect clarified boundary with State Plane Coordinates</a:t>
            </a:r>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96232" y="1116579"/>
            <a:ext cx="6172200" cy="529189"/>
          </a:xfrm>
        </p:spPr>
        <p:txBody>
          <a:bodyPr>
            <a:normAutofit fontScale="90000"/>
          </a:bodyPr>
          <a:lstStyle/>
          <a:p>
            <a:r>
              <a:rPr lang="en-US" sz="2400" dirty="0">
                <a:solidFill>
                  <a:schemeClr val="bg1"/>
                </a:solidFill>
              </a:rPr>
              <a:t>Act 262 of 2014</a:t>
            </a:r>
            <a:r>
              <a:rPr lang="en-US" dirty="0">
                <a:solidFill>
                  <a:schemeClr val="bg1"/>
                </a:solidFill>
              </a:rPr>
              <a:t>	</a:t>
            </a:r>
          </a:p>
        </p:txBody>
      </p:sp>
      <p:sp>
        <p:nvSpPr>
          <p:cNvPr id="6" name="Title 1"/>
          <p:cNvSpPr txBox="1">
            <a:spLocks/>
          </p:cNvSpPr>
          <p:nvPr/>
        </p:nvSpPr>
        <p:spPr>
          <a:xfrm>
            <a:off x="1295400" y="771573"/>
            <a:ext cx="6343650" cy="609600"/>
          </a:xfrm>
          <a:prstGeom prst="rect">
            <a:avLst/>
          </a:prstGeom>
        </p:spPr>
        <p:txBody>
          <a:bodyPr vert="horz" lIns="0" rIns="0" bIns="0" anchor="b">
            <a:normAutofit fontScale="5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50" b="0" i="0" u="none" strike="noStrike" kern="1200" cap="none" spc="0" normalizeH="0" baseline="0" noProof="0" dirty="0">
                <a:ln>
                  <a:noFill/>
                </a:ln>
                <a:solidFill>
                  <a:prstClr val="black"/>
                </a:solidFill>
                <a:effectLst/>
                <a:uLnTx/>
                <a:uFillTx/>
                <a:latin typeface="Calibri"/>
                <a:ea typeface="+mj-ea"/>
                <a:cs typeface="+mj-cs"/>
              </a:rPr>
              <a:t>Steps for Clarifying Boundaries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50" b="0" i="0" u="none" strike="noStrike" kern="1200" cap="none" spc="0" normalizeH="0" baseline="0" noProof="0" dirty="0">
                <a:ln>
                  <a:noFill/>
                </a:ln>
                <a:solidFill>
                  <a:prstClr val="black"/>
                </a:solidFill>
                <a:effectLst/>
                <a:uLnTx/>
                <a:uFillTx/>
                <a:latin typeface="Calibri"/>
                <a:ea typeface="+mj-ea"/>
                <a:cs typeface="+mj-cs"/>
              </a:rPr>
              <a:t>SC Code of Law </a:t>
            </a:r>
            <a:r>
              <a:rPr kumimoji="0" lang="en-US" sz="3800" b="0" i="0" u="none" strike="noStrike" kern="1200" cap="none" spc="0" normalizeH="0" baseline="0" noProof="0" dirty="0">
                <a:ln>
                  <a:noFill/>
                </a:ln>
                <a:solidFill>
                  <a:prstClr val="black"/>
                </a:solidFill>
                <a:effectLst/>
                <a:uLnTx/>
                <a:uFillTx/>
                <a:latin typeface="Calibri"/>
                <a:ea typeface="+mj-ea"/>
                <a:cs typeface="+mj-cs"/>
              </a:rPr>
              <a:t>SECTION 27-2-105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1195"/>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657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z="2625" b="1" dirty="0"/>
              <a:t>Affected Parties Disagreeing with SCGS: </a:t>
            </a:r>
          </a:p>
          <a:p>
            <a:pPr marL="0" indent="0">
              <a:buNone/>
            </a:pPr>
            <a:endParaRPr lang="en-US" sz="2325" b="1" dirty="0"/>
          </a:p>
          <a:p>
            <a:pPr lvl="2"/>
            <a:r>
              <a:rPr lang="en-US" sz="2175" dirty="0"/>
              <a:t>May file request for a contested case hearing with the SC Administrative Law Court</a:t>
            </a:r>
          </a:p>
          <a:p>
            <a:pPr marL="500634" lvl="2" indent="0">
              <a:buNone/>
            </a:pPr>
            <a:endParaRPr lang="en-US" sz="2175" dirty="0"/>
          </a:p>
          <a:p>
            <a:pPr lvl="2"/>
            <a:r>
              <a:rPr lang="en-US" sz="2175" dirty="0"/>
              <a:t>This decision may be appealed </a:t>
            </a:r>
          </a:p>
          <a:p>
            <a:pPr lvl="2"/>
            <a:endParaRPr lang="en-US" sz="1425" dirty="0"/>
          </a:p>
          <a:p>
            <a:pPr lvl="2"/>
            <a:r>
              <a:rPr lang="en-US" sz="2325" b="1" dirty="0"/>
              <a:t>“Affected Party”</a:t>
            </a:r>
          </a:p>
          <a:p>
            <a:pPr lvl="7"/>
            <a:r>
              <a:rPr lang="en-US" sz="2175" dirty="0"/>
              <a:t>Governing body of an affected county </a:t>
            </a:r>
          </a:p>
          <a:p>
            <a:pPr lvl="7"/>
            <a:r>
              <a:rPr lang="en-US" sz="2175" dirty="0"/>
              <a:t>Governing body of a political subdivision of this State</a:t>
            </a:r>
          </a:p>
          <a:p>
            <a:pPr lvl="7"/>
            <a:r>
              <a:rPr lang="en-US" sz="2175" dirty="0"/>
              <a:t>An elected official, other than a statewide elected official</a:t>
            </a:r>
          </a:p>
          <a:p>
            <a:pPr lvl="7"/>
            <a:r>
              <a:rPr lang="en-US" sz="2175" dirty="0"/>
              <a:t>A property owner or an individual residing in the certification zone </a:t>
            </a:r>
          </a:p>
          <a:p>
            <a:pPr lvl="7"/>
            <a:r>
              <a:rPr lang="en-US" sz="2175" dirty="0"/>
              <a:t>A business entity located in the certification zone </a:t>
            </a:r>
          </a:p>
          <a:p>
            <a:pPr lvl="7"/>
            <a:r>
              <a:rPr lang="en-US" sz="2175" dirty="0"/>
              <a:t>A nonresident individual who owns or leases real property situated in the certification zone</a:t>
            </a:r>
          </a:p>
          <a:p>
            <a:pPr lvl="4"/>
            <a:endParaRPr lang="en-US" dirty="0"/>
          </a:p>
          <a:p>
            <a:pPr marL="733806" lvl="3" indent="0">
              <a:buNone/>
            </a:pP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
        <p:nvSpPr>
          <p:cNvPr id="2" name="Title 1"/>
          <p:cNvSpPr>
            <a:spLocks noGrp="1"/>
          </p:cNvSpPr>
          <p:nvPr>
            <p:ph type="title"/>
          </p:nvPr>
        </p:nvSpPr>
        <p:spPr>
          <a:xfrm>
            <a:off x="1485900" y="469106"/>
            <a:ext cx="6172200" cy="857250"/>
          </a:xfrm>
        </p:spPr>
        <p:txBody>
          <a:bodyPr>
            <a:normAutofit/>
          </a:bodyPr>
          <a:lstStyle/>
          <a:p>
            <a:pPr algn="ctr"/>
            <a:r>
              <a:rPr lang="en-US" sz="2400" dirty="0">
                <a:solidFill>
                  <a:schemeClr val="tx1"/>
                </a:solidFill>
              </a:rPr>
              <a:t>SC Code of Law SECTION 27-2-105</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3470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5, Title 4 	</a:t>
            </a:r>
          </a:p>
        </p:txBody>
      </p:sp>
      <p:sp>
        <p:nvSpPr>
          <p:cNvPr id="3" name="Content Placeholder 2"/>
          <p:cNvSpPr>
            <a:spLocks noGrp="1"/>
          </p:cNvSpPr>
          <p:nvPr>
            <p:ph idx="1"/>
          </p:nvPr>
        </p:nvSpPr>
        <p:spPr/>
        <p:txBody>
          <a:bodyPr>
            <a:normAutofit fontScale="85000" lnSpcReduction="10000"/>
          </a:bodyPr>
          <a:lstStyle/>
          <a:p>
            <a:r>
              <a:rPr lang="en-US" sz="2400" b="1" dirty="0"/>
              <a:t>Change of Boundaries</a:t>
            </a:r>
          </a:p>
          <a:p>
            <a:pPr marL="0" indent="0">
              <a:buNone/>
            </a:pPr>
            <a:endParaRPr lang="en-US" sz="2400" b="1" dirty="0"/>
          </a:p>
          <a:p>
            <a:pPr lvl="1"/>
            <a:r>
              <a:rPr lang="en-US" sz="1600" b="1" dirty="0"/>
              <a:t>S.C. Code § 4-5-120: Procedure </a:t>
            </a:r>
            <a:r>
              <a:rPr lang="en-US" sz="1700" b="1" dirty="0"/>
              <a:t>for annexing part of county- </a:t>
            </a:r>
            <a:r>
              <a:rPr lang="en-US" sz="1700" dirty="0"/>
              <a:t>governing body or 10 percent of registered voters petition in writing, shall deposit with the clerk of court an amount of money sufficient to cover the expenses of surveys , plats, annexation commission and the election to be held to determine whether the proposed annexation shall be effected and then file such resolution or petition in the office of the clerk of court</a:t>
            </a:r>
          </a:p>
          <a:p>
            <a:pPr marL="393192" lvl="1" indent="0">
              <a:buNone/>
            </a:pPr>
            <a:endParaRPr lang="en-US" sz="1500" dirty="0"/>
          </a:p>
          <a:p>
            <a:pPr lvl="1"/>
            <a:r>
              <a:rPr lang="en-US" sz="1800" b="1" dirty="0"/>
              <a:t>S.C. Code </a:t>
            </a:r>
            <a:r>
              <a:rPr lang="en-US" sz="1800" b="1"/>
              <a:t>§ 4-5-130</a:t>
            </a:r>
            <a:r>
              <a:rPr lang="en-US" sz="1800" b="1" dirty="0"/>
              <a:t>: </a:t>
            </a:r>
            <a:r>
              <a:rPr lang="en-US" sz="1700" b="1" dirty="0"/>
              <a:t>Appointment of Commission for annexation- </a:t>
            </a:r>
            <a:r>
              <a:rPr lang="en-US" sz="1700" dirty="0"/>
              <a:t>once presented to the governor then within 30 days the governor shall appoint a commission of four persons</a:t>
            </a:r>
          </a:p>
          <a:p>
            <a:pPr marL="393192" lvl="1" indent="0">
              <a:buNone/>
            </a:pPr>
            <a:r>
              <a:rPr lang="en-US" sz="1500" dirty="0"/>
              <a:t> </a:t>
            </a:r>
            <a:endParaRPr lang="en-US" sz="1600" dirty="0"/>
          </a:p>
          <a:p>
            <a:pPr lvl="1"/>
            <a:r>
              <a:rPr lang="en-US" sz="1800" b="1" dirty="0"/>
              <a:t>S.C. Code § 4-5-140: </a:t>
            </a:r>
            <a:r>
              <a:rPr lang="en-US" sz="1700" b="1" dirty="0"/>
              <a:t>Employment of Surveyors- </a:t>
            </a:r>
            <a:r>
              <a:rPr lang="en-US" sz="1700" dirty="0"/>
              <a:t>commission may contract for survey and location of the proposed change of line and for such purpose may employ 3 surveyors </a:t>
            </a:r>
          </a:p>
          <a:p>
            <a:pPr marL="393192" lvl="1" indent="0">
              <a:buNone/>
            </a:pPr>
            <a:endParaRPr lang="en-US" sz="1500" dirty="0"/>
          </a:p>
          <a:p>
            <a:pPr lvl="1"/>
            <a:r>
              <a:rPr lang="en-US" sz="1800" b="1" dirty="0"/>
              <a:t>S.C. Code § 4-5-170: </a:t>
            </a:r>
            <a:r>
              <a:rPr lang="en-US" sz="1700" b="1" dirty="0"/>
              <a:t>Governor shall order election; voting place; eligible electors- </a:t>
            </a:r>
            <a:r>
              <a:rPr lang="en-US" sz="1700" dirty="0"/>
              <a:t>to be held in an area sought to be transferred and an election to be held in the county to which the area is proposed to be transferred </a:t>
            </a:r>
          </a:p>
          <a:p>
            <a:pPr marL="393192" lvl="1" indent="0">
              <a:buNone/>
            </a:pPr>
            <a:endParaRPr lang="en-US" sz="1500" dirty="0"/>
          </a:p>
          <a:p>
            <a:pPr lvl="1"/>
            <a:r>
              <a:rPr lang="en-US" sz="1700" b="1" dirty="0"/>
              <a:t>Propose and adopt Legislation </a:t>
            </a:r>
          </a:p>
          <a:p>
            <a:pPr lvl="1"/>
            <a:endParaRPr lang="en-US" sz="1500" dirty="0"/>
          </a:p>
          <a:p>
            <a:pPr lvl="8"/>
            <a:endParaRPr lang="en-US" dirty="0"/>
          </a:p>
          <a:p>
            <a:pPr marL="978408" lvl="3"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77000"/>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D9442-7015-4E1E-A751-FB3645ED61D5}" type="slidenum">
              <a:rPr kumimoji="0" lang="en-US" sz="1200" b="0" i="0" u="none" strike="noStrike" kern="1200" cap="none" spc="0" normalizeH="0" baseline="0" noProof="0" smtClean="0">
                <a:ln>
                  <a:noFill/>
                </a:ln>
                <a:solidFill>
                  <a:srgbClr val="04617B">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4617B">
                  <a:shade val="90000"/>
                </a:srgbClr>
              </a:solidFill>
              <a:effectLst/>
              <a:uLnTx/>
              <a:uFillTx/>
              <a:latin typeface="Constantia"/>
              <a:ea typeface="+mn-ea"/>
              <a:cs typeface="+mn-cs"/>
            </a:endParaRPr>
          </a:p>
        </p:txBody>
      </p:sp>
    </p:spTree>
    <p:extLst>
      <p:ext uri="{BB962C8B-B14F-4D97-AF65-F5344CB8AC3E}">
        <p14:creationId xmlns:p14="http://schemas.microsoft.com/office/powerpoint/2010/main" val="2918316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42" y="4572000"/>
            <a:ext cx="8909516" cy="676275"/>
          </a:xfrm>
        </p:spPr>
        <p:txBody>
          <a:bodyPr>
            <a:noAutofit/>
          </a:bodyPr>
          <a:lstStyle/>
          <a:p>
            <a:pPr algn="ctr"/>
            <a:r>
              <a:rPr lang="en-US" sz="4050" u="sng" dirty="0">
                <a:solidFill>
                  <a:schemeClr val="tx1"/>
                </a:solidFill>
              </a:rPr>
              <a:t>QUESTIONS?</a:t>
            </a:r>
            <a:br>
              <a:rPr lang="en-US" sz="4050" u="sng" dirty="0">
                <a:solidFill>
                  <a:schemeClr val="tx1"/>
                </a:solidFill>
              </a:rPr>
            </a:br>
            <a:br>
              <a:rPr lang="en-US" sz="4050" dirty="0">
                <a:solidFill>
                  <a:schemeClr val="tx1"/>
                </a:solidFill>
              </a:rPr>
            </a:br>
            <a:r>
              <a:rPr lang="en-US" sz="4050" dirty="0">
                <a:solidFill>
                  <a:schemeClr val="tx1"/>
                </a:solidFill>
              </a:rPr>
              <a:t>Email: </a:t>
            </a:r>
            <a:r>
              <a:rPr lang="en-US" sz="4050" dirty="0">
                <a:solidFill>
                  <a:schemeClr val="tx1"/>
                </a:solidFill>
                <a:hlinkClick r:id="rId3"/>
              </a:rPr>
              <a:t>Boundary@rfa.sc.gov</a:t>
            </a:r>
            <a:br>
              <a:rPr lang="en-US" sz="4050" dirty="0">
                <a:solidFill>
                  <a:schemeClr val="tx1"/>
                </a:solidFill>
              </a:rPr>
            </a:br>
            <a:br>
              <a:rPr lang="en-US" sz="4050" dirty="0">
                <a:solidFill>
                  <a:schemeClr val="tx1"/>
                </a:solidFill>
              </a:rPr>
            </a:br>
            <a:r>
              <a:rPr lang="en-US" sz="2800" dirty="0">
                <a:solidFill>
                  <a:schemeClr val="tx1"/>
                </a:solidFill>
              </a:rPr>
              <a:t>Website: rfa.sc.gov/programs-services/geodetic/county</a:t>
            </a:r>
            <a:br>
              <a:rPr lang="en-US" sz="2800" dirty="0">
                <a:solidFill>
                  <a:schemeClr val="tx1"/>
                </a:solidFill>
              </a:rPr>
            </a:br>
            <a:endParaRPr lang="en-US" sz="4050" dirty="0">
              <a:solidFill>
                <a:schemeClr val="tx1"/>
              </a:solidFill>
            </a:endParaRPr>
          </a:p>
        </p:txBody>
      </p:sp>
      <p:sp>
        <p:nvSpPr>
          <p:cNvPr id="5" name="Slide Number Placeholder 4"/>
          <p:cNvSpPr>
            <a:spLocks noGrp="1"/>
          </p:cNvSpPr>
          <p:nvPr>
            <p:ph type="sldNum" sz="quarter" idx="4294967295"/>
          </p:nvPr>
        </p:nvSpPr>
        <p:spPr/>
        <p:txBody>
          <a:bodyPr/>
          <a:lstStyle/>
          <a:p>
            <a:fld id="{71BD9442-7015-4E1E-A751-FB3645ED61D5}" type="slidenum">
              <a:rPr lang="en-US" smtClean="0"/>
              <a:t>35</a:t>
            </a:fld>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53" y="6324600"/>
            <a:ext cx="1957388"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75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74051" y="1447800"/>
            <a:ext cx="6324600" cy="5206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95400" y="3905666"/>
            <a:ext cx="3569551" cy="2870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Earle Survey of 1889</a:t>
            </a:r>
          </a:p>
        </p:txBody>
      </p:sp>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67000" y="2473821"/>
            <a:ext cx="3569551" cy="2845656"/>
          </a:xfrm>
          <a:prstGeom prst="rect">
            <a:avLst/>
          </a:prstGeom>
          <a:noFill/>
          <a:ln>
            <a:noFill/>
          </a:ln>
          <a:effectLst>
            <a:outerShdw blurRad="50800" dist="38100" dir="8100000" sx="101000" sy="101000" algn="tr" rotWithShape="0">
              <a:prstClr val="black">
                <a:alpha val="78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10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52400" y="3429000"/>
            <a:ext cx="4489750" cy="336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76800" y="533400"/>
            <a:ext cx="4114800" cy="349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166504" y="868617"/>
            <a:ext cx="4810991"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Earle Survey of 1889</a:t>
            </a:r>
          </a:p>
        </p:txBody>
      </p:sp>
      <p:cxnSp>
        <p:nvCxnSpPr>
          <p:cNvPr id="5" name="Straight Connector 4"/>
          <p:cNvCxnSpPr/>
          <p:nvPr/>
        </p:nvCxnSpPr>
        <p:spPr>
          <a:xfrm flipV="1">
            <a:off x="1981200" y="1066800"/>
            <a:ext cx="6400800" cy="457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05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32300" y="1447800"/>
            <a:ext cx="6479399" cy="5018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43000" y="1981200"/>
            <a:ext cx="6858000" cy="3479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166504" y="868617"/>
            <a:ext cx="4810991" cy="457201"/>
          </a:xfrm>
          <a:prstGeom prst="rect">
            <a:avLst/>
          </a:prstGeom>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ACT 328 of 1889</a:t>
            </a:r>
          </a:p>
        </p:txBody>
      </p:sp>
      <p:sp>
        <p:nvSpPr>
          <p:cNvPr id="5" name="Right Arrow 4"/>
          <p:cNvSpPr/>
          <p:nvPr/>
        </p:nvSpPr>
        <p:spPr>
          <a:xfrm>
            <a:off x="1022858" y="3721163"/>
            <a:ext cx="4572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79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76400" y="4103248"/>
            <a:ext cx="3581400" cy="272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00400" y="891296"/>
            <a:ext cx="2793001" cy="3211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166504" y="868617"/>
            <a:ext cx="4810991"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Earle Survey of 1889</a:t>
            </a:r>
          </a:p>
        </p:txBody>
      </p:sp>
      <p:cxnSp>
        <p:nvCxnSpPr>
          <p:cNvPr id="5" name="Straight Connector 4"/>
          <p:cNvCxnSpPr/>
          <p:nvPr/>
        </p:nvCxnSpPr>
        <p:spPr>
          <a:xfrm flipV="1">
            <a:off x="3810000" y="3124200"/>
            <a:ext cx="1219200" cy="2438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4474369" y="2988469"/>
            <a:ext cx="1152525" cy="1576727"/>
          </a:xfrm>
          <a:custGeom>
            <a:avLst/>
            <a:gdLst>
              <a:gd name="connsiteX0" fmla="*/ 0 w 1152525"/>
              <a:gd name="connsiteY0" fmla="*/ 1250156 h 1576727"/>
              <a:gd name="connsiteX1" fmla="*/ 38100 w 1152525"/>
              <a:gd name="connsiteY1" fmla="*/ 1259681 h 1576727"/>
              <a:gd name="connsiteX2" fmla="*/ 45244 w 1152525"/>
              <a:gd name="connsiteY2" fmla="*/ 1262062 h 1576727"/>
              <a:gd name="connsiteX3" fmla="*/ 52387 w 1152525"/>
              <a:gd name="connsiteY3" fmla="*/ 1264444 h 1576727"/>
              <a:gd name="connsiteX4" fmla="*/ 71437 w 1152525"/>
              <a:gd name="connsiteY4" fmla="*/ 1281112 h 1576727"/>
              <a:gd name="connsiteX5" fmla="*/ 85725 w 1152525"/>
              <a:gd name="connsiteY5" fmla="*/ 1290637 h 1576727"/>
              <a:gd name="connsiteX6" fmla="*/ 92869 w 1152525"/>
              <a:gd name="connsiteY6" fmla="*/ 1293019 h 1576727"/>
              <a:gd name="connsiteX7" fmla="*/ 107156 w 1152525"/>
              <a:gd name="connsiteY7" fmla="*/ 1300162 h 1576727"/>
              <a:gd name="connsiteX8" fmla="*/ 114300 w 1152525"/>
              <a:gd name="connsiteY8" fmla="*/ 1304925 h 1576727"/>
              <a:gd name="connsiteX9" fmla="*/ 135731 w 1152525"/>
              <a:gd name="connsiteY9" fmla="*/ 1321594 h 1576727"/>
              <a:gd name="connsiteX10" fmla="*/ 150019 w 1152525"/>
              <a:gd name="connsiteY10" fmla="*/ 1326356 h 1576727"/>
              <a:gd name="connsiteX11" fmla="*/ 171450 w 1152525"/>
              <a:gd name="connsiteY11" fmla="*/ 1338262 h 1576727"/>
              <a:gd name="connsiteX12" fmla="*/ 192881 w 1152525"/>
              <a:gd name="connsiteY12" fmla="*/ 1347787 h 1576727"/>
              <a:gd name="connsiteX13" fmla="*/ 200025 w 1152525"/>
              <a:gd name="connsiteY13" fmla="*/ 1350169 h 1576727"/>
              <a:gd name="connsiteX14" fmla="*/ 221456 w 1152525"/>
              <a:gd name="connsiteY14" fmla="*/ 1359694 h 1576727"/>
              <a:gd name="connsiteX15" fmla="*/ 230981 w 1152525"/>
              <a:gd name="connsiteY15" fmla="*/ 1366837 h 1576727"/>
              <a:gd name="connsiteX16" fmla="*/ 245269 w 1152525"/>
              <a:gd name="connsiteY16" fmla="*/ 1378744 h 1576727"/>
              <a:gd name="connsiteX17" fmla="*/ 250031 w 1152525"/>
              <a:gd name="connsiteY17" fmla="*/ 1385887 h 1576727"/>
              <a:gd name="connsiteX18" fmla="*/ 259556 w 1152525"/>
              <a:gd name="connsiteY18" fmla="*/ 1390650 h 1576727"/>
              <a:gd name="connsiteX19" fmla="*/ 273844 w 1152525"/>
              <a:gd name="connsiteY19" fmla="*/ 1400175 h 1576727"/>
              <a:gd name="connsiteX20" fmla="*/ 295275 w 1152525"/>
              <a:gd name="connsiteY20" fmla="*/ 1409700 h 1576727"/>
              <a:gd name="connsiteX21" fmla="*/ 302419 w 1152525"/>
              <a:gd name="connsiteY21" fmla="*/ 1412081 h 1576727"/>
              <a:gd name="connsiteX22" fmla="*/ 326231 w 1152525"/>
              <a:gd name="connsiteY22" fmla="*/ 1426369 h 1576727"/>
              <a:gd name="connsiteX23" fmla="*/ 352425 w 1152525"/>
              <a:gd name="connsiteY23" fmla="*/ 1433512 h 1576727"/>
              <a:gd name="connsiteX24" fmla="*/ 364331 w 1152525"/>
              <a:gd name="connsiteY24" fmla="*/ 1438275 h 1576727"/>
              <a:gd name="connsiteX25" fmla="*/ 373856 w 1152525"/>
              <a:gd name="connsiteY25" fmla="*/ 1443037 h 1576727"/>
              <a:gd name="connsiteX26" fmla="*/ 395287 w 1152525"/>
              <a:gd name="connsiteY26" fmla="*/ 1447800 h 1576727"/>
              <a:gd name="connsiteX27" fmla="*/ 402431 w 1152525"/>
              <a:gd name="connsiteY27" fmla="*/ 1450181 h 1576727"/>
              <a:gd name="connsiteX28" fmla="*/ 414337 w 1152525"/>
              <a:gd name="connsiteY28" fmla="*/ 1452562 h 1576727"/>
              <a:gd name="connsiteX29" fmla="*/ 423862 w 1152525"/>
              <a:gd name="connsiteY29" fmla="*/ 1454944 h 1576727"/>
              <a:gd name="connsiteX30" fmla="*/ 445294 w 1152525"/>
              <a:gd name="connsiteY30" fmla="*/ 1462087 h 1576727"/>
              <a:gd name="connsiteX31" fmla="*/ 452437 w 1152525"/>
              <a:gd name="connsiteY31" fmla="*/ 1464469 h 1576727"/>
              <a:gd name="connsiteX32" fmla="*/ 464344 w 1152525"/>
              <a:gd name="connsiteY32" fmla="*/ 1466850 h 1576727"/>
              <a:gd name="connsiteX33" fmla="*/ 504825 w 1152525"/>
              <a:gd name="connsiteY33" fmla="*/ 1473994 h 1576727"/>
              <a:gd name="connsiteX34" fmla="*/ 511969 w 1152525"/>
              <a:gd name="connsiteY34" fmla="*/ 1476375 h 1576727"/>
              <a:gd name="connsiteX35" fmla="*/ 521494 w 1152525"/>
              <a:gd name="connsiteY35" fmla="*/ 1481137 h 1576727"/>
              <a:gd name="connsiteX36" fmla="*/ 531019 w 1152525"/>
              <a:gd name="connsiteY36" fmla="*/ 1483519 h 1576727"/>
              <a:gd name="connsiteX37" fmla="*/ 540544 w 1152525"/>
              <a:gd name="connsiteY37" fmla="*/ 1488281 h 1576727"/>
              <a:gd name="connsiteX38" fmla="*/ 554831 w 1152525"/>
              <a:gd name="connsiteY38" fmla="*/ 1493044 h 1576727"/>
              <a:gd name="connsiteX39" fmla="*/ 566737 w 1152525"/>
              <a:gd name="connsiteY39" fmla="*/ 1497806 h 1576727"/>
              <a:gd name="connsiteX40" fmla="*/ 578644 w 1152525"/>
              <a:gd name="connsiteY40" fmla="*/ 1500187 h 1576727"/>
              <a:gd name="connsiteX41" fmla="*/ 597694 w 1152525"/>
              <a:gd name="connsiteY41" fmla="*/ 1504950 h 1576727"/>
              <a:gd name="connsiteX42" fmla="*/ 607219 w 1152525"/>
              <a:gd name="connsiteY42" fmla="*/ 1507331 h 1576727"/>
              <a:gd name="connsiteX43" fmla="*/ 619125 w 1152525"/>
              <a:gd name="connsiteY43" fmla="*/ 1509712 h 1576727"/>
              <a:gd name="connsiteX44" fmla="*/ 638175 w 1152525"/>
              <a:gd name="connsiteY44" fmla="*/ 1516856 h 1576727"/>
              <a:gd name="connsiteX45" fmla="*/ 645319 w 1152525"/>
              <a:gd name="connsiteY45" fmla="*/ 1521619 h 1576727"/>
              <a:gd name="connsiteX46" fmla="*/ 685800 w 1152525"/>
              <a:gd name="connsiteY46" fmla="*/ 1531144 h 1576727"/>
              <a:gd name="connsiteX47" fmla="*/ 728662 w 1152525"/>
              <a:gd name="connsiteY47" fmla="*/ 1540669 h 1576727"/>
              <a:gd name="connsiteX48" fmla="*/ 735806 w 1152525"/>
              <a:gd name="connsiteY48" fmla="*/ 1545431 h 1576727"/>
              <a:gd name="connsiteX49" fmla="*/ 742950 w 1152525"/>
              <a:gd name="connsiteY49" fmla="*/ 1547812 h 1576727"/>
              <a:gd name="connsiteX50" fmla="*/ 766762 w 1152525"/>
              <a:gd name="connsiteY50" fmla="*/ 1552575 h 1576727"/>
              <a:gd name="connsiteX51" fmla="*/ 802481 w 1152525"/>
              <a:gd name="connsiteY51" fmla="*/ 1557337 h 1576727"/>
              <a:gd name="connsiteX52" fmla="*/ 826294 w 1152525"/>
              <a:gd name="connsiteY52" fmla="*/ 1562100 h 1576727"/>
              <a:gd name="connsiteX53" fmla="*/ 947737 w 1152525"/>
              <a:gd name="connsiteY53" fmla="*/ 1566862 h 1576727"/>
              <a:gd name="connsiteX54" fmla="*/ 964406 w 1152525"/>
              <a:gd name="connsiteY54" fmla="*/ 1569244 h 1576727"/>
              <a:gd name="connsiteX55" fmla="*/ 1042987 w 1152525"/>
              <a:gd name="connsiteY55" fmla="*/ 1574006 h 1576727"/>
              <a:gd name="connsiteX56" fmla="*/ 1100137 w 1152525"/>
              <a:gd name="connsiteY56" fmla="*/ 1574006 h 1576727"/>
              <a:gd name="connsiteX57" fmla="*/ 1107281 w 1152525"/>
              <a:gd name="connsiteY57" fmla="*/ 1571625 h 1576727"/>
              <a:gd name="connsiteX58" fmla="*/ 1116806 w 1152525"/>
              <a:gd name="connsiteY58" fmla="*/ 1569244 h 1576727"/>
              <a:gd name="connsiteX59" fmla="*/ 1123950 w 1152525"/>
              <a:gd name="connsiteY59" fmla="*/ 1566862 h 1576727"/>
              <a:gd name="connsiteX60" fmla="*/ 1152525 w 1152525"/>
              <a:gd name="connsiteY60" fmla="*/ 1562100 h 1576727"/>
              <a:gd name="connsiteX61" fmla="*/ 1147762 w 1152525"/>
              <a:gd name="connsiteY61" fmla="*/ 1554956 h 1576727"/>
              <a:gd name="connsiteX62" fmla="*/ 1145381 w 1152525"/>
              <a:gd name="connsiteY62" fmla="*/ 1547812 h 1576727"/>
              <a:gd name="connsiteX63" fmla="*/ 1140619 w 1152525"/>
              <a:gd name="connsiteY63" fmla="*/ 1535906 h 1576727"/>
              <a:gd name="connsiteX64" fmla="*/ 1133475 w 1152525"/>
              <a:gd name="connsiteY64" fmla="*/ 1509712 h 1576727"/>
              <a:gd name="connsiteX65" fmla="*/ 1128712 w 1152525"/>
              <a:gd name="connsiteY65" fmla="*/ 1493044 h 1576727"/>
              <a:gd name="connsiteX66" fmla="*/ 1119187 w 1152525"/>
              <a:gd name="connsiteY66" fmla="*/ 1476375 h 1576727"/>
              <a:gd name="connsiteX67" fmla="*/ 1116806 w 1152525"/>
              <a:gd name="connsiteY67" fmla="*/ 1466850 h 1576727"/>
              <a:gd name="connsiteX68" fmla="*/ 1109662 w 1152525"/>
              <a:gd name="connsiteY68" fmla="*/ 1459706 h 1576727"/>
              <a:gd name="connsiteX69" fmla="*/ 1107281 w 1152525"/>
              <a:gd name="connsiteY69" fmla="*/ 1445419 h 1576727"/>
              <a:gd name="connsiteX70" fmla="*/ 1104900 w 1152525"/>
              <a:gd name="connsiteY70" fmla="*/ 1438275 h 1576727"/>
              <a:gd name="connsiteX71" fmla="*/ 1102519 w 1152525"/>
              <a:gd name="connsiteY71" fmla="*/ 1428750 h 1576727"/>
              <a:gd name="connsiteX72" fmla="*/ 1097756 w 1152525"/>
              <a:gd name="connsiteY72" fmla="*/ 1421606 h 1576727"/>
              <a:gd name="connsiteX73" fmla="*/ 1088231 w 1152525"/>
              <a:gd name="connsiteY73" fmla="*/ 1402556 h 1576727"/>
              <a:gd name="connsiteX74" fmla="*/ 1083469 w 1152525"/>
              <a:gd name="connsiteY74" fmla="*/ 1393031 h 1576727"/>
              <a:gd name="connsiteX75" fmla="*/ 1078706 w 1152525"/>
              <a:gd name="connsiteY75" fmla="*/ 1385887 h 1576727"/>
              <a:gd name="connsiteX76" fmla="*/ 1064419 w 1152525"/>
              <a:gd name="connsiteY76" fmla="*/ 1364456 h 1576727"/>
              <a:gd name="connsiteX77" fmla="*/ 1062037 w 1152525"/>
              <a:gd name="connsiteY77" fmla="*/ 1357312 h 1576727"/>
              <a:gd name="connsiteX78" fmla="*/ 1057275 w 1152525"/>
              <a:gd name="connsiteY78" fmla="*/ 1350169 h 1576727"/>
              <a:gd name="connsiteX79" fmla="*/ 1050131 w 1152525"/>
              <a:gd name="connsiteY79" fmla="*/ 1335881 h 1576727"/>
              <a:gd name="connsiteX80" fmla="*/ 1045369 w 1152525"/>
              <a:gd name="connsiteY80" fmla="*/ 1328737 h 1576727"/>
              <a:gd name="connsiteX81" fmla="*/ 1038225 w 1152525"/>
              <a:gd name="connsiteY81" fmla="*/ 1314450 h 1576727"/>
              <a:gd name="connsiteX82" fmla="*/ 1026319 w 1152525"/>
              <a:gd name="connsiteY82" fmla="*/ 1295400 h 1576727"/>
              <a:gd name="connsiteX83" fmla="*/ 1023937 w 1152525"/>
              <a:gd name="connsiteY83" fmla="*/ 1285875 h 1576727"/>
              <a:gd name="connsiteX84" fmla="*/ 1007269 w 1152525"/>
              <a:gd name="connsiteY84" fmla="*/ 1262062 h 1576727"/>
              <a:gd name="connsiteX85" fmla="*/ 1000125 w 1152525"/>
              <a:gd name="connsiteY85" fmla="*/ 1245394 h 1576727"/>
              <a:gd name="connsiteX86" fmla="*/ 997744 w 1152525"/>
              <a:gd name="connsiteY86" fmla="*/ 1238250 h 1576727"/>
              <a:gd name="connsiteX87" fmla="*/ 992981 w 1152525"/>
              <a:gd name="connsiteY87" fmla="*/ 1231106 h 1576727"/>
              <a:gd name="connsiteX88" fmla="*/ 973931 w 1152525"/>
              <a:gd name="connsiteY88" fmla="*/ 1197769 h 1576727"/>
              <a:gd name="connsiteX89" fmla="*/ 966787 w 1152525"/>
              <a:gd name="connsiteY89" fmla="*/ 1190625 h 1576727"/>
              <a:gd name="connsiteX90" fmla="*/ 954881 w 1152525"/>
              <a:gd name="connsiteY90" fmla="*/ 1173956 h 1576727"/>
              <a:gd name="connsiteX91" fmla="*/ 933450 w 1152525"/>
              <a:gd name="connsiteY91" fmla="*/ 1152525 h 1576727"/>
              <a:gd name="connsiteX92" fmla="*/ 923925 w 1152525"/>
              <a:gd name="connsiteY92" fmla="*/ 1131094 h 1576727"/>
              <a:gd name="connsiteX93" fmla="*/ 921544 w 1152525"/>
              <a:gd name="connsiteY93" fmla="*/ 1123950 h 1576727"/>
              <a:gd name="connsiteX94" fmla="*/ 902494 w 1152525"/>
              <a:gd name="connsiteY94" fmla="*/ 1095375 h 1576727"/>
              <a:gd name="connsiteX95" fmla="*/ 900112 w 1152525"/>
              <a:gd name="connsiteY95" fmla="*/ 1088231 h 1576727"/>
              <a:gd name="connsiteX96" fmla="*/ 890587 w 1152525"/>
              <a:gd name="connsiteY96" fmla="*/ 1073944 h 1576727"/>
              <a:gd name="connsiteX97" fmla="*/ 881062 w 1152525"/>
              <a:gd name="connsiteY97" fmla="*/ 1059656 h 1576727"/>
              <a:gd name="connsiteX98" fmla="*/ 878681 w 1152525"/>
              <a:gd name="connsiteY98" fmla="*/ 1050131 h 1576727"/>
              <a:gd name="connsiteX99" fmla="*/ 871537 w 1152525"/>
              <a:gd name="connsiteY99" fmla="*/ 1040606 h 1576727"/>
              <a:gd name="connsiteX100" fmla="*/ 869156 w 1152525"/>
              <a:gd name="connsiteY100" fmla="*/ 1031081 h 1576727"/>
              <a:gd name="connsiteX101" fmla="*/ 864394 w 1152525"/>
              <a:gd name="connsiteY101" fmla="*/ 1012031 h 1576727"/>
              <a:gd name="connsiteX102" fmla="*/ 859631 w 1152525"/>
              <a:gd name="connsiteY102" fmla="*/ 964406 h 1576727"/>
              <a:gd name="connsiteX103" fmla="*/ 857250 w 1152525"/>
              <a:gd name="connsiteY103" fmla="*/ 954881 h 1576727"/>
              <a:gd name="connsiteX104" fmla="*/ 854869 w 1152525"/>
              <a:gd name="connsiteY104" fmla="*/ 914400 h 1576727"/>
              <a:gd name="connsiteX105" fmla="*/ 852487 w 1152525"/>
              <a:gd name="connsiteY105" fmla="*/ 900112 h 1576727"/>
              <a:gd name="connsiteX106" fmla="*/ 850106 w 1152525"/>
              <a:gd name="connsiteY106" fmla="*/ 857250 h 1576727"/>
              <a:gd name="connsiteX107" fmla="*/ 847725 w 1152525"/>
              <a:gd name="connsiteY107" fmla="*/ 823912 h 1576727"/>
              <a:gd name="connsiteX108" fmla="*/ 845344 w 1152525"/>
              <a:gd name="connsiteY108" fmla="*/ 776287 h 1576727"/>
              <a:gd name="connsiteX109" fmla="*/ 842962 w 1152525"/>
              <a:gd name="connsiteY109" fmla="*/ 757237 h 1576727"/>
              <a:gd name="connsiteX110" fmla="*/ 838200 w 1152525"/>
              <a:gd name="connsiteY110" fmla="*/ 731044 h 1576727"/>
              <a:gd name="connsiteX111" fmla="*/ 835819 w 1152525"/>
              <a:gd name="connsiteY111" fmla="*/ 688181 h 1576727"/>
              <a:gd name="connsiteX112" fmla="*/ 831056 w 1152525"/>
              <a:gd name="connsiteY112" fmla="*/ 673894 h 1576727"/>
              <a:gd name="connsiteX113" fmla="*/ 828675 w 1152525"/>
              <a:gd name="connsiteY113" fmla="*/ 652462 h 1576727"/>
              <a:gd name="connsiteX114" fmla="*/ 823912 w 1152525"/>
              <a:gd name="connsiteY114" fmla="*/ 633412 h 1576727"/>
              <a:gd name="connsiteX115" fmla="*/ 821531 w 1152525"/>
              <a:gd name="connsiteY115" fmla="*/ 621506 h 1576727"/>
              <a:gd name="connsiteX116" fmla="*/ 816769 w 1152525"/>
              <a:gd name="connsiteY116" fmla="*/ 604837 h 1576727"/>
              <a:gd name="connsiteX117" fmla="*/ 812006 w 1152525"/>
              <a:gd name="connsiteY117" fmla="*/ 585787 h 1576727"/>
              <a:gd name="connsiteX118" fmla="*/ 809625 w 1152525"/>
              <a:gd name="connsiteY118" fmla="*/ 576262 h 1576727"/>
              <a:gd name="connsiteX119" fmla="*/ 804862 w 1152525"/>
              <a:gd name="connsiteY119" fmla="*/ 569119 h 1576727"/>
              <a:gd name="connsiteX120" fmla="*/ 797719 w 1152525"/>
              <a:gd name="connsiteY120" fmla="*/ 545306 h 1576727"/>
              <a:gd name="connsiteX121" fmla="*/ 790575 w 1152525"/>
              <a:gd name="connsiteY121" fmla="*/ 523875 h 1576727"/>
              <a:gd name="connsiteX122" fmla="*/ 788194 w 1152525"/>
              <a:gd name="connsiteY122" fmla="*/ 514350 h 1576727"/>
              <a:gd name="connsiteX123" fmla="*/ 773906 w 1152525"/>
              <a:gd name="connsiteY123" fmla="*/ 492919 h 1576727"/>
              <a:gd name="connsiteX124" fmla="*/ 769144 w 1152525"/>
              <a:gd name="connsiteY124" fmla="*/ 485775 h 1576727"/>
              <a:gd name="connsiteX125" fmla="*/ 764381 w 1152525"/>
              <a:gd name="connsiteY125" fmla="*/ 478631 h 1576727"/>
              <a:gd name="connsiteX126" fmla="*/ 754856 w 1152525"/>
              <a:gd name="connsiteY126" fmla="*/ 459581 h 1576727"/>
              <a:gd name="connsiteX127" fmla="*/ 740569 w 1152525"/>
              <a:gd name="connsiteY127" fmla="*/ 445294 h 1576727"/>
              <a:gd name="connsiteX128" fmla="*/ 726281 w 1152525"/>
              <a:gd name="connsiteY128" fmla="*/ 419100 h 1576727"/>
              <a:gd name="connsiteX129" fmla="*/ 711994 w 1152525"/>
              <a:gd name="connsiteY129" fmla="*/ 404812 h 1576727"/>
              <a:gd name="connsiteX130" fmla="*/ 707231 w 1152525"/>
              <a:gd name="connsiteY130" fmla="*/ 390525 h 1576727"/>
              <a:gd name="connsiteX131" fmla="*/ 695325 w 1152525"/>
              <a:gd name="connsiteY131" fmla="*/ 373856 h 1576727"/>
              <a:gd name="connsiteX132" fmla="*/ 688181 w 1152525"/>
              <a:gd name="connsiteY132" fmla="*/ 361950 h 1576727"/>
              <a:gd name="connsiteX133" fmla="*/ 681037 w 1152525"/>
              <a:gd name="connsiteY133" fmla="*/ 347662 h 1576727"/>
              <a:gd name="connsiteX134" fmla="*/ 666750 w 1152525"/>
              <a:gd name="connsiteY134" fmla="*/ 330994 h 1576727"/>
              <a:gd name="connsiteX135" fmla="*/ 661987 w 1152525"/>
              <a:gd name="connsiteY135" fmla="*/ 323850 h 1576727"/>
              <a:gd name="connsiteX136" fmla="*/ 654844 w 1152525"/>
              <a:gd name="connsiteY136" fmla="*/ 311944 h 1576727"/>
              <a:gd name="connsiteX137" fmla="*/ 647700 w 1152525"/>
              <a:gd name="connsiteY137" fmla="*/ 307181 h 1576727"/>
              <a:gd name="connsiteX138" fmla="*/ 635794 w 1152525"/>
              <a:gd name="connsiteY138" fmla="*/ 290512 h 1576727"/>
              <a:gd name="connsiteX139" fmla="*/ 619125 w 1152525"/>
              <a:gd name="connsiteY139" fmla="*/ 278606 h 1576727"/>
              <a:gd name="connsiteX140" fmla="*/ 614362 w 1152525"/>
              <a:gd name="connsiteY140" fmla="*/ 271462 h 1576727"/>
              <a:gd name="connsiteX141" fmla="*/ 611981 w 1152525"/>
              <a:gd name="connsiteY141" fmla="*/ 264319 h 1576727"/>
              <a:gd name="connsiteX142" fmla="*/ 602456 w 1152525"/>
              <a:gd name="connsiteY142" fmla="*/ 257175 h 1576727"/>
              <a:gd name="connsiteX143" fmla="*/ 597694 w 1152525"/>
              <a:gd name="connsiteY143" fmla="*/ 247650 h 1576727"/>
              <a:gd name="connsiteX144" fmla="*/ 592931 w 1152525"/>
              <a:gd name="connsiteY144" fmla="*/ 240506 h 1576727"/>
              <a:gd name="connsiteX145" fmla="*/ 585787 w 1152525"/>
              <a:gd name="connsiteY145" fmla="*/ 216694 h 1576727"/>
              <a:gd name="connsiteX146" fmla="*/ 581025 w 1152525"/>
              <a:gd name="connsiteY146" fmla="*/ 207169 h 1576727"/>
              <a:gd name="connsiteX147" fmla="*/ 576262 w 1152525"/>
              <a:gd name="connsiteY147" fmla="*/ 192881 h 1576727"/>
              <a:gd name="connsiteX148" fmla="*/ 573881 w 1152525"/>
              <a:gd name="connsiteY148" fmla="*/ 185737 h 1576727"/>
              <a:gd name="connsiteX149" fmla="*/ 571500 w 1152525"/>
              <a:gd name="connsiteY149" fmla="*/ 173831 h 1576727"/>
              <a:gd name="connsiteX150" fmla="*/ 569119 w 1152525"/>
              <a:gd name="connsiteY150" fmla="*/ 147637 h 1576727"/>
              <a:gd name="connsiteX151" fmla="*/ 566737 w 1152525"/>
              <a:gd name="connsiteY151" fmla="*/ 140494 h 1576727"/>
              <a:gd name="connsiteX152" fmla="*/ 564356 w 1152525"/>
              <a:gd name="connsiteY152" fmla="*/ 126206 h 1576727"/>
              <a:gd name="connsiteX153" fmla="*/ 557212 w 1152525"/>
              <a:gd name="connsiteY153" fmla="*/ 97631 h 1576727"/>
              <a:gd name="connsiteX154" fmla="*/ 559594 w 1152525"/>
              <a:gd name="connsiteY154" fmla="*/ 21431 h 1576727"/>
              <a:gd name="connsiteX155" fmla="*/ 564356 w 1152525"/>
              <a:gd name="connsiteY155" fmla="*/ 4762 h 1576727"/>
              <a:gd name="connsiteX156" fmla="*/ 569119 w 1152525"/>
              <a:gd name="connsiteY156" fmla="*/ 0 h 157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52525" h="1576727">
                <a:moveTo>
                  <a:pt x="0" y="1250156"/>
                </a:moveTo>
                <a:cubicBezTo>
                  <a:pt x="28735" y="1255904"/>
                  <a:pt x="16133" y="1252360"/>
                  <a:pt x="38100" y="1259681"/>
                </a:cubicBezTo>
                <a:lnTo>
                  <a:pt x="45244" y="1262062"/>
                </a:lnTo>
                <a:lnTo>
                  <a:pt x="52387" y="1264444"/>
                </a:lnTo>
                <a:cubicBezTo>
                  <a:pt x="60325" y="1276349"/>
                  <a:pt x="54769" y="1269999"/>
                  <a:pt x="71437" y="1281112"/>
                </a:cubicBezTo>
                <a:lnTo>
                  <a:pt x="85725" y="1290637"/>
                </a:lnTo>
                <a:cubicBezTo>
                  <a:pt x="88106" y="1291431"/>
                  <a:pt x="90624" y="1291896"/>
                  <a:pt x="92869" y="1293019"/>
                </a:cubicBezTo>
                <a:cubicBezTo>
                  <a:pt x="111326" y="1302248"/>
                  <a:pt x="89205" y="1294179"/>
                  <a:pt x="107156" y="1300162"/>
                </a:cubicBezTo>
                <a:cubicBezTo>
                  <a:pt x="109537" y="1301750"/>
                  <a:pt x="112101" y="1303093"/>
                  <a:pt x="114300" y="1304925"/>
                </a:cubicBezTo>
                <a:cubicBezTo>
                  <a:pt x="122517" y="1311773"/>
                  <a:pt x="123697" y="1317583"/>
                  <a:pt x="135731" y="1321594"/>
                </a:cubicBezTo>
                <a:lnTo>
                  <a:pt x="150019" y="1326356"/>
                </a:lnTo>
                <a:cubicBezTo>
                  <a:pt x="166395" y="1337273"/>
                  <a:pt x="158876" y="1334071"/>
                  <a:pt x="171450" y="1338262"/>
                </a:cubicBezTo>
                <a:cubicBezTo>
                  <a:pt x="182772" y="1345810"/>
                  <a:pt x="175877" y="1342119"/>
                  <a:pt x="192881" y="1347787"/>
                </a:cubicBezTo>
                <a:lnTo>
                  <a:pt x="200025" y="1350169"/>
                </a:lnTo>
                <a:cubicBezTo>
                  <a:pt x="225180" y="1369034"/>
                  <a:pt x="193020" y="1347056"/>
                  <a:pt x="221456" y="1359694"/>
                </a:cubicBezTo>
                <a:cubicBezTo>
                  <a:pt x="225083" y="1361306"/>
                  <a:pt x="227806" y="1364456"/>
                  <a:pt x="230981" y="1366837"/>
                </a:cubicBezTo>
                <a:cubicBezTo>
                  <a:pt x="242585" y="1384242"/>
                  <a:pt x="227141" y="1363637"/>
                  <a:pt x="245269" y="1378744"/>
                </a:cubicBezTo>
                <a:cubicBezTo>
                  <a:pt x="247467" y="1380576"/>
                  <a:pt x="247833" y="1384055"/>
                  <a:pt x="250031" y="1385887"/>
                </a:cubicBezTo>
                <a:cubicBezTo>
                  <a:pt x="252758" y="1388160"/>
                  <a:pt x="256512" y="1388824"/>
                  <a:pt x="259556" y="1390650"/>
                </a:cubicBezTo>
                <a:cubicBezTo>
                  <a:pt x="264464" y="1393595"/>
                  <a:pt x="269081" y="1397000"/>
                  <a:pt x="273844" y="1400175"/>
                </a:cubicBezTo>
                <a:cubicBezTo>
                  <a:pt x="285164" y="1407722"/>
                  <a:pt x="278273" y="1404033"/>
                  <a:pt x="295275" y="1409700"/>
                </a:cubicBezTo>
                <a:lnTo>
                  <a:pt x="302419" y="1412081"/>
                </a:lnTo>
                <a:cubicBezTo>
                  <a:pt x="310801" y="1417669"/>
                  <a:pt x="317081" y="1422709"/>
                  <a:pt x="326231" y="1426369"/>
                </a:cubicBezTo>
                <a:cubicBezTo>
                  <a:pt x="338313" y="1431202"/>
                  <a:pt x="340470" y="1431121"/>
                  <a:pt x="352425" y="1433512"/>
                </a:cubicBezTo>
                <a:cubicBezTo>
                  <a:pt x="356394" y="1435100"/>
                  <a:pt x="360425" y="1436539"/>
                  <a:pt x="364331" y="1438275"/>
                </a:cubicBezTo>
                <a:cubicBezTo>
                  <a:pt x="367575" y="1439717"/>
                  <a:pt x="370532" y="1441791"/>
                  <a:pt x="373856" y="1443037"/>
                </a:cubicBezTo>
                <a:cubicBezTo>
                  <a:pt x="378754" y="1444874"/>
                  <a:pt x="390749" y="1446666"/>
                  <a:pt x="395287" y="1447800"/>
                </a:cubicBezTo>
                <a:cubicBezTo>
                  <a:pt x="397722" y="1448409"/>
                  <a:pt x="399996" y="1449572"/>
                  <a:pt x="402431" y="1450181"/>
                </a:cubicBezTo>
                <a:cubicBezTo>
                  <a:pt x="406357" y="1451163"/>
                  <a:pt x="410386" y="1451684"/>
                  <a:pt x="414337" y="1452562"/>
                </a:cubicBezTo>
                <a:cubicBezTo>
                  <a:pt x="417532" y="1453272"/>
                  <a:pt x="420687" y="1454150"/>
                  <a:pt x="423862" y="1454944"/>
                </a:cubicBezTo>
                <a:cubicBezTo>
                  <a:pt x="436293" y="1463230"/>
                  <a:pt x="426042" y="1457808"/>
                  <a:pt x="445294" y="1462087"/>
                </a:cubicBezTo>
                <a:cubicBezTo>
                  <a:pt x="447744" y="1462632"/>
                  <a:pt x="450002" y="1463860"/>
                  <a:pt x="452437" y="1464469"/>
                </a:cubicBezTo>
                <a:cubicBezTo>
                  <a:pt x="456364" y="1465451"/>
                  <a:pt x="460351" y="1466185"/>
                  <a:pt x="464344" y="1466850"/>
                </a:cubicBezTo>
                <a:cubicBezTo>
                  <a:pt x="476295" y="1468842"/>
                  <a:pt x="493870" y="1470343"/>
                  <a:pt x="504825" y="1473994"/>
                </a:cubicBezTo>
                <a:cubicBezTo>
                  <a:pt x="507206" y="1474788"/>
                  <a:pt x="509662" y="1475386"/>
                  <a:pt x="511969" y="1476375"/>
                </a:cubicBezTo>
                <a:cubicBezTo>
                  <a:pt x="515232" y="1477773"/>
                  <a:pt x="518170" y="1479891"/>
                  <a:pt x="521494" y="1481137"/>
                </a:cubicBezTo>
                <a:cubicBezTo>
                  <a:pt x="524558" y="1482286"/>
                  <a:pt x="527955" y="1482370"/>
                  <a:pt x="531019" y="1483519"/>
                </a:cubicBezTo>
                <a:cubicBezTo>
                  <a:pt x="534343" y="1484765"/>
                  <a:pt x="537248" y="1486963"/>
                  <a:pt x="540544" y="1488281"/>
                </a:cubicBezTo>
                <a:cubicBezTo>
                  <a:pt x="545205" y="1490145"/>
                  <a:pt x="550170" y="1491180"/>
                  <a:pt x="554831" y="1493044"/>
                </a:cubicBezTo>
                <a:cubicBezTo>
                  <a:pt x="558800" y="1494631"/>
                  <a:pt x="562643" y="1496578"/>
                  <a:pt x="566737" y="1497806"/>
                </a:cubicBezTo>
                <a:cubicBezTo>
                  <a:pt x="570614" y="1498969"/>
                  <a:pt x="574700" y="1499277"/>
                  <a:pt x="578644" y="1500187"/>
                </a:cubicBezTo>
                <a:cubicBezTo>
                  <a:pt x="585022" y="1501659"/>
                  <a:pt x="591344" y="1503362"/>
                  <a:pt x="597694" y="1504950"/>
                </a:cubicBezTo>
                <a:cubicBezTo>
                  <a:pt x="600869" y="1505744"/>
                  <a:pt x="604010" y="1506689"/>
                  <a:pt x="607219" y="1507331"/>
                </a:cubicBezTo>
                <a:cubicBezTo>
                  <a:pt x="611188" y="1508125"/>
                  <a:pt x="615199" y="1508730"/>
                  <a:pt x="619125" y="1509712"/>
                </a:cubicBezTo>
                <a:cubicBezTo>
                  <a:pt x="623242" y="1510741"/>
                  <a:pt x="635998" y="1515767"/>
                  <a:pt x="638175" y="1516856"/>
                </a:cubicBezTo>
                <a:cubicBezTo>
                  <a:pt x="640735" y="1518136"/>
                  <a:pt x="642677" y="1520518"/>
                  <a:pt x="645319" y="1521619"/>
                </a:cubicBezTo>
                <a:cubicBezTo>
                  <a:pt x="664960" y="1529803"/>
                  <a:pt x="665959" y="1528663"/>
                  <a:pt x="685800" y="1531144"/>
                </a:cubicBezTo>
                <a:cubicBezTo>
                  <a:pt x="714050" y="1540560"/>
                  <a:pt x="699747" y="1537455"/>
                  <a:pt x="728662" y="1540669"/>
                </a:cubicBezTo>
                <a:cubicBezTo>
                  <a:pt x="731043" y="1542256"/>
                  <a:pt x="733246" y="1544151"/>
                  <a:pt x="735806" y="1545431"/>
                </a:cubicBezTo>
                <a:cubicBezTo>
                  <a:pt x="738051" y="1546553"/>
                  <a:pt x="740504" y="1547248"/>
                  <a:pt x="742950" y="1547812"/>
                </a:cubicBezTo>
                <a:cubicBezTo>
                  <a:pt x="750837" y="1549632"/>
                  <a:pt x="758825" y="1550987"/>
                  <a:pt x="766762" y="1552575"/>
                </a:cubicBezTo>
                <a:cubicBezTo>
                  <a:pt x="786483" y="1556519"/>
                  <a:pt x="774657" y="1554555"/>
                  <a:pt x="802481" y="1557337"/>
                </a:cubicBezTo>
                <a:cubicBezTo>
                  <a:pt x="814542" y="1561358"/>
                  <a:pt x="808051" y="1559668"/>
                  <a:pt x="826294" y="1562100"/>
                </a:cubicBezTo>
                <a:cubicBezTo>
                  <a:pt x="875214" y="1568622"/>
                  <a:pt x="860320" y="1564829"/>
                  <a:pt x="947737" y="1566862"/>
                </a:cubicBezTo>
                <a:cubicBezTo>
                  <a:pt x="953293" y="1567656"/>
                  <a:pt x="958816" y="1568736"/>
                  <a:pt x="964406" y="1569244"/>
                </a:cubicBezTo>
                <a:cubicBezTo>
                  <a:pt x="980110" y="1570672"/>
                  <a:pt x="1029333" y="1573248"/>
                  <a:pt x="1042987" y="1574006"/>
                </a:cubicBezTo>
                <a:cubicBezTo>
                  <a:pt x="1070509" y="1577446"/>
                  <a:pt x="1063912" y="1577819"/>
                  <a:pt x="1100137" y="1574006"/>
                </a:cubicBezTo>
                <a:cubicBezTo>
                  <a:pt x="1102633" y="1573743"/>
                  <a:pt x="1104867" y="1572315"/>
                  <a:pt x="1107281" y="1571625"/>
                </a:cubicBezTo>
                <a:cubicBezTo>
                  <a:pt x="1110428" y="1570726"/>
                  <a:pt x="1113659" y="1570143"/>
                  <a:pt x="1116806" y="1569244"/>
                </a:cubicBezTo>
                <a:cubicBezTo>
                  <a:pt x="1119220" y="1568554"/>
                  <a:pt x="1121480" y="1567311"/>
                  <a:pt x="1123950" y="1566862"/>
                </a:cubicBezTo>
                <a:cubicBezTo>
                  <a:pt x="1164850" y="1559425"/>
                  <a:pt x="1127278" y="1568411"/>
                  <a:pt x="1152525" y="1562100"/>
                </a:cubicBezTo>
                <a:cubicBezTo>
                  <a:pt x="1150937" y="1559719"/>
                  <a:pt x="1149042" y="1557516"/>
                  <a:pt x="1147762" y="1554956"/>
                </a:cubicBezTo>
                <a:cubicBezTo>
                  <a:pt x="1146639" y="1552711"/>
                  <a:pt x="1146262" y="1550162"/>
                  <a:pt x="1145381" y="1547812"/>
                </a:cubicBezTo>
                <a:cubicBezTo>
                  <a:pt x="1143880" y="1543810"/>
                  <a:pt x="1142206" y="1539875"/>
                  <a:pt x="1140619" y="1535906"/>
                </a:cubicBezTo>
                <a:cubicBezTo>
                  <a:pt x="1136913" y="1509974"/>
                  <a:pt x="1141266" y="1527893"/>
                  <a:pt x="1133475" y="1509712"/>
                </a:cubicBezTo>
                <a:cubicBezTo>
                  <a:pt x="1127721" y="1496286"/>
                  <a:pt x="1134751" y="1509148"/>
                  <a:pt x="1128712" y="1493044"/>
                </a:cubicBezTo>
                <a:cubicBezTo>
                  <a:pt x="1126121" y="1486135"/>
                  <a:pt x="1123137" y="1482299"/>
                  <a:pt x="1119187" y="1476375"/>
                </a:cubicBezTo>
                <a:cubicBezTo>
                  <a:pt x="1118393" y="1473200"/>
                  <a:pt x="1118430" y="1469692"/>
                  <a:pt x="1116806" y="1466850"/>
                </a:cubicBezTo>
                <a:cubicBezTo>
                  <a:pt x="1115135" y="1463926"/>
                  <a:pt x="1111030" y="1462783"/>
                  <a:pt x="1109662" y="1459706"/>
                </a:cubicBezTo>
                <a:cubicBezTo>
                  <a:pt x="1107701" y="1455294"/>
                  <a:pt x="1108328" y="1450132"/>
                  <a:pt x="1107281" y="1445419"/>
                </a:cubicBezTo>
                <a:cubicBezTo>
                  <a:pt x="1106737" y="1442969"/>
                  <a:pt x="1105590" y="1440689"/>
                  <a:pt x="1104900" y="1438275"/>
                </a:cubicBezTo>
                <a:cubicBezTo>
                  <a:pt x="1104001" y="1435128"/>
                  <a:pt x="1103808" y="1431758"/>
                  <a:pt x="1102519" y="1428750"/>
                </a:cubicBezTo>
                <a:cubicBezTo>
                  <a:pt x="1101392" y="1426119"/>
                  <a:pt x="1099127" y="1424119"/>
                  <a:pt x="1097756" y="1421606"/>
                </a:cubicBezTo>
                <a:cubicBezTo>
                  <a:pt x="1094356" y="1415373"/>
                  <a:pt x="1091406" y="1408906"/>
                  <a:pt x="1088231" y="1402556"/>
                </a:cubicBezTo>
                <a:cubicBezTo>
                  <a:pt x="1086644" y="1399381"/>
                  <a:pt x="1085438" y="1395984"/>
                  <a:pt x="1083469" y="1393031"/>
                </a:cubicBezTo>
                <a:lnTo>
                  <a:pt x="1078706" y="1385887"/>
                </a:lnTo>
                <a:cubicBezTo>
                  <a:pt x="1073271" y="1369581"/>
                  <a:pt x="1080634" y="1388778"/>
                  <a:pt x="1064419" y="1364456"/>
                </a:cubicBezTo>
                <a:cubicBezTo>
                  <a:pt x="1063027" y="1362367"/>
                  <a:pt x="1063160" y="1359557"/>
                  <a:pt x="1062037" y="1357312"/>
                </a:cubicBezTo>
                <a:cubicBezTo>
                  <a:pt x="1060757" y="1354753"/>
                  <a:pt x="1058665" y="1352670"/>
                  <a:pt x="1057275" y="1350169"/>
                </a:cubicBezTo>
                <a:cubicBezTo>
                  <a:pt x="1054689" y="1345514"/>
                  <a:pt x="1052717" y="1340536"/>
                  <a:pt x="1050131" y="1335881"/>
                </a:cubicBezTo>
                <a:cubicBezTo>
                  <a:pt x="1048741" y="1333379"/>
                  <a:pt x="1046649" y="1331297"/>
                  <a:pt x="1045369" y="1328737"/>
                </a:cubicBezTo>
                <a:cubicBezTo>
                  <a:pt x="1033517" y="1305035"/>
                  <a:pt x="1054145" y="1339468"/>
                  <a:pt x="1038225" y="1314450"/>
                </a:cubicBezTo>
                <a:cubicBezTo>
                  <a:pt x="1034205" y="1308132"/>
                  <a:pt x="1026319" y="1295400"/>
                  <a:pt x="1026319" y="1295400"/>
                </a:cubicBezTo>
                <a:cubicBezTo>
                  <a:pt x="1025525" y="1292225"/>
                  <a:pt x="1025266" y="1288866"/>
                  <a:pt x="1023937" y="1285875"/>
                </a:cubicBezTo>
                <a:cubicBezTo>
                  <a:pt x="1019870" y="1276725"/>
                  <a:pt x="1013435" y="1269770"/>
                  <a:pt x="1007269" y="1262062"/>
                </a:cubicBezTo>
                <a:cubicBezTo>
                  <a:pt x="1001678" y="1245297"/>
                  <a:pt x="1008959" y="1266009"/>
                  <a:pt x="1000125" y="1245394"/>
                </a:cubicBezTo>
                <a:cubicBezTo>
                  <a:pt x="999136" y="1243087"/>
                  <a:pt x="998867" y="1240495"/>
                  <a:pt x="997744" y="1238250"/>
                </a:cubicBezTo>
                <a:cubicBezTo>
                  <a:pt x="996464" y="1235690"/>
                  <a:pt x="994352" y="1233619"/>
                  <a:pt x="992981" y="1231106"/>
                </a:cubicBezTo>
                <a:cubicBezTo>
                  <a:pt x="988498" y="1222887"/>
                  <a:pt x="981266" y="1205104"/>
                  <a:pt x="973931" y="1197769"/>
                </a:cubicBezTo>
                <a:cubicBezTo>
                  <a:pt x="971550" y="1195388"/>
                  <a:pt x="968943" y="1193212"/>
                  <a:pt x="966787" y="1190625"/>
                </a:cubicBezTo>
                <a:cubicBezTo>
                  <a:pt x="960022" y="1182506"/>
                  <a:pt x="963467" y="1182542"/>
                  <a:pt x="954881" y="1173956"/>
                </a:cubicBezTo>
                <a:cubicBezTo>
                  <a:pt x="926306" y="1145381"/>
                  <a:pt x="958850" y="1184274"/>
                  <a:pt x="933450" y="1152525"/>
                </a:cubicBezTo>
                <a:cubicBezTo>
                  <a:pt x="928906" y="1134348"/>
                  <a:pt x="934224" y="1151693"/>
                  <a:pt x="923925" y="1131094"/>
                </a:cubicBezTo>
                <a:cubicBezTo>
                  <a:pt x="922802" y="1128849"/>
                  <a:pt x="922789" y="1126129"/>
                  <a:pt x="921544" y="1123950"/>
                </a:cubicBezTo>
                <a:cubicBezTo>
                  <a:pt x="914341" y="1111345"/>
                  <a:pt x="908137" y="1112299"/>
                  <a:pt x="902494" y="1095375"/>
                </a:cubicBezTo>
                <a:cubicBezTo>
                  <a:pt x="901700" y="1092994"/>
                  <a:pt x="901331" y="1090425"/>
                  <a:pt x="900112" y="1088231"/>
                </a:cubicBezTo>
                <a:cubicBezTo>
                  <a:pt x="897332" y="1083228"/>
                  <a:pt x="890587" y="1073944"/>
                  <a:pt x="890587" y="1073944"/>
                </a:cubicBezTo>
                <a:cubicBezTo>
                  <a:pt x="883154" y="1051641"/>
                  <a:pt x="895331" y="1084627"/>
                  <a:pt x="881062" y="1059656"/>
                </a:cubicBezTo>
                <a:cubicBezTo>
                  <a:pt x="879438" y="1056814"/>
                  <a:pt x="880145" y="1053058"/>
                  <a:pt x="878681" y="1050131"/>
                </a:cubicBezTo>
                <a:cubicBezTo>
                  <a:pt x="876906" y="1046581"/>
                  <a:pt x="873918" y="1043781"/>
                  <a:pt x="871537" y="1040606"/>
                </a:cubicBezTo>
                <a:cubicBezTo>
                  <a:pt x="870743" y="1037431"/>
                  <a:pt x="870055" y="1034228"/>
                  <a:pt x="869156" y="1031081"/>
                </a:cubicBezTo>
                <a:cubicBezTo>
                  <a:pt x="865990" y="1019999"/>
                  <a:pt x="866469" y="1026557"/>
                  <a:pt x="864394" y="1012031"/>
                </a:cubicBezTo>
                <a:cubicBezTo>
                  <a:pt x="857045" y="960593"/>
                  <a:pt x="867540" y="1023732"/>
                  <a:pt x="859631" y="964406"/>
                </a:cubicBezTo>
                <a:cubicBezTo>
                  <a:pt x="859199" y="961162"/>
                  <a:pt x="858044" y="958056"/>
                  <a:pt x="857250" y="954881"/>
                </a:cubicBezTo>
                <a:cubicBezTo>
                  <a:pt x="856456" y="941387"/>
                  <a:pt x="856040" y="927866"/>
                  <a:pt x="854869" y="914400"/>
                </a:cubicBezTo>
                <a:cubicBezTo>
                  <a:pt x="854451" y="909590"/>
                  <a:pt x="852888" y="904924"/>
                  <a:pt x="852487" y="900112"/>
                </a:cubicBezTo>
                <a:cubicBezTo>
                  <a:pt x="851299" y="885852"/>
                  <a:pt x="850999" y="871532"/>
                  <a:pt x="850106" y="857250"/>
                </a:cubicBezTo>
                <a:cubicBezTo>
                  <a:pt x="849411" y="846131"/>
                  <a:pt x="848379" y="835034"/>
                  <a:pt x="847725" y="823912"/>
                </a:cubicBezTo>
                <a:cubicBezTo>
                  <a:pt x="846792" y="808045"/>
                  <a:pt x="846477" y="792141"/>
                  <a:pt x="845344" y="776287"/>
                </a:cubicBezTo>
                <a:cubicBezTo>
                  <a:pt x="844888" y="769904"/>
                  <a:pt x="843808" y="763580"/>
                  <a:pt x="842962" y="757237"/>
                </a:cubicBezTo>
                <a:cubicBezTo>
                  <a:pt x="840524" y="738951"/>
                  <a:pt x="841706" y="745068"/>
                  <a:pt x="838200" y="731044"/>
                </a:cubicBezTo>
                <a:cubicBezTo>
                  <a:pt x="837406" y="716756"/>
                  <a:pt x="837594" y="702380"/>
                  <a:pt x="835819" y="688181"/>
                </a:cubicBezTo>
                <a:cubicBezTo>
                  <a:pt x="835196" y="683200"/>
                  <a:pt x="831056" y="673894"/>
                  <a:pt x="831056" y="673894"/>
                </a:cubicBezTo>
                <a:cubicBezTo>
                  <a:pt x="830262" y="666750"/>
                  <a:pt x="829691" y="659578"/>
                  <a:pt x="828675" y="652462"/>
                </a:cubicBezTo>
                <a:cubicBezTo>
                  <a:pt x="825749" y="631975"/>
                  <a:pt x="827607" y="648191"/>
                  <a:pt x="823912" y="633412"/>
                </a:cubicBezTo>
                <a:cubicBezTo>
                  <a:pt x="822930" y="629486"/>
                  <a:pt x="822409" y="625457"/>
                  <a:pt x="821531" y="621506"/>
                </a:cubicBezTo>
                <a:cubicBezTo>
                  <a:pt x="816776" y="600107"/>
                  <a:pt x="821539" y="622325"/>
                  <a:pt x="816769" y="604837"/>
                </a:cubicBezTo>
                <a:cubicBezTo>
                  <a:pt x="815047" y="598522"/>
                  <a:pt x="813594" y="592137"/>
                  <a:pt x="812006" y="585787"/>
                </a:cubicBezTo>
                <a:cubicBezTo>
                  <a:pt x="811212" y="582612"/>
                  <a:pt x="811441" y="578985"/>
                  <a:pt x="809625" y="576262"/>
                </a:cubicBezTo>
                <a:lnTo>
                  <a:pt x="804862" y="569119"/>
                </a:lnTo>
                <a:cubicBezTo>
                  <a:pt x="800237" y="541365"/>
                  <a:pt x="805861" y="566475"/>
                  <a:pt x="797719" y="545306"/>
                </a:cubicBezTo>
                <a:cubicBezTo>
                  <a:pt x="795016" y="538278"/>
                  <a:pt x="792401" y="531180"/>
                  <a:pt x="790575" y="523875"/>
                </a:cubicBezTo>
                <a:cubicBezTo>
                  <a:pt x="789781" y="520700"/>
                  <a:pt x="789658" y="517277"/>
                  <a:pt x="788194" y="514350"/>
                </a:cubicBezTo>
                <a:cubicBezTo>
                  <a:pt x="788183" y="514329"/>
                  <a:pt x="776294" y="496501"/>
                  <a:pt x="773906" y="492919"/>
                </a:cubicBezTo>
                <a:lnTo>
                  <a:pt x="769144" y="485775"/>
                </a:lnTo>
                <a:lnTo>
                  <a:pt x="764381" y="478631"/>
                </a:lnTo>
                <a:cubicBezTo>
                  <a:pt x="761615" y="467566"/>
                  <a:pt x="763263" y="468922"/>
                  <a:pt x="754856" y="459581"/>
                </a:cubicBezTo>
                <a:cubicBezTo>
                  <a:pt x="750351" y="454575"/>
                  <a:pt x="740569" y="445294"/>
                  <a:pt x="740569" y="445294"/>
                </a:cubicBezTo>
                <a:cubicBezTo>
                  <a:pt x="736641" y="435475"/>
                  <a:pt x="734212" y="427032"/>
                  <a:pt x="726281" y="419100"/>
                </a:cubicBezTo>
                <a:lnTo>
                  <a:pt x="711994" y="404812"/>
                </a:lnTo>
                <a:cubicBezTo>
                  <a:pt x="710406" y="400050"/>
                  <a:pt x="710243" y="394541"/>
                  <a:pt x="707231" y="390525"/>
                </a:cubicBezTo>
                <a:cubicBezTo>
                  <a:pt x="701984" y="383529"/>
                  <a:pt x="699682" y="380828"/>
                  <a:pt x="695325" y="373856"/>
                </a:cubicBezTo>
                <a:cubicBezTo>
                  <a:pt x="692872" y="369931"/>
                  <a:pt x="690251" y="366090"/>
                  <a:pt x="688181" y="361950"/>
                </a:cubicBezTo>
                <a:cubicBezTo>
                  <a:pt x="682810" y="351208"/>
                  <a:pt x="689570" y="357902"/>
                  <a:pt x="681037" y="347662"/>
                </a:cubicBezTo>
                <a:cubicBezTo>
                  <a:pt x="663728" y="326892"/>
                  <a:pt x="684589" y="355967"/>
                  <a:pt x="666750" y="330994"/>
                </a:cubicBezTo>
                <a:cubicBezTo>
                  <a:pt x="665086" y="328665"/>
                  <a:pt x="663504" y="326277"/>
                  <a:pt x="661987" y="323850"/>
                </a:cubicBezTo>
                <a:cubicBezTo>
                  <a:pt x="659534" y="319925"/>
                  <a:pt x="657856" y="315458"/>
                  <a:pt x="654844" y="311944"/>
                </a:cubicBezTo>
                <a:cubicBezTo>
                  <a:pt x="652981" y="309771"/>
                  <a:pt x="650081" y="308769"/>
                  <a:pt x="647700" y="307181"/>
                </a:cubicBezTo>
                <a:cubicBezTo>
                  <a:pt x="644998" y="303128"/>
                  <a:pt x="638744" y="293462"/>
                  <a:pt x="635794" y="290512"/>
                </a:cubicBezTo>
                <a:cubicBezTo>
                  <a:pt x="632844" y="287562"/>
                  <a:pt x="623178" y="281308"/>
                  <a:pt x="619125" y="278606"/>
                </a:cubicBezTo>
                <a:cubicBezTo>
                  <a:pt x="617537" y="276225"/>
                  <a:pt x="615642" y="274022"/>
                  <a:pt x="614362" y="271462"/>
                </a:cubicBezTo>
                <a:cubicBezTo>
                  <a:pt x="613240" y="269217"/>
                  <a:pt x="613588" y="266247"/>
                  <a:pt x="611981" y="264319"/>
                </a:cubicBezTo>
                <a:cubicBezTo>
                  <a:pt x="609440" y="261270"/>
                  <a:pt x="605631" y="259556"/>
                  <a:pt x="602456" y="257175"/>
                </a:cubicBezTo>
                <a:cubicBezTo>
                  <a:pt x="600869" y="254000"/>
                  <a:pt x="599455" y="250732"/>
                  <a:pt x="597694" y="247650"/>
                </a:cubicBezTo>
                <a:cubicBezTo>
                  <a:pt x="596274" y="245165"/>
                  <a:pt x="594093" y="243121"/>
                  <a:pt x="592931" y="240506"/>
                </a:cubicBezTo>
                <a:cubicBezTo>
                  <a:pt x="579917" y="211225"/>
                  <a:pt x="594092" y="238840"/>
                  <a:pt x="585787" y="216694"/>
                </a:cubicBezTo>
                <a:cubicBezTo>
                  <a:pt x="584541" y="213370"/>
                  <a:pt x="582343" y="210465"/>
                  <a:pt x="581025" y="207169"/>
                </a:cubicBezTo>
                <a:cubicBezTo>
                  <a:pt x="579161" y="202508"/>
                  <a:pt x="577850" y="197644"/>
                  <a:pt x="576262" y="192881"/>
                </a:cubicBezTo>
                <a:cubicBezTo>
                  <a:pt x="575468" y="190500"/>
                  <a:pt x="574373" y="188198"/>
                  <a:pt x="573881" y="185737"/>
                </a:cubicBezTo>
                <a:lnTo>
                  <a:pt x="571500" y="173831"/>
                </a:lnTo>
                <a:cubicBezTo>
                  <a:pt x="570706" y="165100"/>
                  <a:pt x="570359" y="156316"/>
                  <a:pt x="569119" y="147637"/>
                </a:cubicBezTo>
                <a:cubicBezTo>
                  <a:pt x="568764" y="145152"/>
                  <a:pt x="567282" y="142944"/>
                  <a:pt x="566737" y="140494"/>
                </a:cubicBezTo>
                <a:cubicBezTo>
                  <a:pt x="565689" y="135781"/>
                  <a:pt x="565527" y="130890"/>
                  <a:pt x="564356" y="126206"/>
                </a:cubicBezTo>
                <a:cubicBezTo>
                  <a:pt x="554919" y="88454"/>
                  <a:pt x="563448" y="135035"/>
                  <a:pt x="557212" y="97631"/>
                </a:cubicBezTo>
                <a:cubicBezTo>
                  <a:pt x="558006" y="72231"/>
                  <a:pt x="558184" y="46804"/>
                  <a:pt x="559594" y="21431"/>
                </a:cubicBezTo>
                <a:cubicBezTo>
                  <a:pt x="559658" y="20288"/>
                  <a:pt x="563185" y="6714"/>
                  <a:pt x="564356" y="4762"/>
                </a:cubicBezTo>
                <a:cubicBezTo>
                  <a:pt x="565511" y="2837"/>
                  <a:pt x="567531" y="1587"/>
                  <a:pt x="569119" y="0"/>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3810000" y="4238979"/>
            <a:ext cx="664369" cy="13263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37548" y="5377777"/>
            <a:ext cx="4572000" cy="11638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0" name="Straight Connector 9"/>
          <p:cNvCxnSpPr/>
          <p:nvPr/>
        </p:nvCxnSpPr>
        <p:spPr>
          <a:xfrm flipV="1">
            <a:off x="2166504" y="5562600"/>
            <a:ext cx="1643496"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2228850" y="5555456"/>
            <a:ext cx="1618627" cy="148672"/>
          </a:xfrm>
          <a:custGeom>
            <a:avLst/>
            <a:gdLst>
              <a:gd name="connsiteX0" fmla="*/ 0 w 1618627"/>
              <a:gd name="connsiteY0" fmla="*/ 140494 h 148672"/>
              <a:gd name="connsiteX1" fmla="*/ 11906 w 1618627"/>
              <a:gd name="connsiteY1" fmla="*/ 138113 h 148672"/>
              <a:gd name="connsiteX2" fmla="*/ 19050 w 1618627"/>
              <a:gd name="connsiteY2" fmla="*/ 133350 h 148672"/>
              <a:gd name="connsiteX3" fmla="*/ 26194 w 1618627"/>
              <a:gd name="connsiteY3" fmla="*/ 130969 h 148672"/>
              <a:gd name="connsiteX4" fmla="*/ 33338 w 1618627"/>
              <a:gd name="connsiteY4" fmla="*/ 126207 h 148672"/>
              <a:gd name="connsiteX5" fmla="*/ 40481 w 1618627"/>
              <a:gd name="connsiteY5" fmla="*/ 123825 h 148672"/>
              <a:gd name="connsiteX6" fmla="*/ 50006 w 1618627"/>
              <a:gd name="connsiteY6" fmla="*/ 119063 h 148672"/>
              <a:gd name="connsiteX7" fmla="*/ 57150 w 1618627"/>
              <a:gd name="connsiteY7" fmla="*/ 114300 h 148672"/>
              <a:gd name="connsiteX8" fmla="*/ 76200 w 1618627"/>
              <a:gd name="connsiteY8" fmla="*/ 109538 h 148672"/>
              <a:gd name="connsiteX9" fmla="*/ 83344 w 1618627"/>
              <a:gd name="connsiteY9" fmla="*/ 107157 h 148672"/>
              <a:gd name="connsiteX10" fmla="*/ 107156 w 1618627"/>
              <a:gd name="connsiteY10" fmla="*/ 111919 h 148672"/>
              <a:gd name="connsiteX11" fmla="*/ 114300 w 1618627"/>
              <a:gd name="connsiteY11" fmla="*/ 114300 h 148672"/>
              <a:gd name="connsiteX12" fmla="*/ 135731 w 1618627"/>
              <a:gd name="connsiteY12" fmla="*/ 116682 h 148672"/>
              <a:gd name="connsiteX13" fmla="*/ 183356 w 1618627"/>
              <a:gd name="connsiteY13" fmla="*/ 116682 h 148672"/>
              <a:gd name="connsiteX14" fmla="*/ 190500 w 1618627"/>
              <a:gd name="connsiteY14" fmla="*/ 111919 h 148672"/>
              <a:gd name="connsiteX15" fmla="*/ 195263 w 1618627"/>
              <a:gd name="connsiteY15" fmla="*/ 104775 h 148672"/>
              <a:gd name="connsiteX16" fmla="*/ 202406 w 1618627"/>
              <a:gd name="connsiteY16" fmla="*/ 100013 h 148672"/>
              <a:gd name="connsiteX17" fmla="*/ 209550 w 1618627"/>
              <a:gd name="connsiteY17" fmla="*/ 92869 h 148672"/>
              <a:gd name="connsiteX18" fmla="*/ 219075 w 1618627"/>
              <a:gd name="connsiteY18" fmla="*/ 85725 h 148672"/>
              <a:gd name="connsiteX19" fmla="*/ 223838 w 1618627"/>
              <a:gd name="connsiteY19" fmla="*/ 78582 h 148672"/>
              <a:gd name="connsiteX20" fmla="*/ 230981 w 1618627"/>
              <a:gd name="connsiteY20" fmla="*/ 73819 h 148672"/>
              <a:gd name="connsiteX21" fmla="*/ 238125 w 1618627"/>
              <a:gd name="connsiteY21" fmla="*/ 66675 h 148672"/>
              <a:gd name="connsiteX22" fmla="*/ 245269 w 1618627"/>
              <a:gd name="connsiteY22" fmla="*/ 61913 h 148672"/>
              <a:gd name="connsiteX23" fmla="*/ 252413 w 1618627"/>
              <a:gd name="connsiteY23" fmla="*/ 54769 h 148672"/>
              <a:gd name="connsiteX24" fmla="*/ 264319 w 1618627"/>
              <a:gd name="connsiteY24" fmla="*/ 47625 h 148672"/>
              <a:gd name="connsiteX25" fmla="*/ 276225 w 1618627"/>
              <a:gd name="connsiteY25" fmla="*/ 35719 h 148672"/>
              <a:gd name="connsiteX26" fmla="*/ 292894 w 1618627"/>
              <a:gd name="connsiteY26" fmla="*/ 23813 h 148672"/>
              <a:gd name="connsiteX27" fmla="*/ 300038 w 1618627"/>
              <a:gd name="connsiteY27" fmla="*/ 21432 h 148672"/>
              <a:gd name="connsiteX28" fmla="*/ 319088 w 1618627"/>
              <a:gd name="connsiteY28" fmla="*/ 14288 h 148672"/>
              <a:gd name="connsiteX29" fmla="*/ 364331 w 1618627"/>
              <a:gd name="connsiteY29" fmla="*/ 9525 h 148672"/>
              <a:gd name="connsiteX30" fmla="*/ 371475 w 1618627"/>
              <a:gd name="connsiteY30" fmla="*/ 7144 h 148672"/>
              <a:gd name="connsiteX31" fmla="*/ 414338 w 1618627"/>
              <a:gd name="connsiteY31" fmla="*/ 2382 h 148672"/>
              <a:gd name="connsiteX32" fmla="*/ 461963 w 1618627"/>
              <a:gd name="connsiteY32" fmla="*/ 0 h 148672"/>
              <a:gd name="connsiteX33" fmla="*/ 573881 w 1618627"/>
              <a:gd name="connsiteY33" fmla="*/ 2382 h 148672"/>
              <a:gd name="connsiteX34" fmla="*/ 595313 w 1618627"/>
              <a:gd name="connsiteY34" fmla="*/ 7144 h 148672"/>
              <a:gd name="connsiteX35" fmla="*/ 607219 w 1618627"/>
              <a:gd name="connsiteY35" fmla="*/ 11907 h 148672"/>
              <a:gd name="connsiteX36" fmla="*/ 621506 w 1618627"/>
              <a:gd name="connsiteY36" fmla="*/ 14288 h 148672"/>
              <a:gd name="connsiteX37" fmla="*/ 642938 w 1618627"/>
              <a:gd name="connsiteY37" fmla="*/ 21432 h 148672"/>
              <a:gd name="connsiteX38" fmla="*/ 652463 w 1618627"/>
              <a:gd name="connsiteY38" fmla="*/ 26194 h 148672"/>
              <a:gd name="connsiteX39" fmla="*/ 666750 w 1618627"/>
              <a:gd name="connsiteY39" fmla="*/ 30957 h 148672"/>
              <a:gd name="connsiteX40" fmla="*/ 683419 w 1618627"/>
              <a:gd name="connsiteY40" fmla="*/ 38100 h 148672"/>
              <a:gd name="connsiteX41" fmla="*/ 704850 w 1618627"/>
              <a:gd name="connsiteY41" fmla="*/ 50007 h 148672"/>
              <a:gd name="connsiteX42" fmla="*/ 711994 w 1618627"/>
              <a:gd name="connsiteY42" fmla="*/ 54769 h 148672"/>
              <a:gd name="connsiteX43" fmla="*/ 728663 w 1618627"/>
              <a:gd name="connsiteY43" fmla="*/ 59532 h 148672"/>
              <a:gd name="connsiteX44" fmla="*/ 735806 w 1618627"/>
              <a:gd name="connsiteY44" fmla="*/ 64294 h 148672"/>
              <a:gd name="connsiteX45" fmla="*/ 745331 w 1618627"/>
              <a:gd name="connsiteY45" fmla="*/ 66675 h 148672"/>
              <a:gd name="connsiteX46" fmla="*/ 778669 w 1618627"/>
              <a:gd name="connsiteY46" fmla="*/ 76200 h 148672"/>
              <a:gd name="connsiteX47" fmla="*/ 828675 w 1618627"/>
              <a:gd name="connsiteY47" fmla="*/ 85725 h 148672"/>
              <a:gd name="connsiteX48" fmla="*/ 847725 w 1618627"/>
              <a:gd name="connsiteY48" fmla="*/ 88107 h 148672"/>
              <a:gd name="connsiteX49" fmla="*/ 859631 w 1618627"/>
              <a:gd name="connsiteY49" fmla="*/ 90488 h 148672"/>
              <a:gd name="connsiteX50" fmla="*/ 900113 w 1618627"/>
              <a:gd name="connsiteY50" fmla="*/ 92869 h 148672"/>
              <a:gd name="connsiteX51" fmla="*/ 928688 w 1618627"/>
              <a:gd name="connsiteY51" fmla="*/ 97632 h 148672"/>
              <a:gd name="connsiteX52" fmla="*/ 940594 w 1618627"/>
              <a:gd name="connsiteY52" fmla="*/ 100013 h 148672"/>
              <a:gd name="connsiteX53" fmla="*/ 988219 w 1618627"/>
              <a:gd name="connsiteY53" fmla="*/ 97632 h 148672"/>
              <a:gd name="connsiteX54" fmla="*/ 1000125 w 1618627"/>
              <a:gd name="connsiteY54" fmla="*/ 92869 h 148672"/>
              <a:gd name="connsiteX55" fmla="*/ 1009650 w 1618627"/>
              <a:gd name="connsiteY55" fmla="*/ 90488 h 148672"/>
              <a:gd name="connsiteX56" fmla="*/ 1026319 w 1618627"/>
              <a:gd name="connsiteY56" fmla="*/ 85725 h 148672"/>
              <a:gd name="connsiteX57" fmla="*/ 1038225 w 1618627"/>
              <a:gd name="connsiteY57" fmla="*/ 83344 h 148672"/>
              <a:gd name="connsiteX58" fmla="*/ 1062038 w 1618627"/>
              <a:gd name="connsiteY58" fmla="*/ 76200 h 148672"/>
              <a:gd name="connsiteX59" fmla="*/ 1102519 w 1618627"/>
              <a:gd name="connsiteY59" fmla="*/ 69057 h 148672"/>
              <a:gd name="connsiteX60" fmla="*/ 1140619 w 1618627"/>
              <a:gd name="connsiteY60" fmla="*/ 64294 h 148672"/>
              <a:gd name="connsiteX61" fmla="*/ 1190625 w 1618627"/>
              <a:gd name="connsiteY61" fmla="*/ 69057 h 148672"/>
              <a:gd name="connsiteX62" fmla="*/ 1209675 w 1618627"/>
              <a:gd name="connsiteY62" fmla="*/ 76200 h 148672"/>
              <a:gd name="connsiteX63" fmla="*/ 1221581 w 1618627"/>
              <a:gd name="connsiteY63" fmla="*/ 78582 h 148672"/>
              <a:gd name="connsiteX64" fmla="*/ 1233488 w 1618627"/>
              <a:gd name="connsiteY64" fmla="*/ 83344 h 148672"/>
              <a:gd name="connsiteX65" fmla="*/ 1250156 w 1618627"/>
              <a:gd name="connsiteY65" fmla="*/ 88107 h 148672"/>
              <a:gd name="connsiteX66" fmla="*/ 1257300 w 1618627"/>
              <a:gd name="connsiteY66" fmla="*/ 92869 h 148672"/>
              <a:gd name="connsiteX67" fmla="*/ 1266825 w 1618627"/>
              <a:gd name="connsiteY67" fmla="*/ 95250 h 148672"/>
              <a:gd name="connsiteX68" fmla="*/ 1290638 w 1618627"/>
              <a:gd name="connsiteY68" fmla="*/ 100013 h 148672"/>
              <a:gd name="connsiteX69" fmla="*/ 1312069 w 1618627"/>
              <a:gd name="connsiteY69" fmla="*/ 107157 h 148672"/>
              <a:gd name="connsiteX70" fmla="*/ 1331119 w 1618627"/>
              <a:gd name="connsiteY70" fmla="*/ 114300 h 148672"/>
              <a:gd name="connsiteX71" fmla="*/ 1354931 w 1618627"/>
              <a:gd name="connsiteY71" fmla="*/ 121444 h 148672"/>
              <a:gd name="connsiteX72" fmla="*/ 1373981 w 1618627"/>
              <a:gd name="connsiteY72" fmla="*/ 128588 h 148672"/>
              <a:gd name="connsiteX73" fmla="*/ 1388269 w 1618627"/>
              <a:gd name="connsiteY73" fmla="*/ 133350 h 148672"/>
              <a:gd name="connsiteX74" fmla="*/ 1404938 w 1618627"/>
              <a:gd name="connsiteY74" fmla="*/ 135732 h 148672"/>
              <a:gd name="connsiteX75" fmla="*/ 1457325 w 1618627"/>
              <a:gd name="connsiteY75" fmla="*/ 140494 h 148672"/>
              <a:gd name="connsiteX76" fmla="*/ 1476375 w 1618627"/>
              <a:gd name="connsiteY76" fmla="*/ 142875 h 148672"/>
              <a:gd name="connsiteX77" fmla="*/ 1524000 w 1618627"/>
              <a:gd name="connsiteY77" fmla="*/ 145257 h 148672"/>
              <a:gd name="connsiteX78" fmla="*/ 1564481 w 1618627"/>
              <a:gd name="connsiteY78" fmla="*/ 147638 h 148672"/>
              <a:gd name="connsiteX79" fmla="*/ 1616869 w 1618627"/>
              <a:gd name="connsiteY79" fmla="*/ 145257 h 148672"/>
              <a:gd name="connsiteX80" fmla="*/ 1612106 w 1618627"/>
              <a:gd name="connsiteY80" fmla="*/ 128588 h 148672"/>
              <a:gd name="connsiteX81" fmla="*/ 1609725 w 1618627"/>
              <a:gd name="connsiteY81" fmla="*/ 121444 h 148672"/>
              <a:gd name="connsiteX82" fmla="*/ 1602581 w 1618627"/>
              <a:gd name="connsiteY82" fmla="*/ 116682 h 148672"/>
              <a:gd name="connsiteX83" fmla="*/ 1593056 w 1618627"/>
              <a:gd name="connsiteY83" fmla="*/ 92869 h 148672"/>
              <a:gd name="connsiteX84" fmla="*/ 1590675 w 1618627"/>
              <a:gd name="connsiteY84" fmla="*/ 85725 h 148672"/>
              <a:gd name="connsiteX85" fmla="*/ 1585913 w 1618627"/>
              <a:gd name="connsiteY85" fmla="*/ 59532 h 148672"/>
              <a:gd name="connsiteX86" fmla="*/ 1581150 w 1618627"/>
              <a:gd name="connsiteY86" fmla="*/ 52388 h 148672"/>
              <a:gd name="connsiteX87" fmla="*/ 1576388 w 1618627"/>
              <a:gd name="connsiteY87" fmla="*/ 35719 h 148672"/>
              <a:gd name="connsiteX88" fmla="*/ 1571625 w 1618627"/>
              <a:gd name="connsiteY88" fmla="*/ 28575 h 148672"/>
              <a:gd name="connsiteX89" fmla="*/ 1569244 w 1618627"/>
              <a:gd name="connsiteY89" fmla="*/ 21432 h 148672"/>
              <a:gd name="connsiteX90" fmla="*/ 1562100 w 1618627"/>
              <a:gd name="connsiteY90" fmla="*/ 19050 h 14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618627" h="148672">
                <a:moveTo>
                  <a:pt x="0" y="140494"/>
                </a:moveTo>
                <a:cubicBezTo>
                  <a:pt x="3969" y="139700"/>
                  <a:pt x="8116" y="139534"/>
                  <a:pt x="11906" y="138113"/>
                </a:cubicBezTo>
                <a:cubicBezTo>
                  <a:pt x="14586" y="137108"/>
                  <a:pt x="16490" y="134630"/>
                  <a:pt x="19050" y="133350"/>
                </a:cubicBezTo>
                <a:cubicBezTo>
                  <a:pt x="21295" y="132227"/>
                  <a:pt x="23949" y="132091"/>
                  <a:pt x="26194" y="130969"/>
                </a:cubicBezTo>
                <a:cubicBezTo>
                  <a:pt x="28754" y="129689"/>
                  <a:pt x="30778" y="127487"/>
                  <a:pt x="33338" y="126207"/>
                </a:cubicBezTo>
                <a:cubicBezTo>
                  <a:pt x="35583" y="125084"/>
                  <a:pt x="38174" y="124814"/>
                  <a:pt x="40481" y="123825"/>
                </a:cubicBezTo>
                <a:cubicBezTo>
                  <a:pt x="43744" y="122427"/>
                  <a:pt x="46924" y="120824"/>
                  <a:pt x="50006" y="119063"/>
                </a:cubicBezTo>
                <a:cubicBezTo>
                  <a:pt x="52491" y="117643"/>
                  <a:pt x="54590" y="115580"/>
                  <a:pt x="57150" y="114300"/>
                </a:cubicBezTo>
                <a:cubicBezTo>
                  <a:pt x="62592" y="111579"/>
                  <a:pt x="70769" y="110896"/>
                  <a:pt x="76200" y="109538"/>
                </a:cubicBezTo>
                <a:cubicBezTo>
                  <a:pt x="78635" y="108929"/>
                  <a:pt x="80963" y="107951"/>
                  <a:pt x="83344" y="107157"/>
                </a:cubicBezTo>
                <a:cubicBezTo>
                  <a:pt x="94571" y="109028"/>
                  <a:pt x="97210" y="109078"/>
                  <a:pt x="107156" y="111919"/>
                </a:cubicBezTo>
                <a:cubicBezTo>
                  <a:pt x="109570" y="112609"/>
                  <a:pt x="111824" y="113887"/>
                  <a:pt x="114300" y="114300"/>
                </a:cubicBezTo>
                <a:cubicBezTo>
                  <a:pt x="121390" y="115482"/>
                  <a:pt x="128587" y="115888"/>
                  <a:pt x="135731" y="116682"/>
                </a:cubicBezTo>
                <a:cubicBezTo>
                  <a:pt x="154192" y="122835"/>
                  <a:pt x="148480" y="121914"/>
                  <a:pt x="183356" y="116682"/>
                </a:cubicBezTo>
                <a:cubicBezTo>
                  <a:pt x="186186" y="116257"/>
                  <a:pt x="188119" y="113507"/>
                  <a:pt x="190500" y="111919"/>
                </a:cubicBezTo>
                <a:cubicBezTo>
                  <a:pt x="192088" y="109538"/>
                  <a:pt x="193239" y="106799"/>
                  <a:pt x="195263" y="104775"/>
                </a:cubicBezTo>
                <a:cubicBezTo>
                  <a:pt x="197286" y="102752"/>
                  <a:pt x="200208" y="101845"/>
                  <a:pt x="202406" y="100013"/>
                </a:cubicBezTo>
                <a:cubicBezTo>
                  <a:pt x="204993" y="97857"/>
                  <a:pt x="206993" y="95061"/>
                  <a:pt x="209550" y="92869"/>
                </a:cubicBezTo>
                <a:cubicBezTo>
                  <a:pt x="212563" y="90286"/>
                  <a:pt x="216269" y="88531"/>
                  <a:pt x="219075" y="85725"/>
                </a:cubicBezTo>
                <a:cubicBezTo>
                  <a:pt x="221099" y="83701"/>
                  <a:pt x="221814" y="80606"/>
                  <a:pt x="223838" y="78582"/>
                </a:cubicBezTo>
                <a:cubicBezTo>
                  <a:pt x="225862" y="76558"/>
                  <a:pt x="228783" y="75651"/>
                  <a:pt x="230981" y="73819"/>
                </a:cubicBezTo>
                <a:cubicBezTo>
                  <a:pt x="233568" y="71663"/>
                  <a:pt x="235538" y="68831"/>
                  <a:pt x="238125" y="66675"/>
                </a:cubicBezTo>
                <a:cubicBezTo>
                  <a:pt x="240324" y="64843"/>
                  <a:pt x="243070" y="63745"/>
                  <a:pt x="245269" y="61913"/>
                </a:cubicBezTo>
                <a:cubicBezTo>
                  <a:pt x="247856" y="59757"/>
                  <a:pt x="249719" y="56790"/>
                  <a:pt x="252413" y="54769"/>
                </a:cubicBezTo>
                <a:cubicBezTo>
                  <a:pt x="256116" y="51992"/>
                  <a:pt x="260350" y="50006"/>
                  <a:pt x="264319" y="47625"/>
                </a:cubicBezTo>
                <a:cubicBezTo>
                  <a:pt x="271246" y="37235"/>
                  <a:pt x="266123" y="42935"/>
                  <a:pt x="276225" y="35719"/>
                </a:cubicBezTo>
                <a:cubicBezTo>
                  <a:pt x="278747" y="33918"/>
                  <a:pt x="289149" y="25685"/>
                  <a:pt x="292894" y="23813"/>
                </a:cubicBezTo>
                <a:cubicBezTo>
                  <a:pt x="295139" y="22691"/>
                  <a:pt x="297688" y="22313"/>
                  <a:pt x="300038" y="21432"/>
                </a:cubicBezTo>
                <a:cubicBezTo>
                  <a:pt x="302744" y="20417"/>
                  <a:pt x="314660" y="15272"/>
                  <a:pt x="319088" y="14288"/>
                </a:cubicBezTo>
                <a:cubicBezTo>
                  <a:pt x="334216" y="10927"/>
                  <a:pt x="348641" y="10732"/>
                  <a:pt x="364331" y="9525"/>
                </a:cubicBezTo>
                <a:cubicBezTo>
                  <a:pt x="366712" y="8731"/>
                  <a:pt x="369040" y="7753"/>
                  <a:pt x="371475" y="7144"/>
                </a:cubicBezTo>
                <a:cubicBezTo>
                  <a:pt x="386529" y="3381"/>
                  <a:pt x="397247" y="3418"/>
                  <a:pt x="414338" y="2382"/>
                </a:cubicBezTo>
                <a:cubicBezTo>
                  <a:pt x="430204" y="1420"/>
                  <a:pt x="446088" y="794"/>
                  <a:pt x="461963" y="0"/>
                </a:cubicBezTo>
                <a:lnTo>
                  <a:pt x="573881" y="2382"/>
                </a:lnTo>
                <a:cubicBezTo>
                  <a:pt x="581448" y="2668"/>
                  <a:pt x="588370" y="4540"/>
                  <a:pt x="595313" y="7144"/>
                </a:cubicBezTo>
                <a:cubicBezTo>
                  <a:pt x="599315" y="8645"/>
                  <a:pt x="603095" y="10782"/>
                  <a:pt x="607219" y="11907"/>
                </a:cubicBezTo>
                <a:cubicBezTo>
                  <a:pt x="611877" y="13177"/>
                  <a:pt x="616744" y="13494"/>
                  <a:pt x="621506" y="14288"/>
                </a:cubicBezTo>
                <a:cubicBezTo>
                  <a:pt x="636355" y="24186"/>
                  <a:pt x="619605" y="14432"/>
                  <a:pt x="642938" y="21432"/>
                </a:cubicBezTo>
                <a:cubicBezTo>
                  <a:pt x="646338" y="22452"/>
                  <a:pt x="649167" y="24876"/>
                  <a:pt x="652463" y="26194"/>
                </a:cubicBezTo>
                <a:cubicBezTo>
                  <a:pt x="657124" y="28058"/>
                  <a:pt x="662573" y="28173"/>
                  <a:pt x="666750" y="30957"/>
                </a:cubicBezTo>
                <a:cubicBezTo>
                  <a:pt x="676617" y="37534"/>
                  <a:pt x="671118" y="35025"/>
                  <a:pt x="683419" y="38100"/>
                </a:cubicBezTo>
                <a:cubicBezTo>
                  <a:pt x="705832" y="60513"/>
                  <a:pt x="669899" y="26709"/>
                  <a:pt x="704850" y="50007"/>
                </a:cubicBezTo>
                <a:cubicBezTo>
                  <a:pt x="707231" y="51594"/>
                  <a:pt x="709363" y="53642"/>
                  <a:pt x="711994" y="54769"/>
                </a:cubicBezTo>
                <a:cubicBezTo>
                  <a:pt x="722686" y="59351"/>
                  <a:pt x="719387" y="54894"/>
                  <a:pt x="728663" y="59532"/>
                </a:cubicBezTo>
                <a:cubicBezTo>
                  <a:pt x="731222" y="60812"/>
                  <a:pt x="733176" y="63167"/>
                  <a:pt x="735806" y="64294"/>
                </a:cubicBezTo>
                <a:cubicBezTo>
                  <a:pt x="738814" y="65583"/>
                  <a:pt x="742196" y="65735"/>
                  <a:pt x="745331" y="66675"/>
                </a:cubicBezTo>
                <a:cubicBezTo>
                  <a:pt x="779515" y="76930"/>
                  <a:pt x="736904" y="65758"/>
                  <a:pt x="778669" y="76200"/>
                </a:cubicBezTo>
                <a:cubicBezTo>
                  <a:pt x="795134" y="80316"/>
                  <a:pt x="811814" y="83617"/>
                  <a:pt x="828675" y="85725"/>
                </a:cubicBezTo>
                <a:cubicBezTo>
                  <a:pt x="835025" y="86519"/>
                  <a:pt x="841400" y="87134"/>
                  <a:pt x="847725" y="88107"/>
                </a:cubicBezTo>
                <a:cubicBezTo>
                  <a:pt x="851725" y="88722"/>
                  <a:pt x="855600" y="90122"/>
                  <a:pt x="859631" y="90488"/>
                </a:cubicBezTo>
                <a:cubicBezTo>
                  <a:pt x="873093" y="91712"/>
                  <a:pt x="886619" y="92075"/>
                  <a:pt x="900113" y="92869"/>
                </a:cubicBezTo>
                <a:cubicBezTo>
                  <a:pt x="915467" y="97987"/>
                  <a:pt x="900776" y="93644"/>
                  <a:pt x="928688" y="97632"/>
                </a:cubicBezTo>
                <a:cubicBezTo>
                  <a:pt x="932695" y="98204"/>
                  <a:pt x="936625" y="99219"/>
                  <a:pt x="940594" y="100013"/>
                </a:cubicBezTo>
                <a:cubicBezTo>
                  <a:pt x="956469" y="99219"/>
                  <a:pt x="972437" y="99526"/>
                  <a:pt x="988219" y="97632"/>
                </a:cubicBezTo>
                <a:cubicBezTo>
                  <a:pt x="992463" y="97123"/>
                  <a:pt x="996070" y="94221"/>
                  <a:pt x="1000125" y="92869"/>
                </a:cubicBezTo>
                <a:cubicBezTo>
                  <a:pt x="1003230" y="91834"/>
                  <a:pt x="1006493" y="91349"/>
                  <a:pt x="1009650" y="90488"/>
                </a:cubicBezTo>
                <a:cubicBezTo>
                  <a:pt x="1015225" y="88967"/>
                  <a:pt x="1020713" y="87127"/>
                  <a:pt x="1026319" y="85725"/>
                </a:cubicBezTo>
                <a:cubicBezTo>
                  <a:pt x="1030245" y="84743"/>
                  <a:pt x="1034348" y="84507"/>
                  <a:pt x="1038225" y="83344"/>
                </a:cubicBezTo>
                <a:cubicBezTo>
                  <a:pt x="1069564" y="73943"/>
                  <a:pt x="1031096" y="82390"/>
                  <a:pt x="1062038" y="76200"/>
                </a:cubicBezTo>
                <a:cubicBezTo>
                  <a:pt x="1081225" y="66608"/>
                  <a:pt x="1066843" y="72301"/>
                  <a:pt x="1102519" y="69057"/>
                </a:cubicBezTo>
                <a:cubicBezTo>
                  <a:pt x="1119006" y="67558"/>
                  <a:pt x="1125052" y="66518"/>
                  <a:pt x="1140619" y="64294"/>
                </a:cubicBezTo>
                <a:cubicBezTo>
                  <a:pt x="1143724" y="64533"/>
                  <a:pt x="1182473" y="67019"/>
                  <a:pt x="1190625" y="69057"/>
                </a:cubicBezTo>
                <a:cubicBezTo>
                  <a:pt x="1197204" y="70702"/>
                  <a:pt x="1203193" y="74206"/>
                  <a:pt x="1209675" y="76200"/>
                </a:cubicBezTo>
                <a:cubicBezTo>
                  <a:pt x="1213543" y="77390"/>
                  <a:pt x="1217704" y="77419"/>
                  <a:pt x="1221581" y="78582"/>
                </a:cubicBezTo>
                <a:cubicBezTo>
                  <a:pt x="1225675" y="79810"/>
                  <a:pt x="1229485" y="81843"/>
                  <a:pt x="1233488" y="83344"/>
                </a:cubicBezTo>
                <a:cubicBezTo>
                  <a:pt x="1240320" y="85906"/>
                  <a:pt x="1242651" y="86230"/>
                  <a:pt x="1250156" y="88107"/>
                </a:cubicBezTo>
                <a:cubicBezTo>
                  <a:pt x="1252537" y="89694"/>
                  <a:pt x="1254669" y="91742"/>
                  <a:pt x="1257300" y="92869"/>
                </a:cubicBezTo>
                <a:cubicBezTo>
                  <a:pt x="1260308" y="94158"/>
                  <a:pt x="1263625" y="94564"/>
                  <a:pt x="1266825" y="95250"/>
                </a:cubicBezTo>
                <a:cubicBezTo>
                  <a:pt x="1274740" y="96946"/>
                  <a:pt x="1282959" y="97453"/>
                  <a:pt x="1290638" y="100013"/>
                </a:cubicBezTo>
                <a:cubicBezTo>
                  <a:pt x="1297782" y="102394"/>
                  <a:pt x="1305077" y="104361"/>
                  <a:pt x="1312069" y="107157"/>
                </a:cubicBezTo>
                <a:cubicBezTo>
                  <a:pt x="1318368" y="109676"/>
                  <a:pt x="1324582" y="112432"/>
                  <a:pt x="1331119" y="114300"/>
                </a:cubicBezTo>
                <a:cubicBezTo>
                  <a:pt x="1339087" y="116577"/>
                  <a:pt x="1347397" y="117676"/>
                  <a:pt x="1354931" y="121444"/>
                </a:cubicBezTo>
                <a:cubicBezTo>
                  <a:pt x="1370897" y="129428"/>
                  <a:pt x="1357772" y="123726"/>
                  <a:pt x="1373981" y="128588"/>
                </a:cubicBezTo>
                <a:cubicBezTo>
                  <a:pt x="1378790" y="130030"/>
                  <a:pt x="1383299" y="132640"/>
                  <a:pt x="1388269" y="133350"/>
                </a:cubicBezTo>
                <a:cubicBezTo>
                  <a:pt x="1393825" y="134144"/>
                  <a:pt x="1399355" y="135154"/>
                  <a:pt x="1404938" y="135732"/>
                </a:cubicBezTo>
                <a:cubicBezTo>
                  <a:pt x="1422379" y="137536"/>
                  <a:pt x="1439926" y="138319"/>
                  <a:pt x="1457325" y="140494"/>
                </a:cubicBezTo>
                <a:cubicBezTo>
                  <a:pt x="1463675" y="141288"/>
                  <a:pt x="1469992" y="142419"/>
                  <a:pt x="1476375" y="142875"/>
                </a:cubicBezTo>
                <a:cubicBezTo>
                  <a:pt x="1492229" y="144008"/>
                  <a:pt x="1508128" y="144399"/>
                  <a:pt x="1524000" y="145257"/>
                </a:cubicBezTo>
                <a:lnTo>
                  <a:pt x="1564481" y="147638"/>
                </a:lnTo>
                <a:cubicBezTo>
                  <a:pt x="1581944" y="146844"/>
                  <a:pt x="1600639" y="151749"/>
                  <a:pt x="1616869" y="145257"/>
                </a:cubicBezTo>
                <a:cubicBezTo>
                  <a:pt x="1622234" y="143111"/>
                  <a:pt x="1613767" y="134123"/>
                  <a:pt x="1612106" y="128588"/>
                </a:cubicBezTo>
                <a:cubicBezTo>
                  <a:pt x="1611385" y="126184"/>
                  <a:pt x="1611293" y="123404"/>
                  <a:pt x="1609725" y="121444"/>
                </a:cubicBezTo>
                <a:cubicBezTo>
                  <a:pt x="1607937" y="119209"/>
                  <a:pt x="1604962" y="118269"/>
                  <a:pt x="1602581" y="116682"/>
                </a:cubicBezTo>
                <a:cubicBezTo>
                  <a:pt x="1595575" y="102668"/>
                  <a:pt x="1598940" y="110522"/>
                  <a:pt x="1593056" y="92869"/>
                </a:cubicBezTo>
                <a:lnTo>
                  <a:pt x="1590675" y="85725"/>
                </a:lnTo>
                <a:cubicBezTo>
                  <a:pt x="1590124" y="81864"/>
                  <a:pt x="1588318" y="65144"/>
                  <a:pt x="1585913" y="59532"/>
                </a:cubicBezTo>
                <a:cubicBezTo>
                  <a:pt x="1584786" y="56901"/>
                  <a:pt x="1582738" y="54769"/>
                  <a:pt x="1581150" y="52388"/>
                </a:cubicBezTo>
                <a:cubicBezTo>
                  <a:pt x="1580387" y="49338"/>
                  <a:pt x="1578096" y="39134"/>
                  <a:pt x="1576388" y="35719"/>
                </a:cubicBezTo>
                <a:cubicBezTo>
                  <a:pt x="1575108" y="33159"/>
                  <a:pt x="1573213" y="30956"/>
                  <a:pt x="1571625" y="28575"/>
                </a:cubicBezTo>
                <a:cubicBezTo>
                  <a:pt x="1570831" y="26194"/>
                  <a:pt x="1571019" y="23207"/>
                  <a:pt x="1569244" y="21432"/>
                </a:cubicBezTo>
                <a:cubicBezTo>
                  <a:pt x="1567469" y="19657"/>
                  <a:pt x="1562100" y="19050"/>
                  <a:pt x="1562100" y="19050"/>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2166504" y="5562600"/>
            <a:ext cx="1643496" cy="7620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34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subTnLst>
                                    <p:animClr clrSpc="rgb" dir="cw">
                                      <p:cBhvr override="childStyle">
                                        <p:cTn dur="1" fill="hold" display="0" masterRel="nextClick" afterEffect="1"/>
                                        <p:tgtEl>
                                          <p:spTgt spid="5"/>
                                        </p:tgtEl>
                                        <p:attrNameLst>
                                          <p:attrName>ppt_c</p:attrName>
                                        </p:attrNameLst>
                                      </p:cBhvr>
                                      <p:to>
                                        <a:schemeClr val="accent1"/>
                                      </p:to>
                                    </p:animClr>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53848" y="1183668"/>
            <a:ext cx="3379604" cy="1901027"/>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103" y="896371"/>
            <a:ext cx="2900193" cy="2349479"/>
          </a:xfrm>
          <a:prstGeom prst="rect">
            <a:avLst/>
          </a:prstGeom>
          <a:ln>
            <a:solidFill>
              <a:schemeClr val="bg1">
                <a:lumMod val="75000"/>
              </a:schemeClr>
            </a:solidFill>
          </a:ln>
          <a:effectLst>
            <a:outerShdw blurRad="50800" dist="50800" dir="5400000" algn="ctr" rotWithShape="0">
              <a:schemeClr val="bg1"/>
            </a:outerShdw>
          </a:effectLst>
        </p:spPr>
      </p:pic>
      <p:pic>
        <p:nvPicPr>
          <p:cNvPr id="7"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19650" y="3528944"/>
            <a:ext cx="3048000" cy="2285999"/>
          </a:xfrm>
          <a:prstGeom prst="rect">
            <a:avLst/>
          </a:prstGeom>
          <a:ln>
            <a:solidFill>
              <a:schemeClr val="bg1">
                <a:lumMod val="75000"/>
              </a:schemeClr>
            </a:solidFill>
          </a:ln>
          <a:effectLst>
            <a:outerShdw blurRad="50800" dist="50800" dir="5400000" algn="ctr" rotWithShape="0">
              <a:schemeClr val="bg1"/>
            </a:outerShdw>
          </a:effectLst>
        </p:spPr>
      </p:pic>
      <p:sp>
        <p:nvSpPr>
          <p:cNvPr id="2" name="TextBox 1"/>
          <p:cNvSpPr txBox="1"/>
          <p:nvPr/>
        </p:nvSpPr>
        <p:spPr>
          <a:xfrm>
            <a:off x="457200" y="6019800"/>
            <a:ext cx="8239406" cy="584775"/>
          </a:xfrm>
          <a:prstGeom prst="rect">
            <a:avLst/>
          </a:prstGeom>
          <a:noFill/>
        </p:spPr>
        <p:txBody>
          <a:bodyPr wrap="square" rtlCol="0">
            <a:spAutoFit/>
          </a:bodyPr>
          <a:lstStyle/>
          <a:p>
            <a:pPr algn="ctr"/>
            <a:r>
              <a:rPr lang="en-US" sz="1600" dirty="0"/>
              <a:t>“</a:t>
            </a:r>
            <a:r>
              <a:rPr lang="en-US" sz="1500" dirty="0"/>
              <a:t>bounded as follows: by a line beginning at Sanders' Bridge on Lynch's River; thence by an air line running to </a:t>
            </a:r>
            <a:r>
              <a:rPr lang="en-US" sz="1600" dirty="0">
                <a:solidFill>
                  <a:srgbClr val="FF0000"/>
                </a:solidFill>
              </a:rPr>
              <a:t>the point where the Cheraw and Darlington Railroad crosses High Hill Creek</a:t>
            </a:r>
            <a:r>
              <a:rPr lang="en-US" sz="1600" dirty="0"/>
              <a:t>”</a:t>
            </a:r>
          </a:p>
        </p:txBody>
      </p:sp>
      <p:pic>
        <p:nvPicPr>
          <p:cNvPr id="8" name="Content Placeholder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103" y="3668375"/>
            <a:ext cx="2900193" cy="2175143"/>
          </a:xfrm>
          <a:prstGeom prst="rect">
            <a:avLst/>
          </a:prstGeom>
        </p:spPr>
      </p:pic>
      <p:sp>
        <p:nvSpPr>
          <p:cNvPr id="3" name="Slide Number Placeholder 2"/>
          <p:cNvSpPr>
            <a:spLocks noGrp="1"/>
          </p:cNvSpPr>
          <p:nvPr>
            <p:ph type="sldNum" sz="quarter" idx="12"/>
          </p:nvPr>
        </p:nvSpPr>
        <p:spPr/>
        <p:txBody>
          <a:bodyPr/>
          <a:lstStyle/>
          <a:p>
            <a:fld id="{71BD9442-7015-4E1E-A751-FB3645ED61D5}" type="slidenum">
              <a:rPr lang="en-US" smtClean="0"/>
              <a:t>8</a:t>
            </a:fld>
            <a:endParaRPr lang="en-US" dirty="0"/>
          </a:p>
        </p:txBody>
      </p:sp>
      <p:sp>
        <p:nvSpPr>
          <p:cNvPr id="9"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C&amp;D Railroad &amp; High Hill Creek</a:t>
            </a:r>
          </a:p>
        </p:txBody>
      </p:sp>
    </p:spTree>
    <p:extLst>
      <p:ext uri="{BB962C8B-B14F-4D97-AF65-F5344CB8AC3E}">
        <p14:creationId xmlns:p14="http://schemas.microsoft.com/office/powerpoint/2010/main" val="69368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3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4088411" y="1967064"/>
            <a:ext cx="5094710" cy="2908332"/>
          </a:xfrm>
          <a:prstGeom prst="rect">
            <a:avLst/>
          </a:prstGeom>
          <a:ln>
            <a:solidFill>
              <a:schemeClr val="bg1">
                <a:lumMod val="75000"/>
              </a:schemeClr>
            </a:solidFill>
          </a:ln>
          <a:effectLst>
            <a:outerShdw blurRad="50800" dist="50800" dir="5400000" algn="ctr" rotWithShape="0">
              <a:schemeClr val="bg1"/>
            </a:outerShdw>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472882"/>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52058" y="1692014"/>
            <a:ext cx="4878317" cy="3458433"/>
          </a:xfrm>
          <a:prstGeom prst="rect">
            <a:avLst/>
          </a:prstGeom>
          <a:ln>
            <a:solidFill>
              <a:schemeClr val="bg1">
                <a:lumMod val="75000"/>
              </a:schemeClr>
            </a:solidFill>
          </a:ln>
          <a:effectLst>
            <a:outerShdw blurRad="50800" dist="50800" dir="5400000" algn="ctr" rotWithShape="0">
              <a:schemeClr val="bg1"/>
            </a:outerShdw>
          </a:effectLst>
        </p:spPr>
      </p:pic>
      <p:sp>
        <p:nvSpPr>
          <p:cNvPr id="2" name="TextBox 1"/>
          <p:cNvSpPr txBox="1"/>
          <p:nvPr/>
        </p:nvSpPr>
        <p:spPr>
          <a:xfrm>
            <a:off x="457200" y="6019800"/>
            <a:ext cx="8239406" cy="584775"/>
          </a:xfrm>
          <a:prstGeom prst="rect">
            <a:avLst/>
          </a:prstGeom>
          <a:noFill/>
        </p:spPr>
        <p:txBody>
          <a:bodyPr wrap="square" rtlCol="0">
            <a:spAutoFit/>
          </a:bodyPr>
          <a:lstStyle/>
          <a:p>
            <a:pPr algn="ctr"/>
            <a:r>
              <a:rPr lang="en-US" sz="1600" dirty="0"/>
              <a:t>“</a:t>
            </a:r>
            <a:r>
              <a:rPr lang="en-US" sz="1500" dirty="0"/>
              <a:t>bounded as follows: by a line beginning at Sanders' Bridge on Lynch's River; thence by an air line running to </a:t>
            </a:r>
            <a:r>
              <a:rPr lang="en-US" sz="1600" dirty="0">
                <a:solidFill>
                  <a:srgbClr val="FF0000"/>
                </a:solidFill>
              </a:rPr>
              <a:t>the point where the Cheraw and Darlington Railroad crosses High Hill Creek</a:t>
            </a:r>
            <a:r>
              <a:rPr lang="en-US" sz="1600" dirty="0"/>
              <a:t>”</a:t>
            </a:r>
          </a:p>
        </p:txBody>
      </p:sp>
      <p:sp>
        <p:nvSpPr>
          <p:cNvPr id="3" name="Slide Number Placeholder 2"/>
          <p:cNvSpPr>
            <a:spLocks noGrp="1"/>
          </p:cNvSpPr>
          <p:nvPr>
            <p:ph type="sldNum" sz="quarter" idx="12"/>
          </p:nvPr>
        </p:nvSpPr>
        <p:spPr/>
        <p:txBody>
          <a:bodyPr/>
          <a:lstStyle/>
          <a:p>
            <a:fld id="{71BD9442-7015-4E1E-A751-FB3645ED61D5}" type="slidenum">
              <a:rPr lang="en-US" smtClean="0"/>
              <a:t>9</a:t>
            </a:fld>
            <a:endParaRPr lang="en-US" dirty="0"/>
          </a:p>
        </p:txBody>
      </p:sp>
      <p:sp>
        <p:nvSpPr>
          <p:cNvPr id="4" name="Oval 3"/>
          <p:cNvSpPr/>
          <p:nvPr/>
        </p:nvSpPr>
        <p:spPr>
          <a:xfrm>
            <a:off x="2094874" y="51054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867400" y="41910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852606" y="322270"/>
            <a:ext cx="5448593" cy="457201"/>
          </a:xfrm>
          <a:prstGeom prst="rect">
            <a:avLst/>
          </a:prstGeom>
          <a:solidFill>
            <a:schemeClr val="bg1"/>
          </a:solidFill>
        </p:spPr>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chemeClr val="tx1"/>
                </a:solidFill>
              </a:rPr>
              <a:t>C&amp;D Railroad &amp; High Hill Creek</a:t>
            </a:r>
          </a:p>
        </p:txBody>
      </p:sp>
    </p:spTree>
    <p:extLst>
      <p:ext uri="{BB962C8B-B14F-4D97-AF65-F5344CB8AC3E}">
        <p14:creationId xmlns:p14="http://schemas.microsoft.com/office/powerpoint/2010/main" val="42079011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5205</TotalTime>
  <Words>1793</Words>
  <Application>Microsoft Office PowerPoint</Application>
  <PresentationFormat>On-screen Show (4:3)</PresentationFormat>
  <Paragraphs>195</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Constantia</vt:lpstr>
      <vt:lpstr>Wingdings 2</vt:lpstr>
      <vt:lpstr>Flow</vt:lpstr>
      <vt:lpstr>DARLINGTON/FLORENCE  COUNTY LINE RE-ESTABLISHMENT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 Code of Law and Act 262 Of 2014</vt:lpstr>
      <vt:lpstr>Act No. 262 of 2014</vt:lpstr>
      <vt:lpstr>Steps for Clarifying Boundaries </vt:lpstr>
      <vt:lpstr>PowerPoint Presentation</vt:lpstr>
      <vt:lpstr>Public Meeting Notification</vt:lpstr>
      <vt:lpstr>Scatter Gram of Differences Between Observations 2 – Five Minute Sessions</vt:lpstr>
      <vt:lpstr>Scatter Gram of Differences Between Observations 2 – Five Minute Sessions</vt:lpstr>
      <vt:lpstr>Act 262 of 2014 </vt:lpstr>
      <vt:lpstr>SC Code of Law SECTION 27-2-105</vt:lpstr>
      <vt:lpstr>Chapter 5, Title 4  </vt:lpstr>
      <vt:lpstr>QUESTIONS?  Email: Boundary@rfa.sc.gov  Website: rfa.sc.gov/programs-services/geodetic/county </vt:lpstr>
    </vt:vector>
  </TitlesOfParts>
  <Company>SC Budget and Control  Board - ORS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 Ballard</dc:creator>
  <cp:lastModifiedBy>Jacob Braxton</cp:lastModifiedBy>
  <cp:revision>296</cp:revision>
  <cp:lastPrinted>2020-01-14T15:07:47Z</cp:lastPrinted>
  <dcterms:created xsi:type="dcterms:W3CDTF">2014-10-03T14:20:08Z</dcterms:created>
  <dcterms:modified xsi:type="dcterms:W3CDTF">2022-07-06T17:56:07Z</dcterms:modified>
</cp:coreProperties>
</file>