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88" r:id="rId1"/>
  </p:sldMasterIdLst>
  <p:notesMasterIdLst>
    <p:notesMasterId r:id="rId41"/>
  </p:notesMasterIdLst>
  <p:sldIdLst>
    <p:sldId id="257" r:id="rId2"/>
    <p:sldId id="628" r:id="rId3"/>
    <p:sldId id="674" r:id="rId4"/>
    <p:sldId id="673" r:id="rId5"/>
    <p:sldId id="675" r:id="rId6"/>
    <p:sldId id="676" r:id="rId7"/>
    <p:sldId id="371" r:id="rId8"/>
    <p:sldId id="646" r:id="rId9"/>
    <p:sldId id="677" r:id="rId10"/>
    <p:sldId id="678" r:id="rId11"/>
    <p:sldId id="679" r:id="rId12"/>
    <p:sldId id="391" r:id="rId13"/>
    <p:sldId id="670" r:id="rId14"/>
    <p:sldId id="680" r:id="rId15"/>
    <p:sldId id="681" r:id="rId16"/>
    <p:sldId id="682" r:id="rId17"/>
    <p:sldId id="683" r:id="rId18"/>
    <p:sldId id="684" r:id="rId19"/>
    <p:sldId id="685" r:id="rId20"/>
    <p:sldId id="686" r:id="rId21"/>
    <p:sldId id="687" r:id="rId22"/>
    <p:sldId id="688" r:id="rId23"/>
    <p:sldId id="689" r:id="rId24"/>
    <p:sldId id="690" r:id="rId25"/>
    <p:sldId id="691" r:id="rId26"/>
    <p:sldId id="692" r:id="rId27"/>
    <p:sldId id="693" r:id="rId28"/>
    <p:sldId id="694" r:id="rId29"/>
    <p:sldId id="695" r:id="rId30"/>
    <p:sldId id="696" r:id="rId31"/>
    <p:sldId id="697" r:id="rId32"/>
    <p:sldId id="698" r:id="rId33"/>
    <p:sldId id="699" r:id="rId34"/>
    <p:sldId id="700" r:id="rId35"/>
    <p:sldId id="701" r:id="rId36"/>
    <p:sldId id="702" r:id="rId37"/>
    <p:sldId id="703" r:id="rId38"/>
    <p:sldId id="704" r:id="rId39"/>
    <p:sldId id="705" r:id="rId4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3961"/>
    <a:srgbClr val="9D781F"/>
    <a:srgbClr val="E0E0E0"/>
    <a:srgbClr val="4472C4"/>
    <a:srgbClr val="E6E6E6"/>
    <a:srgbClr val="DEEBF7"/>
    <a:srgbClr val="476E2C"/>
    <a:srgbClr val="0000FF"/>
    <a:srgbClr val="FFF3D1"/>
    <a:srgbClr val="4368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60"/>
  </p:normalViewPr>
  <p:slideViewPr>
    <p:cSldViewPr snapToGrid="0">
      <p:cViewPr varScale="1">
        <p:scale>
          <a:sx n="79" d="100"/>
          <a:sy n="79" d="100"/>
        </p:scale>
        <p:origin x="13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llapine\My%20Documents\Five%20Minute%20ObsB.xlt"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llapine\My%20Documents\Five%20Minute%20ObsB.xl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BAD3-46D1-8C00-2FE6DA004439}"/>
            </c:ext>
          </c:extLst>
        </c:ser>
        <c:dLbls>
          <c:showLegendKey val="0"/>
          <c:showVal val="0"/>
          <c:showCatName val="0"/>
          <c:showSerName val="0"/>
          <c:showPercent val="0"/>
          <c:showBubbleSize val="0"/>
        </c:dLbls>
        <c:axId val="226193136"/>
        <c:axId val="184857936"/>
      </c:scatterChart>
      <c:valAx>
        <c:axId val="226193136"/>
        <c:scaling>
          <c:orientation val="minMax"/>
        </c:scaling>
        <c:delete val="0"/>
        <c:axPos val="b"/>
        <c:numFmt formatCode="0.000" sourceLinked="1"/>
        <c:majorTickMark val="out"/>
        <c:minorTickMark val="none"/>
        <c:tickLblPos val="nextTo"/>
        <c:crossAx val="184857936"/>
        <c:crosses val="autoZero"/>
        <c:crossBetween val="midCat"/>
      </c:valAx>
      <c:valAx>
        <c:axId val="184857936"/>
        <c:scaling>
          <c:orientation val="minMax"/>
        </c:scaling>
        <c:delete val="0"/>
        <c:axPos val="l"/>
        <c:majorGridlines/>
        <c:numFmt formatCode="0.0000" sourceLinked="1"/>
        <c:majorTickMark val="out"/>
        <c:minorTickMark val="none"/>
        <c:tickLblPos val="nextTo"/>
        <c:crossAx val="226193136"/>
        <c:crosses val="autoZero"/>
        <c:crossBetween val="midCat"/>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490489970004994E-2"/>
          <c:y val="4.5066518051747141E-2"/>
          <c:w val="0.78554088959862622"/>
          <c:h val="0.93789779781381866"/>
        </c:manualLayout>
      </c:layout>
      <c:scatterChart>
        <c:scatterStyle val="lineMarker"/>
        <c:varyColors val="0"/>
        <c:ser>
          <c:idx val="0"/>
          <c:order val="0"/>
          <c:spPr>
            <a:ln w="28575">
              <a:noFill/>
            </a:ln>
          </c:spPr>
          <c:xVal>
            <c:numRef>
              <c:f>'Five Minute ObsA'!$AC$2:$AC$47</c:f>
              <c:numCache>
                <c:formatCode>0.000</c:formatCode>
                <c:ptCount val="46"/>
                <c:pt idx="0">
                  <c:v>-1.799999998183922E-2</c:v>
                </c:pt>
                <c:pt idx="1">
                  <c:v>1.0000000009313307E-2</c:v>
                </c:pt>
                <c:pt idx="2">
                  <c:v>1.500000129453855E-3</c:v>
                </c:pt>
                <c:pt idx="3">
                  <c:v>-1.5000000130385254E-3</c:v>
                </c:pt>
                <c:pt idx="4">
                  <c:v>9.999999310821414E-4</c:v>
                </c:pt>
                <c:pt idx="5">
                  <c:v>-1.9999999785795821E-3</c:v>
                </c:pt>
                <c:pt idx="6">
                  <c:v>1.9499999936670065E-2</c:v>
                </c:pt>
                <c:pt idx="7">
                  <c:v>1.0000000474974513E-3</c:v>
                </c:pt>
                <c:pt idx="8">
                  <c:v>9.5000000437721627E-3</c:v>
                </c:pt>
                <c:pt idx="9">
                  <c:v>1.19999999878928E-2</c:v>
                </c:pt>
                <c:pt idx="10">
                  <c:v>-4.0000000735744834E-3</c:v>
                </c:pt>
                <c:pt idx="11">
                  <c:v>3.9999999571591694E-3</c:v>
                </c:pt>
                <c:pt idx="12">
                  <c:v>1.5000000130385254E-3</c:v>
                </c:pt>
                <c:pt idx="13">
                  <c:v>-1.0000000125728549E-2</c:v>
                </c:pt>
                <c:pt idx="14">
                  <c:v>-7.2500000242144303E-3</c:v>
                </c:pt>
                <c:pt idx="15">
                  <c:v>-2.0000000949949052E-3</c:v>
                </c:pt>
                <c:pt idx="16">
                  <c:v>9.9999998928980275E-4</c:v>
                </c:pt>
                <c:pt idx="17">
                  <c:v>3.9999999571591694E-3</c:v>
                </c:pt>
                <c:pt idx="18">
                  <c:v>-1.3999999966472387E-2</c:v>
                </c:pt>
                <c:pt idx="19">
                  <c:v>-9.6666667377577203E-3</c:v>
                </c:pt>
                <c:pt idx="20">
                  <c:v>-1.5999999945051968E-2</c:v>
                </c:pt>
                <c:pt idx="21">
                  <c:v>6.5000001341104828E-3</c:v>
                </c:pt>
                <c:pt idx="22">
                  <c:v>2.4999999441206455E-3</c:v>
                </c:pt>
                <c:pt idx="23">
                  <c:v>1.1666666716337301E-2</c:v>
                </c:pt>
                <c:pt idx="24">
                  <c:v>3.0000000260770533E-3</c:v>
                </c:pt>
                <c:pt idx="25">
                  <c:v>-5.9999999357387909E-3</c:v>
                </c:pt>
                <c:pt idx="26">
                  <c:v>-5.0000008195638949E-4</c:v>
                </c:pt>
                <c:pt idx="27">
                  <c:v>-1.0000000009313307E-2</c:v>
                </c:pt>
                <c:pt idx="28">
                  <c:v>-2.9999999096617159E-3</c:v>
                </c:pt>
                <c:pt idx="29">
                  <c:v>-1.9999999785795821E-3</c:v>
                </c:pt>
                <c:pt idx="30">
                  <c:v>3.9999999571591694E-3</c:v>
                </c:pt>
                <c:pt idx="31">
                  <c:v>5.000000004656651E-3</c:v>
                </c:pt>
                <c:pt idx="32">
                  <c:v>0</c:v>
                </c:pt>
                <c:pt idx="33">
                  <c:v>-8.0000000307336727E-3</c:v>
                </c:pt>
                <c:pt idx="34">
                  <c:v>-8.9999999618157744E-3</c:v>
                </c:pt>
                <c:pt idx="35">
                  <c:v>9.5000000437721627E-3</c:v>
                </c:pt>
                <c:pt idx="36">
                  <c:v>6.4999999012798626E-3</c:v>
                </c:pt>
                <c:pt idx="37">
                  <c:v>-6.9999999832362509E-3</c:v>
                </c:pt>
                <c:pt idx="38">
                  <c:v>1.3000000035390303E-2</c:v>
                </c:pt>
                <c:pt idx="39">
                  <c:v>9.5000000437721627E-3</c:v>
                </c:pt>
                <c:pt idx="40">
                  <c:v>1.9999999785795821E-3</c:v>
                </c:pt>
                <c:pt idx="41">
                  <c:v>-9.4999999273568548E-3</c:v>
                </c:pt>
                <c:pt idx="42">
                  <c:v>4.9999996554107114E-4</c:v>
                </c:pt>
                <c:pt idx="43">
                  <c:v>7.5000000651926253E-3</c:v>
                </c:pt>
                <c:pt idx="44">
                  <c:v>3.4999999916181012E-3</c:v>
                </c:pt>
                <c:pt idx="45">
                  <c:v>-3.9999999571591694E-3</c:v>
                </c:pt>
              </c:numCache>
            </c:numRef>
          </c:xVal>
          <c:yVal>
            <c:numRef>
              <c:f>'Five Minute ObsA'!$AD$2:$AD$47</c:f>
              <c:numCache>
                <c:formatCode>0.0000</c:formatCode>
                <c:ptCount val="46"/>
                <c:pt idx="0">
                  <c:v>9.0000000076834643E-3</c:v>
                </c:pt>
                <c:pt idx="1">
                  <c:v>4.0000000030267994E-3</c:v>
                </c:pt>
                <c:pt idx="2">
                  <c:v>1.2000000004656621E-2</c:v>
                </c:pt>
                <c:pt idx="3">
                  <c:v>-1.4500000002561183E-2</c:v>
                </c:pt>
                <c:pt idx="4">
                  <c:v>-9.9999999925495069E-3</c:v>
                </c:pt>
                <c:pt idx="5">
                  <c:v>1.2000000004656621E-2</c:v>
                </c:pt>
                <c:pt idx="6">
                  <c:v>1.0499999991618101E-2</c:v>
                </c:pt>
                <c:pt idx="7">
                  <c:v>9.5000000605359805E-3</c:v>
                </c:pt>
                <c:pt idx="8">
                  <c:v>-1.4000000007916295E-2</c:v>
                </c:pt>
                <c:pt idx="9">
                  <c:v>-5.9999999771826367E-3</c:v>
                </c:pt>
                <c:pt idx="10">
                  <c:v>6.0000000107102254E-3</c:v>
                </c:pt>
                <c:pt idx="11">
                  <c:v>1.4000000012340023E-2</c:v>
                </c:pt>
                <c:pt idx="12">
                  <c:v>-3.9999999986030212E-3</c:v>
                </c:pt>
                <c:pt idx="13">
                  <c:v>1.6666666655801297E-3</c:v>
                </c:pt>
                <c:pt idx="14">
                  <c:v>1.0499999991618101E-2</c:v>
                </c:pt>
                <c:pt idx="15">
                  <c:v>-6.9999999664724141E-3</c:v>
                </c:pt>
                <c:pt idx="16">
                  <c:v>4.0000000030267994E-3</c:v>
                </c:pt>
                <c:pt idx="17">
                  <c:v>3.5000000083819384E-3</c:v>
                </c:pt>
                <c:pt idx="18">
                  <c:v>-1.0999999981839198E-2</c:v>
                </c:pt>
                <c:pt idx="19">
                  <c:v>1.6666666679549962E-2</c:v>
                </c:pt>
                <c:pt idx="20">
                  <c:v>9.0000000076834643E-3</c:v>
                </c:pt>
                <c:pt idx="21">
                  <c:v>4.0000000030267994E-3</c:v>
                </c:pt>
                <c:pt idx="22">
                  <c:v>-1.0999999981839198E-2</c:v>
                </c:pt>
                <c:pt idx="23">
                  <c:v>7.0000000000000201E-3</c:v>
                </c:pt>
                <c:pt idx="24">
                  <c:v>6.500000034458951E-3</c:v>
                </c:pt>
                <c:pt idx="25">
                  <c:v>-2.4999999855645012E-3</c:v>
                </c:pt>
                <c:pt idx="26">
                  <c:v>9.9999999969732876E-3</c:v>
                </c:pt>
                <c:pt idx="27">
                  <c:v>-9.0000000032596748E-3</c:v>
                </c:pt>
                <c:pt idx="28">
                  <c:v>6.6666667629033992E-4</c:v>
                </c:pt>
                <c:pt idx="29">
                  <c:v>-1.1000000040046904E-2</c:v>
                </c:pt>
                <c:pt idx="30">
                  <c:v>-1.9999999618157886E-3</c:v>
                </c:pt>
                <c:pt idx="31">
                  <c:v>-6.5000000009313606E-3</c:v>
                </c:pt>
                <c:pt idx="32">
                  <c:v>-2.4999999855645012E-3</c:v>
                </c:pt>
                <c:pt idx="33">
                  <c:v>-1.1500000005588054E-2</c:v>
                </c:pt>
                <c:pt idx="34">
                  <c:v>4.0000000030267994E-3</c:v>
                </c:pt>
                <c:pt idx="35">
                  <c:v>2.4999999899882825E-3</c:v>
                </c:pt>
                <c:pt idx="36">
                  <c:v>-3.5000000039581212E-3</c:v>
                </c:pt>
                <c:pt idx="37">
                  <c:v>2.9999999846331781E-3</c:v>
                </c:pt>
                <c:pt idx="38">
                  <c:v>4.0000000030267994E-3</c:v>
                </c:pt>
                <c:pt idx="39">
                  <c:v>-8.4999999795109804E-3</c:v>
                </c:pt>
                <c:pt idx="40">
                  <c:v>-1.9999999909196061E-3</c:v>
                </c:pt>
                <c:pt idx="41">
                  <c:v>-5.0000003608874962E-4</c:v>
                </c:pt>
                <c:pt idx="42">
                  <c:v>-4.499999993247952E-3</c:v>
                </c:pt>
                <c:pt idx="43">
                  <c:v>-1.1500000005588054E-2</c:v>
                </c:pt>
                <c:pt idx="44">
                  <c:v>1.9999999371357363E-3</c:v>
                </c:pt>
                <c:pt idx="45">
                  <c:v>-2.4999999855645012E-3</c:v>
                </c:pt>
              </c:numCache>
            </c:numRef>
          </c:yVal>
          <c:smooth val="0"/>
          <c:extLst>
            <c:ext xmlns:c16="http://schemas.microsoft.com/office/drawing/2014/chart" uri="{C3380CC4-5D6E-409C-BE32-E72D297353CC}">
              <c16:uniqueId val="{00000000-BAD3-46D1-8C00-2FE6DA004439}"/>
            </c:ext>
          </c:extLst>
        </c:ser>
        <c:dLbls>
          <c:showLegendKey val="0"/>
          <c:showVal val="0"/>
          <c:showCatName val="0"/>
          <c:showSerName val="0"/>
          <c:showPercent val="0"/>
          <c:showBubbleSize val="0"/>
        </c:dLbls>
        <c:axId val="226193136"/>
        <c:axId val="184857936"/>
      </c:scatterChart>
      <c:valAx>
        <c:axId val="226193136"/>
        <c:scaling>
          <c:orientation val="minMax"/>
        </c:scaling>
        <c:delete val="0"/>
        <c:axPos val="b"/>
        <c:numFmt formatCode="0.000" sourceLinked="1"/>
        <c:majorTickMark val="out"/>
        <c:minorTickMark val="none"/>
        <c:tickLblPos val="nextTo"/>
        <c:crossAx val="184857936"/>
        <c:crosses val="autoZero"/>
        <c:crossBetween val="midCat"/>
      </c:valAx>
      <c:valAx>
        <c:axId val="184857936"/>
        <c:scaling>
          <c:orientation val="minMax"/>
        </c:scaling>
        <c:delete val="0"/>
        <c:axPos val="l"/>
        <c:majorGridlines/>
        <c:numFmt formatCode="0.0000" sourceLinked="1"/>
        <c:majorTickMark val="out"/>
        <c:minorTickMark val="none"/>
        <c:tickLblPos val="nextTo"/>
        <c:crossAx val="226193136"/>
        <c:crosses val="autoZero"/>
        <c:crossBetween val="midCat"/>
      </c:valAx>
    </c:plotArea>
    <c:legend>
      <c:legendPos val="r"/>
      <c:overlay val="0"/>
    </c:legend>
    <c:plotVisOnly val="1"/>
    <c:dispBlanksAs val="gap"/>
    <c:showDLblsOverMax val="0"/>
  </c:chart>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5.png"/></Relationships>
</file>

<file path=ppt/drawings/drawing1.xml><?xml version="1.0" encoding="utf-8"?>
<c:userShapes xmlns:c="http://schemas.openxmlformats.org/drawingml/2006/chart">
  <cdr:relSizeAnchor xmlns:cdr="http://schemas.openxmlformats.org/drawingml/2006/chartDrawing">
    <cdr:from>
      <cdr:x>0.16021</cdr:x>
      <cdr:y>0.18901</cdr:y>
    </cdr:from>
    <cdr:to>
      <cdr:x>0.64398</cdr:x>
      <cdr:y>0.91765</cdr:y>
    </cdr:to>
    <cdr:pic>
      <cdr:nvPicPr>
        <cdr:cNvPr id="2" name="Picture 1">
          <a:extLst xmlns:a="http://schemas.openxmlformats.org/drawingml/2006/main">
            <a:ext uri="{FF2B5EF4-FFF2-40B4-BE49-F238E27FC236}">
              <a16:creationId xmlns:a16="http://schemas.microsoft.com/office/drawing/2014/main" id="{9F5F1520-7648-494E-9628-C3998397178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110342" y="856333"/>
          <a:ext cx="3352800" cy="3301266"/>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200"/>
            </a:lvl1pPr>
          </a:lstStyle>
          <a:p>
            <a:fld id="{62B0DE36-4E1B-42E2-9E29-FF0F8F4495B8}" type="datetimeFigureOut">
              <a:rPr lang="en-US" smtClean="0"/>
              <a:t>2/8/2022</a:t>
            </a:fld>
            <a:endParaRPr lang="en-US" dirty="0"/>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1"/>
            <a:ext cx="3037840" cy="466433"/>
          </a:xfrm>
          <a:prstGeom prst="rect">
            <a:avLst/>
          </a:prstGeom>
        </p:spPr>
        <p:txBody>
          <a:bodyPr vert="horz" lIns="93172" tIns="46586" rIns="93172"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71"/>
            <a:ext cx="3037840" cy="466433"/>
          </a:xfrm>
          <a:prstGeom prst="rect">
            <a:avLst/>
          </a:prstGeom>
        </p:spPr>
        <p:txBody>
          <a:bodyPr vert="horz" lIns="93172" tIns="46586" rIns="93172" bIns="46586" rtlCol="0" anchor="b"/>
          <a:lstStyle>
            <a:lvl1pPr algn="r">
              <a:defRPr sz="1200"/>
            </a:lvl1pPr>
          </a:lstStyle>
          <a:p>
            <a:fld id="{AED30B10-ACDF-437D-8EA1-F1EC5E61CA2E}" type="slidenum">
              <a:rPr lang="en-US" smtClean="0"/>
              <a:t>‹#›</a:t>
            </a:fld>
            <a:endParaRPr lang="en-US" dirty="0"/>
          </a:p>
        </p:txBody>
      </p:sp>
    </p:spTree>
    <p:extLst>
      <p:ext uri="{BB962C8B-B14F-4D97-AF65-F5344CB8AC3E}">
        <p14:creationId xmlns:p14="http://schemas.microsoft.com/office/powerpoint/2010/main" val="2209328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388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9AEB71-1924-45C2-9588-4C4AC5458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750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57BB548B-7504-45D1-90E8-7D060A9A16B2}" type="slidenum">
              <a:rPr lang="en-US" smtClean="0"/>
              <a:t>12</a:t>
            </a:fld>
            <a:endParaRPr lang="en-US"/>
          </a:p>
        </p:txBody>
      </p:sp>
    </p:spTree>
    <p:extLst>
      <p:ext uri="{BB962C8B-B14F-4D97-AF65-F5344CB8AC3E}">
        <p14:creationId xmlns:p14="http://schemas.microsoft.com/office/powerpoint/2010/main" val="25963473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073921"/>
            <a:ext cx="9144000" cy="2387600"/>
          </a:xfrm>
        </p:spPr>
        <p:txBody>
          <a:bodyPr anchor="t">
            <a:normAutofit/>
          </a:bodyPr>
          <a:lstStyle>
            <a:lvl1pPr algn="ctr">
              <a:lnSpc>
                <a:spcPct val="100000"/>
              </a:lnSpc>
              <a:defRPr sz="3600" b="0"/>
            </a:lvl1pPr>
          </a:lstStyle>
          <a:p>
            <a:r>
              <a:rPr lang="en-US" dirty="0"/>
              <a:t>CLICK TO EDIT MASTER TITLE STYLE</a:t>
            </a:r>
          </a:p>
        </p:txBody>
      </p:sp>
      <p:sp>
        <p:nvSpPr>
          <p:cNvPr id="3" name="Subtitle 2"/>
          <p:cNvSpPr>
            <a:spLocks noGrp="1"/>
          </p:cNvSpPr>
          <p:nvPr>
            <p:ph type="subTitle" idx="1"/>
          </p:nvPr>
        </p:nvSpPr>
        <p:spPr>
          <a:xfrm>
            <a:off x="1948832" y="4619876"/>
            <a:ext cx="8294336" cy="1655762"/>
          </a:xfrm>
        </p:spPr>
        <p:txBody>
          <a:bodyPr/>
          <a:lstStyle>
            <a:lvl1pPr marL="0" indent="0" algn="ctr">
              <a:lnSpc>
                <a:spcPct val="100000"/>
              </a:lnSpc>
              <a:spcBef>
                <a:spcPts val="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0115" y="4339598"/>
            <a:ext cx="1981372" cy="198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52400" y="146305"/>
            <a:ext cx="11887200" cy="658368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198120" y="195843"/>
            <a:ext cx="11795760" cy="6492697"/>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95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Header with sub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599" y="695557"/>
            <a:ext cx="10515600" cy="2852737"/>
          </a:xfrm>
        </p:spPr>
        <p:txBody>
          <a:bodyPr anchor="t">
            <a:normAutofit/>
          </a:bodyPr>
          <a:lstStyle>
            <a:lvl1pPr algn="ctr">
              <a:defRPr sz="3600"/>
            </a:lvl1pPr>
          </a:lstStyle>
          <a:p>
            <a:r>
              <a:rPr lang="en-US" dirty="0"/>
              <a:t>CLICK TO EDIT MASTER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0"/>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7" name="Rectangle 6"/>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01167"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Z:\A-Revenue and Fiscal Affairs\RFA logo banner final.jpg">
            <a:extLst>
              <a:ext uri="{FF2B5EF4-FFF2-40B4-BE49-F238E27FC236}">
                <a16:creationId xmlns:a16="http://schemas.microsoft.com/office/drawing/2014/main" id="{F33B4832-1AD2-4BAA-9E6C-5A3890496FA4}"/>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2766461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0"/>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8" name="Rectangle 7"/>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EE876DB9-C9FC-4039-811B-9014184DC9A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3508050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0"/>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E0CC85D0-8941-485E-ABE4-00AA9DE89F68}"/>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3075146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1"/>
            <a:ext cx="10515600" cy="2852737"/>
          </a:xfrm>
        </p:spPr>
        <p:txBody>
          <a:bodyPr anchor="ctr">
            <a:normAutofit/>
          </a:bodyPr>
          <a:lstStyle>
            <a:lvl1pPr algn="ctr">
              <a:defRPr sz="4400" b="1">
                <a:solidFill>
                  <a:srgbClr val="1C3961"/>
                </a:solidFill>
                <a:latin typeface="Book Antiqua" panose="02040602050305030304" pitchFamily="18" charset="0"/>
              </a:defRPr>
            </a:lvl1pPr>
          </a:lstStyle>
          <a:p>
            <a:r>
              <a:rPr lang="en-US" dirty="0"/>
              <a:t>CLICK TO EDIT MASTER TITLE STYLE</a:t>
            </a:r>
          </a:p>
        </p:txBody>
      </p:sp>
      <p:sp>
        <p:nvSpPr>
          <p:cNvPr id="4" name="Date Placeholder 3"/>
          <p:cNvSpPr>
            <a:spLocks noGrp="1"/>
          </p:cNvSpPr>
          <p:nvPr>
            <p:ph type="dt" sz="half" idx="10"/>
          </p:nvPr>
        </p:nvSpPr>
        <p:spPr>
          <a:xfrm>
            <a:off x="831847" y="6430509"/>
            <a:ext cx="2743200" cy="365125"/>
          </a:xfrm>
        </p:spPr>
        <p:txBody>
          <a:bodyPr/>
          <a:lstStyle>
            <a:lvl1pPr>
              <a:defRPr sz="1000" b="1">
                <a:latin typeface="Book Antiqua" panose="02040602050305030304" pitchFamily="18" charset="0"/>
              </a:defRPr>
            </a:lvl1pPr>
          </a:lstStyle>
          <a:p>
            <a:pPr>
              <a:defRPr/>
            </a:pPr>
            <a:r>
              <a:rPr lang="en-US"/>
              <a:t>January 22, 2020</a:t>
            </a:r>
            <a:endParaRPr lang="en-US" dirty="0"/>
          </a:p>
        </p:txBody>
      </p:sp>
      <p:sp>
        <p:nvSpPr>
          <p:cNvPr id="5" name="Footer Placeholder 4"/>
          <p:cNvSpPr>
            <a:spLocks noGrp="1"/>
          </p:cNvSpPr>
          <p:nvPr>
            <p:ph type="ftr" sz="quarter" idx="11"/>
          </p:nvPr>
        </p:nvSpPr>
        <p:spPr>
          <a:xfrm>
            <a:off x="4032249" y="6421628"/>
            <a:ext cx="4114800" cy="365125"/>
          </a:xfrm>
        </p:spPr>
        <p:txBody>
          <a:bodyPr/>
          <a:lstStyle/>
          <a:p>
            <a:pPr>
              <a:defRPr/>
            </a:pPr>
            <a:endParaRPr lang="en-US" dirty="0">
              <a:solidFill>
                <a:srgbClr val="1C3961"/>
              </a:solidFill>
            </a:endParaRPr>
          </a:p>
        </p:txBody>
      </p:sp>
      <p:sp>
        <p:nvSpPr>
          <p:cNvPr id="6" name="Slide Number Placeholder 5"/>
          <p:cNvSpPr>
            <a:spLocks noGrp="1"/>
          </p:cNvSpPr>
          <p:nvPr>
            <p:ph type="sldNum" sz="quarter" idx="12"/>
          </p:nvPr>
        </p:nvSpPr>
        <p:spPr>
          <a:xfrm>
            <a:off x="8604251" y="6461757"/>
            <a:ext cx="2743200" cy="365125"/>
          </a:xfrm>
        </p:spPr>
        <p:txBody>
          <a:bodyPr/>
          <a:lstStyle>
            <a:lvl1pPr>
              <a:defRPr sz="1000"/>
            </a:lvl1pPr>
          </a:lstStyle>
          <a:p>
            <a:pPr>
              <a:defRPr/>
            </a:pPr>
            <a:fld id="{5FB768C1-4BAA-41BB-91C6-7C9111748835}" type="slidenum">
              <a:rPr lang="en-US" i="1" smtClean="0">
                <a:solidFill>
                  <a:srgbClr val="1C3961"/>
                </a:solidFill>
              </a:rPr>
              <a:pPr>
                <a:defRPr/>
              </a:pPr>
              <a:t>‹#›</a:t>
            </a:fld>
            <a:endParaRPr lang="en-US" i="1" dirty="0">
              <a:solidFill>
                <a:srgbClr val="1C3961"/>
              </a:solidFill>
            </a:endParaRPr>
          </a:p>
        </p:txBody>
      </p:sp>
      <p:sp>
        <p:nvSpPr>
          <p:cNvPr id="7" name="Rectangle 6"/>
          <p:cNvSpPr/>
          <p:nvPr userDrawn="1"/>
        </p:nvSpPr>
        <p:spPr>
          <a:xfrm>
            <a:off x="126799"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188977" y="193398"/>
            <a:ext cx="11762843"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7410" y="6452317"/>
            <a:ext cx="3325977" cy="303743"/>
          </a:xfrm>
          <a:prstGeom prst="rect">
            <a:avLst/>
          </a:prstGeom>
          <a:noFill/>
          <a:ln>
            <a:noFill/>
          </a:ln>
        </p:spPr>
      </p:pic>
    </p:spTree>
    <p:extLst>
      <p:ext uri="{BB962C8B-B14F-4D97-AF65-F5344CB8AC3E}">
        <p14:creationId xmlns:p14="http://schemas.microsoft.com/office/powerpoint/2010/main" val="619051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1"/>
            <a:ext cx="10515600" cy="2852737"/>
          </a:xfrm>
        </p:spPr>
        <p:txBody>
          <a:bodyPr anchor="ctr">
            <a:normAutofit/>
          </a:bodyPr>
          <a:lstStyle>
            <a:lvl1pPr algn="ctr">
              <a:defRPr sz="4400" b="1">
                <a:solidFill>
                  <a:srgbClr val="1C3961"/>
                </a:solidFill>
                <a:latin typeface="Book Antiqua" panose="02040602050305030304" pitchFamily="18" charset="0"/>
              </a:defRPr>
            </a:lvl1pPr>
          </a:lstStyle>
          <a:p>
            <a:r>
              <a:rPr lang="en-US" dirty="0"/>
              <a:t>CLICK TO EDIT MASTER TITLE STYLE</a:t>
            </a:r>
          </a:p>
        </p:txBody>
      </p:sp>
      <p:sp>
        <p:nvSpPr>
          <p:cNvPr id="4" name="Date Placeholder 3"/>
          <p:cNvSpPr>
            <a:spLocks noGrp="1"/>
          </p:cNvSpPr>
          <p:nvPr>
            <p:ph type="dt" sz="half" idx="10"/>
          </p:nvPr>
        </p:nvSpPr>
        <p:spPr>
          <a:xfrm>
            <a:off x="831847" y="6430958"/>
            <a:ext cx="2743200" cy="365125"/>
          </a:xfrm>
        </p:spPr>
        <p:txBody>
          <a:bodyPr/>
          <a:lstStyle>
            <a:lvl1pPr>
              <a:defRPr sz="1000" b="1">
                <a:latin typeface="Book Antiqua" panose="02040602050305030304" pitchFamily="18" charset="0"/>
              </a:defRPr>
            </a:lvl1pPr>
          </a:lstStyle>
          <a:p>
            <a:pPr>
              <a:defRPr/>
            </a:pPr>
            <a:r>
              <a:rPr lang="en-US"/>
              <a:t>January 22, 2020</a:t>
            </a:r>
            <a:endParaRPr lang="en-US" dirty="0"/>
          </a:p>
        </p:txBody>
      </p:sp>
      <p:sp>
        <p:nvSpPr>
          <p:cNvPr id="5" name="Footer Placeholder 4"/>
          <p:cNvSpPr>
            <a:spLocks noGrp="1"/>
          </p:cNvSpPr>
          <p:nvPr>
            <p:ph type="ftr" sz="quarter" idx="11"/>
          </p:nvPr>
        </p:nvSpPr>
        <p:spPr>
          <a:xfrm>
            <a:off x="4032249" y="6421628"/>
            <a:ext cx="4114800" cy="365125"/>
          </a:xfrm>
        </p:spPr>
        <p:txBody>
          <a:bodyPr/>
          <a:lstStyle/>
          <a:p>
            <a:pPr>
              <a:defRPr/>
            </a:pPr>
            <a:endParaRPr lang="en-US" dirty="0">
              <a:solidFill>
                <a:srgbClr val="1C3961"/>
              </a:solidFill>
            </a:endParaRPr>
          </a:p>
        </p:txBody>
      </p:sp>
      <p:sp>
        <p:nvSpPr>
          <p:cNvPr id="6" name="Slide Number Placeholder 5"/>
          <p:cNvSpPr>
            <a:spLocks noGrp="1"/>
          </p:cNvSpPr>
          <p:nvPr>
            <p:ph type="sldNum" sz="quarter" idx="12"/>
          </p:nvPr>
        </p:nvSpPr>
        <p:spPr>
          <a:xfrm>
            <a:off x="8604251" y="6459784"/>
            <a:ext cx="2743200" cy="365125"/>
          </a:xfrm>
        </p:spPr>
        <p:txBody>
          <a:bodyPr/>
          <a:lstStyle>
            <a:lvl1pPr>
              <a:defRPr sz="1000"/>
            </a:lvl1pPr>
          </a:lstStyle>
          <a:p>
            <a:pPr>
              <a:defRPr/>
            </a:pPr>
            <a:fld id="{5FB768C1-4BAA-41BB-91C6-7C9111748835}" type="slidenum">
              <a:rPr lang="en-US" i="1" smtClean="0">
                <a:solidFill>
                  <a:srgbClr val="1C3961"/>
                </a:solidFill>
              </a:rPr>
              <a:pPr>
                <a:defRPr/>
              </a:pPr>
              <a:t>‹#›</a:t>
            </a:fld>
            <a:endParaRPr lang="en-US" i="1" dirty="0">
              <a:solidFill>
                <a:srgbClr val="1C3961"/>
              </a:solidFill>
            </a:endParaRPr>
          </a:p>
        </p:txBody>
      </p:sp>
      <p:sp>
        <p:nvSpPr>
          <p:cNvPr id="7" name="Rectangle 6"/>
          <p:cNvSpPr/>
          <p:nvPr userDrawn="1"/>
        </p:nvSpPr>
        <p:spPr>
          <a:xfrm>
            <a:off x="126799"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188977" y="193398"/>
            <a:ext cx="11762843"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7410" y="6452317"/>
            <a:ext cx="3325977" cy="303743"/>
          </a:xfrm>
          <a:prstGeom prst="rect">
            <a:avLst/>
          </a:prstGeom>
          <a:noFill/>
          <a:ln>
            <a:noFill/>
          </a:ln>
        </p:spPr>
      </p:pic>
    </p:spTree>
    <p:extLst>
      <p:ext uri="{BB962C8B-B14F-4D97-AF65-F5344CB8AC3E}">
        <p14:creationId xmlns:p14="http://schemas.microsoft.com/office/powerpoint/2010/main" val="408794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7"/>
            <a:ext cx="10515600" cy="1006473"/>
          </a:xfrm>
        </p:spPr>
        <p:txBody>
          <a:bodyPr/>
          <a:lstStyle>
            <a:lvl1pPr>
              <a:defRPr/>
            </a:lvl1pPr>
          </a:lstStyle>
          <a:p>
            <a:r>
              <a:rPr lang="en-US" dirty="0"/>
              <a:t>CLICK TO EDIT MASTER TITLE STYLE</a:t>
            </a:r>
            <a:br>
              <a:rPr lang="en-US" dirty="0"/>
            </a:br>
            <a:endParaRPr lang="en-US" dirty="0"/>
          </a:p>
        </p:txBody>
      </p:sp>
      <p:sp>
        <p:nvSpPr>
          <p:cNvPr id="3" name="Content Placeholder 2"/>
          <p:cNvSpPr>
            <a:spLocks noGrp="1"/>
          </p:cNvSpPr>
          <p:nvPr>
            <p:ph idx="1"/>
          </p:nvPr>
        </p:nvSpPr>
        <p:spPr>
          <a:xfrm>
            <a:off x="838200" y="1544702"/>
            <a:ext cx="10515600" cy="4632261"/>
          </a:xfrm>
        </p:spPr>
        <p:txBody>
          <a:bodyPr/>
          <a:lstStyle>
            <a:lvl1pPr>
              <a:lnSpc>
                <a:spcPct val="100000"/>
              </a:lnSpc>
              <a:defRPr sz="2800">
                <a:latin typeface="Franklin Gothic Book" panose="020B0503020102020204" pitchFamily="34" charset="0"/>
              </a:defRPr>
            </a:lvl1pPr>
            <a:lvl2pPr>
              <a:lnSpc>
                <a:spcPct val="100000"/>
              </a:lnSpc>
              <a:defRPr sz="2400"/>
            </a:lvl2pPr>
            <a:lvl3pPr>
              <a:lnSpc>
                <a:spcPct val="100000"/>
              </a:lnSpc>
              <a:defRPr sz="1800"/>
            </a:lvl3pPr>
            <a:lvl4pPr>
              <a:lnSpc>
                <a:spcPct val="100000"/>
              </a:lnSpc>
              <a:defRPr sz="1600"/>
            </a:lvl4pPr>
            <a:lvl5pPr>
              <a:lnSpc>
                <a:spcPct val="100000"/>
              </a:lnSpc>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5" name="Footer Placeholder 4"/>
          <p:cNvSpPr>
            <a:spLocks noGrp="1"/>
          </p:cNvSpPr>
          <p:nvPr>
            <p:ph type="ftr" sz="quarter" idx="11"/>
          </p:nvPr>
        </p:nvSpPr>
        <p:spPr>
          <a:xfrm>
            <a:off x="4038600" y="6400800"/>
            <a:ext cx="4114800" cy="365125"/>
          </a:xfrm>
        </p:spPr>
        <p:txBody>
          <a:bodyPr/>
          <a:lstStyle/>
          <a:p>
            <a:endParaRPr lang="en-US" dirty="0"/>
          </a:p>
        </p:txBody>
      </p:sp>
      <p:sp>
        <p:nvSpPr>
          <p:cNvPr id="6" name="Slide Number Placeholder 5"/>
          <p:cNvSpPr>
            <a:spLocks noGrp="1"/>
          </p:cNvSpPr>
          <p:nvPr>
            <p:ph type="sldNum" sz="quarter" idx="12"/>
          </p:nvPr>
        </p:nvSpPr>
        <p:spPr>
          <a:xfrm>
            <a:off x="9220200" y="6397370"/>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364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2025"/>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8DC22141-647B-4A84-B400-AC4DCD517C7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2494861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0"/>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8" name="Rectangle 7"/>
          <p:cNvSpPr/>
          <p:nvPr/>
        </p:nvSpPr>
        <p:spPr>
          <a:xfrm>
            <a:off x="152400" y="146305"/>
            <a:ext cx="11887200" cy="6263640"/>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198120" y="192025"/>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Z:\A-Revenue and Fiscal Affairs\RFA logo banner final.jpg">
            <a:extLst>
              <a:ext uri="{FF2B5EF4-FFF2-40B4-BE49-F238E27FC236}">
                <a16:creationId xmlns:a16="http://schemas.microsoft.com/office/drawing/2014/main" id="{EC6F5EB5-8B31-41B5-8208-5AC4011FAAB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584285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7"/>
            <a:ext cx="10515600" cy="1325563"/>
          </a:xfrm>
        </p:spPr>
        <p:txBody>
          <a:bodyPr/>
          <a:lstStyle>
            <a:lvl1pPr>
              <a:defRPr>
                <a:solidFill>
                  <a:srgbClr val="002060"/>
                </a:solidFill>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8" name="Footer Placeholder 7"/>
          <p:cNvSpPr>
            <a:spLocks noGrp="1"/>
          </p:cNvSpPr>
          <p:nvPr>
            <p:ph type="ftr" sz="quarter" idx="11"/>
          </p:nvPr>
        </p:nvSpPr>
        <p:spPr>
          <a:xfrm>
            <a:off x="4038600" y="6400800"/>
            <a:ext cx="4114800" cy="365125"/>
          </a:xfrm>
        </p:spPr>
        <p:txBody>
          <a:bodyPr/>
          <a:lstStyle/>
          <a:p>
            <a:endParaRPr lang="en-US" dirty="0"/>
          </a:p>
        </p:txBody>
      </p:sp>
      <p:sp>
        <p:nvSpPr>
          <p:cNvPr id="9" name="Slide Number Placeholder 8"/>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11" name="Rectangle 10"/>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Z:\A-Revenue and Fiscal Affairs\RFA logo banner final.jpg">
            <a:extLst>
              <a:ext uri="{FF2B5EF4-FFF2-40B4-BE49-F238E27FC236}">
                <a16:creationId xmlns:a16="http://schemas.microsoft.com/office/drawing/2014/main" id="{E89F6753-BAB8-4F5C-A4FE-D7BAD6771FA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421743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870293"/>
            <a:ext cx="10515600" cy="2852737"/>
          </a:xfrm>
        </p:spPr>
        <p:txBody>
          <a:bodyPr anchor="ctr">
            <a:normAutofit/>
          </a:bodyPr>
          <a:lstStyle>
            <a:lvl1pPr algn="ctr">
              <a:defRPr sz="3600" b="0">
                <a:solidFill>
                  <a:srgbClr val="1C3961"/>
                </a:solidFill>
                <a:latin typeface="Franklin Gothic Medium" panose="020B0603020102020204" pitchFamily="34" charset="0"/>
              </a:defRPr>
            </a:lvl1pPr>
          </a:lstStyle>
          <a:p>
            <a:r>
              <a:rPr lang="en-US" dirty="0"/>
              <a:t>CLICK TO EDIT MASTER TITLE STYLE</a:t>
            </a:r>
          </a:p>
        </p:txBody>
      </p:sp>
      <p:sp>
        <p:nvSpPr>
          <p:cNvPr id="4" name="Date Placeholder 3"/>
          <p:cNvSpPr>
            <a:spLocks noGrp="1"/>
          </p:cNvSpPr>
          <p:nvPr>
            <p:ph type="dt" sz="half" idx="10"/>
          </p:nvPr>
        </p:nvSpPr>
        <p:spPr>
          <a:xfrm>
            <a:off x="228600" y="6400800"/>
            <a:ext cx="2744752" cy="365125"/>
          </a:xfrm>
        </p:spPr>
        <p:txBody>
          <a:bodyPr/>
          <a:lstStyle>
            <a:lvl1pPr>
              <a:defRPr sz="1000" b="1">
                <a:latin typeface="Book Antiqua" panose="02040602050305030304" pitchFamily="18" charset="0"/>
              </a:defRPr>
            </a:lvl1pPr>
          </a:lstStyle>
          <a:p>
            <a:r>
              <a:rPr lang="en-US"/>
              <a:t>January 22, 2020</a:t>
            </a:r>
            <a:endParaRPr lang="en-US" dirty="0"/>
          </a:p>
        </p:txBody>
      </p:sp>
      <p:sp>
        <p:nvSpPr>
          <p:cNvPr id="5" name="Footer Placeholder 4"/>
          <p:cNvSpPr>
            <a:spLocks noGrp="1"/>
          </p:cNvSpPr>
          <p:nvPr>
            <p:ph type="ftr" sz="quarter" idx="11"/>
          </p:nvPr>
        </p:nvSpPr>
        <p:spPr>
          <a:xfrm>
            <a:off x="4041648" y="6400800"/>
            <a:ext cx="4114800" cy="365125"/>
          </a:xfrm>
        </p:spPr>
        <p:txBody>
          <a:bodyPr/>
          <a:lstStyle/>
          <a:p>
            <a:endParaRPr lang="en-US" dirty="0"/>
          </a:p>
        </p:txBody>
      </p:sp>
      <p:sp>
        <p:nvSpPr>
          <p:cNvPr id="6" name="Slide Number Placeholder 5"/>
          <p:cNvSpPr>
            <a:spLocks noGrp="1"/>
          </p:cNvSpPr>
          <p:nvPr>
            <p:ph type="sldNum" sz="quarter" idx="12"/>
          </p:nvPr>
        </p:nvSpPr>
        <p:spPr>
          <a:xfrm>
            <a:off x="9217152" y="6400800"/>
            <a:ext cx="2743200" cy="365125"/>
          </a:xfrm>
        </p:spPr>
        <p:txBody>
          <a:bodyPr/>
          <a:lstStyle>
            <a:lvl1pPr>
              <a:defRPr sz="1000"/>
            </a:lvl1pPr>
          </a:lstStyle>
          <a:p>
            <a:fld id="{784DC4BC-AE01-4C6D-870D-ADD2363A0B6C}" type="slidenum">
              <a:rPr lang="en-US" smtClean="0"/>
              <a:pPr/>
              <a:t>‹#›</a:t>
            </a:fld>
            <a:endParaRPr lang="en-US" dirty="0"/>
          </a:p>
        </p:txBody>
      </p:sp>
      <p:sp>
        <p:nvSpPr>
          <p:cNvPr id="7" name="Rectangle 6"/>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198120"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Z:\A-Revenue and Fiscal Affairs\RFA logo banner final.jpg">
            <a:extLst>
              <a:ext uri="{FF2B5EF4-FFF2-40B4-BE49-F238E27FC236}">
                <a16:creationId xmlns:a16="http://schemas.microsoft.com/office/drawing/2014/main" id="{CA2B73CC-8670-4040-964C-8007A306F7E3}"/>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3066333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order_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4" name="Footer Placeholder 3"/>
          <p:cNvSpPr>
            <a:spLocks noGrp="1"/>
          </p:cNvSpPr>
          <p:nvPr>
            <p:ph type="ftr" sz="quarter" idx="11"/>
          </p:nvPr>
        </p:nvSpPr>
        <p:spPr>
          <a:xfrm>
            <a:off x="4038600" y="6400800"/>
            <a:ext cx="4114800" cy="365125"/>
          </a:xfrm>
        </p:spPr>
        <p:txBody>
          <a:bodyPr/>
          <a:lstStyle/>
          <a:p>
            <a:endParaRPr lang="en-US" dirty="0"/>
          </a:p>
        </p:txBody>
      </p:sp>
      <p:sp>
        <p:nvSpPr>
          <p:cNvPr id="5" name="Slide Number Placeholder 4"/>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7" name="Rectangle 6"/>
          <p:cNvSpPr/>
          <p:nvPr/>
        </p:nvSpPr>
        <p:spPr>
          <a:xfrm>
            <a:off x="152400"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Z:\A-Revenue and Fiscal Affairs\RFA logo banner final.jpg">
            <a:extLst>
              <a:ext uri="{FF2B5EF4-FFF2-40B4-BE49-F238E27FC236}">
                <a16:creationId xmlns:a16="http://schemas.microsoft.com/office/drawing/2014/main" id="{89D906B3-AD75-484D-91F4-E25E0944C219}"/>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967462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3" name="Footer Placeholder 2"/>
          <p:cNvSpPr>
            <a:spLocks noGrp="1"/>
          </p:cNvSpPr>
          <p:nvPr>
            <p:ph type="ftr" sz="quarter" idx="11"/>
          </p:nvPr>
        </p:nvSpPr>
        <p:spPr>
          <a:xfrm>
            <a:off x="4038600" y="6400800"/>
            <a:ext cx="4114800" cy="365125"/>
          </a:xfrm>
        </p:spPr>
        <p:txBody>
          <a:bodyPr/>
          <a:lstStyle/>
          <a:p>
            <a:endParaRPr lang="en-US" dirty="0"/>
          </a:p>
        </p:txBody>
      </p:sp>
      <p:sp>
        <p:nvSpPr>
          <p:cNvPr id="4" name="Slide Number Placeholder 3"/>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pic>
        <p:nvPicPr>
          <p:cNvPr id="6" name="Picture 5" descr="Z:\A-Revenue and Fiscal Affairs\RFA logo banner final.jpg">
            <a:extLst>
              <a:ext uri="{FF2B5EF4-FFF2-40B4-BE49-F238E27FC236}">
                <a16:creationId xmlns:a16="http://schemas.microsoft.com/office/drawing/2014/main" id="{FD09090D-74CB-4E40-A5AB-DB419ED6268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192605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228600" y="6356351"/>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0"/>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9" name="Rectangle 8"/>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1702273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2400">
                <a:solidFill>
                  <a:srgbClr val="002060"/>
                </a:solidFill>
              </a:defRPr>
            </a:lvl1pPr>
          </a:lstStyle>
          <a:p>
            <a:r>
              <a:rPr lang="en-US" dirty="0"/>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228600" y="6400800"/>
            <a:ext cx="2743200" cy="365125"/>
          </a:xfrm>
        </p:spPr>
        <p:txBody>
          <a:bodyPr/>
          <a:lstStyle/>
          <a:p>
            <a:r>
              <a:rPr lang="en-US"/>
              <a:t>January 22, 2020</a:t>
            </a:r>
            <a:endParaRPr lang="en-US" dirty="0"/>
          </a:p>
        </p:txBody>
      </p:sp>
      <p:sp>
        <p:nvSpPr>
          <p:cNvPr id="6" name="Footer Placeholder 5"/>
          <p:cNvSpPr>
            <a:spLocks noGrp="1"/>
          </p:cNvSpPr>
          <p:nvPr>
            <p:ph type="ftr" sz="quarter" idx="11"/>
          </p:nvPr>
        </p:nvSpPr>
        <p:spPr>
          <a:xfrm>
            <a:off x="4038600" y="6400800"/>
            <a:ext cx="4114800" cy="365125"/>
          </a:xfrm>
        </p:spPr>
        <p:txBody>
          <a:bodyPr/>
          <a:lstStyle/>
          <a:p>
            <a:endParaRPr lang="en-US" dirty="0"/>
          </a:p>
        </p:txBody>
      </p:sp>
      <p:sp>
        <p:nvSpPr>
          <p:cNvPr id="7" name="Slide Number Placeholder 6"/>
          <p:cNvSpPr>
            <a:spLocks noGrp="1"/>
          </p:cNvSpPr>
          <p:nvPr>
            <p:ph type="sldNum" sz="quarter" idx="12"/>
          </p:nvPr>
        </p:nvSpPr>
        <p:spPr>
          <a:xfrm>
            <a:off x="9217152" y="6400800"/>
            <a:ext cx="2743200" cy="365125"/>
          </a:xfrm>
        </p:spPr>
        <p:txBody>
          <a:bodyPr/>
          <a:lstStyle/>
          <a:p>
            <a:fld id="{784DC4BC-AE01-4C6D-870D-ADD2363A0B6C}" type="slidenum">
              <a:rPr lang="en-US" smtClean="0"/>
              <a:t>‹#›</a:t>
            </a:fld>
            <a:endParaRPr lang="en-US" dirty="0"/>
          </a:p>
        </p:txBody>
      </p:sp>
      <p:sp>
        <p:nvSpPr>
          <p:cNvPr id="9" name="Rectangle 8"/>
          <p:cNvSpPr/>
          <p:nvPr/>
        </p:nvSpPr>
        <p:spPr>
          <a:xfrm>
            <a:off x="155448" y="146305"/>
            <a:ext cx="11887200" cy="6266386"/>
          </a:xfrm>
          <a:prstGeom prst="rect">
            <a:avLst/>
          </a:prstGeom>
          <a:noFill/>
          <a:ln w="38100">
            <a:solidFill>
              <a:srgbClr val="1C396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201168" y="193398"/>
            <a:ext cx="11795760" cy="6172200"/>
          </a:xfrm>
          <a:prstGeom prst="rect">
            <a:avLst/>
          </a:prstGeom>
          <a:noFill/>
          <a:ln w="31750">
            <a:solidFill>
              <a:srgbClr val="CCB4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Z:\A-Revenue and Fiscal Affairs\RFA logo banner final.jpg">
            <a:extLst>
              <a:ext uri="{FF2B5EF4-FFF2-40B4-BE49-F238E27FC236}">
                <a16:creationId xmlns:a16="http://schemas.microsoft.com/office/drawing/2014/main" id="{2DADB3AE-8083-4F21-95B9-8A3C43D30F4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1056" y="6446520"/>
            <a:ext cx="2529889" cy="303743"/>
          </a:xfrm>
          <a:prstGeom prst="rect">
            <a:avLst/>
          </a:prstGeom>
          <a:noFill/>
          <a:ln>
            <a:noFill/>
          </a:ln>
        </p:spPr>
      </p:pic>
    </p:spTree>
    <p:extLst>
      <p:ext uri="{BB962C8B-B14F-4D97-AF65-F5344CB8AC3E}">
        <p14:creationId xmlns:p14="http://schemas.microsoft.com/office/powerpoint/2010/main" val="3585473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12285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604356"/>
            <a:ext cx="10515600" cy="457260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14251" y="6356352"/>
            <a:ext cx="2743200" cy="365125"/>
          </a:xfrm>
          <a:prstGeom prst="rect">
            <a:avLst/>
          </a:prstGeom>
        </p:spPr>
        <p:txBody>
          <a:bodyPr vert="horz" lIns="91440" tIns="45720" rIns="91440" bIns="45720" rtlCol="0" anchor="ctr"/>
          <a:lstStyle>
            <a:lvl1pPr algn="l">
              <a:defRPr sz="1000" b="1" i="1">
                <a:solidFill>
                  <a:srgbClr val="002060"/>
                </a:solidFill>
                <a:latin typeface="Book Antiqua" panose="02040602050305030304" pitchFamily="18" charset="0"/>
              </a:defRPr>
            </a:lvl1pPr>
          </a:lstStyle>
          <a:p>
            <a:r>
              <a:rPr lang="en-US"/>
              <a:t>January 22, 2020</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00" b="0">
                <a:solidFill>
                  <a:srgbClr val="002060"/>
                </a:solidFill>
                <a:latin typeface="Franklin Gothic Book" panose="020B0503020102020204" pitchFamily="34" charset="0"/>
              </a:defRPr>
            </a:lvl1pPr>
          </a:lstStyle>
          <a:p>
            <a:endParaRPr lang="en-US" dirty="0"/>
          </a:p>
        </p:txBody>
      </p:sp>
      <p:sp>
        <p:nvSpPr>
          <p:cNvPr id="6" name="Slide Number Placeholder 5"/>
          <p:cNvSpPr>
            <a:spLocks noGrp="1"/>
          </p:cNvSpPr>
          <p:nvPr>
            <p:ph type="sldNum" sz="quarter" idx="4"/>
          </p:nvPr>
        </p:nvSpPr>
        <p:spPr>
          <a:xfrm>
            <a:off x="9034549" y="6356352"/>
            <a:ext cx="2743200" cy="365125"/>
          </a:xfrm>
          <a:prstGeom prst="rect">
            <a:avLst/>
          </a:prstGeom>
        </p:spPr>
        <p:txBody>
          <a:bodyPr vert="horz" lIns="91440" tIns="45720" rIns="91440" bIns="45720" rtlCol="0" anchor="ctr"/>
          <a:lstStyle>
            <a:lvl1pPr algn="r">
              <a:defRPr sz="1000" b="1">
                <a:solidFill>
                  <a:srgbClr val="002060"/>
                </a:solidFill>
                <a:latin typeface="Book Antiqua" panose="02040602050305030304" pitchFamily="18" charset="0"/>
              </a:defRPr>
            </a:lvl1pPr>
          </a:lstStyle>
          <a:p>
            <a:fld id="{784DC4BC-AE01-4C6D-870D-ADD2363A0B6C}" type="slidenum">
              <a:rPr lang="en-US" smtClean="0"/>
              <a:pPr/>
              <a:t>‹#›</a:t>
            </a:fld>
            <a:endParaRPr lang="en-US" dirty="0"/>
          </a:p>
        </p:txBody>
      </p:sp>
    </p:spTree>
    <p:extLst>
      <p:ext uri="{BB962C8B-B14F-4D97-AF65-F5344CB8AC3E}">
        <p14:creationId xmlns:p14="http://schemas.microsoft.com/office/powerpoint/2010/main" val="246074534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685" r:id="rId13"/>
    <p:sldLayoutId id="2147483687" r:id="rId14"/>
  </p:sldLayoutIdLst>
  <p:hf hdr="0" ftr="0" dt="0"/>
  <p:txStyles>
    <p:titleStyle>
      <a:lvl1pPr algn="l" defTabSz="685800" rtl="0" eaLnBrk="1" latinLnBrk="0" hangingPunct="1">
        <a:lnSpc>
          <a:spcPct val="90000"/>
        </a:lnSpc>
        <a:spcBef>
          <a:spcPct val="0"/>
        </a:spcBef>
        <a:buNone/>
        <a:defRPr sz="3000" b="0" kern="1200">
          <a:solidFill>
            <a:srgbClr val="002060"/>
          </a:solidFill>
          <a:latin typeface="Franklin Gothic Medium" panose="020B06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b="0" kern="1200">
          <a:solidFill>
            <a:srgbClr val="002060"/>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b="0" kern="1200">
          <a:solidFill>
            <a:srgbClr val="002060"/>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b="0" kern="1200">
          <a:solidFill>
            <a:srgbClr val="002060"/>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b="0" kern="1200">
          <a:solidFill>
            <a:srgbClr val="002060"/>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b="0" kern="1200">
          <a:solidFill>
            <a:srgbClr val="002060"/>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rfa.sc.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9.jp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glennassociates.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2" Type="http://schemas.openxmlformats.org/officeDocument/2006/relationships/hyperlink" Target="mailto:boundary@rfa.sc.gov"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7736" y="1166462"/>
            <a:ext cx="9144000" cy="1997361"/>
          </a:xfrm>
        </p:spPr>
        <p:txBody>
          <a:bodyPr>
            <a:normAutofit fontScale="90000"/>
          </a:bodyPr>
          <a:lstStyle/>
          <a:p>
            <a:pPr lvl="0">
              <a:lnSpc>
                <a:spcPct val="150000"/>
              </a:lnSpc>
              <a:spcBef>
                <a:spcPts val="0"/>
              </a:spcBef>
            </a:pPr>
            <a:r>
              <a:rPr lang="en-US" sz="4000" b="1" dirty="0"/>
              <a:t>LEXINGTON SALUDA</a:t>
            </a:r>
            <a:br>
              <a:rPr lang="en-US" sz="4000" b="1" dirty="0"/>
            </a:br>
            <a:r>
              <a:rPr lang="en-US" sz="4000" b="1" dirty="0"/>
              <a:t>COUNTY LINE RE-ESTABLISHMENT</a:t>
            </a:r>
            <a:br>
              <a:rPr lang="en-US" sz="3100" b="1" dirty="0"/>
            </a:br>
            <a:br>
              <a:rPr lang="en-US" sz="3100" b="1" dirty="0"/>
            </a:br>
            <a:br>
              <a:rPr lang="en-US" sz="3100" b="1" dirty="0"/>
            </a:br>
            <a:br>
              <a:rPr lang="en-US" sz="3100" b="1" dirty="0"/>
            </a:br>
            <a:br>
              <a:rPr lang="en-US" sz="3100" b="1" dirty="0"/>
            </a:br>
            <a:r>
              <a:rPr lang="en-US" sz="1800" b="1" dirty="0">
                <a:latin typeface="Franklin Gothic Book" panose="020B0503020102020204" pitchFamily="34" charset="0"/>
                <a:ea typeface="+mn-ea"/>
                <a:cs typeface="+mn-cs"/>
              </a:rPr>
              <a:t>			    </a:t>
            </a:r>
            <a:br>
              <a:rPr lang="en-US" sz="1800" b="1" dirty="0">
                <a:latin typeface="Franklin Gothic Book" panose="020B0503020102020204" pitchFamily="34" charset="0"/>
                <a:ea typeface="+mn-ea"/>
                <a:cs typeface="+mn-cs"/>
              </a:rPr>
            </a:br>
            <a:r>
              <a:rPr lang="en-US" sz="1800" b="1" dirty="0">
                <a:latin typeface="Franklin Gothic Book" panose="020B0503020102020204" pitchFamily="34" charset="0"/>
                <a:ea typeface="+mn-ea"/>
                <a:cs typeface="+mn-cs"/>
              </a:rPr>
              <a:t>		 				</a:t>
            </a:r>
            <a:endParaRPr lang="en-US" sz="2200" dirty="0"/>
          </a:p>
        </p:txBody>
      </p:sp>
      <p:sp>
        <p:nvSpPr>
          <p:cNvPr id="3" name="Content Placeholder 2"/>
          <p:cNvSpPr>
            <a:spLocks noGrp="1"/>
          </p:cNvSpPr>
          <p:nvPr>
            <p:ph type="subTitle" idx="1"/>
          </p:nvPr>
        </p:nvSpPr>
        <p:spPr>
          <a:xfrm>
            <a:off x="2964283" y="4209172"/>
            <a:ext cx="6263304" cy="2178141"/>
          </a:xfrm>
        </p:spPr>
        <p:txBody>
          <a:bodyPr>
            <a:normAutofit fontScale="62500" lnSpcReduction="20000"/>
          </a:bodyPr>
          <a:lstStyle/>
          <a:p>
            <a:pPr algn="l"/>
            <a:endParaRPr lang="en-US" dirty="0"/>
          </a:p>
          <a:p>
            <a:r>
              <a:rPr lang="en-US" sz="3200" b="1" dirty="0"/>
              <a:t>				</a:t>
            </a:r>
            <a:r>
              <a:rPr lang="en-US" sz="3200" dirty="0"/>
              <a:t>						     David Ballard, PLS				</a:t>
            </a:r>
            <a:br>
              <a:rPr lang="en-US" sz="3200" dirty="0"/>
            </a:br>
            <a:r>
              <a:rPr lang="en-US" dirty="0"/>
              <a:t>South Carolina Revenue and Fiscal Affairs Office</a:t>
            </a:r>
          </a:p>
          <a:p>
            <a:r>
              <a:rPr lang="en-US" dirty="0"/>
              <a:t>Geodetic Survey</a:t>
            </a:r>
            <a:br>
              <a:rPr lang="en-US" dirty="0"/>
            </a:br>
            <a:r>
              <a:rPr lang="en-US" dirty="0"/>
              <a:t>1000 Assembly Street</a:t>
            </a:r>
            <a:br>
              <a:rPr lang="en-US" dirty="0"/>
            </a:br>
            <a:r>
              <a:rPr lang="en-US" dirty="0"/>
              <a:t>Rembert Dennis Building, Suite 421</a:t>
            </a:r>
            <a:br>
              <a:rPr lang="en-US" dirty="0"/>
            </a:br>
            <a:r>
              <a:rPr lang="en-US" dirty="0"/>
              <a:t>Columbia, SC  29201</a:t>
            </a:r>
            <a:br>
              <a:rPr lang="en-US" dirty="0"/>
            </a:br>
            <a:r>
              <a:rPr lang="en-US" dirty="0"/>
              <a:t>(803) 734-2265</a:t>
            </a:r>
            <a:br>
              <a:rPr lang="en-US" dirty="0"/>
            </a:br>
            <a:r>
              <a:rPr lang="en-US" dirty="0"/>
              <a:t>                                                                     </a:t>
            </a:r>
            <a:r>
              <a:rPr lang="en-US" dirty="0">
                <a:hlinkClick r:id="rId2"/>
              </a:rPr>
              <a:t>www.rfa.sc. </a:t>
            </a:r>
            <a:r>
              <a:rPr lang="en-US" dirty="0"/>
              <a:t>													</a:t>
            </a:r>
          </a:p>
          <a:p>
            <a:pPr algn="l"/>
            <a:endParaRPr lang="en-US" dirty="0"/>
          </a:p>
          <a:p>
            <a:endParaRPr lang="en-US" dirty="0"/>
          </a:p>
          <a:p>
            <a:endParaRPr lang="en-US" dirty="0"/>
          </a:p>
          <a:p>
            <a:endParaRPr lang="en-US" dirty="0"/>
          </a:p>
        </p:txBody>
      </p:sp>
      <p:sp>
        <p:nvSpPr>
          <p:cNvPr id="6" name="TextBox 5"/>
          <p:cNvSpPr txBox="1"/>
          <p:nvPr/>
        </p:nvSpPr>
        <p:spPr>
          <a:xfrm>
            <a:off x="5638801" y="2973978"/>
            <a:ext cx="65" cy="276999"/>
          </a:xfrm>
          <a:prstGeom prst="rect">
            <a:avLst/>
          </a:prstGeom>
          <a:noFill/>
        </p:spPr>
        <p:txBody>
          <a:bodyPr wrap="none" lIns="0" tIns="0" rIns="0" bIns="0" rtlCol="0">
            <a:spAutoFit/>
          </a:bodyPr>
          <a:lstStyle/>
          <a:p>
            <a:endParaRPr lang="en-US" dirty="0"/>
          </a:p>
        </p:txBody>
      </p:sp>
    </p:spTree>
    <p:extLst>
      <p:ext uri="{BB962C8B-B14F-4D97-AF65-F5344CB8AC3E}">
        <p14:creationId xmlns:p14="http://schemas.microsoft.com/office/powerpoint/2010/main" val="2117313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48F35-0FDC-4E13-8E9A-E496C3A34442}"/>
              </a:ext>
            </a:extLst>
          </p:cNvPr>
          <p:cNvSpPr>
            <a:spLocks noGrp="1"/>
          </p:cNvSpPr>
          <p:nvPr>
            <p:ph type="title"/>
          </p:nvPr>
        </p:nvSpPr>
        <p:spPr/>
        <p:txBody>
          <a:bodyPr>
            <a:normAutofit/>
          </a:bodyPr>
          <a:lstStyle/>
          <a:p>
            <a:r>
              <a:rPr lang="en-US" sz="3200" dirty="0"/>
              <a:t>SC Code of Laws </a:t>
            </a:r>
            <a:r>
              <a:rPr lang="en-US" sz="3200" dirty="0">
                <a:latin typeface="Sylfaen" panose="010A0502050306030303" pitchFamily="18" charset="0"/>
              </a:rPr>
              <a:t>§27-2-105</a:t>
            </a:r>
            <a:endParaRPr lang="en-US" sz="3200" dirty="0"/>
          </a:p>
        </p:txBody>
      </p:sp>
      <p:sp>
        <p:nvSpPr>
          <p:cNvPr id="3" name="Content Placeholder 2">
            <a:extLst>
              <a:ext uri="{FF2B5EF4-FFF2-40B4-BE49-F238E27FC236}">
                <a16:creationId xmlns:a16="http://schemas.microsoft.com/office/drawing/2014/main" id="{ACD8677E-EBFF-435E-8A28-B62E070AD3FA}"/>
              </a:ext>
            </a:extLst>
          </p:cNvPr>
          <p:cNvSpPr>
            <a:spLocks noGrp="1"/>
          </p:cNvSpPr>
          <p:nvPr>
            <p:ph idx="1"/>
          </p:nvPr>
        </p:nvSpPr>
        <p:spPr/>
        <p:txBody>
          <a:bodyPr>
            <a:normAutofit lnSpcReduction="10000"/>
          </a:bodyPr>
          <a:lstStyle/>
          <a:p>
            <a:pPr marL="0" indent="0">
              <a:spcBef>
                <a:spcPts val="1200"/>
              </a:spcBef>
              <a:buNone/>
            </a:pPr>
            <a:r>
              <a:rPr lang="en-US" sz="2400" b="1" dirty="0"/>
              <a:t>Affected Parties Disagreeing with SCGS: </a:t>
            </a:r>
          </a:p>
          <a:p>
            <a:pPr lvl="1">
              <a:spcBef>
                <a:spcPts val="1200"/>
              </a:spcBef>
            </a:pPr>
            <a:r>
              <a:rPr lang="en-US" sz="2200" dirty="0"/>
              <a:t>May file request for a contested case hearing with the SC Administrative Law Court</a:t>
            </a:r>
          </a:p>
          <a:p>
            <a:pPr lvl="1">
              <a:spcBef>
                <a:spcPts val="1200"/>
              </a:spcBef>
            </a:pPr>
            <a:r>
              <a:rPr lang="en-US" sz="2200" dirty="0"/>
              <a:t>This decision may be appealed </a:t>
            </a:r>
          </a:p>
          <a:p>
            <a:pPr lvl="1">
              <a:spcBef>
                <a:spcPts val="1200"/>
              </a:spcBef>
            </a:pPr>
            <a:r>
              <a:rPr lang="en-US" sz="2200" b="1" dirty="0"/>
              <a:t>“Affected Party”</a:t>
            </a:r>
          </a:p>
          <a:p>
            <a:pPr lvl="2">
              <a:spcBef>
                <a:spcPts val="1200"/>
              </a:spcBef>
            </a:pPr>
            <a:r>
              <a:rPr lang="en-US" sz="2000" dirty="0"/>
              <a:t>Governing body of an affected county </a:t>
            </a:r>
          </a:p>
          <a:p>
            <a:pPr lvl="2">
              <a:spcBef>
                <a:spcPts val="1200"/>
              </a:spcBef>
            </a:pPr>
            <a:r>
              <a:rPr lang="en-US" sz="2000" dirty="0"/>
              <a:t>Governing body of a political subdivision of this State</a:t>
            </a:r>
          </a:p>
          <a:p>
            <a:pPr lvl="2">
              <a:spcBef>
                <a:spcPts val="1200"/>
              </a:spcBef>
            </a:pPr>
            <a:r>
              <a:rPr lang="en-US" sz="2000" dirty="0"/>
              <a:t>An elected official, other than a statewide elected official</a:t>
            </a:r>
          </a:p>
          <a:p>
            <a:pPr lvl="2">
              <a:spcBef>
                <a:spcPts val="1200"/>
              </a:spcBef>
            </a:pPr>
            <a:r>
              <a:rPr lang="en-US" sz="2000" dirty="0"/>
              <a:t>A property owner or an individual residing in the certification zone </a:t>
            </a:r>
          </a:p>
          <a:p>
            <a:pPr lvl="2">
              <a:spcBef>
                <a:spcPts val="1200"/>
              </a:spcBef>
            </a:pPr>
            <a:r>
              <a:rPr lang="en-US" sz="2000" dirty="0"/>
              <a:t>A business entity located in the certification zone </a:t>
            </a:r>
          </a:p>
          <a:p>
            <a:pPr lvl="2">
              <a:spcBef>
                <a:spcPts val="1200"/>
              </a:spcBef>
            </a:pPr>
            <a:r>
              <a:rPr lang="en-US" sz="2000" dirty="0"/>
              <a:t>A nonresident individual who owns or leases real property situated in the certification zone</a:t>
            </a:r>
          </a:p>
          <a:p>
            <a:endParaRPr lang="en-US" dirty="0"/>
          </a:p>
        </p:txBody>
      </p:sp>
      <p:sp>
        <p:nvSpPr>
          <p:cNvPr id="4" name="Slide Number Placeholder 3">
            <a:extLst>
              <a:ext uri="{FF2B5EF4-FFF2-40B4-BE49-F238E27FC236}">
                <a16:creationId xmlns:a16="http://schemas.microsoft.com/office/drawing/2014/main" id="{940CA5CA-F747-4855-BA78-195DCC703E11}"/>
              </a:ext>
            </a:extLst>
          </p:cNvPr>
          <p:cNvSpPr>
            <a:spLocks noGrp="1"/>
          </p:cNvSpPr>
          <p:nvPr>
            <p:ph type="sldNum" sz="quarter" idx="12"/>
          </p:nvPr>
        </p:nvSpPr>
        <p:spPr/>
        <p:txBody>
          <a:bodyPr/>
          <a:lstStyle/>
          <a:p>
            <a:fld id="{784DC4BC-AE01-4C6D-870D-ADD2363A0B6C}" type="slidenum">
              <a:rPr lang="en-US" smtClean="0"/>
              <a:t>10</a:t>
            </a:fld>
            <a:endParaRPr lang="en-US" dirty="0"/>
          </a:p>
        </p:txBody>
      </p:sp>
    </p:spTree>
    <p:extLst>
      <p:ext uri="{BB962C8B-B14F-4D97-AF65-F5344CB8AC3E}">
        <p14:creationId xmlns:p14="http://schemas.microsoft.com/office/powerpoint/2010/main" val="3557859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48F35-0FDC-4E13-8E9A-E496C3A34442}"/>
              </a:ext>
            </a:extLst>
          </p:cNvPr>
          <p:cNvSpPr>
            <a:spLocks noGrp="1"/>
          </p:cNvSpPr>
          <p:nvPr>
            <p:ph type="title"/>
          </p:nvPr>
        </p:nvSpPr>
        <p:spPr/>
        <p:txBody>
          <a:bodyPr>
            <a:normAutofit/>
          </a:bodyPr>
          <a:lstStyle/>
          <a:p>
            <a:r>
              <a:rPr lang="en-US" sz="3200" dirty="0"/>
              <a:t>Chapter 5, Title 4</a:t>
            </a:r>
          </a:p>
        </p:txBody>
      </p:sp>
      <p:sp>
        <p:nvSpPr>
          <p:cNvPr id="3" name="Content Placeholder 2">
            <a:extLst>
              <a:ext uri="{FF2B5EF4-FFF2-40B4-BE49-F238E27FC236}">
                <a16:creationId xmlns:a16="http://schemas.microsoft.com/office/drawing/2014/main" id="{ACD8677E-EBFF-435E-8A28-B62E070AD3FA}"/>
              </a:ext>
            </a:extLst>
          </p:cNvPr>
          <p:cNvSpPr>
            <a:spLocks noGrp="1"/>
          </p:cNvSpPr>
          <p:nvPr>
            <p:ph idx="1"/>
          </p:nvPr>
        </p:nvSpPr>
        <p:spPr/>
        <p:txBody>
          <a:bodyPr>
            <a:normAutofit lnSpcReduction="10000"/>
          </a:bodyPr>
          <a:lstStyle/>
          <a:p>
            <a:pPr marL="0" indent="0">
              <a:spcBef>
                <a:spcPts val="1200"/>
              </a:spcBef>
              <a:buNone/>
            </a:pPr>
            <a:r>
              <a:rPr lang="en-US" sz="2400" b="1" dirty="0"/>
              <a:t>Change of Boundaries</a:t>
            </a:r>
          </a:p>
          <a:p>
            <a:pPr lvl="1">
              <a:spcBef>
                <a:spcPts val="1200"/>
              </a:spcBef>
            </a:pPr>
            <a:r>
              <a:rPr lang="en-US" sz="1800" b="1" dirty="0"/>
              <a:t>S.C. Code of Laws § 4-5-120: Procedure for annexing part of county- </a:t>
            </a:r>
            <a:r>
              <a:rPr lang="en-US" sz="1800" dirty="0"/>
              <a:t>governing body or 10 percent of registered voters petition in writing, shall deposit with the clerk of court an amount of money sufficient to cover the expenses of surveys , plats, annexation commission and the election to be held to determine whether the proposed annexation shall be effected and then file such resolution or petition in the office of the clerk of court</a:t>
            </a:r>
          </a:p>
          <a:p>
            <a:pPr lvl="1">
              <a:spcBef>
                <a:spcPts val="1200"/>
              </a:spcBef>
            </a:pPr>
            <a:r>
              <a:rPr lang="en-US" sz="1800" b="1" dirty="0"/>
              <a:t>S.C. Code of Laws § 4-5-130: Appointment of Commission for annexation- </a:t>
            </a:r>
            <a:r>
              <a:rPr lang="en-US" sz="1800" dirty="0"/>
              <a:t>once presented to the governor then within 30 days the governor shall appoint a commission of four persons</a:t>
            </a:r>
          </a:p>
          <a:p>
            <a:pPr lvl="1">
              <a:spcBef>
                <a:spcPts val="1200"/>
              </a:spcBef>
            </a:pPr>
            <a:r>
              <a:rPr lang="en-US" sz="1800" b="1" dirty="0"/>
              <a:t>S.C. Code of Laws § 4-5-140: Employment of Surveyors- </a:t>
            </a:r>
            <a:r>
              <a:rPr lang="en-US" sz="1800" dirty="0"/>
              <a:t>commission may contract for survey and location of the proposed change of line and for such purpose may employ 3 surveyors </a:t>
            </a:r>
          </a:p>
          <a:p>
            <a:pPr lvl="1">
              <a:spcBef>
                <a:spcPts val="1200"/>
              </a:spcBef>
            </a:pPr>
            <a:r>
              <a:rPr lang="en-US" sz="1800" b="1" dirty="0"/>
              <a:t>S.C. Code of Laws § 4-5-170: Governor shall order election; voting place; eligible electors- </a:t>
            </a:r>
            <a:r>
              <a:rPr lang="en-US" sz="1800" dirty="0"/>
              <a:t>to be held in an area sought to be transferred and an election to be held in the county to which the area is proposed to be transferred </a:t>
            </a:r>
          </a:p>
          <a:p>
            <a:pPr lvl="1">
              <a:spcBef>
                <a:spcPts val="1200"/>
              </a:spcBef>
            </a:pPr>
            <a:r>
              <a:rPr lang="en-US" sz="1800" b="1" dirty="0"/>
              <a:t>Propose and adopt Legislation </a:t>
            </a:r>
          </a:p>
          <a:p>
            <a:endParaRPr lang="en-US" dirty="0"/>
          </a:p>
        </p:txBody>
      </p:sp>
      <p:sp>
        <p:nvSpPr>
          <p:cNvPr id="4" name="Slide Number Placeholder 3">
            <a:extLst>
              <a:ext uri="{FF2B5EF4-FFF2-40B4-BE49-F238E27FC236}">
                <a16:creationId xmlns:a16="http://schemas.microsoft.com/office/drawing/2014/main" id="{940CA5CA-F747-4855-BA78-195DCC703E11}"/>
              </a:ext>
            </a:extLst>
          </p:cNvPr>
          <p:cNvSpPr>
            <a:spLocks noGrp="1"/>
          </p:cNvSpPr>
          <p:nvPr>
            <p:ph type="sldNum" sz="quarter" idx="12"/>
          </p:nvPr>
        </p:nvSpPr>
        <p:spPr/>
        <p:txBody>
          <a:bodyPr/>
          <a:lstStyle/>
          <a:p>
            <a:fld id="{784DC4BC-AE01-4C6D-870D-ADD2363A0B6C}" type="slidenum">
              <a:rPr lang="en-US" smtClean="0"/>
              <a:t>11</a:t>
            </a:fld>
            <a:endParaRPr lang="en-US" dirty="0"/>
          </a:p>
        </p:txBody>
      </p:sp>
    </p:spTree>
    <p:extLst>
      <p:ext uri="{BB962C8B-B14F-4D97-AF65-F5344CB8AC3E}">
        <p14:creationId xmlns:p14="http://schemas.microsoft.com/office/powerpoint/2010/main" val="3201884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326" y="1603593"/>
            <a:ext cx="2972289" cy="1981526"/>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011" y="3739721"/>
            <a:ext cx="1586974" cy="2115966"/>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6020" y="1376893"/>
            <a:ext cx="1328672" cy="2362828"/>
          </a:xfrm>
          <a:prstGeom prst="rect">
            <a:avLst/>
          </a:prstGeom>
          <a:ln>
            <a:noFill/>
          </a:ln>
          <a:effectLst>
            <a:outerShdw blurRad="190500" algn="tl" rotWithShape="0">
              <a:srgbClr val="000000">
                <a:alpha val="70000"/>
              </a:srgbClr>
            </a:outerShdw>
          </a:effectLst>
        </p:spPr>
      </p:pic>
      <p:sp>
        <p:nvSpPr>
          <p:cNvPr id="8" name="Title 1"/>
          <p:cNvSpPr txBox="1">
            <a:spLocks/>
          </p:cNvSpPr>
          <p:nvPr/>
        </p:nvSpPr>
        <p:spPr>
          <a:xfrm>
            <a:off x="1261872" y="628792"/>
            <a:ext cx="2563368" cy="446678"/>
          </a:xfrm>
          <a:prstGeom prst="rect">
            <a:avLst/>
          </a:prstGeom>
          <a:ln>
            <a:noFill/>
          </a:ln>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rgbClr val="002060"/>
                </a:solidFill>
                <a:latin typeface="Franklin Gothic Book" panose="020B0503020102020204" pitchFamily="34" charset="0"/>
              </a:rPr>
              <a:t>MONUMENTS</a:t>
            </a: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0670" r="13333"/>
          <a:stretch/>
        </p:blipFill>
        <p:spPr>
          <a:xfrm>
            <a:off x="2680471" y="3739721"/>
            <a:ext cx="1586974" cy="2125412"/>
          </a:xfrm>
          <a:prstGeom prst="rect">
            <a:avLst/>
          </a:prstGeom>
          <a:ln>
            <a:noFill/>
          </a:ln>
          <a:effectLst>
            <a:outerShdw blurRad="190500" algn="tl" rotWithShape="0">
              <a:srgbClr val="000000">
                <a:alpha val="70000"/>
              </a:srgbClr>
            </a:outerShdw>
          </a:effectLst>
        </p:spPr>
      </p:pic>
      <p:sp>
        <p:nvSpPr>
          <p:cNvPr id="12" name="Title 1">
            <a:extLst>
              <a:ext uri="{FF2B5EF4-FFF2-40B4-BE49-F238E27FC236}">
                <a16:creationId xmlns:a16="http://schemas.microsoft.com/office/drawing/2014/main" id="{A8B9E99F-8A88-49FE-88D4-DC593A18E277}"/>
              </a:ext>
            </a:extLst>
          </p:cNvPr>
          <p:cNvSpPr txBox="1">
            <a:spLocks/>
          </p:cNvSpPr>
          <p:nvPr/>
        </p:nvSpPr>
        <p:spPr>
          <a:xfrm>
            <a:off x="7931494" y="628792"/>
            <a:ext cx="2701459" cy="446678"/>
          </a:xfrm>
          <a:prstGeom prst="rect">
            <a:avLst/>
          </a:prstGeom>
          <a:ln>
            <a:noFill/>
          </a:ln>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3200" dirty="0">
                <a:solidFill>
                  <a:srgbClr val="002060"/>
                </a:solidFill>
                <a:latin typeface="Franklin Gothic Book" panose="020B0503020102020204" pitchFamily="34" charset="0"/>
              </a:rPr>
              <a:t>MONUMENTS</a:t>
            </a:r>
          </a:p>
        </p:txBody>
      </p:sp>
      <p:sp>
        <p:nvSpPr>
          <p:cNvPr id="13" name="Title 1">
            <a:extLst>
              <a:ext uri="{FF2B5EF4-FFF2-40B4-BE49-F238E27FC236}">
                <a16:creationId xmlns:a16="http://schemas.microsoft.com/office/drawing/2014/main" id="{0088433B-BBE1-4196-9FA9-447BD2E361B3}"/>
              </a:ext>
            </a:extLst>
          </p:cNvPr>
          <p:cNvSpPr txBox="1">
            <a:spLocks/>
          </p:cNvSpPr>
          <p:nvPr/>
        </p:nvSpPr>
        <p:spPr>
          <a:xfrm>
            <a:off x="4862167" y="628792"/>
            <a:ext cx="2133600" cy="446678"/>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vert="horz" lIns="0" rIns="0" bIns="0" anchor="b">
            <a:noAutofit/>
          </a:bodyPr>
          <a:lstStyle>
            <a:lvl1pPr algn="l" rtl="0" eaLnBrk="1" latinLnBrk="0" hangingPunct="1">
              <a:spcBef>
                <a:spcPct val="0"/>
              </a:spcBef>
              <a:buNone/>
              <a:defRPr kumimoji="0" sz="2600" b="0" kern="1200">
                <a:ln>
                  <a:noFill/>
                </a:ln>
                <a:solidFill>
                  <a:schemeClr val="tx2"/>
                </a:solidFill>
                <a:effectLst/>
                <a:latin typeface="+mj-lt"/>
                <a:ea typeface="+mj-ea"/>
                <a:cs typeface="+mj-cs"/>
              </a:defRPr>
            </a:lvl1pPr>
          </a:lstStyle>
          <a:p>
            <a:pPr algn="ctr"/>
            <a:r>
              <a:rPr lang="en-US" sz="2800" dirty="0">
                <a:solidFill>
                  <a:srgbClr val="002060"/>
                </a:solidFill>
                <a:latin typeface="Franklin Gothic Book" panose="020B0503020102020204" pitchFamily="34" charset="0"/>
              </a:rPr>
              <a:t>VS</a:t>
            </a:r>
          </a:p>
        </p:txBody>
      </p:sp>
      <p:pic>
        <p:nvPicPr>
          <p:cNvPr id="14" name="Picture 13">
            <a:extLst>
              <a:ext uri="{FF2B5EF4-FFF2-40B4-BE49-F238E27FC236}">
                <a16:creationId xmlns:a16="http://schemas.microsoft.com/office/drawing/2014/main" id="{FB387A69-F5A9-48B1-9442-959E164FB6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541189" y="4429483"/>
            <a:ext cx="2125412" cy="1594060"/>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3B03F716-A045-4FFB-B450-040746618B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08950" y="1357990"/>
            <a:ext cx="1552676" cy="2173347"/>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BBBC7A77-70DC-4C2F-AFF4-DEE488D31D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9843161" y="4553326"/>
            <a:ext cx="2367798" cy="1151012"/>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080E0563-313A-416D-B31E-E11E27BB1D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32174" y="3025347"/>
            <a:ext cx="2560321" cy="1920241"/>
          </a:xfrm>
          <a:prstGeom prst="rect">
            <a:avLst/>
          </a:prstGeom>
          <a:ln>
            <a:noFill/>
          </a:ln>
          <a:effectLst>
            <a:outerShdw blurRad="190500" algn="tl" rotWithShape="0">
              <a:srgbClr val="000000">
                <a:alpha val="70000"/>
              </a:srgbClr>
            </a:outerShdw>
          </a:effectLst>
        </p:spPr>
      </p:pic>
      <p:sp>
        <p:nvSpPr>
          <p:cNvPr id="19" name="Date Placeholder 3">
            <a:extLst>
              <a:ext uri="{FF2B5EF4-FFF2-40B4-BE49-F238E27FC236}">
                <a16:creationId xmlns:a16="http://schemas.microsoft.com/office/drawing/2014/main" id="{9F8A7EB0-173D-42FF-A13B-D640F8A7AF66}"/>
              </a:ext>
            </a:extLst>
          </p:cNvPr>
          <p:cNvSpPr>
            <a:spLocks noGrp="1"/>
          </p:cNvSpPr>
          <p:nvPr>
            <p:ph type="dt" sz="half" idx="10"/>
          </p:nvPr>
        </p:nvSpPr>
        <p:spPr>
          <a:xfrm>
            <a:off x="228600" y="6400800"/>
            <a:ext cx="2743200" cy="365125"/>
          </a:xfrm>
        </p:spPr>
        <p:txBody>
          <a:bodyPr/>
          <a:lstStyle/>
          <a:p>
            <a:r>
              <a:rPr lang="en-US" dirty="0"/>
              <a:t>December 2, 2021</a:t>
            </a:r>
          </a:p>
        </p:txBody>
      </p:sp>
      <p:sp>
        <p:nvSpPr>
          <p:cNvPr id="20" name="Slide Number Placeholder 2">
            <a:extLst>
              <a:ext uri="{FF2B5EF4-FFF2-40B4-BE49-F238E27FC236}">
                <a16:creationId xmlns:a16="http://schemas.microsoft.com/office/drawing/2014/main" id="{572563C6-750E-4019-9ACC-93F209AD3147}"/>
              </a:ext>
            </a:extLst>
          </p:cNvPr>
          <p:cNvSpPr>
            <a:spLocks noGrp="1"/>
          </p:cNvSpPr>
          <p:nvPr>
            <p:ph type="sldNum" sz="quarter" idx="12"/>
          </p:nvPr>
        </p:nvSpPr>
        <p:spPr>
          <a:xfrm>
            <a:off x="9217152" y="6400800"/>
            <a:ext cx="2743200" cy="365125"/>
          </a:xfrm>
        </p:spPr>
        <p:txBody>
          <a:bodyPr/>
          <a:lstStyle/>
          <a:p>
            <a:fld id="{784DC4BC-AE01-4C6D-870D-ADD2363A0B6C}" type="slidenum">
              <a:rPr lang="en-US" smtClean="0"/>
              <a:pPr/>
              <a:t>12</a:t>
            </a:fld>
            <a:endParaRPr lang="en-US" dirty="0"/>
          </a:p>
        </p:txBody>
      </p:sp>
    </p:spTree>
    <p:extLst>
      <p:ext uri="{BB962C8B-B14F-4D97-AF65-F5344CB8AC3E}">
        <p14:creationId xmlns:p14="http://schemas.microsoft.com/office/powerpoint/2010/main" val="388618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217DCE-55C9-458F-9ED2-4A131750A6D3}"/>
              </a:ext>
            </a:extLst>
          </p:cNvPr>
          <p:cNvSpPr>
            <a:spLocks noGrp="1"/>
          </p:cNvSpPr>
          <p:nvPr>
            <p:ph type="title"/>
          </p:nvPr>
        </p:nvSpPr>
        <p:spPr>
          <a:xfrm>
            <a:off x="365760" y="365127"/>
            <a:ext cx="11448288" cy="1006473"/>
          </a:xfrm>
        </p:spPr>
        <p:txBody>
          <a:bodyPr/>
          <a:lstStyle/>
          <a:p>
            <a:r>
              <a:rPr lang="en-US" dirty="0"/>
              <a:t>		South Carolina Geodetic Survey County Boundary Project</a:t>
            </a:r>
          </a:p>
        </p:txBody>
      </p:sp>
      <p:sp>
        <p:nvSpPr>
          <p:cNvPr id="9" name="Content Placeholder 8">
            <a:extLst>
              <a:ext uri="{FF2B5EF4-FFF2-40B4-BE49-F238E27FC236}">
                <a16:creationId xmlns:a16="http://schemas.microsoft.com/office/drawing/2014/main" id="{C62ED576-68A8-4E8A-BB1F-869A975635BF}"/>
              </a:ext>
            </a:extLst>
          </p:cNvPr>
          <p:cNvSpPr>
            <a:spLocks noGrp="1"/>
          </p:cNvSpPr>
          <p:nvPr>
            <p:ph idx="1"/>
          </p:nvPr>
        </p:nvSpPr>
        <p:spPr>
          <a:xfrm>
            <a:off x="832104" y="1498982"/>
            <a:ext cx="10515600" cy="4632261"/>
          </a:xfrm>
        </p:spPr>
        <p:txBody>
          <a:bodyPr/>
          <a:lstStyle/>
          <a:p>
            <a:pPr marL="0" indent="0" algn="ctr">
              <a:buNone/>
            </a:pPr>
            <a:r>
              <a:rPr lang="en-US" cap="small" dirty="0"/>
              <a:t>Portion of Lexington and Saluda Common Boundary </a:t>
            </a:r>
          </a:p>
          <a:p>
            <a:pPr marL="0" indent="0" algn="ctr">
              <a:buNone/>
            </a:pPr>
            <a:r>
              <a:rPr lang="en-US" cap="small" dirty="0"/>
              <a:t>Re-establishment Presentation</a:t>
            </a: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13</a:t>
            </a:fld>
            <a:endParaRPr lang="en-US" dirty="0"/>
          </a:p>
        </p:txBody>
      </p:sp>
      <p:pic>
        <p:nvPicPr>
          <p:cNvPr id="5" name="Picture 4">
            <a:extLst>
              <a:ext uri="{FF2B5EF4-FFF2-40B4-BE49-F238E27FC236}">
                <a16:creationId xmlns:a16="http://schemas.microsoft.com/office/drawing/2014/main" id="{3B73FF06-B34B-4C2B-A503-0D4FE4E56F9E}"/>
              </a:ext>
            </a:extLst>
          </p:cNvPr>
          <p:cNvPicPr>
            <a:picLocks noChangeAspect="1"/>
          </p:cNvPicPr>
          <p:nvPr/>
        </p:nvPicPr>
        <p:blipFill>
          <a:blip r:embed="rId2"/>
          <a:stretch>
            <a:fillRect/>
          </a:stretch>
        </p:blipFill>
        <p:spPr>
          <a:xfrm>
            <a:off x="438912" y="380683"/>
            <a:ext cx="975360" cy="975360"/>
          </a:xfrm>
          <a:prstGeom prst="rect">
            <a:avLst/>
          </a:prstGeom>
        </p:spPr>
      </p:pic>
      <p:pic>
        <p:nvPicPr>
          <p:cNvPr id="10" name="Picture 9">
            <a:extLst>
              <a:ext uri="{FF2B5EF4-FFF2-40B4-BE49-F238E27FC236}">
                <a16:creationId xmlns:a16="http://schemas.microsoft.com/office/drawing/2014/main" id="{E81646FE-63E9-4FB6-8231-6A3673E17B95}"/>
              </a:ext>
            </a:extLst>
          </p:cNvPr>
          <p:cNvPicPr>
            <a:picLocks noChangeAspect="1"/>
          </p:cNvPicPr>
          <p:nvPr/>
        </p:nvPicPr>
        <p:blipFill>
          <a:blip r:embed="rId3"/>
          <a:stretch>
            <a:fillRect/>
          </a:stretch>
        </p:blipFill>
        <p:spPr>
          <a:xfrm>
            <a:off x="606466" y="2285890"/>
            <a:ext cx="1987468" cy="2523963"/>
          </a:xfrm>
          <a:prstGeom prst="rect">
            <a:avLst/>
          </a:prstGeom>
        </p:spPr>
      </p:pic>
      <p:pic>
        <p:nvPicPr>
          <p:cNvPr id="11" name="Picture 10">
            <a:extLst>
              <a:ext uri="{FF2B5EF4-FFF2-40B4-BE49-F238E27FC236}">
                <a16:creationId xmlns:a16="http://schemas.microsoft.com/office/drawing/2014/main" id="{D3202C93-22E9-466E-A185-68CF4FDE14ED}"/>
              </a:ext>
            </a:extLst>
          </p:cNvPr>
          <p:cNvPicPr>
            <a:picLocks noChangeAspect="1"/>
          </p:cNvPicPr>
          <p:nvPr/>
        </p:nvPicPr>
        <p:blipFill>
          <a:blip r:embed="rId4"/>
          <a:stretch>
            <a:fillRect/>
          </a:stretch>
        </p:blipFill>
        <p:spPr>
          <a:xfrm>
            <a:off x="9527956" y="2285890"/>
            <a:ext cx="2127688" cy="2633700"/>
          </a:xfrm>
          <a:prstGeom prst="rect">
            <a:avLst/>
          </a:prstGeom>
        </p:spPr>
      </p:pic>
      <p:pic>
        <p:nvPicPr>
          <p:cNvPr id="12" name="Picture 11">
            <a:extLst>
              <a:ext uri="{FF2B5EF4-FFF2-40B4-BE49-F238E27FC236}">
                <a16:creationId xmlns:a16="http://schemas.microsoft.com/office/drawing/2014/main" id="{DB25BB8E-8FF2-48D9-8D3B-8CBA83EB71E3}"/>
              </a:ext>
            </a:extLst>
          </p:cNvPr>
          <p:cNvPicPr>
            <a:picLocks noChangeAspect="1"/>
          </p:cNvPicPr>
          <p:nvPr/>
        </p:nvPicPr>
        <p:blipFill>
          <a:blip r:embed="rId5"/>
          <a:stretch>
            <a:fillRect/>
          </a:stretch>
        </p:blipFill>
        <p:spPr>
          <a:xfrm>
            <a:off x="3898202" y="2964559"/>
            <a:ext cx="4383404" cy="3322608"/>
          </a:xfrm>
          <a:prstGeom prst="rect">
            <a:avLst/>
          </a:prstGeom>
        </p:spPr>
      </p:pic>
      <p:pic>
        <p:nvPicPr>
          <p:cNvPr id="13" name="Picture 12">
            <a:extLst>
              <a:ext uri="{FF2B5EF4-FFF2-40B4-BE49-F238E27FC236}">
                <a16:creationId xmlns:a16="http://schemas.microsoft.com/office/drawing/2014/main" id="{8CFA5DCC-3B47-4A06-9030-0EA67EDD1CCB}"/>
              </a:ext>
            </a:extLst>
          </p:cNvPr>
          <p:cNvPicPr>
            <a:picLocks noChangeAspect="1"/>
          </p:cNvPicPr>
          <p:nvPr/>
        </p:nvPicPr>
        <p:blipFill>
          <a:blip r:embed="rId6"/>
          <a:stretch>
            <a:fillRect/>
          </a:stretch>
        </p:blipFill>
        <p:spPr>
          <a:xfrm>
            <a:off x="10424106" y="5151571"/>
            <a:ext cx="1688738" cy="2024047"/>
          </a:xfrm>
          <a:prstGeom prst="rect">
            <a:avLst/>
          </a:prstGeom>
        </p:spPr>
      </p:pic>
    </p:spTree>
    <p:extLst>
      <p:ext uri="{BB962C8B-B14F-4D97-AF65-F5344CB8AC3E}">
        <p14:creationId xmlns:p14="http://schemas.microsoft.com/office/powerpoint/2010/main" val="765748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217DCE-55C9-458F-9ED2-4A131750A6D3}"/>
              </a:ext>
            </a:extLst>
          </p:cNvPr>
          <p:cNvSpPr>
            <a:spLocks noGrp="1"/>
          </p:cNvSpPr>
          <p:nvPr>
            <p:ph type="title"/>
          </p:nvPr>
        </p:nvSpPr>
        <p:spPr>
          <a:xfrm>
            <a:off x="365760" y="365127"/>
            <a:ext cx="11448288" cy="1006473"/>
          </a:xfrm>
        </p:spPr>
        <p:txBody>
          <a:bodyPr/>
          <a:lstStyle/>
          <a:p>
            <a:r>
              <a:rPr lang="en-US" dirty="0"/>
              <a:t>		</a:t>
            </a:r>
          </a:p>
        </p:txBody>
      </p:sp>
      <p:sp>
        <p:nvSpPr>
          <p:cNvPr id="9" name="Content Placeholder 8">
            <a:extLst>
              <a:ext uri="{FF2B5EF4-FFF2-40B4-BE49-F238E27FC236}">
                <a16:creationId xmlns:a16="http://schemas.microsoft.com/office/drawing/2014/main" id="{C62ED576-68A8-4E8A-BB1F-869A975635BF}"/>
              </a:ext>
            </a:extLst>
          </p:cNvPr>
          <p:cNvSpPr>
            <a:spLocks noGrp="1"/>
          </p:cNvSpPr>
          <p:nvPr>
            <p:ph idx="1"/>
          </p:nvPr>
        </p:nvSpPr>
        <p:spPr>
          <a:xfrm>
            <a:off x="832104" y="570834"/>
            <a:ext cx="10515600" cy="5560410"/>
          </a:xfrm>
        </p:spPr>
        <p:txBody>
          <a:bodyPr/>
          <a:lstStyle/>
          <a:p>
            <a:pPr marL="0" indent="0" algn="ctr">
              <a:buNone/>
            </a:pPr>
            <a:endParaRPr lang="en-US" dirty="0">
              <a:solidFill>
                <a:srgbClr val="1C3961"/>
              </a:solidFill>
              <a:latin typeface="Calibri" panose="020F0502020204030204" pitchFamily="34" charset="0"/>
              <a:ea typeface="Microsoft Yi Baiti" panose="03000500000000000000" pitchFamily="66" charset="0"/>
              <a:cs typeface="Calibri" panose="020F0502020204030204" pitchFamily="34" charset="0"/>
            </a:endParaRPr>
          </a:p>
          <a:p>
            <a:pPr marL="0" indent="0" algn="ctr">
              <a:buNone/>
            </a:pPr>
            <a:r>
              <a:rPr lang="en-US" dirty="0">
                <a:solidFill>
                  <a:srgbClr val="1C3961"/>
                </a:solidFill>
                <a:latin typeface="Calibri" panose="020F0502020204030204" pitchFamily="34" charset="0"/>
                <a:ea typeface="Microsoft Yi Baiti" panose="03000500000000000000" pitchFamily="66" charset="0"/>
                <a:cs typeface="Calibri" panose="020F0502020204030204" pitchFamily="34" charset="0"/>
              </a:rPr>
              <a:t>The Following Section Prepared by </a:t>
            </a:r>
            <a:br>
              <a:rPr lang="en-US" dirty="0">
                <a:solidFill>
                  <a:srgbClr val="1C3961"/>
                </a:solidFill>
                <a:latin typeface="Calibri" panose="020F0502020204030204" pitchFamily="34" charset="0"/>
                <a:ea typeface="Microsoft Yi Baiti" panose="03000500000000000000" pitchFamily="66" charset="0"/>
                <a:cs typeface="Calibri" panose="020F0502020204030204" pitchFamily="34" charset="0"/>
              </a:rPr>
            </a:br>
            <a:r>
              <a:rPr lang="en-US" dirty="0">
                <a:solidFill>
                  <a:srgbClr val="1C3961"/>
                </a:solidFill>
                <a:latin typeface="Calibri" panose="020F0502020204030204" pitchFamily="34" charset="0"/>
                <a:ea typeface="Microsoft Yi Baiti" panose="03000500000000000000" pitchFamily="66" charset="0"/>
                <a:cs typeface="Calibri" panose="020F0502020204030204" pitchFamily="34" charset="0"/>
              </a:rPr>
              <a:t>Glenn Associates Surveying, Inc.</a:t>
            </a:r>
            <a:br>
              <a:rPr lang="en-US" dirty="0">
                <a:solidFill>
                  <a:srgbClr val="1C3961"/>
                </a:solidFill>
                <a:latin typeface="Calibri" panose="020F0502020204030204" pitchFamily="34" charset="0"/>
                <a:ea typeface="Microsoft Yi Baiti" panose="03000500000000000000" pitchFamily="66" charset="0"/>
                <a:cs typeface="Calibri" panose="020F0502020204030204" pitchFamily="34" charset="0"/>
              </a:rPr>
            </a:br>
            <a:r>
              <a:rPr lang="en-US" dirty="0">
                <a:solidFill>
                  <a:srgbClr val="1C3961"/>
                </a:solidFill>
                <a:latin typeface="Calibri" panose="020F0502020204030204" pitchFamily="34" charset="0"/>
                <a:ea typeface="Microsoft Yi Baiti" panose="03000500000000000000" pitchFamily="66" charset="0"/>
                <a:cs typeface="Calibri" panose="020F0502020204030204" pitchFamily="34" charset="0"/>
              </a:rPr>
              <a:t>11547 State Highway 215 S </a:t>
            </a:r>
            <a:br>
              <a:rPr lang="en-US" dirty="0">
                <a:solidFill>
                  <a:srgbClr val="1C3961"/>
                </a:solidFill>
                <a:latin typeface="Calibri" panose="020F0502020204030204" pitchFamily="34" charset="0"/>
                <a:ea typeface="Microsoft Yi Baiti" panose="03000500000000000000" pitchFamily="66" charset="0"/>
                <a:cs typeface="Calibri" panose="020F0502020204030204" pitchFamily="34" charset="0"/>
              </a:rPr>
            </a:br>
            <a:r>
              <a:rPr lang="en-US" dirty="0">
                <a:solidFill>
                  <a:srgbClr val="1C3961"/>
                </a:solidFill>
                <a:latin typeface="Calibri" panose="020F0502020204030204" pitchFamily="34" charset="0"/>
                <a:ea typeface="Microsoft Yi Baiti" panose="03000500000000000000" pitchFamily="66" charset="0"/>
                <a:cs typeface="Calibri" panose="020F0502020204030204" pitchFamily="34" charset="0"/>
              </a:rPr>
              <a:t>P.O. Box 12</a:t>
            </a:r>
            <a:br>
              <a:rPr lang="en-US" dirty="0">
                <a:solidFill>
                  <a:srgbClr val="1C3961"/>
                </a:solidFill>
                <a:latin typeface="Calibri" panose="020F0502020204030204" pitchFamily="34" charset="0"/>
                <a:ea typeface="Microsoft Yi Baiti" panose="03000500000000000000" pitchFamily="66" charset="0"/>
                <a:cs typeface="Calibri" panose="020F0502020204030204" pitchFamily="34" charset="0"/>
              </a:rPr>
            </a:br>
            <a:r>
              <a:rPr lang="en-US" dirty="0" err="1">
                <a:solidFill>
                  <a:srgbClr val="1C3961"/>
                </a:solidFill>
                <a:latin typeface="Calibri" panose="020F0502020204030204" pitchFamily="34" charset="0"/>
                <a:ea typeface="Microsoft Yi Baiti" panose="03000500000000000000" pitchFamily="66" charset="0"/>
                <a:cs typeface="Calibri" panose="020F0502020204030204" pitchFamily="34" charset="0"/>
              </a:rPr>
              <a:t>Jenkinsville</a:t>
            </a:r>
            <a:r>
              <a:rPr lang="en-US" dirty="0">
                <a:solidFill>
                  <a:srgbClr val="1C3961"/>
                </a:solidFill>
                <a:latin typeface="Calibri" panose="020F0502020204030204" pitchFamily="34" charset="0"/>
                <a:ea typeface="Microsoft Yi Baiti" panose="03000500000000000000" pitchFamily="66" charset="0"/>
                <a:cs typeface="Calibri" panose="020F0502020204030204" pitchFamily="34" charset="0"/>
              </a:rPr>
              <a:t>, South Carolina 29065</a:t>
            </a:r>
            <a:br>
              <a:rPr lang="en-US" dirty="0">
                <a:solidFill>
                  <a:srgbClr val="1C3961"/>
                </a:solidFill>
                <a:latin typeface="Calibri" panose="020F0502020204030204" pitchFamily="34" charset="0"/>
                <a:ea typeface="Microsoft Yi Baiti" panose="03000500000000000000" pitchFamily="66" charset="0"/>
                <a:cs typeface="Calibri" panose="020F0502020204030204" pitchFamily="34" charset="0"/>
              </a:rPr>
            </a:br>
            <a:r>
              <a:rPr lang="en-US" dirty="0">
                <a:solidFill>
                  <a:srgbClr val="1C3961"/>
                </a:solidFill>
                <a:latin typeface="Calibri" panose="020F0502020204030204" pitchFamily="34" charset="0"/>
                <a:ea typeface="Microsoft Yi Baiti" panose="03000500000000000000" pitchFamily="66" charset="0"/>
                <a:cs typeface="Calibri" panose="020F0502020204030204" pitchFamily="34" charset="0"/>
              </a:rPr>
              <a:t>(803) 345.5297</a:t>
            </a:r>
            <a:br>
              <a:rPr lang="en-US" dirty="0">
                <a:solidFill>
                  <a:srgbClr val="1C3961"/>
                </a:solidFill>
                <a:latin typeface="Calibri" panose="020F0502020204030204" pitchFamily="34" charset="0"/>
                <a:ea typeface="Microsoft Yi Baiti" panose="03000500000000000000" pitchFamily="66" charset="0"/>
                <a:cs typeface="Calibri" panose="020F0502020204030204" pitchFamily="34" charset="0"/>
              </a:rPr>
            </a:br>
            <a:r>
              <a:rPr lang="en-US" dirty="0">
                <a:solidFill>
                  <a:srgbClr val="1C3961"/>
                </a:solidFill>
                <a:latin typeface="Calibri" panose="020F0502020204030204" pitchFamily="34" charset="0"/>
                <a:ea typeface="Microsoft Yi Baiti" panose="03000500000000000000" pitchFamily="66" charset="0"/>
                <a:cs typeface="Calibri" panose="020F0502020204030204" pitchFamily="34" charset="0"/>
                <a:hlinkClick r:id="rId2"/>
              </a:rPr>
              <a:t>www.glennassociates.com</a:t>
            </a:r>
            <a:endParaRPr lang="en-US" dirty="0">
              <a:solidFill>
                <a:srgbClr val="1C3961"/>
              </a:solidFill>
              <a:latin typeface="Calibri" panose="020F0502020204030204" pitchFamily="34" charset="0"/>
              <a:ea typeface="Microsoft Yi Baiti" panose="03000500000000000000" pitchFamily="66" charset="0"/>
              <a:cs typeface="Calibri" panose="020F0502020204030204" pitchFamily="34" charset="0"/>
            </a:endParaRPr>
          </a:p>
          <a:p>
            <a:pPr marL="0" indent="0" algn="ctr">
              <a:buNone/>
            </a:pPr>
            <a:endParaRPr lang="en-US" cap="small" dirty="0">
              <a:solidFill>
                <a:srgbClr val="1C3961"/>
              </a:solidFill>
              <a:latin typeface="Calibri" panose="020F0502020204030204" pitchFamily="34" charset="0"/>
              <a:ea typeface="Microsoft Yi Baiti" panose="03000500000000000000" pitchFamily="66" charset="0"/>
              <a:cs typeface="Calibri" panose="020F0502020204030204" pitchFamily="34" charset="0"/>
            </a:endParaRPr>
          </a:p>
          <a:p>
            <a:pPr marL="274320" lvl="0" indent="-274320" algn="ctr" defTabSz="914400">
              <a:spcBef>
                <a:spcPts val="600"/>
              </a:spcBef>
              <a:buClr>
                <a:srgbClr val="F3A447"/>
              </a:buClr>
              <a:buSzPct val="85000"/>
              <a:buNone/>
              <a:defRPr/>
            </a:pPr>
            <a:r>
              <a:rPr lang="en-US" u="sng" dirty="0">
                <a:solidFill>
                  <a:srgbClr val="9D781F"/>
                </a:solidFill>
                <a:latin typeface="Constantia"/>
              </a:rPr>
              <a:t>South Carolina Licensed Professional Land Surveyor</a:t>
            </a:r>
          </a:p>
          <a:p>
            <a:pPr marL="274320" lvl="0" indent="-274320" algn="ctr" defTabSz="914400">
              <a:spcBef>
                <a:spcPts val="600"/>
              </a:spcBef>
              <a:buClr>
                <a:srgbClr val="F3A447"/>
              </a:buClr>
              <a:buSzPct val="85000"/>
              <a:buNone/>
              <a:defRPr/>
            </a:pPr>
            <a:r>
              <a:rPr lang="en-US" dirty="0">
                <a:solidFill>
                  <a:srgbClr val="9D781F"/>
                </a:solidFill>
                <a:latin typeface="Constantia"/>
              </a:rPr>
              <a:t>Brian B. Bonds, </a:t>
            </a:r>
            <a:r>
              <a:rPr lang="en-US" dirty="0" err="1">
                <a:solidFill>
                  <a:srgbClr val="9D781F"/>
                </a:solidFill>
                <a:latin typeface="Constantia"/>
              </a:rPr>
              <a:t>SCPLS</a:t>
            </a:r>
            <a:r>
              <a:rPr lang="en-US" dirty="0">
                <a:solidFill>
                  <a:srgbClr val="9D781F"/>
                </a:solidFill>
                <a:latin typeface="Constantia"/>
              </a:rPr>
              <a:t> #28582 </a:t>
            </a:r>
          </a:p>
          <a:p>
            <a:pPr marL="0" indent="0" algn="ctr">
              <a:buNone/>
            </a:pPr>
            <a:endParaRPr lang="en-US" cap="small" dirty="0">
              <a:solidFill>
                <a:srgbClr val="1C3961"/>
              </a:solidFill>
            </a:endParaRP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14</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3"/>
          <a:stretch>
            <a:fillRect/>
          </a:stretch>
        </p:blipFill>
        <p:spPr>
          <a:xfrm>
            <a:off x="10424106" y="5151571"/>
            <a:ext cx="1688738" cy="2024047"/>
          </a:xfrm>
          <a:prstGeom prst="rect">
            <a:avLst/>
          </a:prstGeom>
        </p:spPr>
      </p:pic>
    </p:spTree>
    <p:extLst>
      <p:ext uri="{BB962C8B-B14F-4D97-AF65-F5344CB8AC3E}">
        <p14:creationId xmlns:p14="http://schemas.microsoft.com/office/powerpoint/2010/main" val="1136452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217DCE-55C9-458F-9ED2-4A131750A6D3}"/>
              </a:ext>
            </a:extLst>
          </p:cNvPr>
          <p:cNvSpPr>
            <a:spLocks noGrp="1"/>
          </p:cNvSpPr>
          <p:nvPr>
            <p:ph type="title"/>
          </p:nvPr>
        </p:nvSpPr>
        <p:spPr/>
        <p:txBody>
          <a:bodyPr>
            <a:normAutofit/>
          </a:bodyPr>
          <a:lstStyle/>
          <a:p>
            <a:r>
              <a:rPr lang="en-US" sz="3200" dirty="0"/>
              <a:t>Introduction</a:t>
            </a:r>
          </a:p>
        </p:txBody>
      </p:sp>
      <p:sp>
        <p:nvSpPr>
          <p:cNvPr id="9" name="Content Placeholder 8">
            <a:extLst>
              <a:ext uri="{FF2B5EF4-FFF2-40B4-BE49-F238E27FC236}">
                <a16:creationId xmlns:a16="http://schemas.microsoft.com/office/drawing/2014/main" id="{C62ED576-68A8-4E8A-BB1F-869A975635BF}"/>
              </a:ext>
            </a:extLst>
          </p:cNvPr>
          <p:cNvSpPr>
            <a:spLocks noGrp="1"/>
          </p:cNvSpPr>
          <p:nvPr>
            <p:ph idx="1"/>
          </p:nvPr>
        </p:nvSpPr>
        <p:spPr/>
        <p:txBody>
          <a:bodyPr/>
          <a:lstStyle/>
          <a:p>
            <a:pPr marL="0" indent="0">
              <a:buNone/>
            </a:pPr>
            <a:r>
              <a:rPr lang="en-US" dirty="0">
                <a:ea typeface="Microsoft Yi Baiti" panose="03000500000000000000" pitchFamily="66" charset="0"/>
                <a:cs typeface="Calibri" panose="020F0502020204030204" pitchFamily="34" charset="0"/>
              </a:rPr>
              <a:t>Glenn Associates Surveying has been in business in South Carolina for almost 50 years. The company was founded in 1972 as Glenn Brothers Land Surveying Company and became Glenn Associates Land Surveying Company in 1980, forming a partnership between Michael R. Mills, Mark E. Mills, and William T. Glenn, III.  When Mr. Glenn retired in 2000, Michael R. Mills, Sr. and Mark E. Mills elected to form the current corporation, Glenn Associates Surveying, Inc., located in </a:t>
            </a:r>
            <a:r>
              <a:rPr lang="en-US" dirty="0" err="1">
                <a:ea typeface="Microsoft Yi Baiti" panose="03000500000000000000" pitchFamily="66" charset="0"/>
                <a:cs typeface="Calibri" panose="020F0502020204030204" pitchFamily="34" charset="0"/>
              </a:rPr>
              <a:t>Jenkinsville</a:t>
            </a:r>
            <a:r>
              <a:rPr lang="en-US" dirty="0">
                <a:ea typeface="Microsoft Yi Baiti" panose="03000500000000000000" pitchFamily="66" charset="0"/>
                <a:cs typeface="Calibri" panose="020F0502020204030204" pitchFamily="34" charset="0"/>
              </a:rPr>
              <a:t>, South Carolina.</a:t>
            </a:r>
            <a:br>
              <a:rPr lang="en-US" dirty="0">
                <a:latin typeface="Calibri" panose="020F0502020204030204" pitchFamily="34" charset="0"/>
                <a:ea typeface="Microsoft Yi Baiti" panose="03000500000000000000" pitchFamily="66" charset="0"/>
                <a:cs typeface="Calibri" panose="020F0502020204030204" pitchFamily="34" charset="0"/>
              </a:rPr>
            </a:br>
            <a:endParaRPr lang="en-US" cap="small" dirty="0">
              <a:solidFill>
                <a:srgbClr val="1C3961"/>
              </a:solidFill>
            </a:endParaRP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15</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24106" y="5151571"/>
            <a:ext cx="1688738" cy="2024047"/>
          </a:xfrm>
          <a:prstGeom prst="rect">
            <a:avLst/>
          </a:prstGeom>
        </p:spPr>
      </p:pic>
    </p:spTree>
    <p:extLst>
      <p:ext uri="{BB962C8B-B14F-4D97-AF65-F5344CB8AC3E}">
        <p14:creationId xmlns:p14="http://schemas.microsoft.com/office/powerpoint/2010/main" val="4235609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217DCE-55C9-458F-9ED2-4A131750A6D3}"/>
              </a:ext>
            </a:extLst>
          </p:cNvPr>
          <p:cNvSpPr>
            <a:spLocks noGrp="1"/>
          </p:cNvSpPr>
          <p:nvPr>
            <p:ph type="title"/>
          </p:nvPr>
        </p:nvSpPr>
        <p:spPr/>
        <p:txBody>
          <a:bodyPr>
            <a:normAutofit/>
          </a:bodyPr>
          <a:lstStyle/>
          <a:p>
            <a:r>
              <a:rPr lang="en-US" sz="3200" dirty="0"/>
              <a:t>Historic Principles</a:t>
            </a:r>
          </a:p>
        </p:txBody>
      </p:sp>
      <p:sp>
        <p:nvSpPr>
          <p:cNvPr id="9" name="Content Placeholder 8">
            <a:extLst>
              <a:ext uri="{FF2B5EF4-FFF2-40B4-BE49-F238E27FC236}">
                <a16:creationId xmlns:a16="http://schemas.microsoft.com/office/drawing/2014/main" id="{C62ED576-68A8-4E8A-BB1F-869A975635BF}"/>
              </a:ext>
            </a:extLst>
          </p:cNvPr>
          <p:cNvSpPr>
            <a:spLocks noGrp="1"/>
          </p:cNvSpPr>
          <p:nvPr>
            <p:ph idx="1"/>
          </p:nvPr>
        </p:nvSpPr>
        <p:spPr/>
        <p:txBody>
          <a:bodyPr/>
          <a:lstStyle/>
          <a:p>
            <a:pPr marL="0" indent="0">
              <a:buNone/>
            </a:pPr>
            <a:br>
              <a:rPr lang="en-US" dirty="0">
                <a:latin typeface="Calibri" panose="020F0502020204030204" pitchFamily="34" charset="0"/>
                <a:ea typeface="Microsoft Yi Baiti" panose="03000500000000000000" pitchFamily="66" charset="0"/>
                <a:cs typeface="Calibri" panose="020F0502020204030204" pitchFamily="34" charset="0"/>
              </a:rPr>
            </a:br>
            <a:endParaRPr lang="en-US" cap="small" dirty="0">
              <a:solidFill>
                <a:srgbClr val="1C3961"/>
              </a:solidFill>
            </a:endParaRP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16</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24106" y="5151571"/>
            <a:ext cx="1688738" cy="2024047"/>
          </a:xfrm>
          <a:prstGeom prst="rect">
            <a:avLst/>
          </a:prstGeom>
        </p:spPr>
      </p:pic>
      <p:pic>
        <p:nvPicPr>
          <p:cNvPr id="2" name="Picture 1">
            <a:extLst>
              <a:ext uri="{FF2B5EF4-FFF2-40B4-BE49-F238E27FC236}">
                <a16:creationId xmlns:a16="http://schemas.microsoft.com/office/drawing/2014/main" id="{315BD797-2326-4FE8-B435-245275858A99}"/>
              </a:ext>
            </a:extLst>
          </p:cNvPr>
          <p:cNvPicPr>
            <a:picLocks noChangeAspect="1"/>
          </p:cNvPicPr>
          <p:nvPr/>
        </p:nvPicPr>
        <p:blipFill>
          <a:blip r:embed="rId3"/>
          <a:stretch>
            <a:fillRect/>
          </a:stretch>
        </p:blipFill>
        <p:spPr>
          <a:xfrm>
            <a:off x="624531" y="1544702"/>
            <a:ext cx="4249529" cy="6858000"/>
          </a:xfrm>
          <a:prstGeom prst="rect">
            <a:avLst/>
          </a:prstGeom>
        </p:spPr>
      </p:pic>
      <p:pic>
        <p:nvPicPr>
          <p:cNvPr id="5" name="Picture 4">
            <a:extLst>
              <a:ext uri="{FF2B5EF4-FFF2-40B4-BE49-F238E27FC236}">
                <a16:creationId xmlns:a16="http://schemas.microsoft.com/office/drawing/2014/main" id="{942C745B-387B-4340-9154-4E5DAE85C2E3}"/>
              </a:ext>
            </a:extLst>
          </p:cNvPr>
          <p:cNvPicPr>
            <a:picLocks noChangeAspect="1"/>
          </p:cNvPicPr>
          <p:nvPr/>
        </p:nvPicPr>
        <p:blipFill>
          <a:blip r:embed="rId4"/>
          <a:stretch>
            <a:fillRect/>
          </a:stretch>
        </p:blipFill>
        <p:spPr>
          <a:xfrm>
            <a:off x="2548002" y="3703815"/>
            <a:ext cx="2908044" cy="1609483"/>
          </a:xfrm>
          <a:prstGeom prst="rect">
            <a:avLst/>
          </a:prstGeom>
        </p:spPr>
      </p:pic>
      <p:pic>
        <p:nvPicPr>
          <p:cNvPr id="6" name="Picture 5">
            <a:extLst>
              <a:ext uri="{FF2B5EF4-FFF2-40B4-BE49-F238E27FC236}">
                <a16:creationId xmlns:a16="http://schemas.microsoft.com/office/drawing/2014/main" id="{B3C8E045-0B73-473E-9952-DEE4A86481FE}"/>
              </a:ext>
            </a:extLst>
          </p:cNvPr>
          <p:cNvPicPr>
            <a:picLocks noChangeAspect="1"/>
          </p:cNvPicPr>
          <p:nvPr/>
        </p:nvPicPr>
        <p:blipFill>
          <a:blip r:embed="rId5"/>
          <a:stretch>
            <a:fillRect/>
          </a:stretch>
        </p:blipFill>
        <p:spPr>
          <a:xfrm>
            <a:off x="6550389" y="3429000"/>
            <a:ext cx="2274005" cy="4359018"/>
          </a:xfrm>
          <a:prstGeom prst="rect">
            <a:avLst/>
          </a:prstGeom>
        </p:spPr>
      </p:pic>
      <p:pic>
        <p:nvPicPr>
          <p:cNvPr id="7" name="Picture 6">
            <a:extLst>
              <a:ext uri="{FF2B5EF4-FFF2-40B4-BE49-F238E27FC236}">
                <a16:creationId xmlns:a16="http://schemas.microsoft.com/office/drawing/2014/main" id="{2E857494-9A84-48B4-8FC6-91AF25F7C73F}"/>
              </a:ext>
            </a:extLst>
          </p:cNvPr>
          <p:cNvPicPr>
            <a:picLocks noChangeAspect="1"/>
          </p:cNvPicPr>
          <p:nvPr/>
        </p:nvPicPr>
        <p:blipFill>
          <a:blip r:embed="rId6"/>
          <a:stretch>
            <a:fillRect/>
          </a:stretch>
        </p:blipFill>
        <p:spPr>
          <a:xfrm>
            <a:off x="9113092" y="1248706"/>
            <a:ext cx="2438611" cy="3822523"/>
          </a:xfrm>
          <a:prstGeom prst="rect">
            <a:avLst/>
          </a:prstGeom>
        </p:spPr>
      </p:pic>
    </p:spTree>
    <p:extLst>
      <p:ext uri="{BB962C8B-B14F-4D97-AF65-F5344CB8AC3E}">
        <p14:creationId xmlns:p14="http://schemas.microsoft.com/office/powerpoint/2010/main" val="1255500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217DCE-55C9-458F-9ED2-4A131750A6D3}"/>
              </a:ext>
            </a:extLst>
          </p:cNvPr>
          <p:cNvSpPr>
            <a:spLocks noGrp="1"/>
          </p:cNvSpPr>
          <p:nvPr>
            <p:ph type="title"/>
          </p:nvPr>
        </p:nvSpPr>
        <p:spPr/>
        <p:txBody>
          <a:bodyPr>
            <a:normAutofit/>
          </a:bodyPr>
          <a:lstStyle/>
          <a:p>
            <a:r>
              <a:rPr lang="en-US" sz="3200" dirty="0"/>
              <a:t>Methodology</a:t>
            </a:r>
          </a:p>
        </p:txBody>
      </p:sp>
      <p:sp>
        <p:nvSpPr>
          <p:cNvPr id="9" name="Content Placeholder 8">
            <a:extLst>
              <a:ext uri="{FF2B5EF4-FFF2-40B4-BE49-F238E27FC236}">
                <a16:creationId xmlns:a16="http://schemas.microsoft.com/office/drawing/2014/main" id="{C62ED576-68A8-4E8A-BB1F-869A975635BF}"/>
              </a:ext>
            </a:extLst>
          </p:cNvPr>
          <p:cNvSpPr>
            <a:spLocks noGrp="1"/>
          </p:cNvSpPr>
          <p:nvPr>
            <p:ph idx="1"/>
          </p:nvPr>
        </p:nvSpPr>
        <p:spPr/>
        <p:txBody>
          <a:bodyPr/>
          <a:lstStyle/>
          <a:p>
            <a:pPr marL="0" indent="0">
              <a:buNone/>
            </a:pPr>
            <a:r>
              <a:rPr lang="en-US" dirty="0">
                <a:ea typeface="Microsoft Yi Baiti" panose="03000500000000000000" pitchFamily="66" charset="0"/>
                <a:cs typeface="Calibri" panose="020F0502020204030204" pitchFamily="34" charset="0"/>
              </a:rPr>
              <a:t>Glenn Associates has based their surveys on the SC State Plane Coordinate System for over forty years and currently uses the latest technology available in GNSS equipment. </a:t>
            </a:r>
            <a:br>
              <a:rPr lang="en-US" dirty="0">
                <a:ea typeface="Microsoft Yi Baiti" panose="03000500000000000000" pitchFamily="66" charset="0"/>
                <a:cs typeface="Calibri" panose="020F0502020204030204" pitchFamily="34" charset="0"/>
              </a:rPr>
            </a:br>
            <a:br>
              <a:rPr lang="en-US" dirty="0">
                <a:ea typeface="Microsoft Yi Baiti" panose="03000500000000000000" pitchFamily="66" charset="0"/>
                <a:cs typeface="Calibri" panose="020F0502020204030204" pitchFamily="34" charset="0"/>
              </a:rPr>
            </a:br>
            <a:r>
              <a:rPr lang="en-US" dirty="0">
                <a:ea typeface="Microsoft Yi Baiti" panose="03000500000000000000" pitchFamily="66" charset="0"/>
                <a:cs typeface="Calibri" panose="020F0502020204030204" pitchFamily="34" charset="0"/>
              </a:rPr>
              <a:t>Our practice is to tie our work to existing </a:t>
            </a:r>
            <a:r>
              <a:rPr lang="en-US" dirty="0" err="1">
                <a:ea typeface="Microsoft Yi Baiti" panose="03000500000000000000" pitchFamily="66" charset="0"/>
                <a:cs typeface="Calibri" panose="020F0502020204030204" pitchFamily="34" charset="0"/>
              </a:rPr>
              <a:t>NGS</a:t>
            </a:r>
            <a:r>
              <a:rPr lang="en-US" dirty="0">
                <a:ea typeface="Microsoft Yi Baiti" panose="03000500000000000000" pitchFamily="66" charset="0"/>
                <a:cs typeface="Calibri" panose="020F0502020204030204" pitchFamily="34" charset="0"/>
              </a:rPr>
              <a:t> Monumentation and the SC State Plane Coordinate System using the SC Real Time Network.</a:t>
            </a:r>
            <a:br>
              <a:rPr lang="en-US" dirty="0">
                <a:latin typeface="Calibri" panose="020F0502020204030204" pitchFamily="34" charset="0"/>
                <a:ea typeface="Microsoft Yi Baiti" panose="03000500000000000000" pitchFamily="66" charset="0"/>
                <a:cs typeface="Calibri" panose="020F0502020204030204" pitchFamily="34" charset="0"/>
              </a:rPr>
            </a:br>
            <a:endParaRPr lang="en-US" cap="small" dirty="0">
              <a:solidFill>
                <a:srgbClr val="1C3961"/>
              </a:solidFill>
            </a:endParaRP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17</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24106" y="5151571"/>
            <a:ext cx="1688738" cy="2024047"/>
          </a:xfrm>
          <a:prstGeom prst="rect">
            <a:avLst/>
          </a:prstGeom>
        </p:spPr>
      </p:pic>
    </p:spTree>
    <p:extLst>
      <p:ext uri="{BB962C8B-B14F-4D97-AF65-F5344CB8AC3E}">
        <p14:creationId xmlns:p14="http://schemas.microsoft.com/office/powerpoint/2010/main" val="239241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217DCE-55C9-458F-9ED2-4A131750A6D3}"/>
              </a:ext>
            </a:extLst>
          </p:cNvPr>
          <p:cNvSpPr>
            <a:spLocks noGrp="1"/>
          </p:cNvSpPr>
          <p:nvPr>
            <p:ph type="title"/>
          </p:nvPr>
        </p:nvSpPr>
        <p:spPr/>
        <p:txBody>
          <a:bodyPr>
            <a:normAutofit/>
          </a:bodyPr>
          <a:lstStyle/>
          <a:p>
            <a:r>
              <a:rPr lang="en-US" sz="3200" dirty="0"/>
              <a:t>County Boundary Re-establishment</a:t>
            </a:r>
          </a:p>
        </p:txBody>
      </p:sp>
      <p:sp>
        <p:nvSpPr>
          <p:cNvPr id="9" name="Content Placeholder 8">
            <a:extLst>
              <a:ext uri="{FF2B5EF4-FFF2-40B4-BE49-F238E27FC236}">
                <a16:creationId xmlns:a16="http://schemas.microsoft.com/office/drawing/2014/main" id="{C62ED576-68A8-4E8A-BB1F-869A975635BF}"/>
              </a:ext>
            </a:extLst>
          </p:cNvPr>
          <p:cNvSpPr>
            <a:spLocks noGrp="1"/>
          </p:cNvSpPr>
          <p:nvPr>
            <p:ph idx="1"/>
          </p:nvPr>
        </p:nvSpPr>
        <p:spPr/>
        <p:txBody>
          <a:bodyPr>
            <a:normAutofit fontScale="85000" lnSpcReduction="20000"/>
          </a:bodyPr>
          <a:lstStyle/>
          <a:p>
            <a:pPr marL="0" indent="0">
              <a:buNone/>
            </a:pPr>
            <a:r>
              <a:rPr lang="en-US" sz="3300" dirty="0">
                <a:solidFill>
                  <a:srgbClr val="1C3961"/>
                </a:solidFill>
                <a:ea typeface="Microsoft Yi Baiti" panose="03000500000000000000" pitchFamily="66" charset="0"/>
              </a:rPr>
              <a:t>This is a list of items used to prepare the plats:</a:t>
            </a:r>
          </a:p>
          <a:p>
            <a:pPr marL="628650" lvl="1" indent="-285750">
              <a:buFont typeface="Wingdings" panose="05000000000000000000" pitchFamily="2" charset="2"/>
              <a:buChar char="ü"/>
            </a:pPr>
            <a:r>
              <a:rPr lang="en-US" sz="3000" dirty="0">
                <a:solidFill>
                  <a:srgbClr val="1C3961"/>
                </a:solidFill>
                <a:ea typeface="Microsoft Yi Baiti" panose="03000500000000000000" pitchFamily="66" charset="0"/>
              </a:rPr>
              <a:t>Field survey data; using modern surveying practices</a:t>
            </a:r>
          </a:p>
          <a:p>
            <a:pPr marL="628650" lvl="1" indent="-285750">
              <a:buFont typeface="Wingdings" panose="05000000000000000000" pitchFamily="2" charset="2"/>
              <a:buChar char="ü"/>
            </a:pPr>
            <a:r>
              <a:rPr lang="en-US" sz="3000" dirty="0">
                <a:solidFill>
                  <a:srgbClr val="1C3961"/>
                </a:solidFill>
                <a:ea typeface="Microsoft Yi Baiti" panose="03000500000000000000" pitchFamily="66" charset="0"/>
              </a:rPr>
              <a:t>Physical evidence on or near the County Boundary </a:t>
            </a:r>
          </a:p>
          <a:p>
            <a:pPr marL="628650" lvl="1" indent="-285750">
              <a:buFont typeface="Wingdings" panose="05000000000000000000" pitchFamily="2" charset="2"/>
              <a:buChar char="ü"/>
            </a:pPr>
            <a:r>
              <a:rPr lang="en-US" sz="3000" dirty="0">
                <a:solidFill>
                  <a:srgbClr val="1C3961"/>
                </a:solidFill>
                <a:ea typeface="Microsoft Yi Baiti" panose="03000500000000000000" pitchFamily="66" charset="0"/>
              </a:rPr>
              <a:t>South Carolina Code of Laws</a:t>
            </a:r>
          </a:p>
          <a:p>
            <a:pPr marL="628650" lvl="1" indent="-285750">
              <a:buFont typeface="Wingdings" panose="05000000000000000000" pitchFamily="2" charset="2"/>
              <a:buChar char="ü"/>
            </a:pPr>
            <a:r>
              <a:rPr lang="en-US" sz="3000" dirty="0">
                <a:solidFill>
                  <a:srgbClr val="1C3961"/>
                </a:solidFill>
                <a:ea typeface="Microsoft Yi Baiti" panose="03000500000000000000" pitchFamily="66" charset="0"/>
              </a:rPr>
              <a:t>S. C. Archive Documents</a:t>
            </a:r>
          </a:p>
          <a:p>
            <a:pPr marL="628650" lvl="1" indent="-285750">
              <a:buFont typeface="Wingdings" panose="05000000000000000000" pitchFamily="2" charset="2"/>
              <a:buChar char="ü"/>
            </a:pPr>
            <a:r>
              <a:rPr lang="en-US" sz="3000" dirty="0">
                <a:solidFill>
                  <a:srgbClr val="1C3961"/>
                </a:solidFill>
                <a:ea typeface="Microsoft Yi Baiti" panose="03000500000000000000" pitchFamily="66" charset="0"/>
              </a:rPr>
              <a:t>Plats of Record </a:t>
            </a:r>
          </a:p>
          <a:p>
            <a:pPr marL="628650" lvl="1" indent="-285750">
              <a:buFont typeface="Wingdings" panose="05000000000000000000" pitchFamily="2" charset="2"/>
              <a:buChar char="ü"/>
            </a:pPr>
            <a:r>
              <a:rPr lang="en-US" sz="3000" dirty="0" err="1">
                <a:solidFill>
                  <a:srgbClr val="1C3961"/>
                </a:solidFill>
                <a:ea typeface="Microsoft Yi Baiti" panose="03000500000000000000" pitchFamily="66" charset="0"/>
              </a:rPr>
              <a:t>SCDOT</a:t>
            </a:r>
            <a:r>
              <a:rPr lang="en-US" sz="3000" dirty="0">
                <a:solidFill>
                  <a:srgbClr val="1C3961"/>
                </a:solidFill>
                <a:ea typeface="Microsoft Yi Baiti" panose="03000500000000000000" pitchFamily="66" charset="0"/>
              </a:rPr>
              <a:t> Highway Plans</a:t>
            </a:r>
          </a:p>
          <a:p>
            <a:pPr marL="628650" lvl="1" indent="-285750">
              <a:buFont typeface="Wingdings" panose="05000000000000000000" pitchFamily="2" charset="2"/>
              <a:buChar char="ü"/>
            </a:pPr>
            <a:r>
              <a:rPr lang="en-US" sz="3000" dirty="0">
                <a:solidFill>
                  <a:srgbClr val="1C3961"/>
                </a:solidFill>
                <a:ea typeface="Microsoft Yi Baiti" panose="03000500000000000000" pitchFamily="66" charset="0"/>
              </a:rPr>
              <a:t>USGS Quadrangle Maps</a:t>
            </a:r>
          </a:p>
          <a:p>
            <a:pPr marL="628650" lvl="1" indent="-285750">
              <a:buFont typeface="Wingdings" panose="05000000000000000000" pitchFamily="2" charset="2"/>
              <a:buChar char="ü"/>
            </a:pPr>
            <a:r>
              <a:rPr lang="en-US" sz="3000" dirty="0">
                <a:solidFill>
                  <a:srgbClr val="1C3961"/>
                </a:solidFill>
                <a:ea typeface="Microsoft Yi Baiti" panose="03000500000000000000" pitchFamily="66" charset="0"/>
              </a:rPr>
              <a:t>Soil Surveys</a:t>
            </a:r>
          </a:p>
          <a:p>
            <a:pPr marL="628650" lvl="1" indent="-285750">
              <a:buFont typeface="Wingdings" panose="05000000000000000000" pitchFamily="2" charset="2"/>
              <a:buChar char="ü"/>
            </a:pPr>
            <a:r>
              <a:rPr lang="en-US" sz="3000" dirty="0">
                <a:solidFill>
                  <a:srgbClr val="1C3961"/>
                </a:solidFill>
                <a:ea typeface="Microsoft Yi Baiti" panose="03000500000000000000" pitchFamily="66" charset="0"/>
              </a:rPr>
              <a:t>Reference material </a:t>
            </a:r>
          </a:p>
          <a:p>
            <a:pPr marL="0" indent="0">
              <a:buNone/>
            </a:pPr>
            <a:br>
              <a:rPr lang="en-US" dirty="0">
                <a:latin typeface="Calibri" panose="020F0502020204030204" pitchFamily="34" charset="0"/>
                <a:ea typeface="Microsoft Yi Baiti" panose="03000500000000000000" pitchFamily="66" charset="0"/>
                <a:cs typeface="Calibri" panose="020F0502020204030204" pitchFamily="34" charset="0"/>
              </a:rPr>
            </a:br>
            <a:endParaRPr lang="en-US" cap="small" dirty="0">
              <a:solidFill>
                <a:srgbClr val="1C3961"/>
              </a:solidFill>
            </a:endParaRP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18</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24106" y="5151571"/>
            <a:ext cx="1688738" cy="2024047"/>
          </a:xfrm>
          <a:prstGeom prst="rect">
            <a:avLst/>
          </a:prstGeom>
        </p:spPr>
      </p:pic>
    </p:spTree>
    <p:extLst>
      <p:ext uri="{BB962C8B-B14F-4D97-AF65-F5344CB8AC3E}">
        <p14:creationId xmlns:p14="http://schemas.microsoft.com/office/powerpoint/2010/main" val="829081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217DCE-55C9-458F-9ED2-4A131750A6D3}"/>
              </a:ext>
            </a:extLst>
          </p:cNvPr>
          <p:cNvSpPr>
            <a:spLocks noGrp="1"/>
          </p:cNvSpPr>
          <p:nvPr>
            <p:ph type="title"/>
          </p:nvPr>
        </p:nvSpPr>
        <p:spPr/>
        <p:txBody>
          <a:bodyPr>
            <a:normAutofit/>
          </a:bodyPr>
          <a:lstStyle/>
          <a:p>
            <a:r>
              <a:rPr lang="en-US" sz="3200" dirty="0"/>
              <a:t>Lexington County Soil Map</a:t>
            </a:r>
          </a:p>
        </p:txBody>
      </p:sp>
      <p:sp>
        <p:nvSpPr>
          <p:cNvPr id="9" name="Content Placeholder 8">
            <a:extLst>
              <a:ext uri="{FF2B5EF4-FFF2-40B4-BE49-F238E27FC236}">
                <a16:creationId xmlns:a16="http://schemas.microsoft.com/office/drawing/2014/main" id="{C62ED576-68A8-4E8A-BB1F-869A975635BF}"/>
              </a:ext>
            </a:extLst>
          </p:cNvPr>
          <p:cNvSpPr>
            <a:spLocks noGrp="1"/>
          </p:cNvSpPr>
          <p:nvPr>
            <p:ph idx="1"/>
          </p:nvPr>
        </p:nvSpPr>
        <p:spPr/>
        <p:txBody>
          <a:bodyPr/>
          <a:lstStyle/>
          <a:p>
            <a:pPr marL="0" indent="0">
              <a:buNone/>
            </a:pPr>
            <a:br>
              <a:rPr lang="en-US" dirty="0">
                <a:latin typeface="Calibri" panose="020F0502020204030204" pitchFamily="34" charset="0"/>
                <a:ea typeface="Microsoft Yi Baiti" panose="03000500000000000000" pitchFamily="66" charset="0"/>
                <a:cs typeface="Calibri" panose="020F0502020204030204" pitchFamily="34" charset="0"/>
              </a:rPr>
            </a:br>
            <a:endParaRPr lang="en-US" cap="small" dirty="0">
              <a:solidFill>
                <a:srgbClr val="1C3961"/>
              </a:solidFill>
            </a:endParaRP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19</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24106" y="5151571"/>
            <a:ext cx="1688738" cy="2024047"/>
          </a:xfrm>
          <a:prstGeom prst="rect">
            <a:avLst/>
          </a:prstGeom>
        </p:spPr>
      </p:pic>
      <p:pic>
        <p:nvPicPr>
          <p:cNvPr id="10" name="Picture 9">
            <a:extLst>
              <a:ext uri="{FF2B5EF4-FFF2-40B4-BE49-F238E27FC236}">
                <a16:creationId xmlns:a16="http://schemas.microsoft.com/office/drawing/2014/main" id="{5F4E3E60-1CE5-4973-BBA5-DABB6A24DCEF}"/>
              </a:ext>
            </a:extLst>
          </p:cNvPr>
          <p:cNvPicPr>
            <a:picLocks noChangeAspect="1"/>
          </p:cNvPicPr>
          <p:nvPr/>
        </p:nvPicPr>
        <p:blipFill>
          <a:blip r:embed="rId3"/>
          <a:stretch>
            <a:fillRect/>
          </a:stretch>
        </p:blipFill>
        <p:spPr>
          <a:xfrm>
            <a:off x="3941064" y="1471552"/>
            <a:ext cx="3868101" cy="4778560"/>
          </a:xfrm>
          <a:prstGeom prst="rect">
            <a:avLst/>
          </a:prstGeom>
        </p:spPr>
      </p:pic>
      <p:pic>
        <p:nvPicPr>
          <p:cNvPr id="11" name="Picture 10">
            <a:extLst>
              <a:ext uri="{FF2B5EF4-FFF2-40B4-BE49-F238E27FC236}">
                <a16:creationId xmlns:a16="http://schemas.microsoft.com/office/drawing/2014/main" id="{E7497FB3-958B-486D-B873-B00BE7E9C64D}"/>
              </a:ext>
            </a:extLst>
          </p:cNvPr>
          <p:cNvPicPr>
            <a:picLocks noChangeAspect="1"/>
          </p:cNvPicPr>
          <p:nvPr/>
        </p:nvPicPr>
        <p:blipFill>
          <a:blip r:embed="rId4"/>
          <a:stretch>
            <a:fillRect/>
          </a:stretch>
        </p:blipFill>
        <p:spPr>
          <a:xfrm>
            <a:off x="874594" y="4782731"/>
            <a:ext cx="2097206" cy="737680"/>
          </a:xfrm>
          <a:prstGeom prst="rect">
            <a:avLst/>
          </a:prstGeom>
        </p:spPr>
      </p:pic>
      <p:pic>
        <p:nvPicPr>
          <p:cNvPr id="12" name="Picture 11">
            <a:extLst>
              <a:ext uri="{FF2B5EF4-FFF2-40B4-BE49-F238E27FC236}">
                <a16:creationId xmlns:a16="http://schemas.microsoft.com/office/drawing/2014/main" id="{0FEB3EEE-235C-4563-B374-4889C5BA0E41}"/>
              </a:ext>
            </a:extLst>
          </p:cNvPr>
          <p:cNvPicPr>
            <a:picLocks noChangeAspect="1"/>
          </p:cNvPicPr>
          <p:nvPr/>
        </p:nvPicPr>
        <p:blipFill>
          <a:blip r:embed="rId5"/>
          <a:stretch>
            <a:fillRect/>
          </a:stretch>
        </p:blipFill>
        <p:spPr>
          <a:xfrm>
            <a:off x="9442565" y="1471552"/>
            <a:ext cx="1963082" cy="1060796"/>
          </a:xfrm>
          <a:prstGeom prst="rect">
            <a:avLst/>
          </a:prstGeom>
        </p:spPr>
      </p:pic>
    </p:spTree>
    <p:extLst>
      <p:ext uri="{BB962C8B-B14F-4D97-AF65-F5344CB8AC3E}">
        <p14:creationId xmlns:p14="http://schemas.microsoft.com/office/powerpoint/2010/main" val="2265051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CAA1F6-45F4-46C9-A5DA-0A3480A20DA4}"/>
              </a:ext>
            </a:extLst>
          </p:cNvPr>
          <p:cNvSpPr>
            <a:spLocks noGrp="1"/>
          </p:cNvSpPr>
          <p:nvPr>
            <p:ph type="title"/>
          </p:nvPr>
        </p:nvSpPr>
        <p:spPr/>
        <p:txBody>
          <a:bodyPr>
            <a:normAutofit/>
          </a:bodyPr>
          <a:lstStyle/>
          <a:p>
            <a:r>
              <a:rPr lang="en-US" sz="3200" dirty="0"/>
              <a:t>Act No. 262 of 2014</a:t>
            </a:r>
          </a:p>
        </p:txBody>
      </p:sp>
      <p:sp>
        <p:nvSpPr>
          <p:cNvPr id="6" name="Content Placeholder 5">
            <a:extLst>
              <a:ext uri="{FF2B5EF4-FFF2-40B4-BE49-F238E27FC236}">
                <a16:creationId xmlns:a16="http://schemas.microsoft.com/office/drawing/2014/main" id="{0E18CCD5-EAE6-459B-A927-C70D311E2D0A}"/>
              </a:ext>
            </a:extLst>
          </p:cNvPr>
          <p:cNvSpPr>
            <a:spLocks noGrp="1"/>
          </p:cNvSpPr>
          <p:nvPr>
            <p:ph idx="1"/>
          </p:nvPr>
        </p:nvSpPr>
        <p:spPr/>
        <p:txBody>
          <a:bodyPr>
            <a:normAutofit fontScale="70000" lnSpcReduction="20000"/>
          </a:bodyPr>
          <a:lstStyle/>
          <a:p>
            <a:pPr>
              <a:lnSpc>
                <a:spcPct val="120000"/>
              </a:lnSpc>
              <a:spcBef>
                <a:spcPts val="1200"/>
              </a:spcBef>
            </a:pPr>
            <a:r>
              <a:rPr lang="en-US" dirty="0"/>
              <a:t>An Act to amend South Carolina Code of Laws </a:t>
            </a:r>
            <a:r>
              <a:rPr lang="en-US" dirty="0">
                <a:latin typeface="Sylfaen" panose="010A0502050306030303" pitchFamily="18" charset="0"/>
              </a:rPr>
              <a:t>§</a:t>
            </a:r>
            <a:r>
              <a:rPr lang="en-US" dirty="0"/>
              <a:t>27-2-105</a:t>
            </a:r>
          </a:p>
          <a:p>
            <a:pPr>
              <a:lnSpc>
                <a:spcPct val="120000"/>
              </a:lnSpc>
              <a:spcBef>
                <a:spcPts val="1200"/>
              </a:spcBef>
            </a:pPr>
            <a:r>
              <a:rPr lang="en-US" dirty="0"/>
              <a:t>Relating to the duties of the SC Geodetic Survey (SCGS) with respect to determining county boundaries</a:t>
            </a:r>
          </a:p>
          <a:p>
            <a:pPr>
              <a:lnSpc>
                <a:spcPct val="120000"/>
              </a:lnSpc>
              <a:spcBef>
                <a:spcPts val="1200"/>
              </a:spcBef>
            </a:pPr>
            <a:r>
              <a:rPr lang="en-US" dirty="0"/>
              <a:t>Purpose: </a:t>
            </a:r>
          </a:p>
          <a:p>
            <a:pPr lvl="1">
              <a:lnSpc>
                <a:spcPct val="120000"/>
              </a:lnSpc>
              <a:spcBef>
                <a:spcPts val="1200"/>
              </a:spcBef>
            </a:pPr>
            <a:r>
              <a:rPr lang="en-US" dirty="0"/>
              <a:t>Exact and precise locations and boundaries of state’s political subdivisions are critical for services, enforcement of property rights and election of public officials. </a:t>
            </a:r>
          </a:p>
          <a:p>
            <a:pPr lvl="1">
              <a:lnSpc>
                <a:spcPct val="120000"/>
              </a:lnSpc>
              <a:spcBef>
                <a:spcPts val="1200"/>
              </a:spcBef>
            </a:pPr>
            <a:r>
              <a:rPr lang="en-US" dirty="0"/>
              <a:t>Passage of time and growth has led to confusion over statutory county descriptions and the locations of county boundary lines </a:t>
            </a:r>
          </a:p>
          <a:p>
            <a:pPr lvl="1">
              <a:lnSpc>
                <a:spcPct val="120000"/>
              </a:lnSpc>
              <a:spcBef>
                <a:spcPts val="1200"/>
              </a:spcBef>
            </a:pPr>
            <a:r>
              <a:rPr lang="en-US" dirty="0"/>
              <a:t>Technology exists now to cost-effectively provide definite and permanent markers of boundary lines </a:t>
            </a:r>
          </a:p>
          <a:p>
            <a:pPr lvl="1">
              <a:lnSpc>
                <a:spcPct val="120000"/>
              </a:lnSpc>
              <a:spcBef>
                <a:spcPts val="1200"/>
              </a:spcBef>
            </a:pPr>
            <a:r>
              <a:rPr lang="en-US" dirty="0"/>
              <a:t>Necessary for state government and political subdivisions </a:t>
            </a:r>
          </a:p>
          <a:p>
            <a:pPr lvl="1">
              <a:lnSpc>
                <a:spcPct val="120000"/>
              </a:lnSpc>
              <a:spcBef>
                <a:spcPts val="1200"/>
              </a:spcBef>
            </a:pPr>
            <a:r>
              <a:rPr lang="en-US" dirty="0"/>
              <a:t>SCGS is the appropriate instrument to vest with the necessary authority to resolve county boundary issues </a:t>
            </a:r>
          </a:p>
          <a:p>
            <a:endParaRPr lang="en-US" dirty="0"/>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2</a:t>
            </a:fld>
            <a:endParaRPr lang="en-US" dirty="0"/>
          </a:p>
        </p:txBody>
      </p:sp>
    </p:spTree>
    <p:extLst>
      <p:ext uri="{BB962C8B-B14F-4D97-AF65-F5344CB8AC3E}">
        <p14:creationId xmlns:p14="http://schemas.microsoft.com/office/powerpoint/2010/main" val="3277774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217DCE-55C9-458F-9ED2-4A131750A6D3}"/>
              </a:ext>
            </a:extLst>
          </p:cNvPr>
          <p:cNvSpPr>
            <a:spLocks noGrp="1"/>
          </p:cNvSpPr>
          <p:nvPr>
            <p:ph type="title"/>
          </p:nvPr>
        </p:nvSpPr>
        <p:spPr/>
        <p:txBody>
          <a:bodyPr>
            <a:normAutofit/>
          </a:bodyPr>
          <a:lstStyle/>
          <a:p>
            <a:r>
              <a:rPr lang="en-US" sz="3200" dirty="0"/>
              <a:t>Saluda County Soil Map</a:t>
            </a:r>
          </a:p>
        </p:txBody>
      </p:sp>
      <p:sp>
        <p:nvSpPr>
          <p:cNvPr id="9" name="Content Placeholder 8">
            <a:extLst>
              <a:ext uri="{FF2B5EF4-FFF2-40B4-BE49-F238E27FC236}">
                <a16:creationId xmlns:a16="http://schemas.microsoft.com/office/drawing/2014/main" id="{C62ED576-68A8-4E8A-BB1F-869A975635BF}"/>
              </a:ext>
            </a:extLst>
          </p:cNvPr>
          <p:cNvSpPr>
            <a:spLocks noGrp="1"/>
          </p:cNvSpPr>
          <p:nvPr>
            <p:ph idx="1"/>
          </p:nvPr>
        </p:nvSpPr>
        <p:spPr/>
        <p:txBody>
          <a:bodyPr/>
          <a:lstStyle/>
          <a:p>
            <a:pPr marL="0" indent="0">
              <a:buNone/>
            </a:pPr>
            <a:br>
              <a:rPr lang="en-US" dirty="0">
                <a:latin typeface="Calibri" panose="020F0502020204030204" pitchFamily="34" charset="0"/>
                <a:ea typeface="Microsoft Yi Baiti" panose="03000500000000000000" pitchFamily="66" charset="0"/>
                <a:cs typeface="Calibri" panose="020F0502020204030204" pitchFamily="34" charset="0"/>
              </a:rPr>
            </a:br>
            <a:endParaRPr lang="en-US" cap="small" dirty="0">
              <a:solidFill>
                <a:srgbClr val="1C3961"/>
              </a:solidFill>
            </a:endParaRP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20</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24106" y="5151571"/>
            <a:ext cx="1688738" cy="2024047"/>
          </a:xfrm>
          <a:prstGeom prst="rect">
            <a:avLst/>
          </a:prstGeom>
        </p:spPr>
      </p:pic>
      <p:pic>
        <p:nvPicPr>
          <p:cNvPr id="2" name="Picture 1">
            <a:extLst>
              <a:ext uri="{FF2B5EF4-FFF2-40B4-BE49-F238E27FC236}">
                <a16:creationId xmlns:a16="http://schemas.microsoft.com/office/drawing/2014/main" id="{26D8ECC0-213E-4546-A799-B61C1DB5A864}"/>
              </a:ext>
            </a:extLst>
          </p:cNvPr>
          <p:cNvPicPr>
            <a:picLocks noChangeAspect="1"/>
          </p:cNvPicPr>
          <p:nvPr/>
        </p:nvPicPr>
        <p:blipFill>
          <a:blip r:embed="rId3"/>
          <a:stretch>
            <a:fillRect/>
          </a:stretch>
        </p:blipFill>
        <p:spPr>
          <a:xfrm>
            <a:off x="2831765" y="1217934"/>
            <a:ext cx="6794310" cy="5067517"/>
          </a:xfrm>
          <a:prstGeom prst="rect">
            <a:avLst/>
          </a:prstGeom>
        </p:spPr>
      </p:pic>
      <p:pic>
        <p:nvPicPr>
          <p:cNvPr id="5" name="Picture 4">
            <a:extLst>
              <a:ext uri="{FF2B5EF4-FFF2-40B4-BE49-F238E27FC236}">
                <a16:creationId xmlns:a16="http://schemas.microsoft.com/office/drawing/2014/main" id="{599E31A8-77DE-4E01-BB53-2475DD4C669B}"/>
              </a:ext>
            </a:extLst>
          </p:cNvPr>
          <p:cNvPicPr>
            <a:picLocks noChangeAspect="1"/>
          </p:cNvPicPr>
          <p:nvPr/>
        </p:nvPicPr>
        <p:blipFill>
          <a:blip r:embed="rId4"/>
          <a:stretch>
            <a:fillRect/>
          </a:stretch>
        </p:blipFill>
        <p:spPr>
          <a:xfrm>
            <a:off x="9759250" y="1217934"/>
            <a:ext cx="1993565" cy="987638"/>
          </a:xfrm>
          <a:prstGeom prst="rect">
            <a:avLst/>
          </a:prstGeom>
        </p:spPr>
      </p:pic>
      <p:pic>
        <p:nvPicPr>
          <p:cNvPr id="6" name="Picture 5">
            <a:extLst>
              <a:ext uri="{FF2B5EF4-FFF2-40B4-BE49-F238E27FC236}">
                <a16:creationId xmlns:a16="http://schemas.microsoft.com/office/drawing/2014/main" id="{9C55979C-263E-4A43-8D36-DB164FFF02C7}"/>
              </a:ext>
            </a:extLst>
          </p:cNvPr>
          <p:cNvPicPr>
            <a:picLocks noChangeAspect="1"/>
          </p:cNvPicPr>
          <p:nvPr/>
        </p:nvPicPr>
        <p:blipFill>
          <a:blip r:embed="rId4"/>
          <a:stretch>
            <a:fillRect/>
          </a:stretch>
        </p:blipFill>
        <p:spPr>
          <a:xfrm>
            <a:off x="439185" y="4657752"/>
            <a:ext cx="1993565" cy="987638"/>
          </a:xfrm>
          <a:prstGeom prst="rect">
            <a:avLst/>
          </a:prstGeom>
        </p:spPr>
      </p:pic>
    </p:spTree>
    <p:extLst>
      <p:ext uri="{BB962C8B-B14F-4D97-AF65-F5344CB8AC3E}">
        <p14:creationId xmlns:p14="http://schemas.microsoft.com/office/powerpoint/2010/main" val="3840842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217DCE-55C9-458F-9ED2-4A131750A6D3}"/>
              </a:ext>
            </a:extLst>
          </p:cNvPr>
          <p:cNvSpPr>
            <a:spLocks noGrp="1"/>
          </p:cNvSpPr>
          <p:nvPr>
            <p:ph type="title"/>
          </p:nvPr>
        </p:nvSpPr>
        <p:spPr/>
        <p:txBody>
          <a:bodyPr>
            <a:normAutofit/>
          </a:bodyPr>
          <a:lstStyle/>
          <a:p>
            <a:r>
              <a:rPr lang="en-US" sz="3200" dirty="0"/>
              <a:t>Lexington and Saluda Boundary</a:t>
            </a:r>
          </a:p>
        </p:txBody>
      </p:sp>
      <p:sp>
        <p:nvSpPr>
          <p:cNvPr id="9" name="Content Placeholder 8">
            <a:extLst>
              <a:ext uri="{FF2B5EF4-FFF2-40B4-BE49-F238E27FC236}">
                <a16:creationId xmlns:a16="http://schemas.microsoft.com/office/drawing/2014/main" id="{C62ED576-68A8-4E8A-BB1F-869A975635BF}"/>
              </a:ext>
            </a:extLst>
          </p:cNvPr>
          <p:cNvSpPr>
            <a:spLocks noGrp="1"/>
          </p:cNvSpPr>
          <p:nvPr>
            <p:ph idx="1"/>
          </p:nvPr>
        </p:nvSpPr>
        <p:spPr/>
        <p:txBody>
          <a:bodyPr/>
          <a:lstStyle/>
          <a:p>
            <a:pPr marL="0" indent="0">
              <a:buNone/>
            </a:pPr>
            <a:br>
              <a:rPr lang="en-US" dirty="0">
                <a:latin typeface="Calibri" panose="020F0502020204030204" pitchFamily="34" charset="0"/>
                <a:ea typeface="Microsoft Yi Baiti" panose="03000500000000000000" pitchFamily="66" charset="0"/>
                <a:cs typeface="Calibri" panose="020F0502020204030204" pitchFamily="34" charset="0"/>
              </a:rPr>
            </a:br>
            <a:endParaRPr lang="en-US" cap="small" dirty="0">
              <a:solidFill>
                <a:srgbClr val="1C3961"/>
              </a:solidFill>
            </a:endParaRP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21</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24106" y="5151571"/>
            <a:ext cx="1688738" cy="2024047"/>
          </a:xfrm>
          <a:prstGeom prst="rect">
            <a:avLst/>
          </a:prstGeom>
        </p:spPr>
      </p:pic>
      <p:pic>
        <p:nvPicPr>
          <p:cNvPr id="7" name="Picture 6">
            <a:extLst>
              <a:ext uri="{FF2B5EF4-FFF2-40B4-BE49-F238E27FC236}">
                <a16:creationId xmlns:a16="http://schemas.microsoft.com/office/drawing/2014/main" id="{3D71AE97-D940-4786-B65D-4EF99676AF44}"/>
              </a:ext>
            </a:extLst>
          </p:cNvPr>
          <p:cNvPicPr>
            <a:picLocks noChangeAspect="1"/>
          </p:cNvPicPr>
          <p:nvPr/>
        </p:nvPicPr>
        <p:blipFill>
          <a:blip r:embed="rId3"/>
          <a:stretch>
            <a:fillRect/>
          </a:stretch>
        </p:blipFill>
        <p:spPr>
          <a:xfrm>
            <a:off x="1886517" y="1132664"/>
            <a:ext cx="8418966" cy="5264706"/>
          </a:xfrm>
          <a:prstGeom prst="rect">
            <a:avLst/>
          </a:prstGeom>
        </p:spPr>
      </p:pic>
    </p:spTree>
    <p:extLst>
      <p:ext uri="{BB962C8B-B14F-4D97-AF65-F5344CB8AC3E}">
        <p14:creationId xmlns:p14="http://schemas.microsoft.com/office/powerpoint/2010/main" val="319220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217DCE-55C9-458F-9ED2-4A131750A6D3}"/>
              </a:ext>
            </a:extLst>
          </p:cNvPr>
          <p:cNvSpPr>
            <a:spLocks noGrp="1"/>
          </p:cNvSpPr>
          <p:nvPr>
            <p:ph type="title"/>
          </p:nvPr>
        </p:nvSpPr>
        <p:spPr/>
        <p:txBody>
          <a:bodyPr>
            <a:normAutofit/>
          </a:bodyPr>
          <a:lstStyle/>
          <a:p>
            <a:r>
              <a:rPr lang="en-US" sz="3200" dirty="0"/>
              <a:t>Lexington and Saluda Boundary</a:t>
            </a:r>
          </a:p>
        </p:txBody>
      </p:sp>
      <p:sp>
        <p:nvSpPr>
          <p:cNvPr id="9" name="Content Placeholder 8">
            <a:extLst>
              <a:ext uri="{FF2B5EF4-FFF2-40B4-BE49-F238E27FC236}">
                <a16:creationId xmlns:a16="http://schemas.microsoft.com/office/drawing/2014/main" id="{C62ED576-68A8-4E8A-BB1F-869A975635BF}"/>
              </a:ext>
            </a:extLst>
          </p:cNvPr>
          <p:cNvSpPr>
            <a:spLocks noGrp="1"/>
          </p:cNvSpPr>
          <p:nvPr>
            <p:ph idx="1"/>
          </p:nvPr>
        </p:nvSpPr>
        <p:spPr/>
        <p:txBody>
          <a:bodyPr/>
          <a:lstStyle/>
          <a:p>
            <a:pPr marL="0" indent="0">
              <a:buNone/>
            </a:pPr>
            <a:br>
              <a:rPr lang="en-US" dirty="0">
                <a:latin typeface="Calibri" panose="020F0502020204030204" pitchFamily="34" charset="0"/>
                <a:ea typeface="Microsoft Yi Baiti" panose="03000500000000000000" pitchFamily="66" charset="0"/>
                <a:cs typeface="Calibri" panose="020F0502020204030204" pitchFamily="34" charset="0"/>
              </a:rPr>
            </a:br>
            <a:endParaRPr lang="en-US" cap="small" dirty="0">
              <a:solidFill>
                <a:srgbClr val="1C3961"/>
              </a:solidFill>
            </a:endParaRP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22</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24106" y="5151571"/>
            <a:ext cx="1688738" cy="2024047"/>
          </a:xfrm>
          <a:prstGeom prst="rect">
            <a:avLst/>
          </a:prstGeom>
        </p:spPr>
      </p:pic>
      <p:pic>
        <p:nvPicPr>
          <p:cNvPr id="2" name="Picture 1">
            <a:extLst>
              <a:ext uri="{FF2B5EF4-FFF2-40B4-BE49-F238E27FC236}">
                <a16:creationId xmlns:a16="http://schemas.microsoft.com/office/drawing/2014/main" id="{62AA21F8-B43A-4113-B9EB-A15A731568AF}"/>
              </a:ext>
            </a:extLst>
          </p:cNvPr>
          <p:cNvPicPr>
            <a:picLocks noChangeAspect="1"/>
          </p:cNvPicPr>
          <p:nvPr/>
        </p:nvPicPr>
        <p:blipFill>
          <a:blip r:embed="rId3"/>
          <a:stretch>
            <a:fillRect/>
          </a:stretch>
        </p:blipFill>
        <p:spPr>
          <a:xfrm>
            <a:off x="1426464" y="1189131"/>
            <a:ext cx="3317568" cy="4987832"/>
          </a:xfrm>
          <a:prstGeom prst="rect">
            <a:avLst/>
          </a:prstGeom>
        </p:spPr>
      </p:pic>
      <p:pic>
        <p:nvPicPr>
          <p:cNvPr id="5" name="Picture 4">
            <a:extLst>
              <a:ext uri="{FF2B5EF4-FFF2-40B4-BE49-F238E27FC236}">
                <a16:creationId xmlns:a16="http://schemas.microsoft.com/office/drawing/2014/main" id="{235F09B1-21F4-4DCD-97F0-2E786C3A5CCB}"/>
              </a:ext>
            </a:extLst>
          </p:cNvPr>
          <p:cNvPicPr>
            <a:picLocks noChangeAspect="1"/>
          </p:cNvPicPr>
          <p:nvPr/>
        </p:nvPicPr>
        <p:blipFill>
          <a:blip r:embed="rId4"/>
          <a:stretch>
            <a:fillRect/>
          </a:stretch>
        </p:blipFill>
        <p:spPr>
          <a:xfrm>
            <a:off x="6925771" y="1189131"/>
            <a:ext cx="3326068" cy="4915566"/>
          </a:xfrm>
          <a:prstGeom prst="rect">
            <a:avLst/>
          </a:prstGeom>
        </p:spPr>
      </p:pic>
    </p:spTree>
    <p:extLst>
      <p:ext uri="{BB962C8B-B14F-4D97-AF65-F5344CB8AC3E}">
        <p14:creationId xmlns:p14="http://schemas.microsoft.com/office/powerpoint/2010/main" val="1160973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217DCE-55C9-458F-9ED2-4A131750A6D3}"/>
              </a:ext>
            </a:extLst>
          </p:cNvPr>
          <p:cNvSpPr>
            <a:spLocks noGrp="1"/>
          </p:cNvSpPr>
          <p:nvPr>
            <p:ph type="title"/>
          </p:nvPr>
        </p:nvSpPr>
        <p:spPr/>
        <p:txBody>
          <a:bodyPr>
            <a:normAutofit/>
          </a:bodyPr>
          <a:lstStyle/>
          <a:p>
            <a:r>
              <a:rPr lang="en-US" sz="3200" dirty="0"/>
              <a:t>Lexington and Saluda Boundary</a:t>
            </a:r>
          </a:p>
        </p:txBody>
      </p:sp>
      <p:sp>
        <p:nvSpPr>
          <p:cNvPr id="9" name="Content Placeholder 8">
            <a:extLst>
              <a:ext uri="{FF2B5EF4-FFF2-40B4-BE49-F238E27FC236}">
                <a16:creationId xmlns:a16="http://schemas.microsoft.com/office/drawing/2014/main" id="{C62ED576-68A8-4E8A-BB1F-869A975635BF}"/>
              </a:ext>
            </a:extLst>
          </p:cNvPr>
          <p:cNvSpPr>
            <a:spLocks noGrp="1"/>
          </p:cNvSpPr>
          <p:nvPr>
            <p:ph idx="1"/>
          </p:nvPr>
        </p:nvSpPr>
        <p:spPr/>
        <p:txBody>
          <a:bodyPr>
            <a:normAutofit fontScale="55000" lnSpcReduction="20000"/>
          </a:bodyPr>
          <a:lstStyle/>
          <a:p>
            <a:pPr marL="0" marR="0" indent="0" algn="just">
              <a:lnSpc>
                <a:spcPct val="115000"/>
              </a:lnSpc>
              <a:spcBef>
                <a:spcPts val="0"/>
              </a:spcBef>
              <a:spcAft>
                <a:spcPts val="1000"/>
              </a:spcAft>
              <a:buNone/>
              <a:tabLst>
                <a:tab pos="137160" algn="l"/>
                <a:tab pos="274320" algn="l"/>
                <a:tab pos="411480" algn="l"/>
                <a:tab pos="548640" algn="l"/>
                <a:tab pos="685800" algn="l"/>
                <a:tab pos="822960" algn="l"/>
                <a:tab pos="960120" algn="l"/>
                <a:tab pos="1097280" algn="l"/>
                <a:tab pos="1234440" algn="l"/>
                <a:tab pos="1371600" algn="l"/>
                <a:tab pos="1508760" algn="l"/>
                <a:tab pos="1645920" algn="l"/>
                <a:tab pos="1783080" algn="l"/>
                <a:tab pos="1920240" algn="l"/>
                <a:tab pos="2057400" algn="l"/>
                <a:tab pos="2194560" algn="l"/>
                <a:tab pos="2331720" algn="l"/>
                <a:tab pos="2468880" algn="l"/>
                <a:tab pos="2606040" algn="l"/>
                <a:tab pos="2743200" algn="l"/>
                <a:tab pos="2880360" algn="l"/>
                <a:tab pos="3017520" algn="l"/>
                <a:tab pos="3154680" algn="l"/>
                <a:tab pos="3291840" algn="l"/>
                <a:tab pos="3429000" algn="l"/>
                <a:tab pos="3566160" algn="l"/>
              </a:tabLst>
            </a:pPr>
            <a:r>
              <a:rPr lang="en-US" sz="3300" b="1" dirty="0">
                <a:ea typeface="Calibri" panose="020F0502020204030204" pitchFamily="34" charset="0"/>
                <a:cs typeface="Times New Roman" panose="02020603050405020304" pitchFamily="18" charset="0"/>
              </a:rPr>
              <a:t>SECTION 4‑3‑370.</a:t>
            </a:r>
            <a:r>
              <a:rPr lang="en-US" sz="3300" dirty="0">
                <a:ea typeface="Calibri" panose="020F0502020204030204" pitchFamily="34" charset="0"/>
                <a:cs typeface="Times New Roman" panose="02020603050405020304" pitchFamily="18" charset="0"/>
              </a:rPr>
              <a:t> Lexington County.</a:t>
            </a:r>
          </a:p>
          <a:p>
            <a:pPr marL="0" indent="0">
              <a:lnSpc>
                <a:spcPct val="120000"/>
              </a:lnSpc>
              <a:spcBef>
                <a:spcPts val="1200"/>
              </a:spcBef>
              <a:buNone/>
            </a:pPr>
            <a:r>
              <a:rPr lang="en-US" sz="3300" dirty="0">
                <a:ea typeface="Calibri" panose="020F0502020204030204" pitchFamily="34" charset="0"/>
                <a:cs typeface="Times New Roman" panose="02020603050405020304" pitchFamily="18" charset="0"/>
              </a:rPr>
              <a:t>Lexington County is bounded on the northeast and east by Richland County; on the southeast by Orangeburg and Calhoun Counties, from which it is divided by Beaver Creek; on the Southwest by Aiken County, from which it is separated by the north fork of the Edisto River to the mouth of the southern branch of </a:t>
            </a:r>
            <a:r>
              <a:rPr lang="en-US" sz="3300" dirty="0" err="1">
                <a:ea typeface="Calibri" panose="020F0502020204030204" pitchFamily="34" charset="0"/>
                <a:cs typeface="Times New Roman" panose="02020603050405020304" pitchFamily="18" charset="0"/>
              </a:rPr>
              <a:t>Chinquepin</a:t>
            </a:r>
            <a:r>
              <a:rPr lang="en-US" sz="3300" dirty="0">
                <a:ea typeface="Calibri" panose="020F0502020204030204" pitchFamily="34" charset="0"/>
                <a:cs typeface="Times New Roman" panose="02020603050405020304" pitchFamily="18" charset="0"/>
              </a:rPr>
              <a:t> Falls Creek and then by said creek to </a:t>
            </a:r>
            <a:r>
              <a:rPr lang="en-US" sz="3300" dirty="0">
                <a:highlight>
                  <a:srgbClr val="E0E0E0"/>
                </a:highlight>
                <a:ea typeface="Calibri" panose="020F0502020204030204" pitchFamily="34" charset="0"/>
                <a:cs typeface="Times New Roman" panose="02020603050405020304" pitchFamily="18" charset="0"/>
              </a:rPr>
              <a:t>a point where it intersects the line drawn from Silver Bluff, on the Savannah River, to the mouth of Rocky Creek, on Saluda River; on the northwest by Saluda County, from which it is separated by a line drawn from Silver Bluff, on Savannah River, to the mouth of Rocky Creek, on the Saluda River;…</a:t>
            </a:r>
            <a:endParaRPr lang="en-US" sz="3300" dirty="0">
              <a:cs typeface="Times New Roman" panose="02020603050405020304" pitchFamily="18" charset="0"/>
            </a:endParaRPr>
          </a:p>
          <a:p>
            <a:pPr marL="0" indent="0">
              <a:lnSpc>
                <a:spcPct val="120000"/>
              </a:lnSpc>
              <a:spcBef>
                <a:spcPts val="1200"/>
              </a:spcBef>
              <a:buNone/>
            </a:pPr>
            <a:r>
              <a:rPr lang="en-US" sz="3300" dirty="0">
                <a:ea typeface="Calibri" panose="020F0502020204030204" pitchFamily="34" charset="0"/>
              </a:rPr>
              <a:t>HISTORY: 1962 Code Section 14‑82; 1952 Code Section 14‑82; 1942 Code Section 3007; 1932 Code Section 3007; Civ. C. ‘22 Section 699; Civ. C. ‘12 Section 617; Civ. C. ‘02 Section 556; G. S. 125; R. S. 484; (5) 478, 506; (6) 463, 664; (7) 248; 1870 (14) 695; 1896 (22) 249; 1901 (23) 662; 1912 (27) 821; 1913 (28) 107; 1920 (31) 976; 1922 (32) 977; 1953 (48) 416.</a:t>
            </a:r>
          </a:p>
          <a:p>
            <a:pPr marL="0" indent="0">
              <a:buNone/>
            </a:pPr>
            <a:br>
              <a:rPr lang="en-US" dirty="0">
                <a:latin typeface="Calibri" panose="020F0502020204030204" pitchFamily="34" charset="0"/>
                <a:ea typeface="Microsoft Yi Baiti" panose="03000500000000000000" pitchFamily="66" charset="0"/>
                <a:cs typeface="Calibri" panose="020F0502020204030204" pitchFamily="34" charset="0"/>
              </a:rPr>
            </a:br>
            <a:endParaRPr lang="en-US" cap="small" dirty="0">
              <a:solidFill>
                <a:srgbClr val="1C3961"/>
              </a:solidFill>
            </a:endParaRP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23</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24106" y="5151571"/>
            <a:ext cx="1688738" cy="2024047"/>
          </a:xfrm>
          <a:prstGeom prst="rect">
            <a:avLst/>
          </a:prstGeom>
        </p:spPr>
      </p:pic>
      <p:pic>
        <p:nvPicPr>
          <p:cNvPr id="2" name="Picture 1">
            <a:extLst>
              <a:ext uri="{FF2B5EF4-FFF2-40B4-BE49-F238E27FC236}">
                <a16:creationId xmlns:a16="http://schemas.microsoft.com/office/drawing/2014/main" id="{07B3FCEF-5E6C-4B65-A407-7BAFFA231D3D}"/>
              </a:ext>
            </a:extLst>
          </p:cNvPr>
          <p:cNvPicPr>
            <a:picLocks noChangeAspect="1"/>
          </p:cNvPicPr>
          <p:nvPr/>
        </p:nvPicPr>
        <p:blipFill>
          <a:blip r:embed="rId3"/>
          <a:stretch>
            <a:fillRect/>
          </a:stretch>
        </p:blipFill>
        <p:spPr>
          <a:xfrm>
            <a:off x="9677202" y="359638"/>
            <a:ext cx="2286198" cy="2901948"/>
          </a:xfrm>
          <a:prstGeom prst="rect">
            <a:avLst/>
          </a:prstGeom>
        </p:spPr>
      </p:pic>
    </p:spTree>
    <p:extLst>
      <p:ext uri="{BB962C8B-B14F-4D97-AF65-F5344CB8AC3E}">
        <p14:creationId xmlns:p14="http://schemas.microsoft.com/office/powerpoint/2010/main" val="3502454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217DCE-55C9-458F-9ED2-4A131750A6D3}"/>
              </a:ext>
            </a:extLst>
          </p:cNvPr>
          <p:cNvSpPr>
            <a:spLocks noGrp="1"/>
          </p:cNvSpPr>
          <p:nvPr>
            <p:ph type="title"/>
          </p:nvPr>
        </p:nvSpPr>
        <p:spPr/>
        <p:txBody>
          <a:bodyPr>
            <a:normAutofit/>
          </a:bodyPr>
          <a:lstStyle/>
          <a:p>
            <a:r>
              <a:rPr lang="en-US" sz="3200" dirty="0"/>
              <a:t>Lexington and Saluda Boundary</a:t>
            </a:r>
          </a:p>
        </p:txBody>
      </p:sp>
      <p:sp>
        <p:nvSpPr>
          <p:cNvPr id="9" name="Content Placeholder 8">
            <a:extLst>
              <a:ext uri="{FF2B5EF4-FFF2-40B4-BE49-F238E27FC236}">
                <a16:creationId xmlns:a16="http://schemas.microsoft.com/office/drawing/2014/main" id="{C62ED576-68A8-4E8A-BB1F-869A975635BF}"/>
              </a:ext>
            </a:extLst>
          </p:cNvPr>
          <p:cNvSpPr>
            <a:spLocks noGrp="1"/>
          </p:cNvSpPr>
          <p:nvPr>
            <p:ph idx="1"/>
          </p:nvPr>
        </p:nvSpPr>
        <p:spPr/>
        <p:txBody>
          <a:bodyPr>
            <a:normAutofit fontScale="32500" lnSpcReduction="20000"/>
          </a:bodyPr>
          <a:lstStyle/>
          <a:p>
            <a:pPr marL="0" marR="0" indent="0" algn="just">
              <a:lnSpc>
                <a:spcPct val="115000"/>
              </a:lnSpc>
              <a:spcBef>
                <a:spcPts val="0"/>
              </a:spcBef>
              <a:spcAft>
                <a:spcPts val="1000"/>
              </a:spcAft>
              <a:buNone/>
              <a:tabLst>
                <a:tab pos="137160" algn="l"/>
                <a:tab pos="274320" algn="l"/>
                <a:tab pos="411480" algn="l"/>
                <a:tab pos="548640" algn="l"/>
                <a:tab pos="685800" algn="l"/>
                <a:tab pos="822960" algn="l"/>
                <a:tab pos="960120" algn="l"/>
                <a:tab pos="1097280" algn="l"/>
                <a:tab pos="1234440" algn="l"/>
                <a:tab pos="1371600" algn="l"/>
                <a:tab pos="1508760" algn="l"/>
                <a:tab pos="1645920" algn="l"/>
                <a:tab pos="1783080" algn="l"/>
                <a:tab pos="1920240" algn="l"/>
                <a:tab pos="2057400" algn="l"/>
                <a:tab pos="2194560" algn="l"/>
                <a:tab pos="2331720" algn="l"/>
                <a:tab pos="2468880" algn="l"/>
                <a:tab pos="2606040" algn="l"/>
                <a:tab pos="2743200" algn="l"/>
                <a:tab pos="2880360" algn="l"/>
                <a:tab pos="3017520" algn="l"/>
                <a:tab pos="3154680" algn="l"/>
                <a:tab pos="3291840" algn="l"/>
                <a:tab pos="3429000" algn="l"/>
                <a:tab pos="3566160" algn="l"/>
              </a:tabLst>
            </a:pPr>
            <a:r>
              <a:rPr lang="en-US" sz="4900" dirty="0">
                <a:ea typeface="Calibri" panose="020F0502020204030204" pitchFamily="34" charset="0"/>
                <a:cs typeface="Times New Roman" panose="02020603050405020304" pitchFamily="18" charset="0"/>
              </a:rPr>
              <a:t>SECTION 4‑3‑470. Saluda County.</a:t>
            </a:r>
          </a:p>
          <a:p>
            <a:pPr marL="0" marR="0" indent="0" algn="just">
              <a:lnSpc>
                <a:spcPct val="115000"/>
              </a:lnSpc>
              <a:spcBef>
                <a:spcPts val="0"/>
              </a:spcBef>
              <a:spcAft>
                <a:spcPts val="1000"/>
              </a:spcAft>
              <a:buNone/>
              <a:tabLst>
                <a:tab pos="137160" algn="l"/>
                <a:tab pos="274320" algn="l"/>
                <a:tab pos="411480" algn="l"/>
                <a:tab pos="548640" algn="l"/>
                <a:tab pos="685800" algn="l"/>
                <a:tab pos="822960" algn="l"/>
                <a:tab pos="960120" algn="l"/>
                <a:tab pos="1097280" algn="l"/>
                <a:tab pos="1234440" algn="l"/>
                <a:tab pos="1371600" algn="l"/>
                <a:tab pos="1508760" algn="l"/>
                <a:tab pos="1645920" algn="l"/>
                <a:tab pos="1783080" algn="l"/>
                <a:tab pos="1920240" algn="l"/>
                <a:tab pos="2057400" algn="l"/>
                <a:tab pos="2194560" algn="l"/>
                <a:tab pos="2331720" algn="l"/>
                <a:tab pos="2468880" algn="l"/>
                <a:tab pos="2606040" algn="l"/>
                <a:tab pos="2743200" algn="l"/>
                <a:tab pos="2880360" algn="l"/>
                <a:tab pos="3017520" algn="l"/>
                <a:tab pos="3154680" algn="l"/>
                <a:tab pos="3291840" algn="l"/>
                <a:tab pos="3429000" algn="l"/>
                <a:tab pos="3566160" algn="l"/>
              </a:tabLst>
            </a:pPr>
            <a:r>
              <a:rPr lang="en-US" sz="4900" dirty="0">
                <a:ea typeface="Calibri" panose="020F0502020204030204" pitchFamily="34" charset="0"/>
                <a:cs typeface="Times New Roman" panose="02020603050405020304" pitchFamily="18" charset="0"/>
              </a:rPr>
              <a:t>Saluda County is bounded by a line beginning at the center of Big Saluda River at a point opposite the corner of Edgefield and Lexington Counties; thence the old Edgefield and Lexington line to the corner of Lexington and Aiken Counties; thence the old Edgefield and Aiken line to a point three miles north of where the public road crosses said line near Lybrand’s old mill; thence a straight line to ten‑mile post on public highway leading from Edgefield to Columbia, near the present or former residence of J. W. L. Bartley; thence a straight line to the junction of the public road leading from Pleasant Cross with the Long Cane road near the present or former residence of William Lott; thence by the Long Cane road to Matt Mathis’ crossroads; thence a straight line to </a:t>
            </a:r>
            <a:r>
              <a:rPr lang="en-US" sz="4900" dirty="0" err="1">
                <a:ea typeface="Calibri" panose="020F0502020204030204" pitchFamily="34" charset="0"/>
                <a:cs typeface="Times New Roman" panose="02020603050405020304" pitchFamily="18" charset="0"/>
              </a:rPr>
              <a:t>Owdom’s</a:t>
            </a:r>
            <a:r>
              <a:rPr lang="en-US" sz="4900" dirty="0">
                <a:ea typeface="Calibri" panose="020F0502020204030204" pitchFamily="34" charset="0"/>
                <a:cs typeface="Times New Roman" panose="02020603050405020304" pitchFamily="18" charset="0"/>
              </a:rPr>
              <a:t> </a:t>
            </a:r>
            <a:r>
              <a:rPr lang="en-US" sz="4900" dirty="0" err="1">
                <a:ea typeface="Calibri" panose="020F0502020204030204" pitchFamily="34" charset="0"/>
                <a:cs typeface="Times New Roman" panose="02020603050405020304" pitchFamily="18" charset="0"/>
              </a:rPr>
              <a:t>Postoffice</a:t>
            </a:r>
            <a:r>
              <a:rPr lang="en-US" sz="4900" dirty="0">
                <a:ea typeface="Calibri" panose="020F0502020204030204" pitchFamily="34" charset="0"/>
                <a:cs typeface="Times New Roman" panose="02020603050405020304" pitchFamily="18" charset="0"/>
              </a:rPr>
              <a:t>; thence a straight line to Little Red Hill schoolhouse near Dr. Landrum’s old place; thence a straight line to a point on the northwestern line of Pine Grove township, one mile north of Double Bridges; thence along the northwestern boundary of Pine Grove township to the point on the old Charleston and Cambridge road, where it crosses Halfway Swamp Creek; thence down the middle of Halfway Swamp Creek to a point in the middle of Saluda River opposite the mouth of said creek; thence down the middle of Big Saluda River to the initial point.</a:t>
            </a:r>
          </a:p>
          <a:p>
            <a:pPr marL="0" marR="0" indent="0" algn="just">
              <a:lnSpc>
                <a:spcPct val="115000"/>
              </a:lnSpc>
              <a:spcBef>
                <a:spcPts val="0"/>
              </a:spcBef>
              <a:spcAft>
                <a:spcPts val="1000"/>
              </a:spcAft>
              <a:buNone/>
              <a:tabLst>
                <a:tab pos="137160" algn="l"/>
                <a:tab pos="274320" algn="l"/>
                <a:tab pos="411480" algn="l"/>
                <a:tab pos="548640" algn="l"/>
                <a:tab pos="685800" algn="l"/>
                <a:tab pos="822960" algn="l"/>
                <a:tab pos="960120" algn="l"/>
                <a:tab pos="1097280" algn="l"/>
                <a:tab pos="1234440" algn="l"/>
                <a:tab pos="1371600" algn="l"/>
                <a:tab pos="1508760" algn="l"/>
                <a:tab pos="1645920" algn="l"/>
                <a:tab pos="1783080" algn="l"/>
                <a:tab pos="1920240" algn="l"/>
                <a:tab pos="2057400" algn="l"/>
                <a:tab pos="2194560" algn="l"/>
                <a:tab pos="2331720" algn="l"/>
                <a:tab pos="2468880" algn="l"/>
                <a:tab pos="2606040" algn="l"/>
                <a:tab pos="2743200" algn="l"/>
                <a:tab pos="2880360" algn="l"/>
                <a:tab pos="3017520" algn="l"/>
                <a:tab pos="3154680" algn="l"/>
                <a:tab pos="3291840" algn="l"/>
                <a:tab pos="3429000" algn="l"/>
                <a:tab pos="3566160" algn="l"/>
              </a:tabLst>
            </a:pPr>
            <a:r>
              <a:rPr lang="en-US" sz="4900" dirty="0">
                <a:ea typeface="Calibri" panose="020F0502020204030204" pitchFamily="34" charset="0"/>
                <a:cs typeface="Times New Roman" panose="02020603050405020304" pitchFamily="18" charset="0"/>
              </a:rPr>
              <a:t>HISTORY: 1962 Code Section 14‑91; 1952 Code Section 14‑91; 1942 Code Section 3016; 1932 Code Section 3016; Civ. C. ‘22 Section 708; Civ. C. ‘12 Section 625; Civ. C. ‘02 Section 564; 1896 (22) 249.</a:t>
            </a:r>
          </a:p>
          <a:p>
            <a:pPr marL="0" indent="0">
              <a:buNone/>
            </a:pPr>
            <a:br>
              <a:rPr lang="en-US" dirty="0">
                <a:latin typeface="Calibri" panose="020F0502020204030204" pitchFamily="34" charset="0"/>
                <a:ea typeface="Microsoft Yi Baiti" panose="03000500000000000000" pitchFamily="66" charset="0"/>
                <a:cs typeface="Calibri" panose="020F0502020204030204" pitchFamily="34" charset="0"/>
              </a:rPr>
            </a:br>
            <a:endParaRPr lang="en-US" cap="small" dirty="0">
              <a:solidFill>
                <a:srgbClr val="1C3961"/>
              </a:solidFill>
            </a:endParaRP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24</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503262" y="5164939"/>
            <a:ext cx="1688738" cy="2024047"/>
          </a:xfrm>
          <a:prstGeom prst="rect">
            <a:avLst/>
          </a:prstGeom>
        </p:spPr>
      </p:pic>
      <p:pic>
        <p:nvPicPr>
          <p:cNvPr id="5" name="Picture 4">
            <a:extLst>
              <a:ext uri="{FF2B5EF4-FFF2-40B4-BE49-F238E27FC236}">
                <a16:creationId xmlns:a16="http://schemas.microsoft.com/office/drawing/2014/main" id="{396DD5DD-2CAC-42CC-BFAA-030C681C3A61}"/>
              </a:ext>
            </a:extLst>
          </p:cNvPr>
          <p:cNvPicPr>
            <a:picLocks noChangeAspect="1"/>
          </p:cNvPicPr>
          <p:nvPr/>
        </p:nvPicPr>
        <p:blipFill>
          <a:blip r:embed="rId3"/>
          <a:stretch>
            <a:fillRect/>
          </a:stretch>
        </p:blipFill>
        <p:spPr>
          <a:xfrm>
            <a:off x="10064312" y="227852"/>
            <a:ext cx="2127688" cy="2633700"/>
          </a:xfrm>
          <a:prstGeom prst="rect">
            <a:avLst/>
          </a:prstGeom>
        </p:spPr>
      </p:pic>
    </p:spTree>
    <p:extLst>
      <p:ext uri="{BB962C8B-B14F-4D97-AF65-F5344CB8AC3E}">
        <p14:creationId xmlns:p14="http://schemas.microsoft.com/office/powerpoint/2010/main" val="909707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217DCE-55C9-458F-9ED2-4A131750A6D3}"/>
              </a:ext>
            </a:extLst>
          </p:cNvPr>
          <p:cNvSpPr>
            <a:spLocks noGrp="1"/>
          </p:cNvSpPr>
          <p:nvPr>
            <p:ph type="title"/>
          </p:nvPr>
        </p:nvSpPr>
        <p:spPr/>
        <p:txBody>
          <a:bodyPr>
            <a:normAutofit/>
          </a:bodyPr>
          <a:lstStyle/>
          <a:p>
            <a:r>
              <a:rPr lang="en-US" sz="3200" dirty="0"/>
              <a:t>Lexington and Saluda Boundary</a:t>
            </a:r>
          </a:p>
        </p:txBody>
      </p:sp>
      <p:pic>
        <p:nvPicPr>
          <p:cNvPr id="6" name="Content Placeholder 5">
            <a:extLst>
              <a:ext uri="{FF2B5EF4-FFF2-40B4-BE49-F238E27FC236}">
                <a16:creationId xmlns:a16="http://schemas.microsoft.com/office/drawing/2014/main" id="{EF5BE198-9CA5-4D04-8844-AB2B697A4AFF}"/>
              </a:ext>
            </a:extLst>
          </p:cNvPr>
          <p:cNvPicPr>
            <a:picLocks noGrp="1" noChangeAspect="1"/>
          </p:cNvPicPr>
          <p:nvPr>
            <p:ph sz="half" idx="2"/>
          </p:nvPr>
        </p:nvPicPr>
        <p:blipFill>
          <a:blip r:embed="rId2"/>
          <a:stretch>
            <a:fillRect/>
          </a:stretch>
        </p:blipFill>
        <p:spPr>
          <a:xfrm>
            <a:off x="7024173" y="1431532"/>
            <a:ext cx="4245750" cy="4351338"/>
          </a:xfrm>
          <a:prstGeom prst="rect">
            <a:avLst/>
          </a:prstGeom>
        </p:spPr>
      </p:pic>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25</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3"/>
          <a:stretch>
            <a:fillRect/>
          </a:stretch>
        </p:blipFill>
        <p:spPr>
          <a:xfrm>
            <a:off x="10503262" y="5164939"/>
            <a:ext cx="1688738" cy="2024047"/>
          </a:xfrm>
          <a:prstGeom prst="rect">
            <a:avLst/>
          </a:prstGeom>
        </p:spPr>
      </p:pic>
      <p:sp>
        <p:nvSpPr>
          <p:cNvPr id="7" name="Rectangle 6">
            <a:extLst>
              <a:ext uri="{FF2B5EF4-FFF2-40B4-BE49-F238E27FC236}">
                <a16:creationId xmlns:a16="http://schemas.microsoft.com/office/drawing/2014/main" id="{4B84ABDC-0A7B-46FE-9DE4-8AF5A5CC201D}"/>
              </a:ext>
            </a:extLst>
          </p:cNvPr>
          <p:cNvSpPr/>
          <p:nvPr/>
        </p:nvSpPr>
        <p:spPr>
          <a:xfrm>
            <a:off x="538879" y="1930972"/>
            <a:ext cx="6096000" cy="3970318"/>
          </a:xfrm>
          <a:prstGeom prst="rect">
            <a:avLst/>
          </a:prstGeom>
        </p:spPr>
        <p:txBody>
          <a:bodyPr>
            <a:spAutoFit/>
          </a:bodyPr>
          <a:lstStyle/>
          <a:p>
            <a:r>
              <a:rPr lang="en-US" dirty="0">
                <a:solidFill>
                  <a:srgbClr val="1C3961"/>
                </a:solidFill>
                <a:latin typeface="Franklin Gothic Book" panose="020B0503020102020204" pitchFamily="34" charset="0"/>
              </a:rPr>
              <a:t>Lexington County created in Orangeburgh District</a:t>
            </a:r>
          </a:p>
          <a:p>
            <a:r>
              <a:rPr lang="en-US" dirty="0">
                <a:solidFill>
                  <a:srgbClr val="1C3961"/>
                </a:solidFill>
                <a:latin typeface="Franklin Gothic Book" panose="020B0503020102020204" pitchFamily="34" charset="0"/>
              </a:rPr>
              <a:t>An Act for laying off the several counties therein mentioned, and appointing commissioners to erect the public buildings (Statutes at Large of South Carolina, vol. 4, pt. 2, pp. 661-666, March 12, 1785).</a:t>
            </a:r>
          </a:p>
          <a:p>
            <a:r>
              <a:rPr lang="en-US" dirty="0">
                <a:solidFill>
                  <a:srgbClr val="1C3961"/>
                </a:solidFill>
                <a:latin typeface="Franklin Gothic Book" panose="020B0503020102020204" pitchFamily="34" charset="0"/>
              </a:rPr>
              <a:t>"one other county, beginning at the mouth of Beaver creek, thence along the line of Orange county, thence southwest 54° to the road leading from Orangeburgh to Ninety-Six, thence along the road to the district line, thence along the said line to Saluda river, …" The northwestern boundary of Orangeburgh district which is defined as …"</a:t>
            </a:r>
            <a:r>
              <a:rPr lang="en-US" dirty="0">
                <a:solidFill>
                  <a:srgbClr val="9D781F"/>
                </a:solidFill>
                <a:latin typeface="Franklin Gothic Book" panose="020B0503020102020204" pitchFamily="34" charset="0"/>
              </a:rPr>
              <a:t>and a direct line, to be run from Silver Bluff on Savannah River, to the mouth of Rocky Creek, on Saludy river, and thence in the same</a:t>
            </a:r>
          </a:p>
          <a:p>
            <a:r>
              <a:rPr lang="en-US" dirty="0">
                <a:solidFill>
                  <a:srgbClr val="9D781F"/>
                </a:solidFill>
                <a:latin typeface="Franklin Gothic Book" panose="020B0503020102020204" pitchFamily="34" charset="0"/>
              </a:rPr>
              <a:t>course, to Broad river."</a:t>
            </a:r>
          </a:p>
        </p:txBody>
      </p:sp>
      <p:sp>
        <p:nvSpPr>
          <p:cNvPr id="12" name="TextBox 11">
            <a:extLst>
              <a:ext uri="{FF2B5EF4-FFF2-40B4-BE49-F238E27FC236}">
                <a16:creationId xmlns:a16="http://schemas.microsoft.com/office/drawing/2014/main" id="{93EC4CD3-F701-4DA2-9E97-2260E32042F1}"/>
              </a:ext>
            </a:extLst>
          </p:cNvPr>
          <p:cNvSpPr txBox="1"/>
          <p:nvPr/>
        </p:nvSpPr>
        <p:spPr>
          <a:xfrm>
            <a:off x="538879" y="5836555"/>
            <a:ext cx="8678273" cy="369332"/>
          </a:xfrm>
          <a:prstGeom prst="rect">
            <a:avLst/>
          </a:prstGeom>
          <a:noFill/>
        </p:spPr>
        <p:txBody>
          <a:bodyPr wrap="none" rtlCol="0">
            <a:spAutoFit/>
          </a:bodyPr>
          <a:lstStyle/>
          <a:p>
            <a:r>
              <a:rPr lang="en-US" dirty="0">
                <a:solidFill>
                  <a:srgbClr val="1C3961"/>
                </a:solidFill>
              </a:rPr>
              <a:t>Portion of a 1911 South Carolina map by Rand </a:t>
            </a:r>
            <a:r>
              <a:rPr lang="en-US" dirty="0" err="1">
                <a:solidFill>
                  <a:srgbClr val="1C3961"/>
                </a:solidFill>
              </a:rPr>
              <a:t>McNalty</a:t>
            </a:r>
            <a:r>
              <a:rPr lang="en-US" dirty="0">
                <a:solidFill>
                  <a:srgbClr val="1C3961"/>
                </a:solidFill>
              </a:rPr>
              <a:t> shown by Mygenealogyhound.com</a:t>
            </a:r>
          </a:p>
        </p:txBody>
      </p:sp>
      <p:sp>
        <p:nvSpPr>
          <p:cNvPr id="13" name="TextBox 12">
            <a:extLst>
              <a:ext uri="{FF2B5EF4-FFF2-40B4-BE49-F238E27FC236}">
                <a16:creationId xmlns:a16="http://schemas.microsoft.com/office/drawing/2014/main" id="{FBF4C65F-ABA3-4E70-81DF-95772B370919}"/>
              </a:ext>
            </a:extLst>
          </p:cNvPr>
          <p:cNvSpPr txBox="1"/>
          <p:nvPr/>
        </p:nvSpPr>
        <p:spPr>
          <a:xfrm rot="20532987">
            <a:off x="377790" y="1108366"/>
            <a:ext cx="1808243" cy="646331"/>
          </a:xfrm>
          <a:prstGeom prst="rect">
            <a:avLst/>
          </a:prstGeom>
          <a:noFill/>
        </p:spPr>
        <p:txBody>
          <a:bodyPr wrap="square" rtlCol="0">
            <a:spAutoFit/>
          </a:bodyPr>
          <a:lstStyle/>
          <a:p>
            <a:r>
              <a:rPr lang="en-US" sz="3600" b="1" dirty="0">
                <a:solidFill>
                  <a:srgbClr val="9D781F"/>
                </a:solidFill>
                <a:latin typeface="Franklin Gothic Book" panose="020B0503020102020204" pitchFamily="34" charset="0"/>
              </a:rPr>
              <a:t>History</a:t>
            </a:r>
          </a:p>
        </p:txBody>
      </p:sp>
    </p:spTree>
    <p:extLst>
      <p:ext uri="{BB962C8B-B14F-4D97-AF65-F5344CB8AC3E}">
        <p14:creationId xmlns:p14="http://schemas.microsoft.com/office/powerpoint/2010/main" val="2536675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26</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648950" y="5187154"/>
            <a:ext cx="1543050" cy="1849432"/>
          </a:xfrm>
          <a:prstGeom prst="rect">
            <a:avLst/>
          </a:prstGeom>
        </p:spPr>
      </p:pic>
      <p:pic>
        <p:nvPicPr>
          <p:cNvPr id="2" name="Picture 1">
            <a:extLst>
              <a:ext uri="{FF2B5EF4-FFF2-40B4-BE49-F238E27FC236}">
                <a16:creationId xmlns:a16="http://schemas.microsoft.com/office/drawing/2014/main" id="{82CCBC5C-6BA9-4B2A-803B-A51B57902735}"/>
              </a:ext>
            </a:extLst>
          </p:cNvPr>
          <p:cNvPicPr>
            <a:picLocks noChangeAspect="1"/>
          </p:cNvPicPr>
          <p:nvPr/>
        </p:nvPicPr>
        <p:blipFill>
          <a:blip r:embed="rId3"/>
          <a:stretch>
            <a:fillRect/>
          </a:stretch>
        </p:blipFill>
        <p:spPr>
          <a:xfrm>
            <a:off x="1600200" y="213030"/>
            <a:ext cx="9231632" cy="6119474"/>
          </a:xfrm>
          <a:prstGeom prst="rect">
            <a:avLst/>
          </a:prstGeom>
        </p:spPr>
      </p:pic>
    </p:spTree>
    <p:extLst>
      <p:ext uri="{BB962C8B-B14F-4D97-AF65-F5344CB8AC3E}">
        <p14:creationId xmlns:p14="http://schemas.microsoft.com/office/powerpoint/2010/main" val="542661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27</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10825" y="4996999"/>
            <a:ext cx="1781175" cy="2134837"/>
          </a:xfrm>
          <a:prstGeom prst="rect">
            <a:avLst/>
          </a:prstGeom>
        </p:spPr>
      </p:pic>
      <p:pic>
        <p:nvPicPr>
          <p:cNvPr id="5" name="Picture 4">
            <a:extLst>
              <a:ext uri="{FF2B5EF4-FFF2-40B4-BE49-F238E27FC236}">
                <a16:creationId xmlns:a16="http://schemas.microsoft.com/office/drawing/2014/main" id="{EB586640-AFF7-48E9-8C53-1A8646A9CB08}"/>
              </a:ext>
            </a:extLst>
          </p:cNvPr>
          <p:cNvPicPr>
            <a:picLocks noChangeAspect="1"/>
          </p:cNvPicPr>
          <p:nvPr/>
        </p:nvPicPr>
        <p:blipFill>
          <a:blip r:embed="rId3"/>
          <a:stretch>
            <a:fillRect/>
          </a:stretch>
        </p:blipFill>
        <p:spPr>
          <a:xfrm>
            <a:off x="1513521" y="209053"/>
            <a:ext cx="9164957" cy="6064319"/>
          </a:xfrm>
          <a:prstGeom prst="rect">
            <a:avLst/>
          </a:prstGeom>
        </p:spPr>
      </p:pic>
    </p:spTree>
    <p:extLst>
      <p:ext uri="{BB962C8B-B14F-4D97-AF65-F5344CB8AC3E}">
        <p14:creationId xmlns:p14="http://schemas.microsoft.com/office/powerpoint/2010/main" val="1975906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7CFD-424C-42D5-BF06-F653BD66C435}"/>
              </a:ext>
            </a:extLst>
          </p:cNvPr>
          <p:cNvSpPr>
            <a:spLocks noGrp="1"/>
          </p:cNvSpPr>
          <p:nvPr>
            <p:ph type="title"/>
          </p:nvPr>
        </p:nvSpPr>
        <p:spPr/>
        <p:txBody>
          <a:bodyPr>
            <a:normAutofit/>
          </a:bodyPr>
          <a:lstStyle/>
          <a:p>
            <a:r>
              <a:rPr lang="en-US" sz="3200" dirty="0"/>
              <a:t>Aiken and Saluda Boundary</a:t>
            </a:r>
          </a:p>
        </p:txBody>
      </p:sp>
      <p:pic>
        <p:nvPicPr>
          <p:cNvPr id="7" name="Content Placeholder 6">
            <a:extLst>
              <a:ext uri="{FF2B5EF4-FFF2-40B4-BE49-F238E27FC236}">
                <a16:creationId xmlns:a16="http://schemas.microsoft.com/office/drawing/2014/main" id="{235ED0ED-8C95-47D7-B6A2-03D4C5F33225}"/>
              </a:ext>
            </a:extLst>
          </p:cNvPr>
          <p:cNvPicPr>
            <a:picLocks noGrp="1" noChangeAspect="1"/>
          </p:cNvPicPr>
          <p:nvPr>
            <p:ph idx="1"/>
          </p:nvPr>
        </p:nvPicPr>
        <p:blipFill>
          <a:blip r:embed="rId2"/>
          <a:stretch>
            <a:fillRect/>
          </a:stretch>
        </p:blipFill>
        <p:spPr>
          <a:xfrm>
            <a:off x="337810" y="1432092"/>
            <a:ext cx="7001530" cy="4632325"/>
          </a:xfrm>
          <a:prstGeom prst="rect">
            <a:avLst/>
          </a:prstGeom>
        </p:spPr>
      </p:pic>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28</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3"/>
          <a:stretch>
            <a:fillRect/>
          </a:stretch>
        </p:blipFill>
        <p:spPr>
          <a:xfrm>
            <a:off x="10410825" y="4996999"/>
            <a:ext cx="1781175" cy="2134837"/>
          </a:xfrm>
          <a:prstGeom prst="rect">
            <a:avLst/>
          </a:prstGeom>
        </p:spPr>
      </p:pic>
      <p:pic>
        <p:nvPicPr>
          <p:cNvPr id="8" name="Picture 7">
            <a:extLst>
              <a:ext uri="{FF2B5EF4-FFF2-40B4-BE49-F238E27FC236}">
                <a16:creationId xmlns:a16="http://schemas.microsoft.com/office/drawing/2014/main" id="{0F10F4D6-CF18-4080-8598-1FEAF90A5931}"/>
              </a:ext>
            </a:extLst>
          </p:cNvPr>
          <p:cNvPicPr>
            <a:picLocks noChangeAspect="1"/>
          </p:cNvPicPr>
          <p:nvPr/>
        </p:nvPicPr>
        <p:blipFill>
          <a:blip r:embed="rId4"/>
          <a:stretch>
            <a:fillRect/>
          </a:stretch>
        </p:blipFill>
        <p:spPr>
          <a:xfrm>
            <a:off x="7541714" y="2649836"/>
            <a:ext cx="4176122" cy="2347163"/>
          </a:xfrm>
          <a:prstGeom prst="rect">
            <a:avLst/>
          </a:prstGeom>
        </p:spPr>
      </p:pic>
      <p:sp>
        <p:nvSpPr>
          <p:cNvPr id="9" name="TextBox 8">
            <a:extLst>
              <a:ext uri="{FF2B5EF4-FFF2-40B4-BE49-F238E27FC236}">
                <a16:creationId xmlns:a16="http://schemas.microsoft.com/office/drawing/2014/main" id="{F72EA12F-A53D-4422-9CA8-3A34DB679849}"/>
              </a:ext>
            </a:extLst>
          </p:cNvPr>
          <p:cNvSpPr txBox="1"/>
          <p:nvPr/>
        </p:nvSpPr>
        <p:spPr>
          <a:xfrm>
            <a:off x="7813177" y="1191546"/>
            <a:ext cx="4042902" cy="923330"/>
          </a:xfrm>
          <a:prstGeom prst="rect">
            <a:avLst/>
          </a:prstGeom>
          <a:noFill/>
        </p:spPr>
        <p:txBody>
          <a:bodyPr wrap="none" rtlCol="0">
            <a:spAutoFit/>
          </a:bodyPr>
          <a:lstStyle/>
          <a:p>
            <a:r>
              <a:rPr lang="en-US" dirty="0">
                <a:solidFill>
                  <a:srgbClr val="1C3961"/>
                </a:solidFill>
                <a:latin typeface="Franklin Gothic Book" panose="020B0503020102020204" pitchFamily="34" charset="0"/>
              </a:rPr>
              <a:t>Established County Location</a:t>
            </a:r>
          </a:p>
          <a:p>
            <a:r>
              <a:rPr lang="en-US" dirty="0">
                <a:solidFill>
                  <a:srgbClr val="1C3961"/>
                </a:solidFill>
                <a:latin typeface="Franklin Gothic Book" panose="020B0503020102020204" pitchFamily="34" charset="0"/>
              </a:rPr>
              <a:t>Monument “BF” Reference Plat</a:t>
            </a:r>
          </a:p>
          <a:p>
            <a:r>
              <a:rPr lang="en-US" dirty="0">
                <a:solidFill>
                  <a:srgbClr val="1C3961"/>
                </a:solidFill>
                <a:latin typeface="Franklin Gothic Book" panose="020B0503020102020204" pitchFamily="34" charset="0"/>
              </a:rPr>
              <a:t>Monument “801” Lexington-Saluda Plat</a:t>
            </a:r>
          </a:p>
        </p:txBody>
      </p:sp>
    </p:spTree>
    <p:extLst>
      <p:ext uri="{BB962C8B-B14F-4D97-AF65-F5344CB8AC3E}">
        <p14:creationId xmlns:p14="http://schemas.microsoft.com/office/powerpoint/2010/main" val="1643446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7CFD-424C-42D5-BF06-F653BD66C435}"/>
              </a:ext>
            </a:extLst>
          </p:cNvPr>
          <p:cNvSpPr>
            <a:spLocks noGrp="1"/>
          </p:cNvSpPr>
          <p:nvPr>
            <p:ph type="title"/>
          </p:nvPr>
        </p:nvSpPr>
        <p:spPr/>
        <p:txBody>
          <a:bodyPr>
            <a:normAutofit/>
          </a:bodyPr>
          <a:lstStyle/>
          <a:p>
            <a:r>
              <a:rPr lang="en-US" sz="3200" dirty="0"/>
              <a:t>Aiken and Saluda Boundary</a:t>
            </a: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29</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10825" y="4996999"/>
            <a:ext cx="1781175" cy="2134837"/>
          </a:xfrm>
          <a:prstGeom prst="rect">
            <a:avLst/>
          </a:prstGeom>
        </p:spPr>
      </p:pic>
      <p:pic>
        <p:nvPicPr>
          <p:cNvPr id="10" name="Content Placeholder 9">
            <a:extLst>
              <a:ext uri="{FF2B5EF4-FFF2-40B4-BE49-F238E27FC236}">
                <a16:creationId xmlns:a16="http://schemas.microsoft.com/office/drawing/2014/main" id="{9F17423E-B8CD-4E08-A0EA-006CA15789C5}"/>
              </a:ext>
            </a:extLst>
          </p:cNvPr>
          <p:cNvPicPr>
            <a:picLocks noGrp="1" noChangeAspect="1"/>
          </p:cNvPicPr>
          <p:nvPr>
            <p:ph idx="1"/>
          </p:nvPr>
        </p:nvPicPr>
        <p:blipFill>
          <a:blip r:embed="rId3"/>
          <a:stretch>
            <a:fillRect/>
          </a:stretch>
        </p:blipFill>
        <p:spPr>
          <a:xfrm>
            <a:off x="838200" y="1371600"/>
            <a:ext cx="6303810" cy="4584589"/>
          </a:xfrm>
          <a:prstGeom prst="rect">
            <a:avLst/>
          </a:prstGeom>
        </p:spPr>
      </p:pic>
      <p:pic>
        <p:nvPicPr>
          <p:cNvPr id="11" name="Picture 10">
            <a:extLst>
              <a:ext uri="{FF2B5EF4-FFF2-40B4-BE49-F238E27FC236}">
                <a16:creationId xmlns:a16="http://schemas.microsoft.com/office/drawing/2014/main" id="{77ADCB41-B4C1-4A3C-AF51-97F808CDAF10}"/>
              </a:ext>
            </a:extLst>
          </p:cNvPr>
          <p:cNvPicPr>
            <a:picLocks noChangeAspect="1"/>
          </p:cNvPicPr>
          <p:nvPr/>
        </p:nvPicPr>
        <p:blipFill>
          <a:blip r:embed="rId4"/>
          <a:stretch>
            <a:fillRect/>
          </a:stretch>
        </p:blipFill>
        <p:spPr>
          <a:xfrm>
            <a:off x="7792111" y="3980914"/>
            <a:ext cx="2322777" cy="1975275"/>
          </a:xfrm>
          <a:prstGeom prst="rect">
            <a:avLst/>
          </a:prstGeom>
        </p:spPr>
      </p:pic>
      <p:pic>
        <p:nvPicPr>
          <p:cNvPr id="12" name="Picture 11">
            <a:extLst>
              <a:ext uri="{FF2B5EF4-FFF2-40B4-BE49-F238E27FC236}">
                <a16:creationId xmlns:a16="http://schemas.microsoft.com/office/drawing/2014/main" id="{E9248026-29EE-43AE-BF50-E4447E2FC57E}"/>
              </a:ext>
            </a:extLst>
          </p:cNvPr>
          <p:cNvPicPr>
            <a:picLocks noChangeAspect="1"/>
          </p:cNvPicPr>
          <p:nvPr/>
        </p:nvPicPr>
        <p:blipFill>
          <a:blip r:embed="rId5"/>
          <a:stretch>
            <a:fillRect/>
          </a:stretch>
        </p:blipFill>
        <p:spPr>
          <a:xfrm>
            <a:off x="8515251" y="1371600"/>
            <a:ext cx="2286198" cy="1664352"/>
          </a:xfrm>
          <a:prstGeom prst="rect">
            <a:avLst/>
          </a:prstGeom>
        </p:spPr>
      </p:pic>
    </p:spTree>
    <p:extLst>
      <p:ext uri="{BB962C8B-B14F-4D97-AF65-F5344CB8AC3E}">
        <p14:creationId xmlns:p14="http://schemas.microsoft.com/office/powerpoint/2010/main" val="1139292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CAA1F6-45F4-46C9-A5DA-0A3480A20DA4}"/>
              </a:ext>
            </a:extLst>
          </p:cNvPr>
          <p:cNvSpPr>
            <a:spLocks noGrp="1"/>
          </p:cNvSpPr>
          <p:nvPr>
            <p:ph type="title"/>
          </p:nvPr>
        </p:nvSpPr>
        <p:spPr/>
        <p:txBody>
          <a:bodyPr>
            <a:normAutofit/>
          </a:bodyPr>
          <a:lstStyle/>
          <a:p>
            <a:r>
              <a:rPr lang="en-US" sz="3200" dirty="0"/>
              <a:t>SC Code of Laws and Act 262 of 2014</a:t>
            </a:r>
          </a:p>
        </p:txBody>
      </p:sp>
      <p:sp>
        <p:nvSpPr>
          <p:cNvPr id="6" name="Content Placeholder 5">
            <a:extLst>
              <a:ext uri="{FF2B5EF4-FFF2-40B4-BE49-F238E27FC236}">
                <a16:creationId xmlns:a16="http://schemas.microsoft.com/office/drawing/2014/main" id="{0E18CCD5-EAE6-459B-A927-C70D311E2D0A}"/>
              </a:ext>
            </a:extLst>
          </p:cNvPr>
          <p:cNvSpPr>
            <a:spLocks noGrp="1"/>
          </p:cNvSpPr>
          <p:nvPr>
            <p:ph idx="1"/>
          </p:nvPr>
        </p:nvSpPr>
        <p:spPr/>
        <p:txBody>
          <a:bodyPr>
            <a:normAutofit fontScale="47500" lnSpcReduction="20000"/>
          </a:bodyPr>
          <a:lstStyle/>
          <a:p>
            <a:pPr marL="0" indent="0">
              <a:buNone/>
            </a:pPr>
            <a:r>
              <a:rPr lang="en-US" sz="4400" dirty="0"/>
              <a:t>Role of South Carolina Geodetic Survey</a:t>
            </a:r>
          </a:p>
          <a:p>
            <a:pPr lvl="1">
              <a:lnSpc>
                <a:spcPct val="120000"/>
              </a:lnSpc>
              <a:spcBef>
                <a:spcPts val="1200"/>
              </a:spcBef>
            </a:pPr>
            <a:r>
              <a:rPr lang="en-US" sz="2900" dirty="0"/>
              <a:t>(1994) Dispute between two or more counties- SCGS will act as mediator to resolve the dispute </a:t>
            </a:r>
          </a:p>
          <a:p>
            <a:pPr lvl="1">
              <a:lnSpc>
                <a:spcPct val="120000"/>
              </a:lnSpc>
              <a:spcBef>
                <a:spcPts val="1200"/>
              </a:spcBef>
            </a:pPr>
            <a:r>
              <a:rPr lang="en-US" sz="2900" dirty="0"/>
              <a:t>(1994/2014) SCGS to assist counties in defining and monumenting the locations of county boundaries and positioning the monuments using geodetic surveys where counties are ill-defined, unmarked, or poorly marked</a:t>
            </a:r>
          </a:p>
          <a:p>
            <a:pPr lvl="1">
              <a:lnSpc>
                <a:spcPct val="120000"/>
              </a:lnSpc>
              <a:spcBef>
                <a:spcPts val="1200"/>
              </a:spcBef>
            </a:pPr>
            <a:r>
              <a:rPr lang="en-US" sz="2900" dirty="0"/>
              <a:t>(2014) SCGS will clarify county boundaries as defined in Chapter 3, Title 4</a:t>
            </a:r>
          </a:p>
          <a:p>
            <a:pPr lvl="1">
              <a:lnSpc>
                <a:spcPct val="120000"/>
              </a:lnSpc>
              <a:spcBef>
                <a:spcPts val="1200"/>
              </a:spcBef>
            </a:pPr>
            <a:r>
              <a:rPr lang="en-US" sz="2900" dirty="0"/>
              <a:t>(2014) SCGS will analyze archival and other evidence and perform field surveys to position geographically all county boundaries in accordance with statutory descriptions</a:t>
            </a:r>
          </a:p>
          <a:p>
            <a:pPr lvl="1">
              <a:lnSpc>
                <a:spcPct val="120000"/>
              </a:lnSpc>
              <a:spcBef>
                <a:spcPts val="1200"/>
              </a:spcBef>
            </a:pPr>
            <a:r>
              <a:rPr lang="en-US" sz="2900" dirty="0"/>
              <a:t>(2014) To amend section 27-2-105, Code of Laws of South Carolina, 1976, relating to the duties of the South Carolina Geodetic Survey (SCGS) with respect to determining county boundaries, so as to authorize and direct the SCGS to clarify county boundaries and mediate boundary disputes between counties by providing a procedure allowing the SCGS administratively to adjust county boundaries, to provide the procedures including notice that SCGS must follow in making such adjustments, to provide that affected parties may appeal these adjustments to the Administrative Law Court in a de novo hearing, to provide the method of determining the effective date of these administrative county boundary adjustments and the notice requirements for these adjustments to be effective and to provide that nothing contained in this administrative process restricts the authority of the General Assembly by legislative enactment to adjust or otherwise clarify county boundaries by legislative enactment.</a:t>
            </a:r>
          </a:p>
          <a:p>
            <a:pPr marL="0" indent="0">
              <a:buNone/>
            </a:pPr>
            <a:endParaRPr lang="en-US" dirty="0"/>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3</a:t>
            </a:fld>
            <a:endParaRPr lang="en-US" dirty="0"/>
          </a:p>
        </p:txBody>
      </p:sp>
      <p:sp>
        <p:nvSpPr>
          <p:cNvPr id="7" name="TextBox 6">
            <a:extLst>
              <a:ext uri="{FF2B5EF4-FFF2-40B4-BE49-F238E27FC236}">
                <a16:creationId xmlns:a16="http://schemas.microsoft.com/office/drawing/2014/main" id="{3CEE2E2E-82E8-4768-A95F-493574ED1DAC}"/>
              </a:ext>
            </a:extLst>
          </p:cNvPr>
          <p:cNvSpPr txBox="1"/>
          <p:nvPr/>
        </p:nvSpPr>
        <p:spPr>
          <a:xfrm>
            <a:off x="1472185" y="5779336"/>
            <a:ext cx="4441253" cy="338554"/>
          </a:xfrm>
          <a:prstGeom prst="rect">
            <a:avLst/>
          </a:prstGeom>
          <a:solidFill>
            <a:schemeClr val="bg1"/>
          </a:solidFill>
          <a:ln>
            <a:solidFill>
              <a:schemeClr val="tx1"/>
            </a:solidFill>
          </a:ln>
        </p:spPr>
        <p:txBody>
          <a:bodyPr wrap="square" rtlCol="0">
            <a:spAutoFit/>
          </a:bodyPr>
          <a:lstStyle/>
          <a:p>
            <a:pPr defTabSz="914400">
              <a:defRPr/>
            </a:pPr>
            <a:r>
              <a:rPr lang="en-US" sz="1600" dirty="0">
                <a:solidFill>
                  <a:prstClr val="black"/>
                </a:solidFill>
                <a:latin typeface="Constantia"/>
              </a:rPr>
              <a:t>Op. S.C. Atty. Gen. 2016 (S.C.A.G. March 1, 2016)</a:t>
            </a:r>
          </a:p>
        </p:txBody>
      </p:sp>
      <p:sp>
        <p:nvSpPr>
          <p:cNvPr id="8" name="TextBox 7">
            <a:extLst>
              <a:ext uri="{FF2B5EF4-FFF2-40B4-BE49-F238E27FC236}">
                <a16:creationId xmlns:a16="http://schemas.microsoft.com/office/drawing/2014/main" id="{A23F8EA8-AFF4-4334-B0B2-598E27072AC4}"/>
              </a:ext>
            </a:extLst>
          </p:cNvPr>
          <p:cNvSpPr txBox="1"/>
          <p:nvPr/>
        </p:nvSpPr>
        <p:spPr>
          <a:xfrm>
            <a:off x="6806184" y="5779336"/>
            <a:ext cx="4441253" cy="338554"/>
          </a:xfrm>
          <a:prstGeom prst="rect">
            <a:avLst/>
          </a:prstGeom>
          <a:solidFill>
            <a:sysClr val="window" lastClr="FFFFFF"/>
          </a:solidFill>
          <a:ln>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onstantia"/>
              </a:rPr>
              <a:t>Op. S.C. Atty. Gen. 2018 (S.C.A.G. May 22, 2018)</a:t>
            </a:r>
          </a:p>
        </p:txBody>
      </p:sp>
    </p:spTree>
    <p:extLst>
      <p:ext uri="{BB962C8B-B14F-4D97-AF65-F5344CB8AC3E}">
        <p14:creationId xmlns:p14="http://schemas.microsoft.com/office/powerpoint/2010/main" val="3876385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30</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10825" y="4996999"/>
            <a:ext cx="1781175" cy="2134837"/>
          </a:xfrm>
          <a:prstGeom prst="rect">
            <a:avLst/>
          </a:prstGeom>
        </p:spPr>
      </p:pic>
      <p:pic>
        <p:nvPicPr>
          <p:cNvPr id="6" name="Picture 5">
            <a:extLst>
              <a:ext uri="{FF2B5EF4-FFF2-40B4-BE49-F238E27FC236}">
                <a16:creationId xmlns:a16="http://schemas.microsoft.com/office/drawing/2014/main" id="{5A36E096-F984-4C0A-ABF7-0FEF0966E58E}"/>
              </a:ext>
            </a:extLst>
          </p:cNvPr>
          <p:cNvPicPr>
            <a:picLocks noChangeAspect="1"/>
          </p:cNvPicPr>
          <p:nvPr/>
        </p:nvPicPr>
        <p:blipFill>
          <a:blip r:embed="rId3"/>
          <a:stretch>
            <a:fillRect/>
          </a:stretch>
        </p:blipFill>
        <p:spPr>
          <a:xfrm>
            <a:off x="1600200" y="337366"/>
            <a:ext cx="8943975" cy="5911034"/>
          </a:xfrm>
          <a:prstGeom prst="rect">
            <a:avLst/>
          </a:prstGeom>
        </p:spPr>
      </p:pic>
    </p:spTree>
    <p:extLst>
      <p:ext uri="{BB962C8B-B14F-4D97-AF65-F5344CB8AC3E}">
        <p14:creationId xmlns:p14="http://schemas.microsoft.com/office/powerpoint/2010/main" val="3056588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31</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10825" y="4996999"/>
            <a:ext cx="1781175" cy="2134837"/>
          </a:xfrm>
          <a:prstGeom prst="rect">
            <a:avLst/>
          </a:prstGeom>
        </p:spPr>
      </p:pic>
      <p:pic>
        <p:nvPicPr>
          <p:cNvPr id="2" name="Picture 1">
            <a:extLst>
              <a:ext uri="{FF2B5EF4-FFF2-40B4-BE49-F238E27FC236}">
                <a16:creationId xmlns:a16="http://schemas.microsoft.com/office/drawing/2014/main" id="{DE757CB7-FB8F-4DA8-9FF6-A7EAEBC136A6}"/>
              </a:ext>
            </a:extLst>
          </p:cNvPr>
          <p:cNvPicPr>
            <a:picLocks noChangeAspect="1"/>
          </p:cNvPicPr>
          <p:nvPr/>
        </p:nvPicPr>
        <p:blipFill>
          <a:blip r:embed="rId3"/>
          <a:stretch>
            <a:fillRect/>
          </a:stretch>
        </p:blipFill>
        <p:spPr>
          <a:xfrm>
            <a:off x="1522925" y="248648"/>
            <a:ext cx="9146149" cy="6080743"/>
          </a:xfrm>
          <a:prstGeom prst="rect">
            <a:avLst/>
          </a:prstGeom>
        </p:spPr>
      </p:pic>
    </p:spTree>
    <p:extLst>
      <p:ext uri="{BB962C8B-B14F-4D97-AF65-F5344CB8AC3E}">
        <p14:creationId xmlns:p14="http://schemas.microsoft.com/office/powerpoint/2010/main" val="549625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7CFD-424C-42D5-BF06-F653BD66C435}"/>
              </a:ext>
            </a:extLst>
          </p:cNvPr>
          <p:cNvSpPr>
            <a:spLocks noGrp="1"/>
          </p:cNvSpPr>
          <p:nvPr>
            <p:ph type="title"/>
          </p:nvPr>
        </p:nvSpPr>
        <p:spPr/>
        <p:txBody>
          <a:bodyPr>
            <a:normAutofit/>
          </a:bodyPr>
          <a:lstStyle/>
          <a:p>
            <a:r>
              <a:rPr lang="en-US" sz="3200" dirty="0"/>
              <a:t>Lexington and Saluda Boundary</a:t>
            </a: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32</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10825" y="4996999"/>
            <a:ext cx="1781175" cy="2134837"/>
          </a:xfrm>
          <a:prstGeom prst="rect">
            <a:avLst/>
          </a:prstGeom>
        </p:spPr>
      </p:pic>
      <p:pic>
        <p:nvPicPr>
          <p:cNvPr id="7" name="Content Placeholder 6">
            <a:extLst>
              <a:ext uri="{FF2B5EF4-FFF2-40B4-BE49-F238E27FC236}">
                <a16:creationId xmlns:a16="http://schemas.microsoft.com/office/drawing/2014/main" id="{E72F32F3-AFBF-4BEF-ADBF-A9E7B68E25D1}"/>
              </a:ext>
            </a:extLst>
          </p:cNvPr>
          <p:cNvPicPr>
            <a:picLocks noGrp="1" noChangeAspect="1"/>
          </p:cNvPicPr>
          <p:nvPr>
            <p:ph idx="1"/>
          </p:nvPr>
        </p:nvPicPr>
        <p:blipFill>
          <a:blip r:embed="rId3"/>
          <a:stretch>
            <a:fillRect/>
          </a:stretch>
        </p:blipFill>
        <p:spPr>
          <a:xfrm>
            <a:off x="2810486" y="1530352"/>
            <a:ext cx="7895004" cy="4352921"/>
          </a:xfrm>
          <a:prstGeom prst="rect">
            <a:avLst/>
          </a:prstGeom>
        </p:spPr>
      </p:pic>
      <p:sp>
        <p:nvSpPr>
          <p:cNvPr id="8" name="TextBox 7">
            <a:extLst>
              <a:ext uri="{FF2B5EF4-FFF2-40B4-BE49-F238E27FC236}">
                <a16:creationId xmlns:a16="http://schemas.microsoft.com/office/drawing/2014/main" id="{2B969164-2C32-4E25-A0EE-7B01E1A49BD8}"/>
              </a:ext>
            </a:extLst>
          </p:cNvPr>
          <p:cNvSpPr txBox="1"/>
          <p:nvPr/>
        </p:nvSpPr>
        <p:spPr>
          <a:xfrm>
            <a:off x="604061" y="2200275"/>
            <a:ext cx="1992277" cy="1384995"/>
          </a:xfrm>
          <a:prstGeom prst="rect">
            <a:avLst/>
          </a:prstGeom>
          <a:noFill/>
        </p:spPr>
        <p:txBody>
          <a:bodyPr wrap="none" rtlCol="0">
            <a:spAutoFit/>
          </a:bodyPr>
          <a:lstStyle/>
          <a:p>
            <a:pPr algn="ctr"/>
            <a:r>
              <a:rPr lang="en-US" sz="2800" dirty="0">
                <a:solidFill>
                  <a:srgbClr val="1C3961"/>
                </a:solidFill>
                <a:latin typeface="Franklin Gothic Book" panose="020B0503020102020204" pitchFamily="34" charset="0"/>
              </a:rPr>
              <a:t>Sonar</a:t>
            </a:r>
          </a:p>
          <a:p>
            <a:pPr algn="ctr"/>
            <a:r>
              <a:rPr lang="en-US" sz="2800" dirty="0">
                <a:solidFill>
                  <a:srgbClr val="1C3961"/>
                </a:solidFill>
                <a:latin typeface="Franklin Gothic Book" panose="020B0503020102020204" pitchFamily="34" charset="0"/>
              </a:rPr>
              <a:t>Bathymetric</a:t>
            </a:r>
          </a:p>
          <a:p>
            <a:pPr algn="ctr"/>
            <a:r>
              <a:rPr lang="en-US" sz="2800" dirty="0">
                <a:solidFill>
                  <a:srgbClr val="1C3961"/>
                </a:solidFill>
                <a:latin typeface="Franklin Gothic Book" panose="020B0503020102020204" pitchFamily="34" charset="0"/>
              </a:rPr>
              <a:t>Survey</a:t>
            </a:r>
          </a:p>
        </p:txBody>
      </p:sp>
    </p:spTree>
    <p:extLst>
      <p:ext uri="{BB962C8B-B14F-4D97-AF65-F5344CB8AC3E}">
        <p14:creationId xmlns:p14="http://schemas.microsoft.com/office/powerpoint/2010/main" val="2495251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7CFD-424C-42D5-BF06-F653BD66C435}"/>
              </a:ext>
            </a:extLst>
          </p:cNvPr>
          <p:cNvSpPr>
            <a:spLocks noGrp="1"/>
          </p:cNvSpPr>
          <p:nvPr>
            <p:ph type="title"/>
          </p:nvPr>
        </p:nvSpPr>
        <p:spPr/>
        <p:txBody>
          <a:bodyPr>
            <a:normAutofit/>
          </a:bodyPr>
          <a:lstStyle/>
          <a:p>
            <a:r>
              <a:rPr lang="en-US" sz="3200" dirty="0"/>
              <a:t>Lexington and Saluda Boundary</a:t>
            </a: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33</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10825" y="4996999"/>
            <a:ext cx="1781175" cy="2134837"/>
          </a:xfrm>
          <a:prstGeom prst="rect">
            <a:avLst/>
          </a:prstGeom>
        </p:spPr>
      </p:pic>
      <p:sp>
        <p:nvSpPr>
          <p:cNvPr id="8" name="TextBox 7">
            <a:extLst>
              <a:ext uri="{FF2B5EF4-FFF2-40B4-BE49-F238E27FC236}">
                <a16:creationId xmlns:a16="http://schemas.microsoft.com/office/drawing/2014/main" id="{2B969164-2C32-4E25-A0EE-7B01E1A49BD8}"/>
              </a:ext>
            </a:extLst>
          </p:cNvPr>
          <p:cNvSpPr txBox="1"/>
          <p:nvPr/>
        </p:nvSpPr>
        <p:spPr>
          <a:xfrm>
            <a:off x="604061" y="2200275"/>
            <a:ext cx="1992277" cy="1384995"/>
          </a:xfrm>
          <a:prstGeom prst="rect">
            <a:avLst/>
          </a:prstGeom>
          <a:noFill/>
        </p:spPr>
        <p:txBody>
          <a:bodyPr wrap="none" rtlCol="0">
            <a:spAutoFit/>
          </a:bodyPr>
          <a:lstStyle/>
          <a:p>
            <a:pPr algn="ctr"/>
            <a:r>
              <a:rPr lang="en-US" sz="2800" dirty="0">
                <a:solidFill>
                  <a:srgbClr val="1C3961"/>
                </a:solidFill>
                <a:latin typeface="Franklin Gothic Book" panose="020B0503020102020204" pitchFamily="34" charset="0"/>
              </a:rPr>
              <a:t>Sonar</a:t>
            </a:r>
          </a:p>
          <a:p>
            <a:pPr algn="ctr"/>
            <a:r>
              <a:rPr lang="en-US" sz="2800" dirty="0">
                <a:solidFill>
                  <a:srgbClr val="1C3961"/>
                </a:solidFill>
                <a:latin typeface="Franklin Gothic Book" panose="020B0503020102020204" pitchFamily="34" charset="0"/>
              </a:rPr>
              <a:t>Bathymetric</a:t>
            </a:r>
          </a:p>
          <a:p>
            <a:pPr algn="ctr"/>
            <a:r>
              <a:rPr lang="en-US" sz="2800" dirty="0">
                <a:solidFill>
                  <a:srgbClr val="1C3961"/>
                </a:solidFill>
                <a:latin typeface="Franklin Gothic Book" panose="020B0503020102020204" pitchFamily="34" charset="0"/>
              </a:rPr>
              <a:t>Survey</a:t>
            </a:r>
          </a:p>
        </p:txBody>
      </p:sp>
      <p:pic>
        <p:nvPicPr>
          <p:cNvPr id="9" name="Content Placeholder 8">
            <a:extLst>
              <a:ext uri="{FF2B5EF4-FFF2-40B4-BE49-F238E27FC236}">
                <a16:creationId xmlns:a16="http://schemas.microsoft.com/office/drawing/2014/main" id="{C895E8C4-5AD6-4333-9E98-C19BBF9239C0}"/>
              </a:ext>
            </a:extLst>
          </p:cNvPr>
          <p:cNvPicPr>
            <a:picLocks noGrp="1" noChangeAspect="1"/>
          </p:cNvPicPr>
          <p:nvPr>
            <p:ph idx="1"/>
          </p:nvPr>
        </p:nvPicPr>
        <p:blipFill>
          <a:blip r:embed="rId3"/>
          <a:stretch>
            <a:fillRect/>
          </a:stretch>
        </p:blipFill>
        <p:spPr>
          <a:xfrm>
            <a:off x="2596338" y="1589565"/>
            <a:ext cx="8120576" cy="4474852"/>
          </a:xfrm>
          <a:prstGeom prst="rect">
            <a:avLst/>
          </a:prstGeom>
        </p:spPr>
      </p:pic>
    </p:spTree>
    <p:extLst>
      <p:ext uri="{BB962C8B-B14F-4D97-AF65-F5344CB8AC3E}">
        <p14:creationId xmlns:p14="http://schemas.microsoft.com/office/powerpoint/2010/main" val="1328387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7CFD-424C-42D5-BF06-F653BD66C435}"/>
              </a:ext>
            </a:extLst>
          </p:cNvPr>
          <p:cNvSpPr>
            <a:spLocks noGrp="1"/>
          </p:cNvSpPr>
          <p:nvPr>
            <p:ph type="title"/>
          </p:nvPr>
        </p:nvSpPr>
        <p:spPr/>
        <p:txBody>
          <a:bodyPr>
            <a:normAutofit/>
          </a:bodyPr>
          <a:lstStyle/>
          <a:p>
            <a:r>
              <a:rPr lang="en-US" sz="3200" dirty="0"/>
              <a:t>Lexington and Saluda Boundary</a:t>
            </a: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34</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10825" y="4996999"/>
            <a:ext cx="1781175" cy="2134837"/>
          </a:xfrm>
          <a:prstGeom prst="rect">
            <a:avLst/>
          </a:prstGeom>
        </p:spPr>
      </p:pic>
      <p:pic>
        <p:nvPicPr>
          <p:cNvPr id="7" name="Content Placeholder 6">
            <a:extLst>
              <a:ext uri="{FF2B5EF4-FFF2-40B4-BE49-F238E27FC236}">
                <a16:creationId xmlns:a16="http://schemas.microsoft.com/office/drawing/2014/main" id="{7E32A455-CA2D-4081-8A1C-5AEFF469EE01}"/>
              </a:ext>
            </a:extLst>
          </p:cNvPr>
          <p:cNvPicPr>
            <a:picLocks noGrp="1" noChangeAspect="1"/>
          </p:cNvPicPr>
          <p:nvPr>
            <p:ph idx="1"/>
          </p:nvPr>
        </p:nvPicPr>
        <p:blipFill>
          <a:blip r:embed="rId3"/>
          <a:stretch>
            <a:fillRect/>
          </a:stretch>
        </p:blipFill>
        <p:spPr>
          <a:xfrm>
            <a:off x="487111" y="1025682"/>
            <a:ext cx="4340728" cy="2908044"/>
          </a:xfrm>
          <a:prstGeom prst="rect">
            <a:avLst/>
          </a:prstGeom>
        </p:spPr>
      </p:pic>
      <p:pic>
        <p:nvPicPr>
          <p:cNvPr id="10" name="Picture 9">
            <a:extLst>
              <a:ext uri="{FF2B5EF4-FFF2-40B4-BE49-F238E27FC236}">
                <a16:creationId xmlns:a16="http://schemas.microsoft.com/office/drawing/2014/main" id="{64A0B028-7846-49D6-89DE-CF48C1C51673}"/>
              </a:ext>
            </a:extLst>
          </p:cNvPr>
          <p:cNvPicPr>
            <a:picLocks noChangeAspect="1"/>
          </p:cNvPicPr>
          <p:nvPr/>
        </p:nvPicPr>
        <p:blipFill>
          <a:blip r:embed="rId4"/>
          <a:stretch>
            <a:fillRect/>
          </a:stretch>
        </p:blipFill>
        <p:spPr>
          <a:xfrm>
            <a:off x="1435121" y="3933726"/>
            <a:ext cx="2444708" cy="2286198"/>
          </a:xfrm>
          <a:prstGeom prst="rect">
            <a:avLst/>
          </a:prstGeom>
        </p:spPr>
      </p:pic>
      <p:pic>
        <p:nvPicPr>
          <p:cNvPr id="11" name="Picture 10">
            <a:extLst>
              <a:ext uri="{FF2B5EF4-FFF2-40B4-BE49-F238E27FC236}">
                <a16:creationId xmlns:a16="http://schemas.microsoft.com/office/drawing/2014/main" id="{7C6C1071-DD77-4E13-9AD8-E1FE2967BE4C}"/>
              </a:ext>
            </a:extLst>
          </p:cNvPr>
          <p:cNvPicPr>
            <a:picLocks noChangeAspect="1"/>
          </p:cNvPicPr>
          <p:nvPr/>
        </p:nvPicPr>
        <p:blipFill>
          <a:blip r:embed="rId5"/>
          <a:stretch>
            <a:fillRect/>
          </a:stretch>
        </p:blipFill>
        <p:spPr>
          <a:xfrm>
            <a:off x="6169241" y="1025682"/>
            <a:ext cx="5535648" cy="3048264"/>
          </a:xfrm>
          <a:prstGeom prst="rect">
            <a:avLst/>
          </a:prstGeom>
        </p:spPr>
      </p:pic>
      <p:pic>
        <p:nvPicPr>
          <p:cNvPr id="12" name="Picture 11">
            <a:extLst>
              <a:ext uri="{FF2B5EF4-FFF2-40B4-BE49-F238E27FC236}">
                <a16:creationId xmlns:a16="http://schemas.microsoft.com/office/drawing/2014/main" id="{153353D1-B4C0-4F23-BE49-763370C8A805}"/>
              </a:ext>
            </a:extLst>
          </p:cNvPr>
          <p:cNvPicPr>
            <a:picLocks noChangeAspect="1"/>
          </p:cNvPicPr>
          <p:nvPr/>
        </p:nvPicPr>
        <p:blipFill>
          <a:blip r:embed="rId6"/>
          <a:stretch>
            <a:fillRect/>
          </a:stretch>
        </p:blipFill>
        <p:spPr>
          <a:xfrm>
            <a:off x="6169241" y="4190243"/>
            <a:ext cx="3644124" cy="2156154"/>
          </a:xfrm>
          <a:prstGeom prst="rect">
            <a:avLst/>
          </a:prstGeom>
        </p:spPr>
      </p:pic>
    </p:spTree>
    <p:extLst>
      <p:ext uri="{BB962C8B-B14F-4D97-AF65-F5344CB8AC3E}">
        <p14:creationId xmlns:p14="http://schemas.microsoft.com/office/powerpoint/2010/main" val="1439210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35</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10825" y="4996999"/>
            <a:ext cx="1781175" cy="2134837"/>
          </a:xfrm>
          <a:prstGeom prst="rect">
            <a:avLst/>
          </a:prstGeom>
        </p:spPr>
      </p:pic>
      <p:pic>
        <p:nvPicPr>
          <p:cNvPr id="11" name="Picture 10">
            <a:extLst>
              <a:ext uri="{FF2B5EF4-FFF2-40B4-BE49-F238E27FC236}">
                <a16:creationId xmlns:a16="http://schemas.microsoft.com/office/drawing/2014/main" id="{61610568-2386-41DD-954D-2F18B0669E99}"/>
              </a:ext>
            </a:extLst>
          </p:cNvPr>
          <p:cNvPicPr>
            <a:picLocks noChangeAspect="1"/>
          </p:cNvPicPr>
          <p:nvPr/>
        </p:nvPicPr>
        <p:blipFill>
          <a:blip r:embed="rId3"/>
          <a:stretch>
            <a:fillRect/>
          </a:stretch>
        </p:blipFill>
        <p:spPr>
          <a:xfrm>
            <a:off x="344671" y="376119"/>
            <a:ext cx="3572566" cy="2676376"/>
          </a:xfrm>
          <a:prstGeom prst="rect">
            <a:avLst/>
          </a:prstGeom>
        </p:spPr>
      </p:pic>
      <p:pic>
        <p:nvPicPr>
          <p:cNvPr id="12" name="Picture 11">
            <a:extLst>
              <a:ext uri="{FF2B5EF4-FFF2-40B4-BE49-F238E27FC236}">
                <a16:creationId xmlns:a16="http://schemas.microsoft.com/office/drawing/2014/main" id="{948FF561-36B3-4152-879C-17C2FA154D22}"/>
              </a:ext>
            </a:extLst>
          </p:cNvPr>
          <p:cNvPicPr>
            <a:picLocks noChangeAspect="1"/>
          </p:cNvPicPr>
          <p:nvPr/>
        </p:nvPicPr>
        <p:blipFill>
          <a:blip r:embed="rId4"/>
          <a:stretch>
            <a:fillRect/>
          </a:stretch>
        </p:blipFill>
        <p:spPr>
          <a:xfrm>
            <a:off x="6304684" y="569394"/>
            <a:ext cx="5974598" cy="4633362"/>
          </a:xfrm>
          <a:prstGeom prst="rect">
            <a:avLst/>
          </a:prstGeom>
        </p:spPr>
      </p:pic>
      <p:pic>
        <p:nvPicPr>
          <p:cNvPr id="13" name="Picture 12">
            <a:extLst>
              <a:ext uri="{FF2B5EF4-FFF2-40B4-BE49-F238E27FC236}">
                <a16:creationId xmlns:a16="http://schemas.microsoft.com/office/drawing/2014/main" id="{26A59E3B-AB6D-41F5-BC4C-4238B938626C}"/>
              </a:ext>
            </a:extLst>
          </p:cNvPr>
          <p:cNvPicPr>
            <a:picLocks noChangeAspect="1"/>
          </p:cNvPicPr>
          <p:nvPr/>
        </p:nvPicPr>
        <p:blipFill>
          <a:blip r:embed="rId5"/>
          <a:stretch>
            <a:fillRect/>
          </a:stretch>
        </p:blipFill>
        <p:spPr>
          <a:xfrm>
            <a:off x="3681274" y="1984457"/>
            <a:ext cx="2853175" cy="4304149"/>
          </a:xfrm>
          <a:prstGeom prst="rect">
            <a:avLst/>
          </a:prstGeom>
        </p:spPr>
      </p:pic>
    </p:spTree>
    <p:extLst>
      <p:ext uri="{BB962C8B-B14F-4D97-AF65-F5344CB8AC3E}">
        <p14:creationId xmlns:p14="http://schemas.microsoft.com/office/powerpoint/2010/main" val="2266052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36</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10825" y="4996999"/>
            <a:ext cx="1781175" cy="2134837"/>
          </a:xfrm>
          <a:prstGeom prst="rect">
            <a:avLst/>
          </a:prstGeom>
        </p:spPr>
      </p:pic>
      <p:pic>
        <p:nvPicPr>
          <p:cNvPr id="2" name="Picture 1">
            <a:extLst>
              <a:ext uri="{FF2B5EF4-FFF2-40B4-BE49-F238E27FC236}">
                <a16:creationId xmlns:a16="http://schemas.microsoft.com/office/drawing/2014/main" id="{DEA6D446-3C7E-40FE-BFD8-4C91F3CF40E9}"/>
              </a:ext>
            </a:extLst>
          </p:cNvPr>
          <p:cNvPicPr>
            <a:picLocks noChangeAspect="1"/>
          </p:cNvPicPr>
          <p:nvPr/>
        </p:nvPicPr>
        <p:blipFill>
          <a:blip r:embed="rId3"/>
          <a:stretch>
            <a:fillRect/>
          </a:stretch>
        </p:blipFill>
        <p:spPr>
          <a:xfrm>
            <a:off x="7300912" y="257914"/>
            <a:ext cx="3381375" cy="6019062"/>
          </a:xfrm>
          <a:prstGeom prst="rect">
            <a:avLst/>
          </a:prstGeom>
        </p:spPr>
      </p:pic>
      <p:pic>
        <p:nvPicPr>
          <p:cNvPr id="5" name="Picture 4">
            <a:extLst>
              <a:ext uri="{FF2B5EF4-FFF2-40B4-BE49-F238E27FC236}">
                <a16:creationId xmlns:a16="http://schemas.microsoft.com/office/drawing/2014/main" id="{7D49161B-012B-4711-987B-4A42D80D63E7}"/>
              </a:ext>
            </a:extLst>
          </p:cNvPr>
          <p:cNvPicPr>
            <a:picLocks noChangeAspect="1"/>
          </p:cNvPicPr>
          <p:nvPr/>
        </p:nvPicPr>
        <p:blipFill>
          <a:blip r:embed="rId4"/>
          <a:stretch>
            <a:fillRect/>
          </a:stretch>
        </p:blipFill>
        <p:spPr>
          <a:xfrm>
            <a:off x="332003" y="284089"/>
            <a:ext cx="2639797" cy="5992887"/>
          </a:xfrm>
          <a:prstGeom prst="rect">
            <a:avLst/>
          </a:prstGeom>
        </p:spPr>
      </p:pic>
      <p:pic>
        <p:nvPicPr>
          <p:cNvPr id="6" name="Picture 5">
            <a:extLst>
              <a:ext uri="{FF2B5EF4-FFF2-40B4-BE49-F238E27FC236}">
                <a16:creationId xmlns:a16="http://schemas.microsoft.com/office/drawing/2014/main" id="{8A950A96-257C-4818-8F44-EF211FAC5C0B}"/>
              </a:ext>
            </a:extLst>
          </p:cNvPr>
          <p:cNvPicPr>
            <a:picLocks noChangeAspect="1"/>
          </p:cNvPicPr>
          <p:nvPr/>
        </p:nvPicPr>
        <p:blipFill>
          <a:blip r:embed="rId5"/>
          <a:stretch>
            <a:fillRect/>
          </a:stretch>
        </p:blipFill>
        <p:spPr>
          <a:xfrm>
            <a:off x="3011716" y="1600044"/>
            <a:ext cx="4249280" cy="3334801"/>
          </a:xfrm>
          <a:prstGeom prst="rect">
            <a:avLst/>
          </a:prstGeom>
        </p:spPr>
      </p:pic>
    </p:spTree>
    <p:extLst>
      <p:ext uri="{BB962C8B-B14F-4D97-AF65-F5344CB8AC3E}">
        <p14:creationId xmlns:p14="http://schemas.microsoft.com/office/powerpoint/2010/main" val="243641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37</a:t>
            </a:fld>
            <a:endParaRPr lang="en-US" dirty="0"/>
          </a:p>
        </p:txBody>
      </p:sp>
      <p:pic>
        <p:nvPicPr>
          <p:cNvPr id="14" name="Picture 13">
            <a:extLst>
              <a:ext uri="{FF2B5EF4-FFF2-40B4-BE49-F238E27FC236}">
                <a16:creationId xmlns:a16="http://schemas.microsoft.com/office/drawing/2014/main" id="{9BEEA9F5-C970-43CF-9D93-2FCB85089040}"/>
              </a:ext>
            </a:extLst>
          </p:cNvPr>
          <p:cNvPicPr>
            <a:picLocks noChangeAspect="1"/>
          </p:cNvPicPr>
          <p:nvPr/>
        </p:nvPicPr>
        <p:blipFill>
          <a:blip r:embed="rId2"/>
          <a:stretch>
            <a:fillRect/>
          </a:stretch>
        </p:blipFill>
        <p:spPr>
          <a:xfrm>
            <a:off x="10410825" y="4996999"/>
            <a:ext cx="1781175" cy="2134837"/>
          </a:xfrm>
          <a:prstGeom prst="rect">
            <a:avLst/>
          </a:prstGeom>
        </p:spPr>
      </p:pic>
      <p:pic>
        <p:nvPicPr>
          <p:cNvPr id="7" name="Picture 6">
            <a:extLst>
              <a:ext uri="{FF2B5EF4-FFF2-40B4-BE49-F238E27FC236}">
                <a16:creationId xmlns:a16="http://schemas.microsoft.com/office/drawing/2014/main" id="{3C5CC393-E69B-4353-909D-3A095FB9FD52}"/>
              </a:ext>
            </a:extLst>
          </p:cNvPr>
          <p:cNvPicPr>
            <a:picLocks noChangeAspect="1"/>
          </p:cNvPicPr>
          <p:nvPr/>
        </p:nvPicPr>
        <p:blipFill>
          <a:blip r:embed="rId3"/>
          <a:stretch>
            <a:fillRect/>
          </a:stretch>
        </p:blipFill>
        <p:spPr>
          <a:xfrm>
            <a:off x="2956288" y="1063547"/>
            <a:ext cx="6279424" cy="2365453"/>
          </a:xfrm>
          <a:prstGeom prst="rect">
            <a:avLst/>
          </a:prstGeom>
        </p:spPr>
      </p:pic>
      <p:sp>
        <p:nvSpPr>
          <p:cNvPr id="8" name="TextBox 7">
            <a:extLst>
              <a:ext uri="{FF2B5EF4-FFF2-40B4-BE49-F238E27FC236}">
                <a16:creationId xmlns:a16="http://schemas.microsoft.com/office/drawing/2014/main" id="{CD00CD8D-3490-4FB1-8092-A4B803AE3CCC}"/>
              </a:ext>
            </a:extLst>
          </p:cNvPr>
          <p:cNvSpPr txBox="1"/>
          <p:nvPr/>
        </p:nvSpPr>
        <p:spPr>
          <a:xfrm flipH="1">
            <a:off x="1233487" y="4404757"/>
            <a:ext cx="9725026" cy="707886"/>
          </a:xfrm>
          <a:prstGeom prst="rect">
            <a:avLst/>
          </a:prstGeom>
          <a:noFill/>
        </p:spPr>
        <p:txBody>
          <a:bodyPr wrap="square" rtlCol="0">
            <a:spAutoFit/>
          </a:bodyPr>
          <a:lstStyle/>
          <a:p>
            <a:pPr algn="ctr"/>
            <a:r>
              <a:rPr lang="en-US" sz="4000" dirty="0">
                <a:solidFill>
                  <a:srgbClr val="1C3961"/>
                </a:solidFill>
                <a:latin typeface="Franklin Gothic Book" panose="020B0503020102020204" pitchFamily="34" charset="0"/>
              </a:rPr>
              <a:t>Glenn Associates Surveying, Inc </a:t>
            </a:r>
          </a:p>
        </p:txBody>
      </p:sp>
    </p:spTree>
    <p:extLst>
      <p:ext uri="{BB962C8B-B14F-4D97-AF65-F5344CB8AC3E}">
        <p14:creationId xmlns:p14="http://schemas.microsoft.com/office/powerpoint/2010/main" val="4000940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38</a:t>
            </a:fld>
            <a:endParaRPr lang="en-US" dirty="0"/>
          </a:p>
        </p:txBody>
      </p:sp>
      <p:pic>
        <p:nvPicPr>
          <p:cNvPr id="7" name="Picture 6">
            <a:extLst>
              <a:ext uri="{FF2B5EF4-FFF2-40B4-BE49-F238E27FC236}">
                <a16:creationId xmlns:a16="http://schemas.microsoft.com/office/drawing/2014/main" id="{19CD1A6A-6510-46E5-B177-35DC6AFAB3D4}"/>
              </a:ext>
            </a:extLst>
          </p:cNvPr>
          <p:cNvPicPr>
            <a:picLocks noChangeAspect="1"/>
          </p:cNvPicPr>
          <p:nvPr/>
        </p:nvPicPr>
        <p:blipFill>
          <a:blip r:embed="rId2"/>
          <a:stretch>
            <a:fillRect/>
          </a:stretch>
        </p:blipFill>
        <p:spPr>
          <a:xfrm>
            <a:off x="141083" y="189948"/>
            <a:ext cx="6175783" cy="3944454"/>
          </a:xfrm>
          <a:prstGeom prst="rect">
            <a:avLst/>
          </a:prstGeom>
        </p:spPr>
      </p:pic>
      <p:pic>
        <p:nvPicPr>
          <p:cNvPr id="8" name="Picture 7">
            <a:extLst>
              <a:ext uri="{FF2B5EF4-FFF2-40B4-BE49-F238E27FC236}">
                <a16:creationId xmlns:a16="http://schemas.microsoft.com/office/drawing/2014/main" id="{311E517E-56BC-41B2-BC6C-4F78CEADD964}"/>
              </a:ext>
            </a:extLst>
          </p:cNvPr>
          <p:cNvPicPr>
            <a:picLocks noChangeAspect="1"/>
          </p:cNvPicPr>
          <p:nvPr/>
        </p:nvPicPr>
        <p:blipFill>
          <a:blip r:embed="rId3"/>
          <a:stretch>
            <a:fillRect/>
          </a:stretch>
        </p:blipFill>
        <p:spPr>
          <a:xfrm>
            <a:off x="5686141" y="2580943"/>
            <a:ext cx="6364776" cy="3816427"/>
          </a:xfrm>
          <a:prstGeom prst="rect">
            <a:avLst/>
          </a:prstGeom>
        </p:spPr>
      </p:pic>
      <p:pic>
        <p:nvPicPr>
          <p:cNvPr id="11" name="Picture 10">
            <a:extLst>
              <a:ext uri="{FF2B5EF4-FFF2-40B4-BE49-F238E27FC236}">
                <a16:creationId xmlns:a16="http://schemas.microsoft.com/office/drawing/2014/main" id="{4580C055-10AB-4AD0-A641-0EC4A8CAE052}"/>
              </a:ext>
            </a:extLst>
          </p:cNvPr>
          <p:cNvPicPr>
            <a:picLocks noChangeAspect="1"/>
          </p:cNvPicPr>
          <p:nvPr/>
        </p:nvPicPr>
        <p:blipFill>
          <a:blip r:embed="rId4"/>
          <a:stretch>
            <a:fillRect/>
          </a:stretch>
        </p:blipFill>
        <p:spPr>
          <a:xfrm>
            <a:off x="2371725" y="1143000"/>
            <a:ext cx="7448550" cy="4572000"/>
          </a:xfrm>
          <a:prstGeom prst="rect">
            <a:avLst/>
          </a:prstGeom>
        </p:spPr>
      </p:pic>
    </p:spTree>
    <p:extLst>
      <p:ext uri="{BB962C8B-B14F-4D97-AF65-F5344CB8AC3E}">
        <p14:creationId xmlns:p14="http://schemas.microsoft.com/office/powerpoint/2010/main" val="1876640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88F6DE-5B5C-4820-811A-86FDF54D96DD}"/>
              </a:ext>
            </a:extLst>
          </p:cNvPr>
          <p:cNvSpPr>
            <a:spLocks noGrp="1"/>
          </p:cNvSpPr>
          <p:nvPr>
            <p:ph type="title"/>
          </p:nvPr>
        </p:nvSpPr>
        <p:spPr>
          <a:xfrm>
            <a:off x="838200" y="1373301"/>
            <a:ext cx="10515600" cy="1790468"/>
          </a:xfrm>
        </p:spPr>
        <p:txBody>
          <a:bodyPr/>
          <a:lstStyle/>
          <a:p>
            <a:r>
              <a:rPr lang="en-US" dirty="0"/>
              <a:t>Questions?</a:t>
            </a:r>
            <a:br>
              <a:rPr lang="en-US" dirty="0"/>
            </a:br>
            <a:br>
              <a:rPr lang="en-US" sz="1600" dirty="0"/>
            </a:br>
            <a:r>
              <a:rPr lang="en-US" sz="2800" dirty="0"/>
              <a:t>Or Information you would like to provide to us?</a:t>
            </a:r>
            <a:endParaRPr lang="en-US" dirty="0"/>
          </a:p>
        </p:txBody>
      </p:sp>
      <p:sp>
        <p:nvSpPr>
          <p:cNvPr id="9" name="Text Placeholder 8">
            <a:extLst>
              <a:ext uri="{FF2B5EF4-FFF2-40B4-BE49-F238E27FC236}">
                <a16:creationId xmlns:a16="http://schemas.microsoft.com/office/drawing/2014/main" id="{FFFC08EF-54D1-4AFD-8950-2CE8B8AD35B4}"/>
              </a:ext>
            </a:extLst>
          </p:cNvPr>
          <p:cNvSpPr>
            <a:spLocks noGrp="1"/>
          </p:cNvSpPr>
          <p:nvPr>
            <p:ph type="body" idx="1"/>
          </p:nvPr>
        </p:nvSpPr>
        <p:spPr>
          <a:xfrm>
            <a:off x="831851" y="3248025"/>
            <a:ext cx="10515600" cy="2841627"/>
          </a:xfrm>
        </p:spPr>
        <p:txBody>
          <a:bodyPr/>
          <a:lstStyle/>
          <a:p>
            <a:pPr algn="ctr"/>
            <a:r>
              <a:rPr lang="en-US" sz="2400" dirty="0">
                <a:solidFill>
                  <a:srgbClr val="1C3961"/>
                </a:solidFill>
              </a:rPr>
              <a:t>Please call 803-734-3793</a:t>
            </a:r>
          </a:p>
          <a:p>
            <a:pPr algn="ctr"/>
            <a:r>
              <a:rPr lang="en-US" sz="2400" dirty="0">
                <a:solidFill>
                  <a:srgbClr val="1C3961"/>
                </a:solidFill>
              </a:rPr>
              <a:t>Or email: </a:t>
            </a:r>
            <a:r>
              <a:rPr lang="en-US" sz="2400" dirty="0">
                <a:hlinkClick r:id="rId2"/>
              </a:rPr>
              <a:t>boundary@rfa.sc.gov</a:t>
            </a:r>
            <a:endParaRPr lang="en-US" sz="2400" dirty="0"/>
          </a:p>
          <a:p>
            <a:pPr algn="ctr"/>
            <a:endParaRPr lang="en-US" sz="2400" dirty="0"/>
          </a:p>
          <a:p>
            <a:pPr algn="ctr"/>
            <a:r>
              <a:rPr lang="en-US" sz="2400" dirty="0">
                <a:solidFill>
                  <a:srgbClr val="1C3961"/>
                </a:solidFill>
              </a:rPr>
              <a:t>We will work to address questions promptly or direct questions to the appropriate agency or jurisdictional entity</a:t>
            </a:r>
          </a:p>
          <a:p>
            <a:pPr algn="ctr"/>
            <a:endParaRPr lang="en-US" dirty="0"/>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39</a:t>
            </a:fld>
            <a:endParaRPr lang="en-US" dirty="0"/>
          </a:p>
        </p:txBody>
      </p:sp>
    </p:spTree>
    <p:extLst>
      <p:ext uri="{BB962C8B-B14F-4D97-AF65-F5344CB8AC3E}">
        <p14:creationId xmlns:p14="http://schemas.microsoft.com/office/powerpoint/2010/main" val="4260555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CAA1F6-45F4-46C9-A5DA-0A3480A20DA4}"/>
              </a:ext>
            </a:extLst>
          </p:cNvPr>
          <p:cNvSpPr>
            <a:spLocks noGrp="1"/>
          </p:cNvSpPr>
          <p:nvPr>
            <p:ph type="title"/>
          </p:nvPr>
        </p:nvSpPr>
        <p:spPr/>
        <p:txBody>
          <a:bodyPr>
            <a:normAutofit/>
          </a:bodyPr>
          <a:lstStyle/>
          <a:p>
            <a:r>
              <a:rPr lang="en-US" sz="3200" dirty="0"/>
              <a:t>Steps for Clarifying Boundaries</a:t>
            </a:r>
          </a:p>
        </p:txBody>
      </p:sp>
      <p:sp>
        <p:nvSpPr>
          <p:cNvPr id="6" name="Content Placeholder 5">
            <a:extLst>
              <a:ext uri="{FF2B5EF4-FFF2-40B4-BE49-F238E27FC236}">
                <a16:creationId xmlns:a16="http://schemas.microsoft.com/office/drawing/2014/main" id="{0E18CCD5-EAE6-459B-A927-C70D311E2D0A}"/>
              </a:ext>
            </a:extLst>
          </p:cNvPr>
          <p:cNvSpPr>
            <a:spLocks noGrp="1"/>
          </p:cNvSpPr>
          <p:nvPr>
            <p:ph idx="1"/>
          </p:nvPr>
        </p:nvSpPr>
        <p:spPr/>
        <p:txBody>
          <a:bodyPr>
            <a:normAutofit/>
          </a:bodyPr>
          <a:lstStyle/>
          <a:p>
            <a:pPr>
              <a:spcBef>
                <a:spcPts val="1200"/>
              </a:spcBef>
            </a:pPr>
            <a:r>
              <a:rPr lang="en-US" sz="2400" dirty="0"/>
              <a:t>Conduct historical research for documentary evidence of boundaries  </a:t>
            </a:r>
          </a:p>
          <a:p>
            <a:pPr>
              <a:spcBef>
                <a:spcPts val="1200"/>
              </a:spcBef>
            </a:pPr>
            <a:r>
              <a:rPr lang="en-US" sz="2400" dirty="0"/>
              <a:t>Perform field work to locate monuments and corroborating evidence and position on State Plane Coordinates</a:t>
            </a:r>
          </a:p>
          <a:p>
            <a:pPr>
              <a:spcBef>
                <a:spcPts val="1200"/>
              </a:spcBef>
            </a:pPr>
            <a:r>
              <a:rPr lang="en-US" sz="2400" dirty="0"/>
              <a:t>Share preliminary findings with county officials for impact analysis and to plan public meetings</a:t>
            </a:r>
          </a:p>
          <a:p>
            <a:pPr>
              <a:spcBef>
                <a:spcPts val="1200"/>
              </a:spcBef>
            </a:pPr>
            <a:r>
              <a:rPr lang="en-US" sz="2400" dirty="0"/>
              <a:t>Receive feedback and input from local officials and public</a:t>
            </a:r>
          </a:p>
          <a:p>
            <a:pPr>
              <a:spcBef>
                <a:spcPts val="1200"/>
              </a:spcBef>
            </a:pPr>
            <a:r>
              <a:rPr lang="en-US" sz="2400" dirty="0"/>
              <a:t>Review and update findings, as appropriate</a:t>
            </a:r>
          </a:p>
          <a:p>
            <a:pPr>
              <a:spcBef>
                <a:spcPts val="1200"/>
              </a:spcBef>
            </a:pPr>
            <a:r>
              <a:rPr lang="en-US" sz="2400" dirty="0"/>
              <a:t>Work to build cooperation with affected parties </a:t>
            </a:r>
          </a:p>
          <a:p>
            <a:pPr marL="0" indent="0">
              <a:buNone/>
            </a:pPr>
            <a:endParaRPr lang="en-US" dirty="0"/>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4</a:t>
            </a:fld>
            <a:endParaRPr lang="en-US" dirty="0"/>
          </a:p>
        </p:txBody>
      </p:sp>
    </p:spTree>
    <p:extLst>
      <p:ext uri="{BB962C8B-B14F-4D97-AF65-F5344CB8AC3E}">
        <p14:creationId xmlns:p14="http://schemas.microsoft.com/office/powerpoint/2010/main" val="747650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CAA1F6-45F4-46C9-A5DA-0A3480A20DA4}"/>
              </a:ext>
            </a:extLst>
          </p:cNvPr>
          <p:cNvSpPr>
            <a:spLocks noGrp="1"/>
          </p:cNvSpPr>
          <p:nvPr>
            <p:ph type="title"/>
          </p:nvPr>
        </p:nvSpPr>
        <p:spPr/>
        <p:txBody>
          <a:bodyPr>
            <a:normAutofit/>
          </a:bodyPr>
          <a:lstStyle/>
          <a:p>
            <a:r>
              <a:rPr lang="en-US" sz="3200" dirty="0"/>
              <a:t>Public Meeting Notification (Example)</a:t>
            </a: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5</a:t>
            </a:fld>
            <a:endParaRPr lang="en-US" dirty="0"/>
          </a:p>
        </p:txBody>
      </p:sp>
      <p:pic>
        <p:nvPicPr>
          <p:cNvPr id="7" name="Content Placeholder 3">
            <a:extLst>
              <a:ext uri="{FF2B5EF4-FFF2-40B4-BE49-F238E27FC236}">
                <a16:creationId xmlns:a16="http://schemas.microsoft.com/office/drawing/2014/main" id="{2BAF411F-F38D-4336-B91C-B1B082786F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06777" y="1544638"/>
            <a:ext cx="3578445" cy="4632325"/>
          </a:xfrm>
          <a:ln>
            <a:solidFill>
              <a:schemeClr val="tx1"/>
            </a:solidFill>
          </a:ln>
        </p:spPr>
      </p:pic>
    </p:spTree>
    <p:extLst>
      <p:ext uri="{BB962C8B-B14F-4D97-AF65-F5344CB8AC3E}">
        <p14:creationId xmlns:p14="http://schemas.microsoft.com/office/powerpoint/2010/main" val="944637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CAA1F6-45F4-46C9-A5DA-0A3480A20DA4}"/>
              </a:ext>
            </a:extLst>
          </p:cNvPr>
          <p:cNvSpPr>
            <a:spLocks noGrp="1"/>
          </p:cNvSpPr>
          <p:nvPr>
            <p:ph type="title"/>
          </p:nvPr>
        </p:nvSpPr>
        <p:spPr/>
        <p:txBody>
          <a:bodyPr>
            <a:normAutofit/>
          </a:bodyPr>
          <a:lstStyle/>
          <a:p>
            <a:r>
              <a:rPr lang="en-US" sz="3200" dirty="0"/>
              <a:t>Public Meeting Notification (Example)</a:t>
            </a:r>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6</a:t>
            </a:fld>
            <a:endParaRPr lang="en-US" dirty="0"/>
          </a:p>
        </p:txBody>
      </p:sp>
      <p:pic>
        <p:nvPicPr>
          <p:cNvPr id="8" name="Content Placeholder 7">
            <a:extLst>
              <a:ext uri="{FF2B5EF4-FFF2-40B4-BE49-F238E27FC236}">
                <a16:creationId xmlns:a16="http://schemas.microsoft.com/office/drawing/2014/main" id="{79EE5994-C5CB-40E9-A5D7-C5F3E25B4072}"/>
              </a:ext>
            </a:extLst>
          </p:cNvPr>
          <p:cNvPicPr>
            <a:picLocks noGrp="1" noChangeAspect="1"/>
          </p:cNvPicPr>
          <p:nvPr>
            <p:ph idx="1"/>
          </p:nvPr>
        </p:nvPicPr>
        <p:blipFill>
          <a:blip r:embed="rId2"/>
          <a:stretch>
            <a:fillRect/>
          </a:stretch>
        </p:blipFill>
        <p:spPr>
          <a:xfrm>
            <a:off x="3105583" y="1544638"/>
            <a:ext cx="5980833" cy="4632325"/>
          </a:xfrm>
          <a:prstGeom prst="rect">
            <a:avLst/>
          </a:prstGeom>
        </p:spPr>
      </p:pic>
    </p:spTree>
    <p:extLst>
      <p:ext uri="{BB962C8B-B14F-4D97-AF65-F5344CB8AC3E}">
        <p14:creationId xmlns:p14="http://schemas.microsoft.com/office/powerpoint/2010/main" val="294294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992" y="380355"/>
            <a:ext cx="10213848" cy="1139825"/>
          </a:xfrm>
        </p:spPr>
        <p:txBody>
          <a:bodyPr rtlCol="0">
            <a:normAutofit/>
          </a:bodyPr>
          <a:lstStyle/>
          <a:p>
            <a:pPr>
              <a:defRPr/>
            </a:pPr>
            <a:r>
              <a:rPr lang="en-US" sz="3200" dirty="0"/>
              <a:t>Scatter Gram of Differences Between Observations</a:t>
            </a:r>
            <a:br>
              <a:rPr lang="en-US" dirty="0"/>
            </a:br>
            <a:r>
              <a:rPr lang="en-US" sz="1800" dirty="0"/>
              <a:t>2 – Five Minute Sessions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54900281"/>
              </p:ext>
            </p:extLst>
          </p:nvPr>
        </p:nvGraphicFramePr>
        <p:xfrm>
          <a:off x="2852058" y="1693412"/>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3810000" y="2590800"/>
            <a:ext cx="3657600" cy="3200400"/>
          </a:xfrm>
          <a:prstGeom prst="ellipse">
            <a:avLst/>
          </a:prstGeom>
          <a:noFill/>
          <a:ln w="28575" algn="ctr">
            <a:solidFill>
              <a:schemeClr val="tx1"/>
            </a:solidFill>
            <a:round/>
            <a:headEnd type="diamond" w="med" len="med"/>
            <a:tailEnd type="triangle" w="med" len="med"/>
          </a:ln>
        </p:spPr>
        <p:txBody>
          <a:bodyPr anchor="b"/>
          <a:lstStyle/>
          <a:p>
            <a:pPr defTabSz="914400" fontAlgn="base">
              <a:spcBef>
                <a:spcPct val="0"/>
              </a:spcBef>
              <a:spcAft>
                <a:spcPct val="0"/>
              </a:spcAft>
              <a:defRPr/>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4212916" y="1362418"/>
            <a:ext cx="3284874" cy="400110"/>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US" sz="2000" dirty="0">
                <a:solidFill>
                  <a:srgbClr val="002060"/>
                </a:solidFill>
                <a:latin typeface="Franklin Gothic Medium" panose="020B0603020102020204" pitchFamily="34" charset="0"/>
              </a:rPr>
              <a:t>RMSE(2-D) = 0.020m @95%</a:t>
            </a:r>
          </a:p>
        </p:txBody>
      </p:sp>
      <p:sp>
        <p:nvSpPr>
          <p:cNvPr id="44038" name="Rectangle 6"/>
          <p:cNvSpPr>
            <a:spLocks noChangeArrowheads="1"/>
          </p:cNvSpPr>
          <p:nvPr/>
        </p:nvSpPr>
        <p:spPr bwMode="auto">
          <a:xfrm>
            <a:off x="537029" y="5170901"/>
            <a:ext cx="2303195" cy="400110"/>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US" sz="2000" dirty="0">
                <a:solidFill>
                  <a:srgbClr val="002060"/>
                </a:solidFill>
                <a:latin typeface="Franklin Gothic Book" panose="020B0503020102020204" pitchFamily="34" charset="0"/>
              </a:rPr>
              <a:t>Axis Units in Meters</a:t>
            </a:r>
          </a:p>
        </p:txBody>
      </p:sp>
      <p:sp>
        <p:nvSpPr>
          <p:cNvPr id="30727" name="TextBox 6"/>
          <p:cNvSpPr txBox="1">
            <a:spLocks noChangeArrowheads="1"/>
          </p:cNvSpPr>
          <p:nvPr/>
        </p:nvSpPr>
        <p:spPr bwMode="auto">
          <a:xfrm>
            <a:off x="6734175" y="2147890"/>
            <a:ext cx="2450030" cy="461665"/>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US" sz="2400" dirty="0">
                <a:solidFill>
                  <a:srgbClr val="FF0000"/>
                </a:solidFill>
                <a:latin typeface="Franklin Gothic Medium" panose="020B0603020102020204" pitchFamily="34" charset="0"/>
              </a:rPr>
              <a:t>0.015m = ~0.05’</a:t>
            </a:r>
          </a:p>
        </p:txBody>
      </p:sp>
      <p:sp>
        <p:nvSpPr>
          <p:cNvPr id="3" name="Slide Number Placeholder 2"/>
          <p:cNvSpPr>
            <a:spLocks noGrp="1"/>
          </p:cNvSpPr>
          <p:nvPr>
            <p:ph type="sldNum" sz="quarter" idx="12"/>
          </p:nvPr>
        </p:nvSpPr>
        <p:spPr/>
        <p:txBody>
          <a:bodyPr/>
          <a:lstStyle/>
          <a:p>
            <a:pPr defTabSz="914400">
              <a:defRPr/>
            </a:pPr>
            <a:fld id="{753F07CF-6503-4887-A1B1-2E2BCEE34CB9}" type="slidenum">
              <a:rPr lang="en-US">
                <a:solidFill>
                  <a:srgbClr val="1F497D">
                    <a:shade val="90000"/>
                  </a:srgbClr>
                </a:solidFill>
              </a:rPr>
              <a:pPr defTabSz="914400">
                <a:defRPr/>
              </a:pPr>
              <a:t>7</a:t>
            </a:fld>
            <a:endParaRPr lang="en-US" dirty="0">
              <a:solidFill>
                <a:srgbClr val="1F497D">
                  <a:shade val="90000"/>
                </a:srgbClr>
              </a:solidFill>
            </a:endParaRPr>
          </a:p>
        </p:txBody>
      </p:sp>
      <p:sp>
        <p:nvSpPr>
          <p:cNvPr id="9" name="Date Placeholder 3">
            <a:extLst>
              <a:ext uri="{FF2B5EF4-FFF2-40B4-BE49-F238E27FC236}">
                <a16:creationId xmlns:a16="http://schemas.microsoft.com/office/drawing/2014/main" id="{63BDE61D-FC60-4DA4-A5BB-8A0A4F6AABC9}"/>
              </a:ext>
            </a:extLst>
          </p:cNvPr>
          <p:cNvSpPr>
            <a:spLocks noGrp="1"/>
          </p:cNvSpPr>
          <p:nvPr>
            <p:ph type="dt" sz="half" idx="10"/>
          </p:nvPr>
        </p:nvSpPr>
        <p:spPr>
          <a:xfrm>
            <a:off x="228600" y="6400800"/>
            <a:ext cx="2743200" cy="365125"/>
          </a:xfrm>
        </p:spPr>
        <p:txBody>
          <a:bodyPr/>
          <a:lstStyle/>
          <a:p>
            <a:r>
              <a:rPr lang="en-US" dirty="0"/>
              <a:t>December 2, 2021</a:t>
            </a:r>
          </a:p>
        </p:txBody>
      </p:sp>
    </p:spTree>
    <p:extLst>
      <p:ext uri="{BB962C8B-B14F-4D97-AF65-F5344CB8AC3E}">
        <p14:creationId xmlns:p14="http://schemas.microsoft.com/office/powerpoint/2010/main" val="3821940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992" y="380355"/>
            <a:ext cx="10213848" cy="1139825"/>
          </a:xfrm>
        </p:spPr>
        <p:txBody>
          <a:bodyPr rtlCol="0">
            <a:normAutofit/>
          </a:bodyPr>
          <a:lstStyle/>
          <a:p>
            <a:pPr>
              <a:defRPr/>
            </a:pPr>
            <a:r>
              <a:rPr lang="en-US" sz="3200" dirty="0"/>
              <a:t>Scatter Gram of Differences Between Observations</a:t>
            </a:r>
            <a:br>
              <a:rPr lang="en-US" dirty="0"/>
            </a:br>
            <a:r>
              <a:rPr lang="en-US" sz="1800" dirty="0"/>
              <a:t>2 – Five Minute Sessions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22693243"/>
              </p:ext>
            </p:extLst>
          </p:nvPr>
        </p:nvGraphicFramePr>
        <p:xfrm>
          <a:off x="2852058" y="1693412"/>
          <a:ext cx="6930571"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30724" name="Oval 4"/>
          <p:cNvSpPr>
            <a:spLocks noChangeArrowheads="1"/>
          </p:cNvSpPr>
          <p:nvPr/>
        </p:nvSpPr>
        <p:spPr bwMode="auto">
          <a:xfrm>
            <a:off x="3810000" y="2590800"/>
            <a:ext cx="3657600" cy="3200400"/>
          </a:xfrm>
          <a:prstGeom prst="ellipse">
            <a:avLst/>
          </a:prstGeom>
          <a:noFill/>
          <a:ln w="28575" algn="ctr">
            <a:solidFill>
              <a:schemeClr val="tx1"/>
            </a:solidFill>
            <a:round/>
            <a:headEnd type="diamond" w="med" len="med"/>
            <a:tailEnd type="triangle" w="med" len="med"/>
          </a:ln>
        </p:spPr>
        <p:txBody>
          <a:bodyPr anchor="b"/>
          <a:lstStyle/>
          <a:p>
            <a:pPr defTabSz="914400" fontAlgn="base">
              <a:spcBef>
                <a:spcPct val="0"/>
              </a:spcBef>
              <a:spcAft>
                <a:spcPct val="0"/>
              </a:spcAft>
              <a:defRPr/>
            </a:pPr>
            <a:endParaRPr lang="en-US" sz="2400" dirty="0">
              <a:solidFill>
                <a:prstClr val="black"/>
              </a:solidFill>
              <a:latin typeface="Calibri" pitchFamily="34" charset="0"/>
            </a:endParaRPr>
          </a:p>
        </p:txBody>
      </p:sp>
      <p:sp>
        <p:nvSpPr>
          <p:cNvPr id="44037" name="Rectangle 5"/>
          <p:cNvSpPr>
            <a:spLocks noChangeArrowheads="1"/>
          </p:cNvSpPr>
          <p:nvPr/>
        </p:nvSpPr>
        <p:spPr bwMode="auto">
          <a:xfrm>
            <a:off x="4212916" y="1362418"/>
            <a:ext cx="3284874" cy="400110"/>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US" sz="2000" dirty="0">
                <a:solidFill>
                  <a:srgbClr val="002060"/>
                </a:solidFill>
                <a:latin typeface="Franklin Gothic Medium" panose="020B0603020102020204" pitchFamily="34" charset="0"/>
              </a:rPr>
              <a:t>RMSE(2-D) = 0.020m @95%</a:t>
            </a:r>
          </a:p>
        </p:txBody>
      </p:sp>
      <p:sp>
        <p:nvSpPr>
          <p:cNvPr id="44038" name="Rectangle 6"/>
          <p:cNvSpPr>
            <a:spLocks noChangeArrowheads="1"/>
          </p:cNvSpPr>
          <p:nvPr/>
        </p:nvSpPr>
        <p:spPr bwMode="auto">
          <a:xfrm>
            <a:off x="537029" y="5170901"/>
            <a:ext cx="2303195" cy="400110"/>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US" sz="2000" dirty="0">
                <a:solidFill>
                  <a:srgbClr val="002060"/>
                </a:solidFill>
                <a:latin typeface="Franklin Gothic Book" panose="020B0503020102020204" pitchFamily="34" charset="0"/>
              </a:rPr>
              <a:t>Axis Units in Meters</a:t>
            </a:r>
          </a:p>
        </p:txBody>
      </p:sp>
      <p:sp>
        <p:nvSpPr>
          <p:cNvPr id="30727" name="TextBox 6"/>
          <p:cNvSpPr txBox="1">
            <a:spLocks noChangeArrowheads="1"/>
          </p:cNvSpPr>
          <p:nvPr/>
        </p:nvSpPr>
        <p:spPr bwMode="auto">
          <a:xfrm>
            <a:off x="6734175" y="2147890"/>
            <a:ext cx="2450030" cy="461665"/>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US" sz="2400" dirty="0">
                <a:solidFill>
                  <a:srgbClr val="FF0000"/>
                </a:solidFill>
                <a:latin typeface="Franklin Gothic Medium" panose="020B0603020102020204" pitchFamily="34" charset="0"/>
              </a:rPr>
              <a:t>0.015m = ~0.05’</a:t>
            </a:r>
          </a:p>
        </p:txBody>
      </p:sp>
      <p:sp>
        <p:nvSpPr>
          <p:cNvPr id="3" name="Slide Number Placeholder 2"/>
          <p:cNvSpPr>
            <a:spLocks noGrp="1"/>
          </p:cNvSpPr>
          <p:nvPr>
            <p:ph type="sldNum" sz="quarter" idx="12"/>
          </p:nvPr>
        </p:nvSpPr>
        <p:spPr/>
        <p:txBody>
          <a:bodyPr/>
          <a:lstStyle/>
          <a:p>
            <a:pPr defTabSz="914400">
              <a:defRPr/>
            </a:pPr>
            <a:fld id="{753F07CF-6503-4887-A1B1-2E2BCEE34CB9}" type="slidenum">
              <a:rPr lang="en-US">
                <a:solidFill>
                  <a:srgbClr val="1F497D">
                    <a:shade val="90000"/>
                  </a:srgbClr>
                </a:solidFill>
              </a:rPr>
              <a:pPr defTabSz="914400">
                <a:defRPr/>
              </a:pPr>
              <a:t>8</a:t>
            </a:fld>
            <a:endParaRPr lang="en-US" dirty="0">
              <a:solidFill>
                <a:srgbClr val="1F497D">
                  <a:shade val="90000"/>
                </a:srgbClr>
              </a:solidFill>
            </a:endParaRPr>
          </a:p>
        </p:txBody>
      </p:sp>
      <p:sp>
        <p:nvSpPr>
          <p:cNvPr id="9" name="Date Placeholder 3">
            <a:extLst>
              <a:ext uri="{FF2B5EF4-FFF2-40B4-BE49-F238E27FC236}">
                <a16:creationId xmlns:a16="http://schemas.microsoft.com/office/drawing/2014/main" id="{0EF3B5F0-5EC5-4DEA-B68F-E795F2176A0C}"/>
              </a:ext>
            </a:extLst>
          </p:cNvPr>
          <p:cNvSpPr>
            <a:spLocks noGrp="1"/>
          </p:cNvSpPr>
          <p:nvPr>
            <p:ph type="dt" sz="half" idx="10"/>
          </p:nvPr>
        </p:nvSpPr>
        <p:spPr>
          <a:xfrm>
            <a:off x="228600" y="6400800"/>
            <a:ext cx="2743200" cy="365125"/>
          </a:xfrm>
        </p:spPr>
        <p:txBody>
          <a:bodyPr/>
          <a:lstStyle/>
          <a:p>
            <a:r>
              <a:rPr lang="en-US" dirty="0"/>
              <a:t>December 2, 2021</a:t>
            </a:r>
          </a:p>
        </p:txBody>
      </p:sp>
    </p:spTree>
    <p:extLst>
      <p:ext uri="{BB962C8B-B14F-4D97-AF65-F5344CB8AC3E}">
        <p14:creationId xmlns:p14="http://schemas.microsoft.com/office/powerpoint/2010/main" val="1137029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CAA1F6-45F4-46C9-A5DA-0A3480A20DA4}"/>
              </a:ext>
            </a:extLst>
          </p:cNvPr>
          <p:cNvSpPr>
            <a:spLocks noGrp="1"/>
          </p:cNvSpPr>
          <p:nvPr>
            <p:ph type="title"/>
          </p:nvPr>
        </p:nvSpPr>
        <p:spPr/>
        <p:txBody>
          <a:bodyPr>
            <a:normAutofit/>
          </a:bodyPr>
          <a:lstStyle/>
          <a:p>
            <a:r>
              <a:rPr lang="en-US" sz="3200" dirty="0"/>
              <a:t>Steps for Clarifying Boundaries</a:t>
            </a:r>
            <a:br>
              <a:rPr lang="en-US" sz="3200" dirty="0"/>
            </a:br>
            <a:r>
              <a:rPr lang="en-US" sz="3200" dirty="0"/>
              <a:t>SC Code of Laws </a:t>
            </a:r>
            <a:r>
              <a:rPr lang="en-US" sz="3200" dirty="0">
                <a:latin typeface="Sylfaen" panose="010A0502050306030303" pitchFamily="18" charset="0"/>
              </a:rPr>
              <a:t>§27-2-105</a:t>
            </a:r>
            <a:endParaRPr lang="en-US" sz="3200" dirty="0"/>
          </a:p>
        </p:txBody>
      </p:sp>
      <p:sp>
        <p:nvSpPr>
          <p:cNvPr id="6" name="Content Placeholder 5">
            <a:extLst>
              <a:ext uri="{FF2B5EF4-FFF2-40B4-BE49-F238E27FC236}">
                <a16:creationId xmlns:a16="http://schemas.microsoft.com/office/drawing/2014/main" id="{0E18CCD5-EAE6-459B-A927-C70D311E2D0A}"/>
              </a:ext>
            </a:extLst>
          </p:cNvPr>
          <p:cNvSpPr>
            <a:spLocks noGrp="1"/>
          </p:cNvSpPr>
          <p:nvPr>
            <p:ph idx="1"/>
          </p:nvPr>
        </p:nvSpPr>
        <p:spPr/>
        <p:txBody>
          <a:bodyPr>
            <a:normAutofit fontScale="92500" lnSpcReduction="10000"/>
          </a:bodyPr>
          <a:lstStyle/>
          <a:p>
            <a:pPr marL="0" indent="0">
              <a:buNone/>
            </a:pPr>
            <a:r>
              <a:rPr lang="en-US" sz="2600" b="1" dirty="0"/>
              <a:t>SCGS Requirements: </a:t>
            </a:r>
          </a:p>
          <a:p>
            <a:pPr marL="512763" lvl="2" indent="-165100">
              <a:tabLst>
                <a:tab pos="512763" algn="l"/>
              </a:tabLst>
            </a:pPr>
            <a:r>
              <a:rPr lang="en-US" sz="2400" dirty="0"/>
              <a:t>Upon re-establishing a county boundary, SCGS shall certify its work and within 30 days of certification: </a:t>
            </a:r>
          </a:p>
          <a:p>
            <a:pPr lvl="2"/>
            <a:r>
              <a:rPr lang="en-US" sz="2200" dirty="0"/>
              <a:t>Provide copies to the administrator of each affected county; </a:t>
            </a:r>
          </a:p>
          <a:p>
            <a:pPr lvl="2"/>
            <a:r>
              <a:rPr lang="en-US" sz="2200" dirty="0"/>
              <a:t>Provide written notification to affected parties</a:t>
            </a:r>
          </a:p>
          <a:p>
            <a:pPr lvl="2"/>
            <a:r>
              <a:rPr lang="en-US" sz="2200" dirty="0"/>
              <a:t>Provide notice and copies to the public through its official website and or other means it considers appropriate; and</a:t>
            </a:r>
          </a:p>
          <a:p>
            <a:pPr lvl="2"/>
            <a:r>
              <a:rPr lang="en-US" sz="2200" dirty="0"/>
              <a:t>Notify as it determines appropriate, other affected state and federal agencies </a:t>
            </a:r>
            <a:r>
              <a:rPr lang="en-US" sz="2000" dirty="0"/>
              <a:t>(Initiates 60 Day Appeal Process)</a:t>
            </a:r>
          </a:p>
          <a:p>
            <a:pPr lvl="1"/>
            <a:r>
              <a:rPr lang="en-US" dirty="0"/>
              <a:t>Certified Surveys submitted to Secretary of State, Register of Deeds Offices, and South Carolina Department of Archives with Cover Letter</a:t>
            </a:r>
          </a:p>
          <a:p>
            <a:pPr lvl="1"/>
            <a:r>
              <a:rPr lang="en-US" dirty="0"/>
              <a:t>Date of the cover letter is the date the surveys become effective</a:t>
            </a:r>
          </a:p>
          <a:p>
            <a:pPr lvl="1"/>
            <a:r>
              <a:rPr lang="en-US" dirty="0"/>
              <a:t>Introduce Legislation to update Code of Law to reflect clarified boundary with State Plane Coordinates</a:t>
            </a:r>
          </a:p>
          <a:p>
            <a:pPr marL="0" indent="0">
              <a:buNone/>
            </a:pPr>
            <a:endParaRPr lang="en-US" dirty="0"/>
          </a:p>
        </p:txBody>
      </p:sp>
      <p:sp>
        <p:nvSpPr>
          <p:cNvPr id="4" name="Date Placeholder 3">
            <a:extLst>
              <a:ext uri="{FF2B5EF4-FFF2-40B4-BE49-F238E27FC236}">
                <a16:creationId xmlns:a16="http://schemas.microsoft.com/office/drawing/2014/main" id="{D2872B64-7616-43BD-9181-B14D1860E89E}"/>
              </a:ext>
            </a:extLst>
          </p:cNvPr>
          <p:cNvSpPr>
            <a:spLocks noGrp="1"/>
          </p:cNvSpPr>
          <p:nvPr>
            <p:ph type="dt" sz="half" idx="10"/>
          </p:nvPr>
        </p:nvSpPr>
        <p:spPr/>
        <p:txBody>
          <a:bodyPr/>
          <a:lstStyle/>
          <a:p>
            <a:r>
              <a:rPr lang="en-US" dirty="0"/>
              <a:t>December 2, 2021</a:t>
            </a:r>
          </a:p>
        </p:txBody>
      </p:sp>
      <p:sp>
        <p:nvSpPr>
          <p:cNvPr id="3" name="Slide Number Placeholder 2">
            <a:extLst>
              <a:ext uri="{FF2B5EF4-FFF2-40B4-BE49-F238E27FC236}">
                <a16:creationId xmlns:a16="http://schemas.microsoft.com/office/drawing/2014/main" id="{EFC9C291-EA63-4B9E-8C5D-DDC90149807F}"/>
              </a:ext>
            </a:extLst>
          </p:cNvPr>
          <p:cNvSpPr>
            <a:spLocks noGrp="1"/>
          </p:cNvSpPr>
          <p:nvPr>
            <p:ph type="sldNum" sz="quarter" idx="12"/>
          </p:nvPr>
        </p:nvSpPr>
        <p:spPr/>
        <p:txBody>
          <a:bodyPr/>
          <a:lstStyle/>
          <a:p>
            <a:fld id="{784DC4BC-AE01-4C6D-870D-ADD2363A0B6C}" type="slidenum">
              <a:rPr lang="en-US" smtClean="0"/>
              <a:pPr/>
              <a:t>9</a:t>
            </a:fld>
            <a:endParaRPr lang="en-US" dirty="0"/>
          </a:p>
        </p:txBody>
      </p:sp>
    </p:spTree>
    <p:extLst>
      <p:ext uri="{BB962C8B-B14F-4D97-AF65-F5344CB8AC3E}">
        <p14:creationId xmlns:p14="http://schemas.microsoft.com/office/powerpoint/2010/main" val="3515909951"/>
      </p:ext>
    </p:extLst>
  </p:cSld>
  <p:clrMapOvr>
    <a:masterClrMapping/>
  </p:clrMapOvr>
</p:sld>
</file>

<file path=ppt/theme/theme1.xml><?xml version="1.0" encoding="utf-8"?>
<a:theme xmlns:a="http://schemas.openxmlformats.org/drawingml/2006/main" name="1_RFA widescreen PowerPoint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FA widescreen PowerPoint Theme" id="{B99C1916-097F-450E-A27C-6FB5AF3B078F}" vid="{0F182D99-7C5B-4F14-A3E1-DBE999373D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5915</TotalTime>
  <Words>2455</Words>
  <Application>Microsoft Office PowerPoint</Application>
  <PresentationFormat>Widescreen</PresentationFormat>
  <Paragraphs>221</Paragraphs>
  <Slides>39</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Book Antiqua</vt:lpstr>
      <vt:lpstr>Calibri</vt:lpstr>
      <vt:lpstr>Constantia</vt:lpstr>
      <vt:lpstr>Franklin Gothic Book</vt:lpstr>
      <vt:lpstr>Franklin Gothic Medium</vt:lpstr>
      <vt:lpstr>Microsoft Yi Baiti</vt:lpstr>
      <vt:lpstr>Sylfaen</vt:lpstr>
      <vt:lpstr>Times New Roman</vt:lpstr>
      <vt:lpstr>Wingdings</vt:lpstr>
      <vt:lpstr>1_RFA widescreen PowerPoint Theme</vt:lpstr>
      <vt:lpstr>LEXINGTON SALUDA COUNTY LINE RE-ESTABLISHMENT                    </vt:lpstr>
      <vt:lpstr>Act No. 262 of 2014</vt:lpstr>
      <vt:lpstr>SC Code of Laws and Act 262 of 2014</vt:lpstr>
      <vt:lpstr>Steps for Clarifying Boundaries</vt:lpstr>
      <vt:lpstr>Public Meeting Notification (Example)</vt:lpstr>
      <vt:lpstr>Public Meeting Notification (Example)</vt:lpstr>
      <vt:lpstr>Scatter Gram of Differences Between Observations 2 – Five Minute Sessions</vt:lpstr>
      <vt:lpstr>Scatter Gram of Differences Between Observations 2 – Five Minute Sessions</vt:lpstr>
      <vt:lpstr>Steps for Clarifying Boundaries SC Code of Laws §27-2-105</vt:lpstr>
      <vt:lpstr>SC Code of Laws §27-2-105</vt:lpstr>
      <vt:lpstr>Chapter 5, Title 4</vt:lpstr>
      <vt:lpstr>PowerPoint Presentation</vt:lpstr>
      <vt:lpstr>  South Carolina Geodetic Survey County Boundary Project</vt:lpstr>
      <vt:lpstr>  </vt:lpstr>
      <vt:lpstr>Introduction</vt:lpstr>
      <vt:lpstr>Historic Principles</vt:lpstr>
      <vt:lpstr>Methodology</vt:lpstr>
      <vt:lpstr>County Boundary Re-establishment</vt:lpstr>
      <vt:lpstr>Lexington County Soil Map</vt:lpstr>
      <vt:lpstr>Saluda County Soil Map</vt:lpstr>
      <vt:lpstr>Lexington and Saluda Boundary</vt:lpstr>
      <vt:lpstr>Lexington and Saluda Boundary</vt:lpstr>
      <vt:lpstr>Lexington and Saluda Boundary</vt:lpstr>
      <vt:lpstr>Lexington and Saluda Boundary</vt:lpstr>
      <vt:lpstr>Lexington and Saluda Boundary</vt:lpstr>
      <vt:lpstr>PowerPoint Presentation</vt:lpstr>
      <vt:lpstr>PowerPoint Presentation</vt:lpstr>
      <vt:lpstr>Aiken and Saluda Boundary</vt:lpstr>
      <vt:lpstr>Aiken and Saluda Boundary</vt:lpstr>
      <vt:lpstr>PowerPoint Presentation</vt:lpstr>
      <vt:lpstr>PowerPoint Presentation</vt:lpstr>
      <vt:lpstr>Lexington and Saluda Boundary</vt:lpstr>
      <vt:lpstr>Lexington and Saluda Boundary</vt:lpstr>
      <vt:lpstr>Lexington and Saluda Boundary</vt:lpstr>
      <vt:lpstr>PowerPoint Presentation</vt:lpstr>
      <vt:lpstr>PowerPoint Presentation</vt:lpstr>
      <vt:lpstr>PowerPoint Presentation</vt:lpstr>
      <vt:lpstr>PowerPoint Presentation</vt:lpstr>
      <vt:lpstr>Questions?  Or Information you would like to provide to us?</vt:lpstr>
    </vt:vector>
  </TitlesOfParts>
  <Company>Revenue &amp; Fiscal Affairs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Effects on the South Carolina Budget and Economy  January 22, 2021</dc:title>
  <dc:creator>Sandra Kelly</dc:creator>
  <cp:lastModifiedBy>David K. Ballard</cp:lastModifiedBy>
  <cp:revision>554</cp:revision>
  <cp:lastPrinted>2020-11-13T16:09:20Z</cp:lastPrinted>
  <dcterms:created xsi:type="dcterms:W3CDTF">2017-10-30T14:10:42Z</dcterms:created>
  <dcterms:modified xsi:type="dcterms:W3CDTF">2022-02-08T13:14:28Z</dcterms:modified>
</cp:coreProperties>
</file>