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62" r:id="rId2"/>
    <p:sldId id="366" r:id="rId3"/>
    <p:sldId id="367" r:id="rId4"/>
    <p:sldId id="368" r:id="rId5"/>
    <p:sldId id="369" r:id="rId6"/>
    <p:sldId id="370" r:id="rId7"/>
    <p:sldId id="371" r:id="rId8"/>
    <p:sldId id="372" r:id="rId9"/>
    <p:sldId id="373" r:id="rId10"/>
    <p:sldId id="374" r:id="rId11"/>
    <p:sldId id="375" r:id="rId12"/>
    <p:sldId id="391" r:id="rId13"/>
    <p:sldId id="339" r:id="rId14"/>
    <p:sldId id="340" r:id="rId15"/>
    <p:sldId id="341" r:id="rId16"/>
    <p:sldId id="376" r:id="rId17"/>
    <p:sldId id="377" r:id="rId18"/>
    <p:sldId id="379" r:id="rId19"/>
    <p:sldId id="378" r:id="rId20"/>
    <p:sldId id="380" r:id="rId21"/>
    <p:sldId id="381" r:id="rId22"/>
    <p:sldId id="344" r:id="rId23"/>
    <p:sldId id="382"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72503" autoAdjust="0"/>
  </p:normalViewPr>
  <p:slideViewPr>
    <p:cSldViewPr>
      <p:cViewPr varScale="1">
        <p:scale>
          <a:sx n="87" d="100"/>
          <a:sy n="87" d="100"/>
        </p:scale>
        <p:origin x="1902"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llapine\My%20Documents\Five%20Minute%20ObsB.xlt"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llapine\My%20Documents\Five%20Minute%20ObsB.xlt"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490489970004994E-2"/>
          <c:y val="4.5066518051747141E-2"/>
          <c:w val="0.78554088959862622"/>
          <c:h val="0.93789779781381866"/>
        </c:manualLayout>
      </c:layout>
      <c:scatterChart>
        <c:scatterStyle val="lineMarker"/>
        <c:varyColors val="0"/>
        <c:ser>
          <c:idx val="0"/>
          <c:order val="0"/>
          <c:spPr>
            <a:ln w="28575">
              <a:noFill/>
            </a:ln>
          </c:spPr>
          <c:xVal>
            <c:numRef>
              <c:f>'Five Minute ObsA'!$AC$2:$AC$47</c:f>
              <c:numCache>
                <c:formatCode>0.000</c:formatCode>
                <c:ptCount val="46"/>
                <c:pt idx="0">
                  <c:v>-1.799999998183922E-2</c:v>
                </c:pt>
                <c:pt idx="1">
                  <c:v>1.0000000009313307E-2</c:v>
                </c:pt>
                <c:pt idx="2">
                  <c:v>1.500000129453855E-3</c:v>
                </c:pt>
                <c:pt idx="3">
                  <c:v>-1.5000000130385254E-3</c:v>
                </c:pt>
                <c:pt idx="4">
                  <c:v>9.999999310821414E-4</c:v>
                </c:pt>
                <c:pt idx="5">
                  <c:v>-1.9999999785795821E-3</c:v>
                </c:pt>
                <c:pt idx="6">
                  <c:v>1.9499999936670065E-2</c:v>
                </c:pt>
                <c:pt idx="7">
                  <c:v>1.0000000474974513E-3</c:v>
                </c:pt>
                <c:pt idx="8">
                  <c:v>9.5000000437721627E-3</c:v>
                </c:pt>
                <c:pt idx="9">
                  <c:v>1.19999999878928E-2</c:v>
                </c:pt>
                <c:pt idx="10">
                  <c:v>-4.0000000735744834E-3</c:v>
                </c:pt>
                <c:pt idx="11">
                  <c:v>3.9999999571591694E-3</c:v>
                </c:pt>
                <c:pt idx="12">
                  <c:v>1.5000000130385254E-3</c:v>
                </c:pt>
                <c:pt idx="13">
                  <c:v>-1.0000000125728549E-2</c:v>
                </c:pt>
                <c:pt idx="14">
                  <c:v>-7.2500000242144303E-3</c:v>
                </c:pt>
                <c:pt idx="15">
                  <c:v>-2.0000000949949052E-3</c:v>
                </c:pt>
                <c:pt idx="16">
                  <c:v>9.9999998928980275E-4</c:v>
                </c:pt>
                <c:pt idx="17">
                  <c:v>3.9999999571591694E-3</c:v>
                </c:pt>
                <c:pt idx="18">
                  <c:v>-1.3999999966472387E-2</c:v>
                </c:pt>
                <c:pt idx="19">
                  <c:v>-9.6666667377577203E-3</c:v>
                </c:pt>
                <c:pt idx="20">
                  <c:v>-1.5999999945051968E-2</c:v>
                </c:pt>
                <c:pt idx="21">
                  <c:v>6.5000001341104828E-3</c:v>
                </c:pt>
                <c:pt idx="22">
                  <c:v>2.4999999441206455E-3</c:v>
                </c:pt>
                <c:pt idx="23">
                  <c:v>1.1666666716337301E-2</c:v>
                </c:pt>
                <c:pt idx="24">
                  <c:v>3.0000000260770533E-3</c:v>
                </c:pt>
                <c:pt idx="25">
                  <c:v>-5.9999999357387909E-3</c:v>
                </c:pt>
                <c:pt idx="26">
                  <c:v>-5.0000008195638949E-4</c:v>
                </c:pt>
                <c:pt idx="27">
                  <c:v>-1.0000000009313307E-2</c:v>
                </c:pt>
                <c:pt idx="28">
                  <c:v>-2.9999999096617159E-3</c:v>
                </c:pt>
                <c:pt idx="29">
                  <c:v>-1.9999999785795821E-3</c:v>
                </c:pt>
                <c:pt idx="30">
                  <c:v>3.9999999571591694E-3</c:v>
                </c:pt>
                <c:pt idx="31">
                  <c:v>5.000000004656651E-3</c:v>
                </c:pt>
                <c:pt idx="32">
                  <c:v>0</c:v>
                </c:pt>
                <c:pt idx="33">
                  <c:v>-8.0000000307336727E-3</c:v>
                </c:pt>
                <c:pt idx="34">
                  <c:v>-8.9999999618157744E-3</c:v>
                </c:pt>
                <c:pt idx="35">
                  <c:v>9.5000000437721627E-3</c:v>
                </c:pt>
                <c:pt idx="36">
                  <c:v>6.4999999012798626E-3</c:v>
                </c:pt>
                <c:pt idx="37">
                  <c:v>-6.9999999832362509E-3</c:v>
                </c:pt>
                <c:pt idx="38">
                  <c:v>1.3000000035390303E-2</c:v>
                </c:pt>
                <c:pt idx="39">
                  <c:v>9.5000000437721627E-3</c:v>
                </c:pt>
                <c:pt idx="40">
                  <c:v>1.9999999785795821E-3</c:v>
                </c:pt>
                <c:pt idx="41">
                  <c:v>-9.4999999273568548E-3</c:v>
                </c:pt>
                <c:pt idx="42">
                  <c:v>4.9999996554107114E-4</c:v>
                </c:pt>
                <c:pt idx="43">
                  <c:v>7.5000000651926253E-3</c:v>
                </c:pt>
                <c:pt idx="44">
                  <c:v>3.4999999916181012E-3</c:v>
                </c:pt>
                <c:pt idx="45">
                  <c:v>-3.9999999571591694E-3</c:v>
                </c:pt>
              </c:numCache>
            </c:numRef>
          </c:xVal>
          <c:yVal>
            <c:numRef>
              <c:f>'Five Minute ObsA'!$AD$2:$AD$47</c:f>
              <c:numCache>
                <c:formatCode>0.0000</c:formatCode>
                <c:ptCount val="46"/>
                <c:pt idx="0">
                  <c:v>9.0000000076834643E-3</c:v>
                </c:pt>
                <c:pt idx="1">
                  <c:v>4.0000000030267994E-3</c:v>
                </c:pt>
                <c:pt idx="2">
                  <c:v>1.2000000004656621E-2</c:v>
                </c:pt>
                <c:pt idx="3">
                  <c:v>-1.4500000002561183E-2</c:v>
                </c:pt>
                <c:pt idx="4">
                  <c:v>-9.9999999925495069E-3</c:v>
                </c:pt>
                <c:pt idx="5">
                  <c:v>1.2000000004656621E-2</c:v>
                </c:pt>
                <c:pt idx="6">
                  <c:v>1.0499999991618101E-2</c:v>
                </c:pt>
                <c:pt idx="7">
                  <c:v>9.5000000605359805E-3</c:v>
                </c:pt>
                <c:pt idx="8">
                  <c:v>-1.4000000007916295E-2</c:v>
                </c:pt>
                <c:pt idx="9">
                  <c:v>-5.9999999771826367E-3</c:v>
                </c:pt>
                <c:pt idx="10">
                  <c:v>6.0000000107102254E-3</c:v>
                </c:pt>
                <c:pt idx="11">
                  <c:v>1.4000000012340023E-2</c:v>
                </c:pt>
                <c:pt idx="12">
                  <c:v>-3.9999999986030212E-3</c:v>
                </c:pt>
                <c:pt idx="13">
                  <c:v>1.6666666655801297E-3</c:v>
                </c:pt>
                <c:pt idx="14">
                  <c:v>1.0499999991618101E-2</c:v>
                </c:pt>
                <c:pt idx="15">
                  <c:v>-6.9999999664724141E-3</c:v>
                </c:pt>
                <c:pt idx="16">
                  <c:v>4.0000000030267994E-3</c:v>
                </c:pt>
                <c:pt idx="17">
                  <c:v>3.5000000083819384E-3</c:v>
                </c:pt>
                <c:pt idx="18">
                  <c:v>-1.0999999981839198E-2</c:v>
                </c:pt>
                <c:pt idx="19">
                  <c:v>1.6666666679549962E-2</c:v>
                </c:pt>
                <c:pt idx="20">
                  <c:v>9.0000000076834643E-3</c:v>
                </c:pt>
                <c:pt idx="21">
                  <c:v>4.0000000030267994E-3</c:v>
                </c:pt>
                <c:pt idx="22">
                  <c:v>-1.0999999981839198E-2</c:v>
                </c:pt>
                <c:pt idx="23">
                  <c:v>7.0000000000000201E-3</c:v>
                </c:pt>
                <c:pt idx="24">
                  <c:v>6.500000034458951E-3</c:v>
                </c:pt>
                <c:pt idx="25">
                  <c:v>-2.4999999855645012E-3</c:v>
                </c:pt>
                <c:pt idx="26">
                  <c:v>9.9999999969732876E-3</c:v>
                </c:pt>
                <c:pt idx="27">
                  <c:v>-9.0000000032596748E-3</c:v>
                </c:pt>
                <c:pt idx="28">
                  <c:v>6.6666667629033992E-4</c:v>
                </c:pt>
                <c:pt idx="29">
                  <c:v>-1.1000000040046904E-2</c:v>
                </c:pt>
                <c:pt idx="30">
                  <c:v>-1.9999999618157886E-3</c:v>
                </c:pt>
                <c:pt idx="31">
                  <c:v>-6.5000000009313606E-3</c:v>
                </c:pt>
                <c:pt idx="32">
                  <c:v>-2.4999999855645012E-3</c:v>
                </c:pt>
                <c:pt idx="33">
                  <c:v>-1.1500000005588054E-2</c:v>
                </c:pt>
                <c:pt idx="34">
                  <c:v>4.0000000030267994E-3</c:v>
                </c:pt>
                <c:pt idx="35">
                  <c:v>2.4999999899882825E-3</c:v>
                </c:pt>
                <c:pt idx="36">
                  <c:v>-3.5000000039581212E-3</c:v>
                </c:pt>
                <c:pt idx="37">
                  <c:v>2.9999999846331781E-3</c:v>
                </c:pt>
                <c:pt idx="38">
                  <c:v>4.0000000030267994E-3</c:v>
                </c:pt>
                <c:pt idx="39">
                  <c:v>-8.4999999795109804E-3</c:v>
                </c:pt>
                <c:pt idx="40">
                  <c:v>-1.9999999909196061E-3</c:v>
                </c:pt>
                <c:pt idx="41">
                  <c:v>-5.0000003608874962E-4</c:v>
                </c:pt>
                <c:pt idx="42">
                  <c:v>-4.499999993247952E-3</c:v>
                </c:pt>
                <c:pt idx="43">
                  <c:v>-1.1500000005588054E-2</c:v>
                </c:pt>
                <c:pt idx="44">
                  <c:v>1.9999999371357363E-3</c:v>
                </c:pt>
                <c:pt idx="45">
                  <c:v>-2.4999999855645012E-3</c:v>
                </c:pt>
              </c:numCache>
            </c:numRef>
          </c:yVal>
          <c:smooth val="0"/>
          <c:extLst>
            <c:ext xmlns:c16="http://schemas.microsoft.com/office/drawing/2014/chart" uri="{C3380CC4-5D6E-409C-BE32-E72D297353CC}">
              <c16:uniqueId val="{00000000-BAD3-46D1-8C00-2FE6DA004439}"/>
            </c:ext>
          </c:extLst>
        </c:ser>
        <c:dLbls>
          <c:showLegendKey val="0"/>
          <c:showVal val="0"/>
          <c:showCatName val="0"/>
          <c:showSerName val="0"/>
          <c:showPercent val="0"/>
          <c:showBubbleSize val="0"/>
        </c:dLbls>
        <c:axId val="226193136"/>
        <c:axId val="184857936"/>
      </c:scatterChart>
      <c:valAx>
        <c:axId val="226193136"/>
        <c:scaling>
          <c:orientation val="minMax"/>
        </c:scaling>
        <c:delete val="0"/>
        <c:axPos val="b"/>
        <c:numFmt formatCode="0.000" sourceLinked="1"/>
        <c:majorTickMark val="out"/>
        <c:minorTickMark val="none"/>
        <c:tickLblPos val="nextTo"/>
        <c:crossAx val="184857936"/>
        <c:crosses val="autoZero"/>
        <c:crossBetween val="midCat"/>
      </c:valAx>
      <c:valAx>
        <c:axId val="184857936"/>
        <c:scaling>
          <c:orientation val="minMax"/>
        </c:scaling>
        <c:delete val="0"/>
        <c:axPos val="l"/>
        <c:majorGridlines/>
        <c:numFmt formatCode="0.0000" sourceLinked="1"/>
        <c:majorTickMark val="out"/>
        <c:minorTickMark val="none"/>
        <c:tickLblPos val="nextTo"/>
        <c:crossAx val="226193136"/>
        <c:crosses val="autoZero"/>
        <c:crossBetween val="midCat"/>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490489970004994E-2"/>
          <c:y val="4.5066518051747141E-2"/>
          <c:w val="0.78554088959862622"/>
          <c:h val="0.93789779781381866"/>
        </c:manualLayout>
      </c:layout>
      <c:scatterChart>
        <c:scatterStyle val="lineMarker"/>
        <c:varyColors val="0"/>
        <c:ser>
          <c:idx val="0"/>
          <c:order val="0"/>
          <c:spPr>
            <a:ln w="28575">
              <a:noFill/>
            </a:ln>
          </c:spPr>
          <c:xVal>
            <c:numRef>
              <c:f>'Five Minute ObsA'!$AC$2:$AC$47</c:f>
              <c:numCache>
                <c:formatCode>0.000</c:formatCode>
                <c:ptCount val="46"/>
                <c:pt idx="0">
                  <c:v>-1.799999998183922E-2</c:v>
                </c:pt>
                <c:pt idx="1">
                  <c:v>1.0000000009313307E-2</c:v>
                </c:pt>
                <c:pt idx="2">
                  <c:v>1.500000129453855E-3</c:v>
                </c:pt>
                <c:pt idx="3">
                  <c:v>-1.5000000130385254E-3</c:v>
                </c:pt>
                <c:pt idx="4">
                  <c:v>9.999999310821414E-4</c:v>
                </c:pt>
                <c:pt idx="5">
                  <c:v>-1.9999999785795821E-3</c:v>
                </c:pt>
                <c:pt idx="6">
                  <c:v>1.9499999936670065E-2</c:v>
                </c:pt>
                <c:pt idx="7">
                  <c:v>1.0000000474974513E-3</c:v>
                </c:pt>
                <c:pt idx="8">
                  <c:v>9.5000000437721627E-3</c:v>
                </c:pt>
                <c:pt idx="9">
                  <c:v>1.19999999878928E-2</c:v>
                </c:pt>
                <c:pt idx="10">
                  <c:v>-4.0000000735744834E-3</c:v>
                </c:pt>
                <c:pt idx="11">
                  <c:v>3.9999999571591694E-3</c:v>
                </c:pt>
                <c:pt idx="12">
                  <c:v>1.5000000130385254E-3</c:v>
                </c:pt>
                <c:pt idx="13">
                  <c:v>-1.0000000125728549E-2</c:v>
                </c:pt>
                <c:pt idx="14">
                  <c:v>-7.2500000242144303E-3</c:v>
                </c:pt>
                <c:pt idx="15">
                  <c:v>-2.0000000949949052E-3</c:v>
                </c:pt>
                <c:pt idx="16">
                  <c:v>9.9999998928980275E-4</c:v>
                </c:pt>
                <c:pt idx="17">
                  <c:v>3.9999999571591694E-3</c:v>
                </c:pt>
                <c:pt idx="18">
                  <c:v>-1.3999999966472387E-2</c:v>
                </c:pt>
                <c:pt idx="19">
                  <c:v>-9.6666667377577203E-3</c:v>
                </c:pt>
                <c:pt idx="20">
                  <c:v>-1.5999999945051968E-2</c:v>
                </c:pt>
                <c:pt idx="21">
                  <c:v>6.5000001341104828E-3</c:v>
                </c:pt>
                <c:pt idx="22">
                  <c:v>2.4999999441206455E-3</c:v>
                </c:pt>
                <c:pt idx="23">
                  <c:v>1.1666666716337301E-2</c:v>
                </c:pt>
                <c:pt idx="24">
                  <c:v>3.0000000260770533E-3</c:v>
                </c:pt>
                <c:pt idx="25">
                  <c:v>-5.9999999357387909E-3</c:v>
                </c:pt>
                <c:pt idx="26">
                  <c:v>-5.0000008195638949E-4</c:v>
                </c:pt>
                <c:pt idx="27">
                  <c:v>-1.0000000009313307E-2</c:v>
                </c:pt>
                <c:pt idx="28">
                  <c:v>-2.9999999096617159E-3</c:v>
                </c:pt>
                <c:pt idx="29">
                  <c:v>-1.9999999785795821E-3</c:v>
                </c:pt>
                <c:pt idx="30">
                  <c:v>3.9999999571591694E-3</c:v>
                </c:pt>
                <c:pt idx="31">
                  <c:v>5.000000004656651E-3</c:v>
                </c:pt>
                <c:pt idx="32">
                  <c:v>0</c:v>
                </c:pt>
                <c:pt idx="33">
                  <c:v>-8.0000000307336727E-3</c:v>
                </c:pt>
                <c:pt idx="34">
                  <c:v>-8.9999999618157744E-3</c:v>
                </c:pt>
                <c:pt idx="35">
                  <c:v>9.5000000437721627E-3</c:v>
                </c:pt>
                <c:pt idx="36">
                  <c:v>6.4999999012798626E-3</c:v>
                </c:pt>
                <c:pt idx="37">
                  <c:v>-6.9999999832362509E-3</c:v>
                </c:pt>
                <c:pt idx="38">
                  <c:v>1.3000000035390303E-2</c:v>
                </c:pt>
                <c:pt idx="39">
                  <c:v>9.5000000437721627E-3</c:v>
                </c:pt>
                <c:pt idx="40">
                  <c:v>1.9999999785795821E-3</c:v>
                </c:pt>
                <c:pt idx="41">
                  <c:v>-9.4999999273568548E-3</c:v>
                </c:pt>
                <c:pt idx="42">
                  <c:v>4.9999996554107114E-4</c:v>
                </c:pt>
                <c:pt idx="43">
                  <c:v>7.5000000651926253E-3</c:v>
                </c:pt>
                <c:pt idx="44">
                  <c:v>3.4999999916181012E-3</c:v>
                </c:pt>
                <c:pt idx="45">
                  <c:v>-3.9999999571591694E-3</c:v>
                </c:pt>
              </c:numCache>
            </c:numRef>
          </c:xVal>
          <c:yVal>
            <c:numRef>
              <c:f>'Five Minute ObsA'!$AD$2:$AD$47</c:f>
              <c:numCache>
                <c:formatCode>0.0000</c:formatCode>
                <c:ptCount val="46"/>
                <c:pt idx="0">
                  <c:v>9.0000000076834643E-3</c:v>
                </c:pt>
                <c:pt idx="1">
                  <c:v>4.0000000030267994E-3</c:v>
                </c:pt>
                <c:pt idx="2">
                  <c:v>1.2000000004656621E-2</c:v>
                </c:pt>
                <c:pt idx="3">
                  <c:v>-1.4500000002561183E-2</c:v>
                </c:pt>
                <c:pt idx="4">
                  <c:v>-9.9999999925495069E-3</c:v>
                </c:pt>
                <c:pt idx="5">
                  <c:v>1.2000000004656621E-2</c:v>
                </c:pt>
                <c:pt idx="6">
                  <c:v>1.0499999991618101E-2</c:v>
                </c:pt>
                <c:pt idx="7">
                  <c:v>9.5000000605359805E-3</c:v>
                </c:pt>
                <c:pt idx="8">
                  <c:v>-1.4000000007916295E-2</c:v>
                </c:pt>
                <c:pt idx="9">
                  <c:v>-5.9999999771826367E-3</c:v>
                </c:pt>
                <c:pt idx="10">
                  <c:v>6.0000000107102254E-3</c:v>
                </c:pt>
                <c:pt idx="11">
                  <c:v>1.4000000012340023E-2</c:v>
                </c:pt>
                <c:pt idx="12">
                  <c:v>-3.9999999986030212E-3</c:v>
                </c:pt>
                <c:pt idx="13">
                  <c:v>1.6666666655801297E-3</c:v>
                </c:pt>
                <c:pt idx="14">
                  <c:v>1.0499999991618101E-2</c:v>
                </c:pt>
                <c:pt idx="15">
                  <c:v>-6.9999999664724141E-3</c:v>
                </c:pt>
                <c:pt idx="16">
                  <c:v>4.0000000030267994E-3</c:v>
                </c:pt>
                <c:pt idx="17">
                  <c:v>3.5000000083819384E-3</c:v>
                </c:pt>
                <c:pt idx="18">
                  <c:v>-1.0999999981839198E-2</c:v>
                </c:pt>
                <c:pt idx="19">
                  <c:v>1.6666666679549962E-2</c:v>
                </c:pt>
                <c:pt idx="20">
                  <c:v>9.0000000076834643E-3</c:v>
                </c:pt>
                <c:pt idx="21">
                  <c:v>4.0000000030267994E-3</c:v>
                </c:pt>
                <c:pt idx="22">
                  <c:v>-1.0999999981839198E-2</c:v>
                </c:pt>
                <c:pt idx="23">
                  <c:v>7.0000000000000201E-3</c:v>
                </c:pt>
                <c:pt idx="24">
                  <c:v>6.500000034458951E-3</c:v>
                </c:pt>
                <c:pt idx="25">
                  <c:v>-2.4999999855645012E-3</c:v>
                </c:pt>
                <c:pt idx="26">
                  <c:v>9.9999999969732876E-3</c:v>
                </c:pt>
                <c:pt idx="27">
                  <c:v>-9.0000000032596748E-3</c:v>
                </c:pt>
                <c:pt idx="28">
                  <c:v>6.6666667629033992E-4</c:v>
                </c:pt>
                <c:pt idx="29">
                  <c:v>-1.1000000040046904E-2</c:v>
                </c:pt>
                <c:pt idx="30">
                  <c:v>-1.9999999618157886E-3</c:v>
                </c:pt>
                <c:pt idx="31">
                  <c:v>-6.5000000009313606E-3</c:v>
                </c:pt>
                <c:pt idx="32">
                  <c:v>-2.4999999855645012E-3</c:v>
                </c:pt>
                <c:pt idx="33">
                  <c:v>-1.1500000005588054E-2</c:v>
                </c:pt>
                <c:pt idx="34">
                  <c:v>4.0000000030267994E-3</c:v>
                </c:pt>
                <c:pt idx="35">
                  <c:v>2.4999999899882825E-3</c:v>
                </c:pt>
                <c:pt idx="36">
                  <c:v>-3.5000000039581212E-3</c:v>
                </c:pt>
                <c:pt idx="37">
                  <c:v>2.9999999846331781E-3</c:v>
                </c:pt>
                <c:pt idx="38">
                  <c:v>4.0000000030267994E-3</c:v>
                </c:pt>
                <c:pt idx="39">
                  <c:v>-8.4999999795109804E-3</c:v>
                </c:pt>
                <c:pt idx="40">
                  <c:v>-1.9999999909196061E-3</c:v>
                </c:pt>
                <c:pt idx="41">
                  <c:v>-5.0000003608874962E-4</c:v>
                </c:pt>
                <c:pt idx="42">
                  <c:v>-4.499999993247952E-3</c:v>
                </c:pt>
                <c:pt idx="43">
                  <c:v>-1.1500000005588054E-2</c:v>
                </c:pt>
                <c:pt idx="44">
                  <c:v>1.9999999371357363E-3</c:v>
                </c:pt>
                <c:pt idx="45">
                  <c:v>-2.4999999855645012E-3</c:v>
                </c:pt>
              </c:numCache>
            </c:numRef>
          </c:yVal>
          <c:smooth val="0"/>
          <c:extLst>
            <c:ext xmlns:c16="http://schemas.microsoft.com/office/drawing/2014/chart" uri="{C3380CC4-5D6E-409C-BE32-E72D297353CC}">
              <c16:uniqueId val="{00000000-53C8-440D-AB9A-902D8471C3FC}"/>
            </c:ext>
          </c:extLst>
        </c:ser>
        <c:dLbls>
          <c:showLegendKey val="0"/>
          <c:showVal val="0"/>
          <c:showCatName val="0"/>
          <c:showSerName val="0"/>
          <c:showPercent val="0"/>
          <c:showBubbleSize val="0"/>
        </c:dLbls>
        <c:axId val="227134896"/>
        <c:axId val="227133808"/>
      </c:scatterChart>
      <c:valAx>
        <c:axId val="227134896"/>
        <c:scaling>
          <c:orientation val="minMax"/>
        </c:scaling>
        <c:delete val="0"/>
        <c:axPos val="b"/>
        <c:numFmt formatCode="0.000" sourceLinked="1"/>
        <c:majorTickMark val="out"/>
        <c:minorTickMark val="none"/>
        <c:tickLblPos val="nextTo"/>
        <c:crossAx val="227133808"/>
        <c:crosses val="autoZero"/>
        <c:crossBetween val="midCat"/>
      </c:valAx>
      <c:valAx>
        <c:axId val="227133808"/>
        <c:scaling>
          <c:orientation val="minMax"/>
        </c:scaling>
        <c:delete val="0"/>
        <c:axPos val="l"/>
        <c:majorGridlines/>
        <c:numFmt formatCode="0.0000" sourceLinked="1"/>
        <c:majorTickMark val="out"/>
        <c:minorTickMark val="none"/>
        <c:tickLblPos val="nextTo"/>
        <c:crossAx val="227134896"/>
        <c:crosses val="autoZero"/>
        <c:crossBetween val="midCat"/>
      </c:valAx>
    </c:plotArea>
    <c:legend>
      <c:legendPos val="r"/>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7840" cy="464820"/>
          </a:xfrm>
          <a:prstGeom prst="rect">
            <a:avLst/>
          </a:prstGeom>
        </p:spPr>
        <p:txBody>
          <a:bodyPr vert="horz" lIns="93170" tIns="46585" rIns="93170" bIns="46585" rtlCol="0"/>
          <a:lstStyle>
            <a:lvl1pPr algn="l">
              <a:defRPr sz="1200"/>
            </a:lvl1pPr>
          </a:lstStyle>
          <a:p>
            <a:endParaRPr lang="en-US"/>
          </a:p>
        </p:txBody>
      </p:sp>
      <p:sp>
        <p:nvSpPr>
          <p:cNvPr id="3" name="Date Placeholder 2"/>
          <p:cNvSpPr>
            <a:spLocks noGrp="1"/>
          </p:cNvSpPr>
          <p:nvPr>
            <p:ph type="dt" idx="1"/>
          </p:nvPr>
        </p:nvSpPr>
        <p:spPr>
          <a:xfrm>
            <a:off x="3970940" y="1"/>
            <a:ext cx="3037840" cy="464820"/>
          </a:xfrm>
          <a:prstGeom prst="rect">
            <a:avLst/>
          </a:prstGeom>
        </p:spPr>
        <p:txBody>
          <a:bodyPr vert="horz" lIns="93170" tIns="46585" rIns="93170" bIns="46585" rtlCol="0"/>
          <a:lstStyle>
            <a:lvl1pPr algn="r">
              <a:defRPr sz="1200"/>
            </a:lvl1pPr>
          </a:lstStyle>
          <a:p>
            <a:fld id="{6B6D0D8D-FEC3-4E08-AD9D-208726AB95AF}" type="datetimeFigureOut">
              <a:rPr lang="en-US" smtClean="0"/>
              <a:t>12/14/2020</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0" tIns="46585" rIns="93170" bIns="46585" rtlCol="0" anchor="ctr"/>
          <a:lstStyle/>
          <a:p>
            <a:endParaRPr lang="en-US"/>
          </a:p>
        </p:txBody>
      </p:sp>
      <p:sp>
        <p:nvSpPr>
          <p:cNvPr id="5" name="Notes Placeholder 4"/>
          <p:cNvSpPr>
            <a:spLocks noGrp="1"/>
          </p:cNvSpPr>
          <p:nvPr>
            <p:ph type="body" sz="quarter" idx="3"/>
          </p:nvPr>
        </p:nvSpPr>
        <p:spPr>
          <a:xfrm>
            <a:off x="701040" y="4415789"/>
            <a:ext cx="5608320" cy="4183380"/>
          </a:xfrm>
          <a:prstGeom prst="rect">
            <a:avLst/>
          </a:prstGeom>
        </p:spPr>
        <p:txBody>
          <a:bodyPr vert="horz" lIns="93170" tIns="46585" rIns="93170" bIns="4658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967"/>
            <a:ext cx="3037840" cy="464820"/>
          </a:xfrm>
          <a:prstGeom prst="rect">
            <a:avLst/>
          </a:prstGeom>
        </p:spPr>
        <p:txBody>
          <a:bodyPr vert="horz" lIns="93170" tIns="46585" rIns="93170" bIns="46585"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3170" tIns="46585" rIns="93170" bIns="46585" rtlCol="0" anchor="b"/>
          <a:lstStyle>
            <a:lvl1pPr algn="r">
              <a:defRPr sz="1200"/>
            </a:lvl1pPr>
          </a:lstStyle>
          <a:p>
            <a:fld id="{57BB548B-7504-45D1-90E8-7D060A9A16B2}" type="slidenum">
              <a:rPr lang="en-US" smtClean="0"/>
              <a:t>‹#›</a:t>
            </a:fld>
            <a:endParaRPr lang="en-US"/>
          </a:p>
        </p:txBody>
      </p:sp>
    </p:spTree>
    <p:extLst>
      <p:ext uri="{BB962C8B-B14F-4D97-AF65-F5344CB8AC3E}">
        <p14:creationId xmlns:p14="http://schemas.microsoft.com/office/powerpoint/2010/main" val="1127672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57BB548B-7504-45D1-90E8-7D060A9A16B2}" type="slidenum">
              <a:rPr lang="en-US" smtClean="0"/>
              <a:t>1</a:t>
            </a:fld>
            <a:endParaRPr lang="en-US"/>
          </a:p>
        </p:txBody>
      </p:sp>
    </p:spTree>
    <p:extLst>
      <p:ext uri="{BB962C8B-B14F-4D97-AF65-F5344CB8AC3E}">
        <p14:creationId xmlns:p14="http://schemas.microsoft.com/office/powerpoint/2010/main" val="2662604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9AEB71-1924-45C2-9588-4C4AC5458F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2484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9AEB71-1924-45C2-9588-4C4AC5458F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5330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57BB548B-7504-45D1-90E8-7D060A9A16B2}" type="slidenum">
              <a:rPr lang="en-US" smtClean="0"/>
              <a:t>12</a:t>
            </a:fld>
            <a:endParaRPr lang="en-US"/>
          </a:p>
        </p:txBody>
      </p:sp>
    </p:spTree>
    <p:extLst>
      <p:ext uri="{BB962C8B-B14F-4D97-AF65-F5344CB8AC3E}">
        <p14:creationId xmlns:p14="http://schemas.microsoft.com/office/powerpoint/2010/main" val="2596347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57BB548B-7504-45D1-90E8-7D060A9A16B2}" type="slidenum">
              <a:rPr lang="en-US" smtClean="0"/>
              <a:t>13</a:t>
            </a:fld>
            <a:endParaRPr lang="en-US"/>
          </a:p>
        </p:txBody>
      </p:sp>
    </p:spTree>
    <p:extLst>
      <p:ext uri="{BB962C8B-B14F-4D97-AF65-F5344CB8AC3E}">
        <p14:creationId xmlns:p14="http://schemas.microsoft.com/office/powerpoint/2010/main" val="1865526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p:txBody>
      </p:sp>
      <p:sp>
        <p:nvSpPr>
          <p:cNvPr id="4" name="Slide Number Placeholder 3"/>
          <p:cNvSpPr>
            <a:spLocks noGrp="1"/>
          </p:cNvSpPr>
          <p:nvPr>
            <p:ph type="sldNum" sz="quarter" idx="10"/>
          </p:nvPr>
        </p:nvSpPr>
        <p:spPr/>
        <p:txBody>
          <a:bodyPr/>
          <a:lstStyle/>
          <a:p>
            <a:fld id="{57BB548B-7504-45D1-90E8-7D060A9A16B2}" type="slidenum">
              <a:rPr lang="en-US" smtClean="0"/>
              <a:t>14</a:t>
            </a:fld>
            <a:endParaRPr lang="en-US"/>
          </a:p>
        </p:txBody>
      </p:sp>
    </p:spTree>
    <p:extLst>
      <p:ext uri="{BB962C8B-B14F-4D97-AF65-F5344CB8AC3E}">
        <p14:creationId xmlns:p14="http://schemas.microsoft.com/office/powerpoint/2010/main" val="434696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57BB548B-7504-45D1-90E8-7D060A9A16B2}" type="slidenum">
              <a:rPr lang="en-US" smtClean="0"/>
              <a:t>15</a:t>
            </a:fld>
            <a:endParaRPr lang="en-US"/>
          </a:p>
        </p:txBody>
      </p:sp>
    </p:spTree>
    <p:extLst>
      <p:ext uri="{BB962C8B-B14F-4D97-AF65-F5344CB8AC3E}">
        <p14:creationId xmlns:p14="http://schemas.microsoft.com/office/powerpoint/2010/main" val="508103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57BB548B-7504-45D1-90E8-7D060A9A16B2}" type="slidenum">
              <a:rPr lang="en-US" smtClean="0"/>
              <a:t>16</a:t>
            </a:fld>
            <a:endParaRPr lang="en-US"/>
          </a:p>
        </p:txBody>
      </p:sp>
    </p:spTree>
    <p:extLst>
      <p:ext uri="{BB962C8B-B14F-4D97-AF65-F5344CB8AC3E}">
        <p14:creationId xmlns:p14="http://schemas.microsoft.com/office/powerpoint/2010/main" val="2937342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57BB548B-7504-45D1-90E8-7D060A9A16B2}" type="slidenum">
              <a:rPr lang="en-US" smtClean="0"/>
              <a:t>17</a:t>
            </a:fld>
            <a:endParaRPr lang="en-US"/>
          </a:p>
        </p:txBody>
      </p:sp>
    </p:spTree>
    <p:extLst>
      <p:ext uri="{BB962C8B-B14F-4D97-AF65-F5344CB8AC3E}">
        <p14:creationId xmlns:p14="http://schemas.microsoft.com/office/powerpoint/2010/main" val="4021691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57BB548B-7504-45D1-90E8-7D060A9A16B2}" type="slidenum">
              <a:rPr lang="en-US" smtClean="0"/>
              <a:t>18</a:t>
            </a:fld>
            <a:endParaRPr lang="en-US"/>
          </a:p>
        </p:txBody>
      </p:sp>
    </p:spTree>
    <p:extLst>
      <p:ext uri="{BB962C8B-B14F-4D97-AF65-F5344CB8AC3E}">
        <p14:creationId xmlns:p14="http://schemas.microsoft.com/office/powerpoint/2010/main" val="370210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57BB548B-7504-45D1-90E8-7D060A9A16B2}" type="slidenum">
              <a:rPr lang="en-US" smtClean="0"/>
              <a:t>19</a:t>
            </a:fld>
            <a:endParaRPr lang="en-US"/>
          </a:p>
        </p:txBody>
      </p:sp>
    </p:spTree>
    <p:extLst>
      <p:ext uri="{BB962C8B-B14F-4D97-AF65-F5344CB8AC3E}">
        <p14:creationId xmlns:p14="http://schemas.microsoft.com/office/powerpoint/2010/main" val="4040873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9AEB71-1924-45C2-9588-4C4AC5458F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3297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57BB548B-7504-45D1-90E8-7D060A9A16B2}" type="slidenum">
              <a:rPr lang="en-US" smtClean="0"/>
              <a:t>20</a:t>
            </a:fld>
            <a:endParaRPr lang="en-US"/>
          </a:p>
        </p:txBody>
      </p:sp>
    </p:spTree>
    <p:extLst>
      <p:ext uri="{BB962C8B-B14F-4D97-AF65-F5344CB8AC3E}">
        <p14:creationId xmlns:p14="http://schemas.microsoft.com/office/powerpoint/2010/main" val="3098153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57BB548B-7504-45D1-90E8-7D060A9A16B2}" type="slidenum">
              <a:rPr lang="en-US" smtClean="0"/>
              <a:t>21</a:t>
            </a:fld>
            <a:endParaRPr lang="en-US"/>
          </a:p>
        </p:txBody>
      </p:sp>
    </p:spTree>
    <p:extLst>
      <p:ext uri="{BB962C8B-B14F-4D97-AF65-F5344CB8AC3E}">
        <p14:creationId xmlns:p14="http://schemas.microsoft.com/office/powerpoint/2010/main" val="3395918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57BB548B-7504-45D1-90E8-7D060A9A16B2}" type="slidenum">
              <a:rPr lang="en-US" smtClean="0"/>
              <a:t>22</a:t>
            </a:fld>
            <a:endParaRPr lang="en-US"/>
          </a:p>
        </p:txBody>
      </p:sp>
    </p:spTree>
    <p:extLst>
      <p:ext uri="{BB962C8B-B14F-4D97-AF65-F5344CB8AC3E}">
        <p14:creationId xmlns:p14="http://schemas.microsoft.com/office/powerpoint/2010/main" val="9234641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EA9AEB71-1924-45C2-9588-4C4AC5458F8D}" type="slidenum">
              <a:rPr lang="en-US" smtClean="0"/>
              <a:t>23</a:t>
            </a:fld>
            <a:endParaRPr lang="en-US" dirty="0"/>
          </a:p>
        </p:txBody>
      </p:sp>
    </p:spTree>
    <p:extLst>
      <p:ext uri="{BB962C8B-B14F-4D97-AF65-F5344CB8AC3E}">
        <p14:creationId xmlns:p14="http://schemas.microsoft.com/office/powerpoint/2010/main" val="3511700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9AEB71-1924-45C2-9588-4C4AC5458F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5157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9AEB71-1924-45C2-9588-4C4AC5458F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6927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pPr marL="0" marR="0" lvl="0" indent="0" algn="r" defTabSz="967354" rtl="0" eaLnBrk="1" fontAlgn="auto" latinLnBrk="0" hangingPunct="1">
              <a:lnSpc>
                <a:spcPct val="100000"/>
              </a:lnSpc>
              <a:spcBef>
                <a:spcPts val="0"/>
              </a:spcBef>
              <a:spcAft>
                <a:spcPts val="0"/>
              </a:spcAft>
              <a:buClrTx/>
              <a:buSzTx/>
              <a:buFontTx/>
              <a:buNone/>
              <a:tabLst/>
              <a:defRPr/>
            </a:pPr>
            <a:fld id="{57BB548B-7504-45D1-90E8-7D060A9A16B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735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525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pPr marL="0" marR="0" lvl="0" indent="0" algn="r" defTabSz="967354" rtl="0" eaLnBrk="1" fontAlgn="auto" latinLnBrk="0" hangingPunct="1">
              <a:lnSpc>
                <a:spcPct val="100000"/>
              </a:lnSpc>
              <a:spcBef>
                <a:spcPts val="0"/>
              </a:spcBef>
              <a:spcAft>
                <a:spcPts val="0"/>
              </a:spcAft>
              <a:buClrTx/>
              <a:buSzTx/>
              <a:buFontTx/>
              <a:buNone/>
              <a:tabLst/>
              <a:defRPr/>
            </a:pPr>
            <a:fld id="{57BB548B-7504-45D1-90E8-7D060A9A16B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735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8277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9AEB71-1924-45C2-9588-4C4AC5458F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4388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9AEB71-1924-45C2-9588-4C4AC5458F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5561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9AEB71-1924-45C2-9588-4C4AC5458F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9171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44CA419A-375B-4FAB-8017-B02787262F3B}" type="datetimeFigureOut">
              <a:rPr lang="en-US" smtClean="0"/>
              <a:t>12/14/2020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2418015-25FE-4034-9C5F-DAA303A4C87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4CA419A-375B-4FAB-8017-B02787262F3B}"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18015-25FE-4034-9C5F-DAA303A4C87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4CA419A-375B-4FAB-8017-B02787262F3B}"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18015-25FE-4034-9C5F-DAA303A4C87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4CA419A-375B-4FAB-8017-B02787262F3B}"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18015-25FE-4034-9C5F-DAA303A4C87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4CA419A-375B-4FAB-8017-B02787262F3B}"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18015-25FE-4034-9C5F-DAA303A4C87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4CA419A-375B-4FAB-8017-B02787262F3B}" type="datetimeFigureOut">
              <a:rPr lang="en-US" smtClean="0"/>
              <a:t>12/14/2020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418015-25FE-4034-9C5F-DAA303A4C87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4CA419A-375B-4FAB-8017-B02787262F3B}" type="datetimeFigureOut">
              <a:rPr lang="en-US" smtClean="0"/>
              <a:t>12/14/2020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418015-25FE-4034-9C5F-DAA303A4C87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44CA419A-375B-4FAB-8017-B02787262F3B}" type="datetimeFigureOut">
              <a:rPr lang="en-US" smtClean="0"/>
              <a:t>12/14/2020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418015-25FE-4034-9C5F-DAA303A4C87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CA419A-375B-4FAB-8017-B02787262F3B}" type="datetimeFigureOut">
              <a:rPr lang="en-US" smtClean="0"/>
              <a:t>12/14/2020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418015-25FE-4034-9C5F-DAA303A4C87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4CA419A-375B-4FAB-8017-B02787262F3B}" type="datetimeFigureOut">
              <a:rPr lang="en-US" smtClean="0"/>
              <a:t>12/14/2020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418015-25FE-4034-9C5F-DAA303A4C87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4CA419A-375B-4FAB-8017-B02787262F3B}" type="datetimeFigureOut">
              <a:rPr lang="en-US" smtClean="0"/>
              <a:t>12/14/2020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2418015-25FE-4034-9C5F-DAA303A4C870}"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4CA419A-375B-4FAB-8017-B02787262F3B}" type="datetimeFigureOut">
              <a:rPr lang="en-US" smtClean="0"/>
              <a:t>12/14/2020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2418015-25FE-4034-9C5F-DAA303A4C870}"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3.png"/><Relationship Id="rId7"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5.tif"/></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jpeg"/><Relationship Id="rId7"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3.png"/><Relationship Id="rId9"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1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457200"/>
            <a:ext cx="6876047" cy="1443946"/>
          </a:xfrm>
        </p:spPr>
        <p:style>
          <a:lnRef idx="2">
            <a:schemeClr val="dk1"/>
          </a:lnRef>
          <a:fillRef idx="1">
            <a:schemeClr val="lt1"/>
          </a:fillRef>
          <a:effectRef idx="0">
            <a:schemeClr val="dk1"/>
          </a:effectRef>
          <a:fontRef idx="minor">
            <a:schemeClr val="dk1"/>
          </a:fontRef>
        </p:style>
        <p:txBody>
          <a:bodyPr>
            <a:noAutofit/>
          </a:bodyPr>
          <a:lstStyle/>
          <a:p>
            <a:pPr algn="ctr"/>
            <a:r>
              <a:rPr lang="en-US" sz="3200" dirty="0">
                <a:solidFill>
                  <a:schemeClr val="tx1"/>
                </a:solidFill>
              </a:rPr>
              <a:t>BERKELEY/CHARLESTON </a:t>
            </a:r>
            <a:br>
              <a:rPr lang="en-US" sz="3200" dirty="0">
                <a:solidFill>
                  <a:schemeClr val="tx1"/>
                </a:solidFill>
              </a:rPr>
            </a:br>
            <a:r>
              <a:rPr lang="en-US" sz="3200" dirty="0">
                <a:solidFill>
                  <a:schemeClr val="tx1"/>
                </a:solidFill>
              </a:rPr>
              <a:t>COUNTY LINE RE-ESTABLISHMENT</a:t>
            </a:r>
            <a:br>
              <a:rPr lang="en-US" sz="3200" dirty="0">
                <a:solidFill>
                  <a:schemeClr val="tx1"/>
                </a:solidFill>
              </a:rPr>
            </a:br>
            <a:r>
              <a:rPr lang="en-US" sz="3200" dirty="0">
                <a:solidFill>
                  <a:schemeClr val="tx1"/>
                </a:solidFill>
              </a:rPr>
              <a:t>AT DETYENS SHIPYARD</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6974" y="6369139"/>
            <a:ext cx="260985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ubtitle 2"/>
          <p:cNvSpPr txBox="1">
            <a:spLocks/>
          </p:cNvSpPr>
          <p:nvPr/>
        </p:nvSpPr>
        <p:spPr>
          <a:xfrm>
            <a:off x="6172200" y="5029200"/>
            <a:ext cx="2819399" cy="1137503"/>
          </a:xfrm>
          <a:prstGeom prst="rect">
            <a:avLst/>
          </a:prstGeom>
          <a:solidFill>
            <a:schemeClr val="bg1"/>
          </a:solidFill>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sz="1800" dirty="0"/>
              <a:t>David Ballard, PLS</a:t>
            </a:r>
          </a:p>
          <a:p>
            <a:pPr marL="0" indent="0">
              <a:buNone/>
            </a:pPr>
            <a:r>
              <a:rPr lang="en-US" sz="1800" dirty="0"/>
              <a:t>Revenue and Fiscal Affairs</a:t>
            </a:r>
          </a:p>
          <a:p>
            <a:pPr marL="0" indent="0">
              <a:buNone/>
            </a:pPr>
            <a:r>
              <a:rPr lang="en-US" sz="1800" dirty="0"/>
              <a:t>Geodetic Survey  </a:t>
            </a:r>
          </a:p>
        </p:txBody>
      </p:sp>
      <p:sp>
        <p:nvSpPr>
          <p:cNvPr id="4" name="Content Placeholder 3"/>
          <p:cNvSpPr>
            <a:spLocks noGrp="1"/>
          </p:cNvSpPr>
          <p:nvPr>
            <p:ph idx="1"/>
          </p:nvPr>
        </p:nvSpPr>
        <p:spPr/>
        <p:txBody>
          <a:bodyPr/>
          <a:lstStyle/>
          <a:p>
            <a:endParaRPr lang="en-US" dirty="0"/>
          </a:p>
        </p:txBody>
      </p:sp>
    </p:spTree>
    <p:extLst>
      <p:ext uri="{BB962C8B-B14F-4D97-AF65-F5344CB8AC3E}">
        <p14:creationId xmlns:p14="http://schemas.microsoft.com/office/powerpoint/2010/main" val="330355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sz="2625" b="1" dirty="0"/>
              <a:t>Affected Parties Disagreeing with SCGS: </a:t>
            </a:r>
          </a:p>
          <a:p>
            <a:pPr marL="0" indent="0">
              <a:buNone/>
            </a:pPr>
            <a:endParaRPr lang="en-US" sz="2325" b="1" dirty="0"/>
          </a:p>
          <a:p>
            <a:pPr lvl="2"/>
            <a:r>
              <a:rPr lang="en-US" sz="2175" dirty="0"/>
              <a:t>May file request for a contested case hearing with the SC Administrative Law Court</a:t>
            </a:r>
          </a:p>
          <a:p>
            <a:pPr marL="500634" lvl="2" indent="0">
              <a:buNone/>
            </a:pPr>
            <a:endParaRPr lang="en-US" sz="2175" dirty="0"/>
          </a:p>
          <a:p>
            <a:pPr lvl="2"/>
            <a:r>
              <a:rPr lang="en-US" sz="2175" dirty="0"/>
              <a:t>This decision may be appealed </a:t>
            </a:r>
          </a:p>
          <a:p>
            <a:pPr lvl="2"/>
            <a:endParaRPr lang="en-US" sz="1425" dirty="0"/>
          </a:p>
          <a:p>
            <a:pPr lvl="2"/>
            <a:r>
              <a:rPr lang="en-US" sz="2325" b="1" dirty="0"/>
              <a:t>“Affected Party”</a:t>
            </a:r>
          </a:p>
          <a:p>
            <a:pPr lvl="7"/>
            <a:r>
              <a:rPr lang="en-US" sz="2175" dirty="0"/>
              <a:t>Governing body of an affected county </a:t>
            </a:r>
          </a:p>
          <a:p>
            <a:pPr lvl="7"/>
            <a:r>
              <a:rPr lang="en-US" sz="2175" dirty="0"/>
              <a:t>Governing body of a political subdivision of this State</a:t>
            </a:r>
          </a:p>
          <a:p>
            <a:pPr lvl="7"/>
            <a:r>
              <a:rPr lang="en-US" sz="2175" dirty="0"/>
              <a:t>An elected official, other than a statewide elected official</a:t>
            </a:r>
          </a:p>
          <a:p>
            <a:pPr lvl="7"/>
            <a:r>
              <a:rPr lang="en-US" sz="2175" dirty="0"/>
              <a:t>A property owner or an individual residing in the certification zone </a:t>
            </a:r>
          </a:p>
          <a:p>
            <a:pPr lvl="7"/>
            <a:r>
              <a:rPr lang="en-US" sz="2175" dirty="0"/>
              <a:t>A business entity located in the certification zone </a:t>
            </a:r>
          </a:p>
          <a:p>
            <a:pPr lvl="7"/>
            <a:r>
              <a:rPr lang="en-US" sz="2175" dirty="0"/>
              <a:t>A nonresident individual who owns or leases real property situated in the certification zone</a:t>
            </a:r>
          </a:p>
          <a:p>
            <a:pPr lvl="4"/>
            <a:endParaRPr lang="en-US" dirty="0"/>
          </a:p>
          <a:p>
            <a:pPr marL="733806" lvl="3" indent="0">
              <a:buNone/>
            </a:pPr>
            <a:endParaRPr lang="en-US" dirty="0"/>
          </a:p>
        </p:txBody>
      </p:sp>
      <p:sp>
        <p:nvSpPr>
          <p:cNvPr id="5" name="Slide Number Placeholder 4"/>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D9442-7015-4E1E-A751-FB3645ED61D5}"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04617B">
                  <a:shade val="90000"/>
                </a:srgbClr>
              </a:solidFill>
              <a:effectLst/>
              <a:uLnTx/>
              <a:uFillTx/>
              <a:latin typeface="Constantia"/>
              <a:ea typeface="+mn-ea"/>
              <a:cs typeface="+mn-cs"/>
            </a:endParaRPr>
          </a:p>
        </p:txBody>
      </p:sp>
      <p:sp>
        <p:nvSpPr>
          <p:cNvPr id="2" name="Title 1"/>
          <p:cNvSpPr>
            <a:spLocks noGrp="1"/>
          </p:cNvSpPr>
          <p:nvPr>
            <p:ph type="title"/>
          </p:nvPr>
        </p:nvSpPr>
        <p:spPr>
          <a:xfrm>
            <a:off x="1485900" y="469106"/>
            <a:ext cx="6172200" cy="857250"/>
          </a:xfrm>
        </p:spPr>
        <p:txBody>
          <a:bodyPr>
            <a:normAutofit/>
          </a:bodyPr>
          <a:lstStyle/>
          <a:p>
            <a:pPr algn="ctr"/>
            <a:r>
              <a:rPr lang="en-US" sz="2400" dirty="0">
                <a:solidFill>
                  <a:schemeClr val="tx1"/>
                </a:solidFill>
              </a:rPr>
              <a:t>SC Code of Law SECTION 27-2-105</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324600"/>
            <a:ext cx="1957388"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7557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5, Title 4 	</a:t>
            </a:r>
          </a:p>
        </p:txBody>
      </p:sp>
      <p:sp>
        <p:nvSpPr>
          <p:cNvPr id="3" name="Content Placeholder 2"/>
          <p:cNvSpPr>
            <a:spLocks noGrp="1"/>
          </p:cNvSpPr>
          <p:nvPr>
            <p:ph idx="1"/>
          </p:nvPr>
        </p:nvSpPr>
        <p:spPr/>
        <p:txBody>
          <a:bodyPr>
            <a:normAutofit fontScale="85000" lnSpcReduction="10000"/>
          </a:bodyPr>
          <a:lstStyle/>
          <a:p>
            <a:r>
              <a:rPr lang="en-US" sz="2400" b="1" dirty="0"/>
              <a:t>Change of Boundaries</a:t>
            </a:r>
          </a:p>
          <a:p>
            <a:pPr marL="0" indent="0">
              <a:buNone/>
            </a:pPr>
            <a:endParaRPr lang="en-US" sz="2400" b="1" dirty="0"/>
          </a:p>
          <a:p>
            <a:pPr lvl="1"/>
            <a:r>
              <a:rPr lang="en-US" sz="1600" b="1" dirty="0"/>
              <a:t>S.C. Code § 4-5-120: Procedure </a:t>
            </a:r>
            <a:r>
              <a:rPr lang="en-US" sz="1700" b="1" dirty="0"/>
              <a:t>for annexing part of county- </a:t>
            </a:r>
            <a:r>
              <a:rPr lang="en-US" sz="1700" dirty="0"/>
              <a:t>governing body or 10 percent of registered voters petition in writing, shall deposit with the clerk of court an amount of money sufficient to cover the expenses of surveys , plats, annexation commission and the election to be held to determine whether the proposed annexation shall be effected and then file such resolution or petition in the office of the clerk of court</a:t>
            </a:r>
          </a:p>
          <a:p>
            <a:pPr marL="393192" lvl="1" indent="0">
              <a:buNone/>
            </a:pPr>
            <a:endParaRPr lang="en-US" sz="1500" dirty="0"/>
          </a:p>
          <a:p>
            <a:pPr lvl="1"/>
            <a:r>
              <a:rPr lang="en-US" sz="1800" b="1" dirty="0"/>
              <a:t>S.C. Code </a:t>
            </a:r>
            <a:r>
              <a:rPr lang="en-US" sz="1800" b="1"/>
              <a:t>§ 4-5-130</a:t>
            </a:r>
            <a:r>
              <a:rPr lang="en-US" sz="1800" b="1" dirty="0"/>
              <a:t>: </a:t>
            </a:r>
            <a:r>
              <a:rPr lang="en-US" sz="1700" b="1" dirty="0"/>
              <a:t>Appointment of Commission for annexation- </a:t>
            </a:r>
            <a:r>
              <a:rPr lang="en-US" sz="1700" dirty="0"/>
              <a:t>once presented to the governor then within 30 days the governor shall appoint a commission of four persons</a:t>
            </a:r>
          </a:p>
          <a:p>
            <a:pPr marL="393192" lvl="1" indent="0">
              <a:buNone/>
            </a:pPr>
            <a:r>
              <a:rPr lang="en-US" sz="1500" dirty="0"/>
              <a:t> </a:t>
            </a:r>
            <a:endParaRPr lang="en-US" sz="1600" dirty="0"/>
          </a:p>
          <a:p>
            <a:pPr lvl="1"/>
            <a:r>
              <a:rPr lang="en-US" sz="1800" b="1" dirty="0"/>
              <a:t>S.C. Code § 4-5-140: </a:t>
            </a:r>
            <a:r>
              <a:rPr lang="en-US" sz="1700" b="1" dirty="0"/>
              <a:t>Employment of Surveyors- </a:t>
            </a:r>
            <a:r>
              <a:rPr lang="en-US" sz="1700" dirty="0"/>
              <a:t>commission may contract for survey and location of the proposed change of line and for such purpose may employ 3 surveyors </a:t>
            </a:r>
          </a:p>
          <a:p>
            <a:pPr marL="393192" lvl="1" indent="0">
              <a:buNone/>
            </a:pPr>
            <a:endParaRPr lang="en-US" sz="1500" dirty="0"/>
          </a:p>
          <a:p>
            <a:pPr lvl="1"/>
            <a:r>
              <a:rPr lang="en-US" sz="1800" b="1" dirty="0"/>
              <a:t>S.C. Code § 4-5-170: </a:t>
            </a:r>
            <a:r>
              <a:rPr lang="en-US" sz="1700" b="1" dirty="0"/>
              <a:t>Governor shall order election; voting place; eligible electors- </a:t>
            </a:r>
            <a:r>
              <a:rPr lang="en-US" sz="1700" dirty="0"/>
              <a:t>to be held in an area sought to be transferred and an election to be held in the county to which the area is proposed to be transferred </a:t>
            </a:r>
          </a:p>
          <a:p>
            <a:pPr marL="393192" lvl="1" indent="0">
              <a:buNone/>
            </a:pPr>
            <a:endParaRPr lang="en-US" sz="1500" dirty="0"/>
          </a:p>
          <a:p>
            <a:pPr lvl="1"/>
            <a:r>
              <a:rPr lang="en-US" sz="1700" b="1" dirty="0"/>
              <a:t>Propose and adopt Legislation </a:t>
            </a:r>
          </a:p>
          <a:p>
            <a:pPr lvl="1"/>
            <a:endParaRPr lang="en-US" sz="1500" dirty="0"/>
          </a:p>
          <a:p>
            <a:pPr lvl="8"/>
            <a:endParaRPr lang="en-US" dirty="0"/>
          </a:p>
          <a:p>
            <a:pPr marL="978408" lvl="3" indent="0">
              <a:buNone/>
            </a:pP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477000"/>
            <a:ext cx="260985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D9442-7015-4E1E-A751-FB3645ED61D5}"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04617B">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3142070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472882"/>
            <a:ext cx="260985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889" y="1323459"/>
            <a:ext cx="3429000" cy="2286000"/>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690448"/>
            <a:ext cx="1943589" cy="2591453"/>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63385" y="1319434"/>
            <a:ext cx="1452134" cy="2582385"/>
          </a:xfrm>
          <a:prstGeom prst="rect">
            <a:avLst/>
          </a:prstGeom>
          <a:ln>
            <a:noFill/>
          </a:ln>
          <a:effectLst>
            <a:outerShdw blurRad="190500" algn="tl" rotWithShape="0">
              <a:srgbClr val="000000">
                <a:alpha val="70000"/>
              </a:srgbClr>
            </a:outerShdw>
          </a:effectLst>
        </p:spPr>
      </p:pic>
      <p:sp>
        <p:nvSpPr>
          <p:cNvPr id="8" name="Title 1"/>
          <p:cNvSpPr txBox="1">
            <a:spLocks/>
          </p:cNvSpPr>
          <p:nvPr/>
        </p:nvSpPr>
        <p:spPr>
          <a:xfrm>
            <a:off x="1181589" y="623876"/>
            <a:ext cx="2133600" cy="446678"/>
          </a:xfrm>
          <a:prstGeom prst="rect">
            <a:avLst/>
          </a:prstGeom>
        </p:spPr>
        <p:style>
          <a:lnRef idx="2">
            <a:schemeClr val="dk1"/>
          </a:lnRef>
          <a:fillRef idx="1">
            <a:schemeClr val="lt1"/>
          </a:fillRef>
          <a:effectRef idx="0">
            <a:schemeClr val="dk1"/>
          </a:effectRef>
          <a:fontRef idx="minor">
            <a:schemeClr val="dk1"/>
          </a:fontRef>
        </p:style>
        <p:txBody>
          <a:bodyPr vert="horz" lIns="0" rIns="0" bIns="0" anchor="b">
            <a:noAutofit/>
          </a:bodyPr>
          <a:lstStyle>
            <a:lvl1pPr algn="l" rtl="0" eaLnBrk="1" latinLnBrk="0" hangingPunct="1">
              <a:spcBef>
                <a:spcPct val="0"/>
              </a:spcBef>
              <a:buNone/>
              <a:defRPr kumimoji="0" sz="2600" b="0" kern="1200">
                <a:ln>
                  <a:noFill/>
                </a:ln>
                <a:solidFill>
                  <a:schemeClr val="tx2"/>
                </a:solidFill>
                <a:effectLst/>
                <a:latin typeface="+mj-lt"/>
                <a:ea typeface="+mj-ea"/>
                <a:cs typeface="+mj-cs"/>
              </a:defRPr>
            </a:lvl1pPr>
          </a:lstStyle>
          <a:p>
            <a:pPr algn="ctr"/>
            <a:r>
              <a:rPr lang="en-US" sz="2800" dirty="0">
                <a:solidFill>
                  <a:schemeClr val="tx1"/>
                </a:solidFill>
              </a:rPr>
              <a:t>MONUMENTS</a:t>
            </a:r>
          </a:p>
        </p:txBody>
      </p:sp>
      <p:pic>
        <p:nvPicPr>
          <p:cNvPr id="10" name="Picture 9"/>
          <p:cNvPicPr>
            <a:picLocks noChangeAspect="1"/>
          </p:cNvPicPr>
          <p:nvPr/>
        </p:nvPicPr>
        <p:blipFill rotWithShape="1">
          <a:blip r:embed="rId7">
            <a:extLst>
              <a:ext uri="{28A0092B-C50C-407E-A947-70E740481C1C}">
                <a14:useLocalDpi xmlns:a14="http://schemas.microsoft.com/office/drawing/2010/main" val="0"/>
              </a:ext>
            </a:extLst>
          </a:blip>
          <a:srcRect l="30670" r="13333"/>
          <a:stretch/>
        </p:blipFill>
        <p:spPr>
          <a:xfrm>
            <a:off x="2362200" y="3690448"/>
            <a:ext cx="1920240" cy="2571750"/>
          </a:xfrm>
          <a:prstGeom prst="rect">
            <a:avLst/>
          </a:prstGeom>
          <a:ln>
            <a:noFill/>
          </a:ln>
          <a:effectLst>
            <a:outerShdw blurRad="190500" algn="tl" rotWithShape="0">
              <a:srgbClr val="000000">
                <a:alpha val="70000"/>
              </a:srgbClr>
            </a:outerShdw>
          </a:effectLst>
        </p:spPr>
      </p:pic>
      <p:sp>
        <p:nvSpPr>
          <p:cNvPr id="11" name="Slide Number Placeholder 4"/>
          <p:cNvSpPr>
            <a:spLocks noGrp="1"/>
          </p:cNvSpPr>
          <p:nvPr>
            <p:ph type="sldNum" sz="quarter" idx="4294967295"/>
          </p:nvPr>
        </p:nvSpPr>
        <p:spPr>
          <a:xfrm>
            <a:off x="7924800" y="6356350"/>
            <a:ext cx="762000" cy="365125"/>
          </a:xfrm>
        </p:spPr>
        <p:txBody>
          <a:bodyPr/>
          <a:lstStyle/>
          <a:p>
            <a:fld id="{71BD9442-7015-4E1E-A751-FB3645ED61D5}" type="slidenum">
              <a:rPr lang="en-US" smtClean="0"/>
              <a:t>12</a:t>
            </a:fld>
            <a:endParaRPr lang="en-US" dirty="0"/>
          </a:p>
        </p:txBody>
      </p:sp>
      <p:sp>
        <p:nvSpPr>
          <p:cNvPr id="12" name="Title 1">
            <a:extLst>
              <a:ext uri="{FF2B5EF4-FFF2-40B4-BE49-F238E27FC236}">
                <a16:creationId xmlns:a16="http://schemas.microsoft.com/office/drawing/2014/main" id="{A8B9E99F-8A88-49FE-88D4-DC593A18E277}"/>
              </a:ext>
            </a:extLst>
          </p:cNvPr>
          <p:cNvSpPr txBox="1">
            <a:spLocks/>
          </p:cNvSpPr>
          <p:nvPr/>
        </p:nvSpPr>
        <p:spPr>
          <a:xfrm>
            <a:off x="5943600" y="619865"/>
            <a:ext cx="2133600" cy="446678"/>
          </a:xfrm>
          <a:prstGeom prst="rect">
            <a:avLst/>
          </a:prstGeom>
        </p:spPr>
        <p:style>
          <a:lnRef idx="2">
            <a:schemeClr val="dk1"/>
          </a:lnRef>
          <a:fillRef idx="1">
            <a:schemeClr val="lt1"/>
          </a:fillRef>
          <a:effectRef idx="0">
            <a:schemeClr val="dk1"/>
          </a:effectRef>
          <a:fontRef idx="minor">
            <a:schemeClr val="dk1"/>
          </a:fontRef>
        </p:style>
        <p:txBody>
          <a:bodyPr vert="horz" lIns="0" rIns="0" bIns="0" anchor="b">
            <a:noAutofit/>
          </a:bodyPr>
          <a:lstStyle>
            <a:lvl1pPr algn="l" rtl="0" eaLnBrk="1" latinLnBrk="0" hangingPunct="1">
              <a:spcBef>
                <a:spcPct val="0"/>
              </a:spcBef>
              <a:buNone/>
              <a:defRPr kumimoji="0" sz="2600" b="0" kern="1200">
                <a:ln>
                  <a:noFill/>
                </a:ln>
                <a:solidFill>
                  <a:schemeClr val="tx2"/>
                </a:solidFill>
                <a:effectLst/>
                <a:latin typeface="+mj-lt"/>
                <a:ea typeface="+mj-ea"/>
                <a:cs typeface="+mj-cs"/>
              </a:defRPr>
            </a:lvl1pPr>
          </a:lstStyle>
          <a:p>
            <a:pPr algn="ctr"/>
            <a:r>
              <a:rPr lang="en-US" sz="2800" dirty="0">
                <a:solidFill>
                  <a:schemeClr val="tx1"/>
                </a:solidFill>
              </a:rPr>
              <a:t>MONUMENTS</a:t>
            </a:r>
          </a:p>
        </p:txBody>
      </p:sp>
      <p:sp>
        <p:nvSpPr>
          <p:cNvPr id="13" name="Title 1">
            <a:extLst>
              <a:ext uri="{FF2B5EF4-FFF2-40B4-BE49-F238E27FC236}">
                <a16:creationId xmlns:a16="http://schemas.microsoft.com/office/drawing/2014/main" id="{0088433B-BBE1-4196-9FA9-447BD2E361B3}"/>
              </a:ext>
            </a:extLst>
          </p:cNvPr>
          <p:cNvSpPr txBox="1">
            <a:spLocks/>
          </p:cNvSpPr>
          <p:nvPr/>
        </p:nvSpPr>
        <p:spPr>
          <a:xfrm>
            <a:off x="3598689" y="619865"/>
            <a:ext cx="2133600" cy="446678"/>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vert="horz" lIns="0" rIns="0" bIns="0" anchor="b">
            <a:noAutofit/>
          </a:bodyPr>
          <a:lstStyle>
            <a:lvl1pPr algn="l" rtl="0" eaLnBrk="1" latinLnBrk="0" hangingPunct="1">
              <a:spcBef>
                <a:spcPct val="0"/>
              </a:spcBef>
              <a:buNone/>
              <a:defRPr kumimoji="0" sz="2600" b="0" kern="1200">
                <a:ln>
                  <a:noFill/>
                </a:ln>
                <a:solidFill>
                  <a:schemeClr val="tx2"/>
                </a:solidFill>
                <a:effectLst/>
                <a:latin typeface="+mj-lt"/>
                <a:ea typeface="+mj-ea"/>
                <a:cs typeface="+mj-cs"/>
              </a:defRPr>
            </a:lvl1pPr>
          </a:lstStyle>
          <a:p>
            <a:pPr algn="ctr"/>
            <a:r>
              <a:rPr lang="en-US" sz="2800" dirty="0">
                <a:solidFill>
                  <a:schemeClr val="tx1"/>
                </a:solidFill>
              </a:rPr>
              <a:t>VS</a:t>
            </a:r>
          </a:p>
        </p:txBody>
      </p:sp>
      <p:pic>
        <p:nvPicPr>
          <p:cNvPr id="14" name="Picture 13">
            <a:extLst>
              <a:ext uri="{FF2B5EF4-FFF2-40B4-BE49-F238E27FC236}">
                <a16:creationId xmlns:a16="http://schemas.microsoft.com/office/drawing/2014/main" id="{FB387A69-F5A9-48B1-9442-959E164FB67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4626982" y="4322028"/>
            <a:ext cx="2324939" cy="1743705"/>
          </a:xfrm>
          <a:prstGeom prst="rect">
            <a:avLst/>
          </a:prstGeom>
          <a:ln>
            <a:noFill/>
          </a:ln>
          <a:effectLst>
            <a:outerShdw blurRad="190500" algn="tl" rotWithShape="0">
              <a:srgbClr val="000000">
                <a:alpha val="70000"/>
              </a:srgbClr>
            </a:outerShdw>
          </a:effectLst>
        </p:spPr>
      </p:pic>
      <p:pic>
        <p:nvPicPr>
          <p:cNvPr id="15" name="Picture 14">
            <a:extLst>
              <a:ext uri="{FF2B5EF4-FFF2-40B4-BE49-F238E27FC236}">
                <a16:creationId xmlns:a16="http://schemas.microsoft.com/office/drawing/2014/main" id="{3B03F716-A045-4FFB-B450-040746618BD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34666" y="1269053"/>
            <a:ext cx="1552676" cy="2173347"/>
          </a:xfrm>
          <a:prstGeom prst="rect">
            <a:avLst/>
          </a:prstGeom>
          <a:ln>
            <a:noFill/>
          </a:ln>
          <a:effectLst>
            <a:outerShdw blurRad="190500" algn="tl" rotWithShape="0">
              <a:srgbClr val="000000">
                <a:alpha val="70000"/>
              </a:srgbClr>
            </a:outerShdw>
          </a:effectLst>
        </p:spPr>
      </p:pic>
      <p:pic>
        <p:nvPicPr>
          <p:cNvPr id="16" name="Picture 15">
            <a:extLst>
              <a:ext uri="{FF2B5EF4-FFF2-40B4-BE49-F238E27FC236}">
                <a16:creationId xmlns:a16="http://schemas.microsoft.com/office/drawing/2014/main" id="{BBBC7A77-70DC-4C2F-AFF4-DEE488D31D6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6502544" y="4261847"/>
            <a:ext cx="2939560" cy="1428952"/>
          </a:xfrm>
          <a:prstGeom prst="rect">
            <a:avLst/>
          </a:prstGeom>
          <a:ln>
            <a:noFill/>
          </a:ln>
          <a:effectLst>
            <a:outerShdw blurRad="190500" algn="tl" rotWithShape="0">
              <a:srgbClr val="000000">
                <a:alpha val="70000"/>
              </a:srgbClr>
            </a:outerShdw>
          </a:effectLst>
        </p:spPr>
      </p:pic>
      <p:pic>
        <p:nvPicPr>
          <p:cNvPr id="17" name="Picture 16">
            <a:extLst>
              <a:ext uri="{FF2B5EF4-FFF2-40B4-BE49-F238E27FC236}">
                <a16:creationId xmlns:a16="http://schemas.microsoft.com/office/drawing/2014/main" id="{080E0563-313A-416D-B31E-E11E27BB1D6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84519" y="3108291"/>
            <a:ext cx="2560321" cy="192024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8618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472882"/>
            <a:ext cx="260985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2166504" y="868617"/>
            <a:ext cx="4810991" cy="457201"/>
          </a:xfrm>
          <a:prstGeom prst="rect">
            <a:avLst/>
          </a:prstGeom>
        </p:spPr>
        <p:txBody>
          <a:bodyPr vert="horz" lIns="0" rIns="0" bIns="0" anchor="b">
            <a:noAutofit/>
          </a:bodyPr>
          <a:lstStyle>
            <a:lvl1pPr algn="l" rtl="0" eaLnBrk="1" latinLnBrk="0" hangingPunct="1">
              <a:spcBef>
                <a:spcPct val="0"/>
              </a:spcBef>
              <a:buNone/>
              <a:defRPr kumimoji="0" sz="2600" b="0" kern="1200">
                <a:ln>
                  <a:noFill/>
                </a:ln>
                <a:solidFill>
                  <a:schemeClr val="tx2"/>
                </a:solidFill>
                <a:effectLst/>
                <a:latin typeface="+mj-lt"/>
                <a:ea typeface="+mj-ea"/>
                <a:cs typeface="+mj-cs"/>
              </a:defRPr>
            </a:lvl1pPr>
          </a:lstStyle>
          <a:p>
            <a:pPr algn="ctr"/>
            <a:r>
              <a:rPr lang="en-US" sz="3200" dirty="0">
                <a:solidFill>
                  <a:schemeClr val="tx1"/>
                </a:solidFill>
              </a:rPr>
              <a:t>SC CODE of LAW</a:t>
            </a:r>
          </a:p>
        </p:txBody>
      </p:sp>
      <p:sp>
        <p:nvSpPr>
          <p:cNvPr id="6" name="Content Placeholder 2"/>
          <p:cNvSpPr txBox="1">
            <a:spLocks/>
          </p:cNvSpPr>
          <p:nvPr/>
        </p:nvSpPr>
        <p:spPr>
          <a:xfrm>
            <a:off x="628649" y="1752600"/>
            <a:ext cx="7886700" cy="4038600"/>
          </a:xfrm>
          <a:prstGeom prst="rect">
            <a:avLst/>
          </a:prstGeom>
        </p:spPr>
        <p:txBody>
          <a:bodyPr vert="horz" tIns="0">
            <a:normAutofit/>
          </a:bodyPr>
          <a:lstStyle>
            <a:lvl1pPr marL="274320" indent="-274320" algn="l" rtl="0" eaLnBrk="1" latinLnBrk="0" hangingPunct="1">
              <a:spcBef>
                <a:spcPct val="20000"/>
              </a:spcBef>
              <a:buClr>
                <a:schemeClr val="accent3"/>
              </a:buClr>
              <a:buSzPct val="95000"/>
              <a:buFont typeface="Wingdings 2"/>
              <a:buChar char=""/>
              <a:defRPr kumimoji="0" sz="28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6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4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18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dirty="0"/>
              <a:t>-</a:t>
            </a:r>
            <a:r>
              <a:rPr lang="en-US"/>
              <a:t>Section 4-3-80</a:t>
            </a:r>
            <a:r>
              <a:rPr lang="en-US" dirty="0"/>
              <a:t>. Berkeley County: </a:t>
            </a:r>
          </a:p>
          <a:p>
            <a:pPr marL="0" indent="0">
              <a:buNone/>
            </a:pPr>
            <a:r>
              <a:rPr lang="en-US" dirty="0"/>
              <a:t>	Berkeley County is bounded as follows:…southwestwardly and southeastwardly by Charleston County…”</a:t>
            </a:r>
          </a:p>
          <a:p>
            <a:pPr marL="0" indent="0">
              <a:buNone/>
            </a:pPr>
            <a:r>
              <a:rPr lang="en-US" dirty="0"/>
              <a:t>-Section 4-3-100: Charleston County: </a:t>
            </a:r>
          </a:p>
          <a:p>
            <a:pPr marL="0" indent="0">
              <a:buNone/>
            </a:pPr>
            <a:r>
              <a:rPr lang="en-US" dirty="0"/>
              <a:t>	“… thence northeastward following the center line of the Wando River to its intersection with the center line of Guerin's Creek…”</a:t>
            </a:r>
          </a:p>
          <a:p>
            <a:pPr marL="0" indent="0">
              <a:buNone/>
            </a:pPr>
            <a:endParaRPr lang="en-US" dirty="0"/>
          </a:p>
        </p:txBody>
      </p:sp>
    </p:spTree>
    <p:extLst>
      <p:ext uri="{BB962C8B-B14F-4D97-AF65-F5344CB8AC3E}">
        <p14:creationId xmlns:p14="http://schemas.microsoft.com/office/powerpoint/2010/main" val="637377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472882"/>
            <a:ext cx="260985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2166504" y="868617"/>
            <a:ext cx="4810991" cy="457201"/>
          </a:xfrm>
          <a:prstGeom prst="rect">
            <a:avLst/>
          </a:prstGeom>
        </p:spPr>
        <p:txBody>
          <a:bodyPr vert="horz" lIns="0" rIns="0" bIns="0" anchor="b">
            <a:noAutofit/>
          </a:bodyPr>
          <a:lstStyle>
            <a:lvl1pPr algn="l" rtl="0" eaLnBrk="1" latinLnBrk="0" hangingPunct="1">
              <a:spcBef>
                <a:spcPct val="0"/>
              </a:spcBef>
              <a:buNone/>
              <a:defRPr kumimoji="0" sz="2600" b="0" kern="1200">
                <a:ln>
                  <a:noFill/>
                </a:ln>
                <a:solidFill>
                  <a:schemeClr val="tx2"/>
                </a:solidFill>
                <a:effectLst/>
                <a:latin typeface="+mj-lt"/>
                <a:ea typeface="+mj-ea"/>
                <a:cs typeface="+mj-cs"/>
              </a:defRPr>
            </a:lvl1pPr>
          </a:lstStyle>
          <a:p>
            <a:pPr algn="ctr"/>
            <a:r>
              <a:rPr lang="en-US" sz="3200" dirty="0">
                <a:solidFill>
                  <a:schemeClr val="tx1"/>
                </a:solidFill>
              </a:rPr>
              <a:t>Act 219 of 1983</a:t>
            </a:r>
          </a:p>
        </p:txBody>
      </p:sp>
      <p:sp>
        <p:nvSpPr>
          <p:cNvPr id="6" name="Content Placeholder 2"/>
          <p:cNvSpPr txBox="1">
            <a:spLocks/>
          </p:cNvSpPr>
          <p:nvPr/>
        </p:nvSpPr>
        <p:spPr>
          <a:xfrm>
            <a:off x="613916" y="1524000"/>
            <a:ext cx="7996684" cy="4648200"/>
          </a:xfrm>
          <a:prstGeom prst="rect">
            <a:avLst/>
          </a:prstGeom>
        </p:spPr>
        <p:style>
          <a:lnRef idx="1">
            <a:schemeClr val="dk1"/>
          </a:lnRef>
          <a:fillRef idx="2">
            <a:schemeClr val="dk1"/>
          </a:fillRef>
          <a:effectRef idx="1">
            <a:schemeClr val="dk1"/>
          </a:effectRef>
          <a:fontRef idx="minor">
            <a:schemeClr val="dk1"/>
          </a:fontRef>
        </p:style>
        <p:txBody>
          <a:bodyPr vert="horz" tIns="0" anchor="ctr">
            <a:normAutofit fontScale="55000" lnSpcReduction="20000"/>
          </a:bodyPr>
          <a:lstStyle>
            <a:lvl1pPr marL="274320" indent="-274320" algn="l" rtl="0" eaLnBrk="1" latinLnBrk="0" hangingPunct="1">
              <a:spcBef>
                <a:spcPct val="20000"/>
              </a:spcBef>
              <a:buClr>
                <a:schemeClr val="accent3"/>
              </a:buClr>
              <a:buSzPct val="95000"/>
              <a:buFont typeface="Wingdings 2"/>
              <a:buChar char=""/>
              <a:defRPr kumimoji="0" sz="28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6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4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18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dirty="0"/>
              <a:t>“AN ACT TO ALTER THE COUNTY LINES OF CHARLESTON AND BERKELEY COUNTIES BY ANNEXING A CERTAIN PORTION OF CHARLESTON COUNTY TO BERKELEY COUNTY,”:</a:t>
            </a:r>
          </a:p>
          <a:p>
            <a:pPr marL="0" indent="0">
              <a:buNone/>
            </a:pPr>
            <a:endParaRPr lang="en-US" dirty="0"/>
          </a:p>
          <a:p>
            <a:pPr marL="0" indent="0">
              <a:buNone/>
            </a:pPr>
            <a:r>
              <a:rPr lang="en-US" dirty="0"/>
              <a:t>“ALL that area now situate, lying and being in the County of Charleston beginning at a point on the Berkeley-Charleston County line, located in the stream of the Wando River (the point of beginning), thence proceeding east to a point located on edge of marsh, thence proceeding east 800 feet to a point which is on the western right-of-way of S. C. 41, thence proceeding east 75 feet to a point which is on the eastern right-of-way of S. C. 41, thence proceeding south 104.4 feet along the right-of-way of S. C. 41, thence proceeding southeast 1,038 feet, thence proceeding northeast 320 feet to a point on the edge of marsh on the Wando River, thence proceeding northeast to a point on the Berkeley-Charleston County line in the Wando River, thence proceeding along said Berkeley-Charleston County line northwest and then southwest to point of beginning; which area is more fully shown and delineated by reference to a plat entitled "Plat of Two Parcels of Land Proposed for Annexation to Berkeley County, the Property of </a:t>
            </a:r>
            <a:r>
              <a:rPr lang="en-US" dirty="0" err="1"/>
              <a:t>Detyens</a:t>
            </a:r>
            <a:r>
              <a:rPr lang="en-US" dirty="0"/>
              <a:t> Shipyard, Inc. - Parcel I, Williams J. </a:t>
            </a:r>
            <a:r>
              <a:rPr lang="en-US" dirty="0" err="1"/>
              <a:t>Detyens</a:t>
            </a:r>
            <a:r>
              <a:rPr lang="en-US" dirty="0"/>
              <a:t> - Parcel II", dated March 26, 1982, as certified by Wendell C. Powers, S. C. Reg. L. S. No. 5303, Georgetown, South Carolina; Samuel M. Harper, S. C. Reg. L. S. No. 1003, Georgetown, South Carolina; and William H. Durden, S. C. Reg. L. S. No. 8099, Surfside Beach, South Carolina; as recorded in the Office of the Register of Mesne Conveyance for Berkeley County at Plat Cabinet E, Page 9. Be all the said measurements a little more or less</a:t>
            </a:r>
          </a:p>
        </p:txBody>
      </p:sp>
    </p:spTree>
    <p:extLst>
      <p:ext uri="{BB962C8B-B14F-4D97-AF65-F5344CB8AC3E}">
        <p14:creationId xmlns:p14="http://schemas.microsoft.com/office/powerpoint/2010/main" val="2546276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472882"/>
            <a:ext cx="260985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511" y="815787"/>
            <a:ext cx="8278090" cy="5356413"/>
          </a:xfrm>
          <a:prstGeom prst="rect">
            <a:avLst/>
          </a:prstGeom>
          <a:ln>
            <a:noFill/>
          </a:ln>
          <a:effectLst>
            <a:outerShdw blurRad="190500" algn="tl" rotWithShape="0">
              <a:srgbClr val="000000">
                <a:alpha val="70000"/>
              </a:srgbClr>
            </a:outerShdw>
          </a:effectLst>
        </p:spPr>
      </p:pic>
      <p:sp>
        <p:nvSpPr>
          <p:cNvPr id="8" name="Title 1"/>
          <p:cNvSpPr txBox="1">
            <a:spLocks/>
          </p:cNvSpPr>
          <p:nvPr/>
        </p:nvSpPr>
        <p:spPr>
          <a:xfrm>
            <a:off x="2166504" y="868617"/>
            <a:ext cx="4810991" cy="457201"/>
          </a:xfrm>
          <a:prstGeom prst="rect">
            <a:avLst/>
          </a:prstGeom>
        </p:spPr>
        <p:style>
          <a:lnRef idx="2">
            <a:schemeClr val="dk1"/>
          </a:lnRef>
          <a:fillRef idx="1">
            <a:schemeClr val="lt1"/>
          </a:fillRef>
          <a:effectRef idx="0">
            <a:schemeClr val="dk1"/>
          </a:effectRef>
          <a:fontRef idx="minor">
            <a:schemeClr val="dk1"/>
          </a:fontRef>
        </p:style>
        <p:txBody>
          <a:bodyPr vert="horz" lIns="0" rIns="0" bIns="0" anchor="b">
            <a:noAutofit/>
          </a:bodyPr>
          <a:lstStyle>
            <a:lvl1pPr algn="l" rtl="0" eaLnBrk="1" latinLnBrk="0" hangingPunct="1">
              <a:spcBef>
                <a:spcPct val="0"/>
              </a:spcBef>
              <a:buNone/>
              <a:defRPr kumimoji="0" sz="2600" b="0" kern="1200">
                <a:ln>
                  <a:noFill/>
                </a:ln>
                <a:solidFill>
                  <a:schemeClr val="tx2"/>
                </a:solidFill>
                <a:effectLst/>
                <a:latin typeface="+mj-lt"/>
                <a:ea typeface="+mj-ea"/>
                <a:cs typeface="+mj-cs"/>
              </a:defRPr>
            </a:lvl1pPr>
          </a:lstStyle>
          <a:p>
            <a:pPr algn="ctr"/>
            <a:r>
              <a:rPr lang="en-US" sz="3200" dirty="0">
                <a:solidFill>
                  <a:schemeClr val="tx1"/>
                </a:solidFill>
              </a:rPr>
              <a:t>1982 Plat of Survey</a:t>
            </a:r>
          </a:p>
        </p:txBody>
      </p:sp>
      <p:cxnSp>
        <p:nvCxnSpPr>
          <p:cNvPr id="5" name="Straight Connector 4"/>
          <p:cNvCxnSpPr/>
          <p:nvPr/>
        </p:nvCxnSpPr>
        <p:spPr>
          <a:xfrm>
            <a:off x="1828800" y="4724400"/>
            <a:ext cx="2667000" cy="76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95800" y="4876800"/>
            <a:ext cx="1143000"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638800" y="4495800"/>
            <a:ext cx="1447800" cy="533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970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472882"/>
            <a:ext cx="260985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511" y="876904"/>
            <a:ext cx="8278090" cy="5234179"/>
          </a:xfrm>
          <a:prstGeom prst="rect">
            <a:avLst/>
          </a:prstGeom>
          <a:ln>
            <a:noFill/>
          </a:ln>
          <a:effectLst>
            <a:outerShdw blurRad="190500" algn="tl" rotWithShape="0">
              <a:srgbClr val="000000">
                <a:alpha val="70000"/>
              </a:srgbClr>
            </a:outerShdw>
          </a:effectLst>
        </p:spPr>
      </p:pic>
      <p:sp>
        <p:nvSpPr>
          <p:cNvPr id="8" name="Title 1"/>
          <p:cNvSpPr txBox="1">
            <a:spLocks/>
          </p:cNvSpPr>
          <p:nvPr/>
        </p:nvSpPr>
        <p:spPr>
          <a:xfrm>
            <a:off x="228600" y="825683"/>
            <a:ext cx="2710296" cy="259018"/>
          </a:xfrm>
          <a:prstGeom prst="rect">
            <a:avLst/>
          </a:prstGeom>
        </p:spPr>
        <p:style>
          <a:lnRef idx="2">
            <a:schemeClr val="dk1"/>
          </a:lnRef>
          <a:fillRef idx="1">
            <a:schemeClr val="lt1"/>
          </a:fillRef>
          <a:effectRef idx="0">
            <a:schemeClr val="dk1"/>
          </a:effectRef>
          <a:fontRef idx="minor">
            <a:schemeClr val="dk1"/>
          </a:fontRef>
        </p:style>
        <p:txBody>
          <a:bodyPr vert="horz" lIns="0" rIns="0" bIns="0" anchor="b">
            <a:noAutofit/>
          </a:bodyPr>
          <a:lstStyle>
            <a:lvl1pPr algn="l" rtl="0" eaLnBrk="1" latinLnBrk="0" hangingPunct="1">
              <a:spcBef>
                <a:spcPct val="0"/>
              </a:spcBef>
              <a:buNone/>
              <a:defRPr kumimoji="0" sz="2600" b="0" kern="1200">
                <a:ln>
                  <a:noFill/>
                </a:ln>
                <a:solidFill>
                  <a:schemeClr val="tx2"/>
                </a:solidFill>
                <a:effectLst/>
                <a:latin typeface="+mj-lt"/>
                <a:ea typeface="+mj-ea"/>
                <a:cs typeface="+mj-cs"/>
              </a:defRPr>
            </a:lvl1pPr>
          </a:lstStyle>
          <a:p>
            <a:pPr algn="ctr"/>
            <a:r>
              <a:rPr lang="en-US" sz="1800" dirty="0">
                <a:solidFill>
                  <a:schemeClr val="tx1"/>
                </a:solidFill>
              </a:rPr>
              <a:t>Berkeley Plat Book Q </a:t>
            </a:r>
            <a:r>
              <a:rPr lang="en-US" sz="1800" dirty="0" err="1">
                <a:solidFill>
                  <a:schemeClr val="tx1"/>
                </a:solidFill>
              </a:rPr>
              <a:t>pg</a:t>
            </a:r>
            <a:r>
              <a:rPr lang="en-US" sz="1800" dirty="0">
                <a:solidFill>
                  <a:schemeClr val="tx1"/>
                </a:solidFill>
              </a:rPr>
              <a:t> 57</a:t>
            </a:r>
          </a:p>
        </p:txBody>
      </p:sp>
      <p:cxnSp>
        <p:nvCxnSpPr>
          <p:cNvPr id="5" name="Straight Connector 4"/>
          <p:cNvCxnSpPr/>
          <p:nvPr/>
        </p:nvCxnSpPr>
        <p:spPr>
          <a:xfrm>
            <a:off x="1828800" y="5391000"/>
            <a:ext cx="4267200" cy="247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096000" y="4953000"/>
            <a:ext cx="990600" cy="685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089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472882"/>
            <a:ext cx="260985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925" y="876904"/>
            <a:ext cx="8075262" cy="5234179"/>
          </a:xfrm>
          <a:prstGeom prst="rect">
            <a:avLst/>
          </a:prstGeom>
          <a:ln>
            <a:noFill/>
          </a:ln>
          <a:effectLst>
            <a:outerShdw blurRad="190500" algn="tl" rotWithShape="0">
              <a:srgbClr val="000000">
                <a:alpha val="70000"/>
              </a:srgbClr>
            </a:outerShdw>
          </a:effectLst>
        </p:spPr>
      </p:pic>
      <p:sp>
        <p:nvSpPr>
          <p:cNvPr id="8" name="Title 1"/>
          <p:cNvSpPr txBox="1">
            <a:spLocks/>
          </p:cNvSpPr>
          <p:nvPr/>
        </p:nvSpPr>
        <p:spPr>
          <a:xfrm>
            <a:off x="228600" y="838199"/>
            <a:ext cx="2819400" cy="246501"/>
          </a:xfrm>
          <a:prstGeom prst="rect">
            <a:avLst/>
          </a:prstGeom>
        </p:spPr>
        <p:style>
          <a:lnRef idx="2">
            <a:schemeClr val="dk1"/>
          </a:lnRef>
          <a:fillRef idx="1">
            <a:schemeClr val="lt1"/>
          </a:fillRef>
          <a:effectRef idx="0">
            <a:schemeClr val="dk1"/>
          </a:effectRef>
          <a:fontRef idx="minor">
            <a:schemeClr val="dk1"/>
          </a:fontRef>
        </p:style>
        <p:txBody>
          <a:bodyPr vert="horz" lIns="0" rIns="0" bIns="0" anchor="b">
            <a:noAutofit/>
          </a:bodyPr>
          <a:lstStyle>
            <a:lvl1pPr algn="l" rtl="0" eaLnBrk="1" latinLnBrk="0" hangingPunct="1">
              <a:spcBef>
                <a:spcPct val="0"/>
              </a:spcBef>
              <a:buNone/>
              <a:defRPr kumimoji="0" sz="2600" b="0" kern="1200">
                <a:ln>
                  <a:noFill/>
                </a:ln>
                <a:solidFill>
                  <a:schemeClr val="tx2"/>
                </a:solidFill>
                <a:effectLst/>
                <a:latin typeface="+mj-lt"/>
                <a:ea typeface="+mj-ea"/>
                <a:cs typeface="+mj-cs"/>
              </a:defRPr>
            </a:lvl1pPr>
          </a:lstStyle>
          <a:p>
            <a:pPr algn="ctr"/>
            <a:r>
              <a:rPr lang="en-US" sz="1800" dirty="0">
                <a:solidFill>
                  <a:schemeClr val="tx1"/>
                </a:solidFill>
              </a:rPr>
              <a:t>Charleston Plat Book BR </a:t>
            </a:r>
            <a:r>
              <a:rPr lang="en-US" sz="1800" dirty="0" err="1">
                <a:solidFill>
                  <a:schemeClr val="tx1"/>
                </a:solidFill>
              </a:rPr>
              <a:t>pg</a:t>
            </a:r>
            <a:r>
              <a:rPr lang="en-US" sz="1800" dirty="0">
                <a:solidFill>
                  <a:schemeClr val="tx1"/>
                </a:solidFill>
              </a:rPr>
              <a:t> 8</a:t>
            </a:r>
          </a:p>
        </p:txBody>
      </p:sp>
      <p:cxnSp>
        <p:nvCxnSpPr>
          <p:cNvPr id="5" name="Straight Connector 4"/>
          <p:cNvCxnSpPr/>
          <p:nvPr/>
        </p:nvCxnSpPr>
        <p:spPr>
          <a:xfrm>
            <a:off x="3048000" y="2286000"/>
            <a:ext cx="6858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733800" y="2286000"/>
            <a:ext cx="8382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24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472882"/>
            <a:ext cx="260985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920" y="876904"/>
            <a:ext cx="7103272" cy="5234179"/>
          </a:xfrm>
          <a:prstGeom prst="rect">
            <a:avLst/>
          </a:prstGeom>
          <a:ln>
            <a:noFill/>
          </a:ln>
          <a:effectLst>
            <a:outerShdw blurRad="190500" algn="tl" rotWithShape="0">
              <a:srgbClr val="000000">
                <a:alpha val="70000"/>
              </a:srgbClr>
            </a:outerShdw>
          </a:effectLst>
        </p:spPr>
      </p:pic>
      <p:sp>
        <p:nvSpPr>
          <p:cNvPr id="8" name="Title 1"/>
          <p:cNvSpPr txBox="1">
            <a:spLocks/>
          </p:cNvSpPr>
          <p:nvPr/>
        </p:nvSpPr>
        <p:spPr>
          <a:xfrm>
            <a:off x="228600" y="838199"/>
            <a:ext cx="2819400" cy="246501"/>
          </a:xfrm>
          <a:prstGeom prst="rect">
            <a:avLst/>
          </a:prstGeom>
        </p:spPr>
        <p:style>
          <a:lnRef idx="2">
            <a:schemeClr val="dk1"/>
          </a:lnRef>
          <a:fillRef idx="1">
            <a:schemeClr val="lt1"/>
          </a:fillRef>
          <a:effectRef idx="0">
            <a:schemeClr val="dk1"/>
          </a:effectRef>
          <a:fontRef idx="minor">
            <a:schemeClr val="dk1"/>
          </a:fontRef>
        </p:style>
        <p:txBody>
          <a:bodyPr vert="horz" lIns="0" rIns="0" bIns="0" anchor="b">
            <a:noAutofit/>
          </a:bodyPr>
          <a:lstStyle>
            <a:lvl1pPr algn="l" rtl="0" eaLnBrk="1" latinLnBrk="0" hangingPunct="1">
              <a:spcBef>
                <a:spcPct val="0"/>
              </a:spcBef>
              <a:buNone/>
              <a:defRPr kumimoji="0" sz="2600" b="0" kern="1200">
                <a:ln>
                  <a:noFill/>
                </a:ln>
                <a:solidFill>
                  <a:schemeClr val="tx2"/>
                </a:solidFill>
                <a:effectLst/>
                <a:latin typeface="+mj-lt"/>
                <a:ea typeface="+mj-ea"/>
                <a:cs typeface="+mj-cs"/>
              </a:defRPr>
            </a:lvl1pPr>
          </a:lstStyle>
          <a:p>
            <a:pPr algn="ctr"/>
            <a:r>
              <a:rPr lang="en-US" sz="1800" dirty="0">
                <a:solidFill>
                  <a:schemeClr val="tx1"/>
                </a:solidFill>
              </a:rPr>
              <a:t>Charleston Plat Book AP </a:t>
            </a:r>
            <a:r>
              <a:rPr lang="en-US" sz="1800" dirty="0" err="1">
                <a:solidFill>
                  <a:schemeClr val="tx1"/>
                </a:solidFill>
              </a:rPr>
              <a:t>pg</a:t>
            </a:r>
            <a:r>
              <a:rPr lang="en-US" sz="1800" dirty="0">
                <a:solidFill>
                  <a:schemeClr val="tx1"/>
                </a:solidFill>
              </a:rPr>
              <a:t> 77</a:t>
            </a:r>
          </a:p>
        </p:txBody>
      </p:sp>
      <p:cxnSp>
        <p:nvCxnSpPr>
          <p:cNvPr id="5" name="Straight Connector 4"/>
          <p:cNvCxnSpPr/>
          <p:nvPr/>
        </p:nvCxnSpPr>
        <p:spPr>
          <a:xfrm flipV="1">
            <a:off x="6553200" y="4038600"/>
            <a:ext cx="304800" cy="1219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74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472882"/>
            <a:ext cx="260985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879" y="876904"/>
            <a:ext cx="7975354" cy="5234179"/>
          </a:xfrm>
          <a:prstGeom prst="rect">
            <a:avLst/>
          </a:prstGeom>
          <a:ln>
            <a:noFill/>
          </a:ln>
          <a:effectLst>
            <a:outerShdw blurRad="190500" algn="tl" rotWithShape="0">
              <a:srgbClr val="000000">
                <a:alpha val="70000"/>
              </a:srgbClr>
            </a:outerShdw>
          </a:effectLst>
        </p:spPr>
      </p:pic>
      <p:sp>
        <p:nvSpPr>
          <p:cNvPr id="8" name="Title 1"/>
          <p:cNvSpPr txBox="1">
            <a:spLocks/>
          </p:cNvSpPr>
          <p:nvPr/>
        </p:nvSpPr>
        <p:spPr>
          <a:xfrm>
            <a:off x="228600" y="838199"/>
            <a:ext cx="2819400" cy="246501"/>
          </a:xfrm>
          <a:prstGeom prst="rect">
            <a:avLst/>
          </a:prstGeom>
        </p:spPr>
        <p:style>
          <a:lnRef idx="2">
            <a:schemeClr val="dk1"/>
          </a:lnRef>
          <a:fillRef idx="1">
            <a:schemeClr val="lt1"/>
          </a:fillRef>
          <a:effectRef idx="0">
            <a:schemeClr val="dk1"/>
          </a:effectRef>
          <a:fontRef idx="minor">
            <a:schemeClr val="dk1"/>
          </a:fontRef>
        </p:style>
        <p:txBody>
          <a:bodyPr vert="horz" lIns="0" rIns="0" bIns="0" anchor="b">
            <a:noAutofit/>
          </a:bodyPr>
          <a:lstStyle>
            <a:lvl1pPr algn="l" rtl="0" eaLnBrk="1" latinLnBrk="0" hangingPunct="1">
              <a:spcBef>
                <a:spcPct val="0"/>
              </a:spcBef>
              <a:buNone/>
              <a:defRPr kumimoji="0" sz="2600" b="0" kern="1200">
                <a:ln>
                  <a:noFill/>
                </a:ln>
                <a:solidFill>
                  <a:schemeClr val="tx2"/>
                </a:solidFill>
                <a:effectLst/>
                <a:latin typeface="+mj-lt"/>
                <a:ea typeface="+mj-ea"/>
                <a:cs typeface="+mj-cs"/>
              </a:defRPr>
            </a:lvl1pPr>
          </a:lstStyle>
          <a:p>
            <a:pPr algn="ctr"/>
            <a:r>
              <a:rPr lang="en-US" sz="1800" dirty="0">
                <a:solidFill>
                  <a:schemeClr val="tx1"/>
                </a:solidFill>
              </a:rPr>
              <a:t>SCDOT Highway Plans</a:t>
            </a:r>
          </a:p>
        </p:txBody>
      </p:sp>
      <p:cxnSp>
        <p:nvCxnSpPr>
          <p:cNvPr id="5" name="Straight Connector 4"/>
          <p:cNvCxnSpPr/>
          <p:nvPr/>
        </p:nvCxnSpPr>
        <p:spPr>
          <a:xfrm flipH="1">
            <a:off x="6477000" y="990600"/>
            <a:ext cx="457200" cy="1905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029200" y="3048000"/>
            <a:ext cx="838200" cy="2362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43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219200"/>
          </a:xfrm>
        </p:spPr>
        <p:txBody>
          <a:bodyPr/>
          <a:lstStyle/>
          <a:p>
            <a:r>
              <a:rPr lang="en-US" sz="4400" dirty="0"/>
              <a:t>Act No. 262 of 2014</a:t>
            </a:r>
          </a:p>
        </p:txBody>
      </p:sp>
      <p:sp>
        <p:nvSpPr>
          <p:cNvPr id="3" name="Content Placeholder 2"/>
          <p:cNvSpPr>
            <a:spLocks noGrp="1"/>
          </p:cNvSpPr>
          <p:nvPr>
            <p:ph idx="1"/>
          </p:nvPr>
        </p:nvSpPr>
        <p:spPr>
          <a:xfrm>
            <a:off x="381000" y="1828800"/>
            <a:ext cx="8382000" cy="4648200"/>
          </a:xfrm>
        </p:spPr>
        <p:txBody>
          <a:bodyPr>
            <a:normAutofit fontScale="40000" lnSpcReduction="20000"/>
          </a:bodyPr>
          <a:lstStyle/>
          <a:p>
            <a:r>
              <a:rPr lang="en-US" sz="4000" dirty="0"/>
              <a:t>An Act to amend </a:t>
            </a:r>
            <a:r>
              <a:rPr lang="en-US" sz="5000" b="1" dirty="0"/>
              <a:t>Section 27-2-105</a:t>
            </a:r>
          </a:p>
          <a:p>
            <a:pPr marL="0" indent="0">
              <a:buNone/>
            </a:pPr>
            <a:r>
              <a:rPr lang="en-US" sz="4000" dirty="0"/>
              <a:t> </a:t>
            </a:r>
          </a:p>
          <a:p>
            <a:r>
              <a:rPr lang="en-US" sz="4000" dirty="0"/>
              <a:t>Relating to the duties of the SC Geodetic Survey (SCGS) with respect to determining county boundaries</a:t>
            </a:r>
          </a:p>
          <a:p>
            <a:pPr marL="0" indent="0">
              <a:buNone/>
            </a:pPr>
            <a:endParaRPr lang="en-US" sz="2200" dirty="0"/>
          </a:p>
          <a:p>
            <a:r>
              <a:rPr lang="en-US" sz="4600" b="1" dirty="0"/>
              <a:t>Purpose: </a:t>
            </a:r>
          </a:p>
          <a:p>
            <a:pPr marL="0" indent="0">
              <a:buNone/>
            </a:pPr>
            <a:endParaRPr lang="en-US" b="1" dirty="0"/>
          </a:p>
          <a:p>
            <a:pPr lvl="2"/>
            <a:r>
              <a:rPr lang="en-US" sz="4000" dirty="0"/>
              <a:t>Exact and precise locations and boundaries of state’s political subdivisions are critical for services, enforcement of property rights and election of public officials. </a:t>
            </a:r>
          </a:p>
          <a:p>
            <a:pPr marL="667512" lvl="2" indent="0">
              <a:buNone/>
            </a:pPr>
            <a:endParaRPr lang="en-US" sz="4000" dirty="0"/>
          </a:p>
          <a:p>
            <a:pPr lvl="2"/>
            <a:r>
              <a:rPr lang="en-US" sz="4000" dirty="0"/>
              <a:t>Passage of time and growth has led to confusion over statutory county descriptions and the locations of county boundary lines </a:t>
            </a:r>
          </a:p>
          <a:p>
            <a:pPr marL="667512" lvl="2" indent="0">
              <a:buNone/>
            </a:pPr>
            <a:endParaRPr lang="en-US" sz="4000" dirty="0"/>
          </a:p>
          <a:p>
            <a:pPr lvl="2"/>
            <a:r>
              <a:rPr lang="en-US" sz="4000" dirty="0"/>
              <a:t>Technology exists now to cost-effectively provide definite and permanent markers of boundary lines </a:t>
            </a:r>
          </a:p>
          <a:p>
            <a:pPr marL="667512" lvl="2" indent="0">
              <a:buNone/>
            </a:pPr>
            <a:endParaRPr lang="en-US" sz="4000" dirty="0"/>
          </a:p>
          <a:p>
            <a:pPr lvl="2"/>
            <a:r>
              <a:rPr lang="en-US" sz="4000" dirty="0"/>
              <a:t>Necessary for state government and political subdivisions </a:t>
            </a:r>
          </a:p>
          <a:p>
            <a:pPr marL="667512" lvl="2" indent="0">
              <a:buNone/>
            </a:pPr>
            <a:endParaRPr lang="en-US" sz="4000" dirty="0"/>
          </a:p>
          <a:p>
            <a:pPr lvl="2"/>
            <a:r>
              <a:rPr lang="en-US" sz="4000" dirty="0"/>
              <a:t>SCGS is the appropriate instrument to vest with the necessary authority to resolve county boundary issues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77000"/>
            <a:ext cx="260985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D9442-7015-4E1E-A751-FB3645ED61D5}" type="slidenum">
              <a:rPr kumimoji="0" lang="en-US" sz="1200" b="0" i="0" u="none" strike="noStrike" kern="1200" cap="none" spc="0" normalizeH="0" baseline="0" noProof="0" smtClean="0">
                <a:ln>
                  <a:noFill/>
                </a:ln>
                <a:solidFill>
                  <a:prstClr val="black">
                    <a:tint val="75000"/>
                  </a:prstClr>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Georgia"/>
              <a:ea typeface="+mn-ea"/>
              <a:cs typeface="+mn-cs"/>
            </a:endParaRPr>
          </a:p>
        </p:txBody>
      </p:sp>
    </p:spTree>
    <p:extLst>
      <p:ext uri="{BB962C8B-B14F-4D97-AF65-F5344CB8AC3E}">
        <p14:creationId xmlns:p14="http://schemas.microsoft.com/office/powerpoint/2010/main" val="3442756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81000" y="882367"/>
            <a:ext cx="8305800" cy="553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472882"/>
            <a:ext cx="260985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txBox="1">
            <a:spLocks/>
          </p:cNvSpPr>
          <p:nvPr/>
        </p:nvSpPr>
        <p:spPr>
          <a:xfrm>
            <a:off x="2209800" y="611695"/>
            <a:ext cx="4810991" cy="457201"/>
          </a:xfrm>
          <a:prstGeom prst="rect">
            <a:avLst/>
          </a:prstGeom>
          <a:solidFill>
            <a:srgbClr val="FFFFFF">
              <a:shade val="85000"/>
            </a:srgbClr>
          </a:solidFill>
          <a:ln w="28575">
            <a:solidFill>
              <a:schemeClr val="tx1"/>
            </a:solidFill>
          </a:ln>
        </p:spPr>
        <p:txBody>
          <a:bodyPr vert="horz" lIns="0" rIns="0" bIns="0" anchor="b">
            <a:noAutofit/>
          </a:bodyPr>
          <a:lstStyle>
            <a:lvl1pPr algn="l" rtl="0" eaLnBrk="1" latinLnBrk="0" hangingPunct="1">
              <a:spcBef>
                <a:spcPct val="0"/>
              </a:spcBef>
              <a:buNone/>
              <a:defRPr kumimoji="0" sz="2600" b="0" kern="1200">
                <a:ln>
                  <a:noFill/>
                </a:ln>
                <a:solidFill>
                  <a:schemeClr val="tx2"/>
                </a:solidFill>
                <a:effectLst/>
                <a:latin typeface="+mj-lt"/>
                <a:ea typeface="+mj-ea"/>
                <a:cs typeface="+mj-cs"/>
              </a:defRPr>
            </a:lvl1pPr>
          </a:lstStyle>
          <a:p>
            <a:pPr algn="ctr"/>
            <a:r>
              <a:rPr lang="en-US" sz="3200" dirty="0">
                <a:solidFill>
                  <a:schemeClr val="tx1"/>
                </a:solidFill>
              </a:rPr>
              <a:t>Draft of Current Survey</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8400" y="3581400"/>
            <a:ext cx="1447800" cy="2574696"/>
          </a:xfrm>
          <a:prstGeom prst="rect">
            <a:avLst/>
          </a:prstGeom>
        </p:spPr>
      </p:pic>
      <p:sp>
        <p:nvSpPr>
          <p:cNvPr id="4" name="Right Arrow 3"/>
          <p:cNvSpPr/>
          <p:nvPr/>
        </p:nvSpPr>
        <p:spPr>
          <a:xfrm rot="18985847">
            <a:off x="3883640" y="3436045"/>
            <a:ext cx="404365" cy="154178"/>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562051" y="1090667"/>
            <a:ext cx="1200498" cy="2133600"/>
          </a:xfrm>
          <a:prstGeom prst="rect">
            <a:avLst/>
          </a:prstGeom>
        </p:spPr>
      </p:pic>
      <p:sp>
        <p:nvSpPr>
          <p:cNvPr id="8" name="Right Arrow 7"/>
          <p:cNvSpPr/>
          <p:nvPr/>
        </p:nvSpPr>
        <p:spPr>
          <a:xfrm rot="2117356">
            <a:off x="3858386" y="2937603"/>
            <a:ext cx="715199" cy="13260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47521" y="1278441"/>
            <a:ext cx="970676" cy="1725465"/>
          </a:xfrm>
          <a:prstGeom prst="rect">
            <a:avLst/>
          </a:prstGeom>
        </p:spPr>
      </p:pic>
      <p:sp>
        <p:nvSpPr>
          <p:cNvPr id="11" name="Right Arrow 10"/>
          <p:cNvSpPr/>
          <p:nvPr/>
        </p:nvSpPr>
        <p:spPr>
          <a:xfrm rot="8190577">
            <a:off x="4782474" y="2902394"/>
            <a:ext cx="523194" cy="151860"/>
          </a:xfrm>
          <a:prstGeom prst="rightArrow">
            <a:avLst>
              <a:gd name="adj1" fmla="val 35894"/>
              <a:gd name="adj2" fmla="val 5000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638800" y="3886200"/>
            <a:ext cx="1143000" cy="2032524"/>
          </a:xfrm>
          <a:prstGeom prst="rect">
            <a:avLst/>
          </a:prstGeom>
        </p:spPr>
      </p:pic>
      <p:sp>
        <p:nvSpPr>
          <p:cNvPr id="12" name="Right Arrow 11"/>
          <p:cNvSpPr/>
          <p:nvPr/>
        </p:nvSpPr>
        <p:spPr>
          <a:xfrm rot="13260398">
            <a:off x="4806542" y="3708166"/>
            <a:ext cx="709936" cy="173800"/>
          </a:xfrm>
          <a:prstGeom prst="rightArrow">
            <a:avLst>
              <a:gd name="adj1" fmla="val 35894"/>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53200" y="1204641"/>
            <a:ext cx="1011771" cy="1799266"/>
          </a:xfrm>
          <a:prstGeom prst="rect">
            <a:avLst/>
          </a:prstGeom>
        </p:spPr>
      </p:pic>
      <p:sp>
        <p:nvSpPr>
          <p:cNvPr id="14" name="Right Arrow 13"/>
          <p:cNvSpPr/>
          <p:nvPr/>
        </p:nvSpPr>
        <p:spPr>
          <a:xfrm rot="6598275">
            <a:off x="6415778" y="3193648"/>
            <a:ext cx="462125" cy="121362"/>
          </a:xfrm>
          <a:prstGeom prst="rightArrow">
            <a:avLst>
              <a:gd name="adj1" fmla="val 35894"/>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64548" y="4038600"/>
            <a:ext cx="857058" cy="1524000"/>
          </a:xfrm>
          <a:prstGeom prst="rect">
            <a:avLst/>
          </a:prstGeom>
        </p:spPr>
      </p:pic>
      <p:sp>
        <p:nvSpPr>
          <p:cNvPr id="16" name="Right Arrow 15"/>
          <p:cNvSpPr/>
          <p:nvPr/>
        </p:nvSpPr>
        <p:spPr>
          <a:xfrm rot="13997799">
            <a:off x="7207534" y="3831044"/>
            <a:ext cx="427799" cy="113239"/>
          </a:xfrm>
          <a:prstGeom prst="rightArrow">
            <a:avLst>
              <a:gd name="adj1" fmla="val 35894"/>
              <a:gd name="adj2" fmla="val 5000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Tree>
    <p:extLst>
      <p:ext uri="{BB962C8B-B14F-4D97-AF65-F5344CB8AC3E}">
        <p14:creationId xmlns:p14="http://schemas.microsoft.com/office/powerpoint/2010/main" val="333720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par>
                                <p:cTn id="39" presetID="10"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1" grpId="0" animBg="1"/>
      <p:bldP spid="12" grpId="0" animBg="1"/>
      <p:bldP spid="14"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81000" y="882367"/>
            <a:ext cx="8305800" cy="553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472882"/>
            <a:ext cx="260985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txBox="1">
            <a:spLocks/>
          </p:cNvSpPr>
          <p:nvPr/>
        </p:nvSpPr>
        <p:spPr>
          <a:xfrm>
            <a:off x="2209800" y="611695"/>
            <a:ext cx="4810991" cy="457201"/>
          </a:xfrm>
          <a:prstGeom prst="rect">
            <a:avLst/>
          </a:prstGeom>
          <a:solidFill>
            <a:srgbClr val="FFFFFF">
              <a:shade val="85000"/>
            </a:srgbClr>
          </a:solidFill>
          <a:ln w="28575">
            <a:solidFill>
              <a:schemeClr val="tx1"/>
            </a:solidFill>
          </a:ln>
        </p:spPr>
        <p:txBody>
          <a:bodyPr vert="horz" lIns="0" rIns="0" bIns="0" anchor="b">
            <a:noAutofit/>
          </a:bodyPr>
          <a:lstStyle>
            <a:lvl1pPr algn="l" rtl="0" eaLnBrk="1" latinLnBrk="0" hangingPunct="1">
              <a:spcBef>
                <a:spcPct val="0"/>
              </a:spcBef>
              <a:buNone/>
              <a:defRPr kumimoji="0" sz="2600" b="0" kern="1200">
                <a:ln>
                  <a:noFill/>
                </a:ln>
                <a:solidFill>
                  <a:schemeClr val="tx2"/>
                </a:solidFill>
                <a:effectLst/>
                <a:latin typeface="+mj-lt"/>
                <a:ea typeface="+mj-ea"/>
                <a:cs typeface="+mj-cs"/>
              </a:defRPr>
            </a:lvl1pPr>
          </a:lstStyle>
          <a:p>
            <a:pPr algn="ctr"/>
            <a:r>
              <a:rPr lang="en-US" sz="3200" dirty="0">
                <a:solidFill>
                  <a:schemeClr val="tx1"/>
                </a:solidFill>
              </a:rPr>
              <a:t>Draft of Current Survey</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971800" y="3709814"/>
            <a:ext cx="1367976" cy="1824274"/>
          </a:xfrm>
          <a:prstGeom prst="rect">
            <a:avLst/>
          </a:prstGeom>
        </p:spPr>
      </p:pic>
      <p:sp>
        <p:nvSpPr>
          <p:cNvPr id="12" name="Right Arrow 11"/>
          <p:cNvSpPr/>
          <p:nvPr/>
        </p:nvSpPr>
        <p:spPr>
          <a:xfrm>
            <a:off x="4419599" y="4343400"/>
            <a:ext cx="550663" cy="173800"/>
          </a:xfrm>
          <a:prstGeom prst="rightArrow">
            <a:avLst>
              <a:gd name="adj1" fmla="val 35894"/>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27716" y="1295400"/>
            <a:ext cx="1578084" cy="2103294"/>
          </a:xfrm>
          <a:prstGeom prst="rect">
            <a:avLst/>
          </a:prstGeom>
        </p:spPr>
      </p:pic>
      <p:sp>
        <p:nvSpPr>
          <p:cNvPr id="16" name="Right Arrow 15"/>
          <p:cNvSpPr/>
          <p:nvPr/>
        </p:nvSpPr>
        <p:spPr>
          <a:xfrm rot="12151940">
            <a:off x="6107198" y="1877174"/>
            <a:ext cx="511001" cy="160245"/>
          </a:xfrm>
          <a:prstGeom prst="rightArrow">
            <a:avLst>
              <a:gd name="adj1" fmla="val 35894"/>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Tree>
    <p:extLst>
      <p:ext uri="{BB962C8B-B14F-4D97-AF65-F5344CB8AC3E}">
        <p14:creationId xmlns:p14="http://schemas.microsoft.com/office/powerpoint/2010/main" val="1133620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81000" y="882367"/>
            <a:ext cx="8305800" cy="553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472882"/>
            <a:ext cx="260985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txBox="1">
            <a:spLocks/>
          </p:cNvSpPr>
          <p:nvPr/>
        </p:nvSpPr>
        <p:spPr>
          <a:xfrm>
            <a:off x="2209800" y="611695"/>
            <a:ext cx="4810991" cy="457201"/>
          </a:xfrm>
          <a:prstGeom prst="rect">
            <a:avLst/>
          </a:prstGeom>
          <a:solidFill>
            <a:srgbClr val="FFFFFF">
              <a:shade val="85000"/>
            </a:srgbClr>
          </a:solidFill>
          <a:ln w="28575">
            <a:solidFill>
              <a:schemeClr val="tx1"/>
            </a:solidFill>
          </a:ln>
        </p:spPr>
        <p:txBody>
          <a:bodyPr vert="horz" lIns="0" rIns="0" bIns="0" anchor="b">
            <a:noAutofit/>
          </a:bodyPr>
          <a:lstStyle>
            <a:lvl1pPr algn="l" rtl="0" eaLnBrk="1" latinLnBrk="0" hangingPunct="1">
              <a:spcBef>
                <a:spcPct val="0"/>
              </a:spcBef>
              <a:buNone/>
              <a:defRPr kumimoji="0" sz="2600" b="0" kern="1200">
                <a:ln>
                  <a:noFill/>
                </a:ln>
                <a:solidFill>
                  <a:schemeClr val="tx2"/>
                </a:solidFill>
                <a:effectLst/>
                <a:latin typeface="+mj-lt"/>
                <a:ea typeface="+mj-ea"/>
                <a:cs typeface="+mj-cs"/>
              </a:defRPr>
            </a:lvl1pPr>
          </a:lstStyle>
          <a:p>
            <a:pPr algn="ctr"/>
            <a:r>
              <a:rPr lang="en-US" sz="3200" dirty="0">
                <a:solidFill>
                  <a:schemeClr val="tx1"/>
                </a:solidFill>
              </a:rPr>
              <a:t>Draft of Current Survey</a:t>
            </a:r>
          </a:p>
        </p:txBody>
      </p:sp>
      <p:sp>
        <p:nvSpPr>
          <p:cNvPr id="5" name="Title 1">
            <a:extLst>
              <a:ext uri="{FF2B5EF4-FFF2-40B4-BE49-F238E27FC236}">
                <a16:creationId xmlns:a16="http://schemas.microsoft.com/office/drawing/2014/main" id="{85C607D6-8F62-463A-9CF9-817B527848E7}"/>
              </a:ext>
            </a:extLst>
          </p:cNvPr>
          <p:cNvSpPr txBox="1">
            <a:spLocks/>
          </p:cNvSpPr>
          <p:nvPr/>
        </p:nvSpPr>
        <p:spPr>
          <a:xfrm>
            <a:off x="381000" y="3124200"/>
            <a:ext cx="8305800" cy="457201"/>
          </a:xfrm>
          <a:prstGeom prst="rect">
            <a:avLst/>
          </a:prstGeom>
          <a:solidFill>
            <a:srgbClr val="FFFFFF">
              <a:shade val="85000"/>
            </a:srgbClr>
          </a:solidFill>
          <a:ln w="28575">
            <a:solidFill>
              <a:schemeClr val="tx1"/>
            </a:solidFill>
          </a:ln>
        </p:spPr>
        <p:txBody>
          <a:bodyPr vert="horz" lIns="0" rIns="0" bIns="0" anchor="b">
            <a:noAutofit/>
          </a:bodyPr>
          <a:lstStyle>
            <a:lvl1pPr algn="l" rtl="0" eaLnBrk="1" latinLnBrk="0" hangingPunct="1">
              <a:spcBef>
                <a:spcPct val="0"/>
              </a:spcBef>
              <a:buNone/>
              <a:defRPr kumimoji="0" sz="2600" b="0" kern="1200">
                <a:ln>
                  <a:noFill/>
                </a:ln>
                <a:solidFill>
                  <a:schemeClr val="tx2"/>
                </a:solidFill>
                <a:effectLst/>
                <a:latin typeface="+mj-lt"/>
                <a:ea typeface="+mj-ea"/>
                <a:cs typeface="+mj-cs"/>
              </a:defRPr>
            </a:lvl1pPr>
          </a:lstStyle>
          <a:p>
            <a:pPr algn="ctr"/>
            <a:r>
              <a:rPr lang="en-US" sz="2400" dirty="0">
                <a:solidFill>
                  <a:schemeClr val="tx1"/>
                </a:solidFill>
              </a:rPr>
              <a:t>http://rfa.sc.gov/geodetic/cb_projectlist/berkchar_detyenswando</a:t>
            </a:r>
          </a:p>
        </p:txBody>
      </p:sp>
    </p:spTree>
    <p:extLst>
      <p:ext uri="{BB962C8B-B14F-4D97-AF65-F5344CB8AC3E}">
        <p14:creationId xmlns:p14="http://schemas.microsoft.com/office/powerpoint/2010/main" val="235625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94" y="1447800"/>
            <a:ext cx="8909516" cy="943514"/>
          </a:xfrm>
        </p:spPr>
        <p:txBody>
          <a:bodyPr>
            <a:noAutofit/>
          </a:bodyPr>
          <a:lstStyle/>
          <a:p>
            <a:pPr algn="ctr"/>
            <a:r>
              <a:rPr lang="en-US" sz="4050" dirty="0">
                <a:solidFill>
                  <a:schemeClr val="tx1"/>
                </a:solidFill>
              </a:rPr>
              <a:t>QUESTIONS?</a:t>
            </a:r>
            <a:br>
              <a:rPr lang="en-US" sz="4050" dirty="0">
                <a:solidFill>
                  <a:schemeClr val="tx1"/>
                </a:solidFill>
              </a:rPr>
            </a:br>
            <a:r>
              <a:rPr lang="en-US" sz="2000" dirty="0">
                <a:solidFill>
                  <a:schemeClr val="tx1"/>
                </a:solidFill>
              </a:rPr>
              <a:t>Or Information You Would Like to Provide?</a:t>
            </a:r>
            <a:endParaRPr lang="en-US" sz="4050" dirty="0">
              <a:solidFill>
                <a:schemeClr val="tx1"/>
              </a:solidFill>
            </a:endParaRPr>
          </a:p>
        </p:txBody>
      </p:sp>
      <p:sp>
        <p:nvSpPr>
          <p:cNvPr id="5" name="Slide Number Placeholder 4"/>
          <p:cNvSpPr>
            <a:spLocks noGrp="1"/>
          </p:cNvSpPr>
          <p:nvPr>
            <p:ph type="sldNum" sz="quarter" idx="4294967295"/>
          </p:nvPr>
        </p:nvSpPr>
        <p:spPr/>
        <p:txBody>
          <a:bodyPr/>
          <a:lstStyle/>
          <a:p>
            <a:fld id="{71BD9442-7015-4E1E-A751-FB3645ED61D5}" type="slidenum">
              <a:rPr lang="en-US" smtClean="0"/>
              <a:t>23</a:t>
            </a:fld>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53" y="6324600"/>
            <a:ext cx="1957388"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457200" y="3581400"/>
            <a:ext cx="8229600" cy="943514"/>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2400" dirty="0">
                <a:solidFill>
                  <a:schemeClr val="tx1"/>
                </a:solidFill>
              </a:rPr>
              <a:t>PLEASE CALL: </a:t>
            </a:r>
            <a:r>
              <a:rPr lang="en-US" sz="2400" u="sng" dirty="0">
                <a:solidFill>
                  <a:schemeClr val="accent1"/>
                </a:solidFill>
              </a:rPr>
              <a:t>803-896-7710</a:t>
            </a:r>
            <a:r>
              <a:rPr lang="en-US" sz="2400" dirty="0">
                <a:solidFill>
                  <a:schemeClr val="tx1"/>
                </a:solidFill>
              </a:rPr>
              <a:t>   </a:t>
            </a:r>
          </a:p>
          <a:p>
            <a:pPr algn="ctr"/>
            <a:r>
              <a:rPr lang="en-US" sz="2400" dirty="0">
                <a:solidFill>
                  <a:schemeClr val="tx1"/>
                </a:solidFill>
              </a:rPr>
              <a:t>       or EMAIL:  </a:t>
            </a:r>
            <a:r>
              <a:rPr lang="en-US" sz="2400" u="sng" dirty="0">
                <a:solidFill>
                  <a:schemeClr val="accent1"/>
                </a:solidFill>
              </a:rPr>
              <a:t>boundary@rfa.sc.gov</a:t>
            </a:r>
          </a:p>
          <a:p>
            <a:pPr algn="ctr"/>
            <a:r>
              <a:rPr lang="en-US" sz="2400" dirty="0">
                <a:solidFill>
                  <a:schemeClr val="tx1"/>
                </a:solidFill>
              </a:rPr>
              <a:t>We Will Work to Address Questions Promptly or Ensure Questions are Directed to the Appropriate Agency or Jurisdictional Entity</a:t>
            </a:r>
          </a:p>
        </p:txBody>
      </p:sp>
    </p:spTree>
    <p:extLst>
      <p:ext uri="{BB962C8B-B14F-4D97-AF65-F5344CB8AC3E}">
        <p14:creationId xmlns:p14="http://schemas.microsoft.com/office/powerpoint/2010/main" val="2058014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226468"/>
            <a:ext cx="8005572" cy="4250532"/>
          </a:xfrm>
        </p:spPr>
        <p:txBody>
          <a:bodyPr>
            <a:normAutofit fontScale="55000" lnSpcReduction="20000"/>
          </a:bodyPr>
          <a:lstStyle/>
          <a:p>
            <a:r>
              <a:rPr lang="en-US" sz="2625" b="1" dirty="0"/>
              <a:t>Role of South Carolina Geodetic Survey </a:t>
            </a:r>
          </a:p>
          <a:p>
            <a:pPr marL="733806" lvl="3" indent="0">
              <a:buNone/>
            </a:pPr>
            <a:endParaRPr lang="en-US" sz="1800" b="1" dirty="0"/>
          </a:p>
          <a:p>
            <a:pPr lvl="3"/>
            <a:r>
              <a:rPr lang="en-US" sz="2175" dirty="0"/>
              <a:t>(1994) Dispute between two or more counties- SCGS will act as mediator to resolve the dispute </a:t>
            </a:r>
          </a:p>
          <a:p>
            <a:pPr marL="0" indent="0">
              <a:buNone/>
            </a:pPr>
            <a:endParaRPr lang="en-US" b="1" dirty="0"/>
          </a:p>
          <a:p>
            <a:pPr lvl="3"/>
            <a:r>
              <a:rPr lang="en-US" sz="2175" dirty="0"/>
              <a:t>(1994/2014) SCGS to assist counties in defining and monumenting the locations of county boundaries and positioning the monuments using geodetic surveys where counties are ill-defined, unmarked, or poorly marked</a:t>
            </a:r>
          </a:p>
          <a:p>
            <a:pPr marL="733806" lvl="3" indent="0">
              <a:buNone/>
            </a:pPr>
            <a:endParaRPr lang="en-US" sz="2175" dirty="0"/>
          </a:p>
          <a:p>
            <a:pPr lvl="3"/>
            <a:r>
              <a:rPr lang="en-US" sz="2175" dirty="0"/>
              <a:t>(2014) SCGS will clarify county boundaries as defined in Chapter 3, Title 4</a:t>
            </a:r>
          </a:p>
          <a:p>
            <a:pPr marL="733806" lvl="3" indent="0">
              <a:buNone/>
            </a:pPr>
            <a:endParaRPr lang="en-US" sz="2175" dirty="0"/>
          </a:p>
          <a:p>
            <a:pPr lvl="3"/>
            <a:r>
              <a:rPr lang="en-US" sz="2175" dirty="0"/>
              <a:t>(2014) SCGS will analyze archival and other evidence and perform field surveys to position geographically all county boundaries in accordance with statutory descriptions</a:t>
            </a:r>
          </a:p>
          <a:p>
            <a:pPr marL="978408" lvl="3" indent="0">
              <a:buNone/>
            </a:pPr>
            <a:endParaRPr lang="en-US" sz="2175" dirty="0"/>
          </a:p>
          <a:p>
            <a:pPr lvl="3"/>
            <a:r>
              <a:rPr lang="en-US" sz="2175" dirty="0"/>
              <a:t>(2014) T</a:t>
            </a:r>
            <a:r>
              <a:rPr lang="en-US" dirty="0"/>
              <a:t>o amend section 27-2-105, Code of Laws of South Carolina, 1976, relating to the duties of the South Carolina Geodetic Survey (SCGS) with respect to determining county boundaries, so as to authorize and direct the SCGS to clarify county boundaries and mediate boundary disputes between counties by providing a procedure allowing the SCGS administratively to adjust county boundaries, to provide the procedures including notice that SCGS must follow in making such adjustments, to provide that affected parties may appeal these adjustments to the Administrative Law Court in a de novo hearing, to provide the method of determining the effective date of these administrative county boundary adjustments and the notice requirements for these adjustments to be effective and to provide that nothing contained in this administrative process restricts the authority of the General Assembly by legislative enactment to adjust or otherwise clarify county boundaries by legislative enactment.</a:t>
            </a:r>
            <a:endParaRPr lang="en-US" sz="2175" dirty="0"/>
          </a:p>
          <a:p>
            <a:pPr marL="733806" lvl="3" indent="0">
              <a:buNone/>
            </a:pPr>
            <a:endParaRPr lang="en-US" sz="1800" dirty="0">
              <a:solidFill>
                <a:schemeClr val="bg1"/>
              </a:solidFill>
            </a:endParaRPr>
          </a:p>
          <a:p>
            <a:pPr marL="733806" lvl="3" indent="0">
              <a:buNone/>
            </a:pPr>
            <a:endParaRPr lang="en-US" dirty="0"/>
          </a:p>
        </p:txBody>
      </p:sp>
      <p:sp>
        <p:nvSpPr>
          <p:cNvPr id="5" name="Slide Number Placeholder 4"/>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D9442-7015-4E1E-A751-FB3645ED61D5}"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4617B">
                  <a:shade val="90000"/>
                </a:srgbClr>
              </a:solidFill>
              <a:effectLst/>
              <a:uLnTx/>
              <a:uFillTx/>
              <a:latin typeface="Constantia"/>
              <a:ea typeface="+mn-ea"/>
              <a:cs typeface="+mn-cs"/>
            </a:endParaRPr>
          </a:p>
        </p:txBody>
      </p:sp>
      <p:sp>
        <p:nvSpPr>
          <p:cNvPr id="2" name="Title 1"/>
          <p:cNvSpPr>
            <a:spLocks noGrp="1"/>
          </p:cNvSpPr>
          <p:nvPr>
            <p:ph type="title"/>
          </p:nvPr>
        </p:nvSpPr>
        <p:spPr>
          <a:xfrm>
            <a:off x="1447800" y="762000"/>
            <a:ext cx="6172200" cy="834629"/>
          </a:xfrm>
        </p:spPr>
        <p:txBody>
          <a:bodyPr vert="horz" lIns="0" rIns="0" bIns="0" anchor="b">
            <a:normAutofit/>
          </a:bodyPr>
          <a:lstStyle/>
          <a:p>
            <a:r>
              <a:rPr lang="en-US" sz="3200" dirty="0"/>
              <a:t>SC Code of Law and Act 262 Of 2014</a:t>
            </a:r>
          </a:p>
        </p:txBody>
      </p:sp>
      <p:sp>
        <p:nvSpPr>
          <p:cNvPr id="6" name="TextBox 5"/>
          <p:cNvSpPr txBox="1"/>
          <p:nvPr/>
        </p:nvSpPr>
        <p:spPr>
          <a:xfrm>
            <a:off x="304800" y="6017796"/>
            <a:ext cx="4441253" cy="338554"/>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onstantia"/>
                <a:ea typeface="+mn-ea"/>
                <a:cs typeface="+mn-cs"/>
              </a:rPr>
              <a:t>Op. S.C. Atty. Gen. 2016 (S.C.A.G. March 1, 2016)</a:t>
            </a:r>
          </a:p>
        </p:txBody>
      </p:sp>
      <p:sp>
        <p:nvSpPr>
          <p:cNvPr id="7" name="TextBox 6"/>
          <p:cNvSpPr txBox="1"/>
          <p:nvPr/>
        </p:nvSpPr>
        <p:spPr>
          <a:xfrm>
            <a:off x="304799" y="6429961"/>
            <a:ext cx="4441253" cy="338554"/>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onstantia"/>
                <a:ea typeface="+mn-ea"/>
                <a:cs typeface="+mn-cs"/>
              </a:rPr>
              <a:t>Op. S.C. Atty. Gen. 2018 (S.C.A.G. May 22, 2018)</a:t>
            </a:r>
          </a:p>
        </p:txBody>
      </p:sp>
    </p:spTree>
    <p:extLst>
      <p:ext uri="{BB962C8B-B14F-4D97-AF65-F5344CB8AC3E}">
        <p14:creationId xmlns:p14="http://schemas.microsoft.com/office/powerpoint/2010/main" val="1328655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066800"/>
            <a:ext cx="5181600" cy="533400"/>
          </a:xfrm>
        </p:spPr>
        <p:txBody>
          <a:bodyPr vert="horz" lIns="0" rIns="0" bIns="0" anchor="b">
            <a:normAutofit/>
          </a:bodyPr>
          <a:lstStyle/>
          <a:p>
            <a:r>
              <a:rPr lang="en-US" sz="3200" dirty="0"/>
              <a:t>Steps for Clarifying Boundaries </a:t>
            </a:r>
          </a:p>
        </p:txBody>
      </p:sp>
      <p:sp>
        <p:nvSpPr>
          <p:cNvPr id="3" name="Content Placeholder 2"/>
          <p:cNvSpPr>
            <a:spLocks noGrp="1"/>
          </p:cNvSpPr>
          <p:nvPr>
            <p:ph idx="1"/>
          </p:nvPr>
        </p:nvSpPr>
        <p:spPr/>
        <p:txBody>
          <a:bodyPr>
            <a:normAutofit lnSpcReduction="10000"/>
          </a:bodyPr>
          <a:lstStyle/>
          <a:p>
            <a:endParaRPr lang="en-US" dirty="0"/>
          </a:p>
          <a:p>
            <a:r>
              <a:rPr lang="en-US" sz="2400" dirty="0"/>
              <a:t>Notify County Administrators in advance of planned work</a:t>
            </a:r>
          </a:p>
          <a:p>
            <a:r>
              <a:rPr lang="en-US" sz="2400" dirty="0"/>
              <a:t>Conduct historical research for documentary evidence of boundaries  </a:t>
            </a:r>
          </a:p>
          <a:p>
            <a:r>
              <a:rPr lang="en-US" sz="2400" dirty="0"/>
              <a:t>Perform field work to locate monuments and corroborating evidence and position on State Plane Coordinates</a:t>
            </a:r>
          </a:p>
          <a:p>
            <a:r>
              <a:rPr lang="en-US" sz="2400" dirty="0"/>
              <a:t>Share preliminary findings with county officials for impact analysis and to plan public meetings</a:t>
            </a:r>
          </a:p>
          <a:p>
            <a:r>
              <a:rPr lang="en-US" sz="2400" dirty="0"/>
              <a:t>Receive feedback and input from local officials and public</a:t>
            </a:r>
          </a:p>
          <a:p>
            <a:r>
              <a:rPr lang="en-US" sz="2400" dirty="0"/>
              <a:t>Review and update findings, as appropriate</a:t>
            </a:r>
          </a:p>
          <a:p>
            <a:r>
              <a:rPr lang="en-US" sz="2400" dirty="0"/>
              <a:t>Work to build cooperation with affected parties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516216"/>
            <a:ext cx="260985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D9442-7015-4E1E-A751-FB3645ED61D5}" type="slidenum">
              <a:rPr kumimoji="0" lang="en-US" sz="1200" b="0" i="0" u="none" strike="noStrike" kern="1200" cap="none" spc="0" normalizeH="0" baseline="0" noProof="0" smtClean="0">
                <a:ln>
                  <a:noFill/>
                </a:ln>
                <a:solidFill>
                  <a:prstClr val="black">
                    <a:tint val="75000"/>
                  </a:prstClr>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Georgia"/>
              <a:ea typeface="+mn-ea"/>
              <a:cs typeface="+mn-cs"/>
            </a:endParaRPr>
          </a:p>
        </p:txBody>
      </p:sp>
    </p:spTree>
    <p:extLst>
      <p:ext uri="{BB962C8B-B14F-4D97-AF65-F5344CB8AC3E}">
        <p14:creationId xmlns:p14="http://schemas.microsoft.com/office/powerpoint/2010/main" val="1999060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98784" y="1687143"/>
            <a:ext cx="3146432" cy="4073081"/>
          </a:xfrm>
          <a:ln>
            <a:solidFill>
              <a:schemeClr val="tx1"/>
            </a:solidFill>
          </a:ln>
        </p:spPr>
      </p:pic>
      <p:sp>
        <p:nvSpPr>
          <p:cNvPr id="6" name="Title 4"/>
          <p:cNvSpPr txBox="1">
            <a:spLocks/>
          </p:cNvSpPr>
          <p:nvPr/>
        </p:nvSpPr>
        <p:spPr>
          <a:xfrm>
            <a:off x="725022" y="685800"/>
            <a:ext cx="7886700" cy="511709"/>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75" b="0" i="0" u="none" strike="noStrike" kern="1200" cap="none" spc="0" normalizeH="0" baseline="0" noProof="0">
                <a:ln>
                  <a:noFill/>
                </a:ln>
                <a:solidFill>
                  <a:prstClr val="black"/>
                </a:solidFill>
                <a:effectLst/>
                <a:uLnTx/>
                <a:uFillTx/>
                <a:latin typeface="Georgia"/>
                <a:ea typeface="+mj-ea"/>
                <a:cs typeface="+mj-cs"/>
              </a:rPr>
              <a:t>Public Meeting Notification</a:t>
            </a:r>
            <a:endParaRPr kumimoji="0" lang="en-US" sz="3675" b="0" i="0" u="none" strike="noStrike" kern="1200" cap="none" spc="0" normalizeH="0" baseline="0" noProof="0" dirty="0">
              <a:ln>
                <a:noFill/>
              </a:ln>
              <a:solidFill>
                <a:prstClr val="black"/>
              </a:solidFill>
              <a:effectLst/>
              <a:uLnTx/>
              <a:uFillTx/>
              <a:latin typeface="Georgia"/>
              <a:ea typeface="+mj-ea"/>
              <a:cs typeface="+mj-cs"/>
            </a:endParaRPr>
          </a:p>
        </p:txBody>
      </p:sp>
    </p:spTree>
    <p:extLst>
      <p:ext uri="{BB962C8B-B14F-4D97-AF65-F5344CB8AC3E}">
        <p14:creationId xmlns:p14="http://schemas.microsoft.com/office/powerpoint/2010/main" val="4097195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57506" y="1600200"/>
            <a:ext cx="7448294" cy="4965529"/>
          </a:xfrm>
          <a:ln>
            <a:solidFill>
              <a:schemeClr val="tx1"/>
            </a:solidFill>
          </a:ln>
        </p:spPr>
      </p:pic>
      <p:sp>
        <p:nvSpPr>
          <p:cNvPr id="5" name="Title 4"/>
          <p:cNvSpPr>
            <a:spLocks noGrp="1"/>
          </p:cNvSpPr>
          <p:nvPr>
            <p:ph type="title"/>
          </p:nvPr>
        </p:nvSpPr>
        <p:spPr>
          <a:xfrm>
            <a:off x="725022" y="685800"/>
            <a:ext cx="7886700" cy="511709"/>
          </a:xfrm>
        </p:spPr>
        <p:txBody>
          <a:bodyPr>
            <a:normAutofit fontScale="90000"/>
          </a:bodyPr>
          <a:lstStyle/>
          <a:p>
            <a:pPr algn="ctr"/>
            <a:r>
              <a:rPr lang="en-US" sz="3675" dirty="0">
                <a:solidFill>
                  <a:schemeClr val="tx1"/>
                </a:solidFill>
              </a:rPr>
              <a:t>Public Meeting Notification</a:t>
            </a:r>
          </a:p>
        </p:txBody>
      </p:sp>
    </p:spTree>
    <p:extLst>
      <p:ext uri="{BB962C8B-B14F-4D97-AF65-F5344CB8AC3E}">
        <p14:creationId xmlns:p14="http://schemas.microsoft.com/office/powerpoint/2010/main" val="3168735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293689"/>
            <a:ext cx="8229600" cy="1139825"/>
          </a:xfrm>
        </p:spPr>
        <p:txBody>
          <a:bodyPr rtlCol="0">
            <a:normAutofit fontScale="90000"/>
          </a:bodyPr>
          <a:lstStyle/>
          <a:p>
            <a:pPr algn="ctr" eaLnBrk="1" fontAlgn="auto" hangingPunct="1">
              <a:spcAft>
                <a:spcPts val="0"/>
              </a:spcAft>
              <a:defRPr/>
            </a:pPr>
            <a:r>
              <a:rPr lang="en-US" sz="3600" dirty="0">
                <a:solidFill>
                  <a:schemeClr val="tx1"/>
                </a:solidFill>
                <a:effectLst/>
              </a:rPr>
              <a:t>Scatter Gram of Differences</a:t>
            </a:r>
            <a:br>
              <a:rPr lang="en-US" sz="3600" dirty="0">
                <a:solidFill>
                  <a:schemeClr val="tx1"/>
                </a:solidFill>
                <a:effectLst/>
              </a:rPr>
            </a:br>
            <a:r>
              <a:rPr lang="en-US" sz="3600" dirty="0">
                <a:solidFill>
                  <a:schemeClr val="tx1"/>
                </a:solidFill>
                <a:effectLst/>
              </a:rPr>
              <a:t>Between Observations</a:t>
            </a:r>
            <a:br>
              <a:rPr lang="en-US" dirty="0"/>
            </a:br>
            <a:r>
              <a:rPr lang="en-US" sz="1800" dirty="0">
                <a:solidFill>
                  <a:schemeClr val="tx1"/>
                </a:solidFill>
                <a:effectLst/>
              </a:rPr>
              <a:t>2 – Five Minute Sessions</a:t>
            </a:r>
          </a:p>
        </p:txBody>
      </p:sp>
      <p:graphicFrame>
        <p:nvGraphicFramePr>
          <p:cNvPr id="4" name="Content Placeholder 3"/>
          <p:cNvGraphicFramePr>
            <a:graphicFrameLocks noGrp="1"/>
          </p:cNvGraphicFramePr>
          <p:nvPr>
            <p:ph idx="1"/>
          </p:nvPr>
        </p:nvGraphicFramePr>
        <p:xfrm>
          <a:off x="1328057" y="1875974"/>
          <a:ext cx="6930571" cy="4530725"/>
        </p:xfrm>
        <a:graphic>
          <a:graphicData uri="http://schemas.openxmlformats.org/drawingml/2006/chart">
            <c:chart xmlns:c="http://schemas.openxmlformats.org/drawingml/2006/chart" xmlns:r="http://schemas.openxmlformats.org/officeDocument/2006/relationships" r:id="rId3"/>
          </a:graphicData>
        </a:graphic>
      </p:graphicFrame>
      <p:sp>
        <p:nvSpPr>
          <p:cNvPr id="30724" name="Oval 4"/>
          <p:cNvSpPr>
            <a:spLocks noChangeArrowheads="1"/>
          </p:cNvSpPr>
          <p:nvPr/>
        </p:nvSpPr>
        <p:spPr bwMode="auto">
          <a:xfrm>
            <a:off x="2286000" y="2590800"/>
            <a:ext cx="3657600" cy="3200400"/>
          </a:xfrm>
          <a:prstGeom prst="ellipse">
            <a:avLst/>
          </a:prstGeom>
          <a:noFill/>
          <a:ln w="28575" algn="ctr">
            <a:solidFill>
              <a:schemeClr val="tx1"/>
            </a:solidFill>
            <a:round/>
            <a:headEnd type="diamond" w="med" len="med"/>
            <a:tailEnd type="triangle" w="med" len="med"/>
          </a:ln>
        </p:spPr>
        <p:txBody>
          <a:bodyPr anchor="b"/>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44037" name="Rectangle 5"/>
          <p:cNvSpPr>
            <a:spLocks noChangeArrowheads="1"/>
          </p:cNvSpPr>
          <p:nvPr/>
        </p:nvSpPr>
        <p:spPr bwMode="auto">
          <a:xfrm>
            <a:off x="2759075" y="1603375"/>
            <a:ext cx="3642344" cy="461665"/>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Calibri" pitchFamily="34" charset="0"/>
                <a:ea typeface="+mn-ea"/>
                <a:cs typeface="+mn-cs"/>
              </a:rPr>
              <a:t>RMSE(2-D) = 0.020m @95%</a:t>
            </a:r>
          </a:p>
        </p:txBody>
      </p:sp>
      <p:sp>
        <p:nvSpPr>
          <p:cNvPr id="44038" name="Rectangle 6"/>
          <p:cNvSpPr>
            <a:spLocks noChangeArrowheads="1"/>
          </p:cNvSpPr>
          <p:nvPr/>
        </p:nvSpPr>
        <p:spPr bwMode="auto">
          <a:xfrm>
            <a:off x="2940051" y="6304756"/>
            <a:ext cx="2668679" cy="461665"/>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Calibri" pitchFamily="34" charset="0"/>
                <a:ea typeface="+mn-ea"/>
                <a:cs typeface="+mn-cs"/>
              </a:rPr>
              <a:t>Axis Units in Meters</a:t>
            </a:r>
          </a:p>
        </p:txBody>
      </p:sp>
      <p:sp>
        <p:nvSpPr>
          <p:cNvPr id="30727" name="TextBox 6"/>
          <p:cNvSpPr txBox="1">
            <a:spLocks noChangeArrowheads="1"/>
          </p:cNvSpPr>
          <p:nvPr/>
        </p:nvSpPr>
        <p:spPr bwMode="auto">
          <a:xfrm>
            <a:off x="5210175" y="2147889"/>
            <a:ext cx="2194832" cy="461665"/>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itchFamily="34" charset="0"/>
                <a:ea typeface="+mn-ea"/>
                <a:cs typeface="+mn-cs"/>
              </a:rPr>
              <a:t>0.015m = ~0.05’</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F07CF-6503-4887-A1B1-2E2BCEE34CB9}" type="slidenum">
              <a:rPr kumimoji="0" lang="en-US" sz="1200" b="0" i="0" u="none" strike="noStrike" kern="1200" cap="none" spc="0" normalizeH="0" baseline="0" noProof="0" smtClean="0">
                <a:ln>
                  <a:noFill/>
                </a:ln>
                <a:solidFill>
                  <a:srgbClr val="1F497D">
                    <a:shade val="90000"/>
                  </a:srgbClr>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1F497D">
                  <a:shade val="90000"/>
                </a:srgbClr>
              </a:solidFill>
              <a:effectLst/>
              <a:uLnTx/>
              <a:uFillTx/>
              <a:latin typeface="Georgia"/>
              <a:ea typeface="+mn-ea"/>
              <a:cs typeface="+mn-cs"/>
            </a:endParaRPr>
          </a:p>
        </p:txBody>
      </p:sp>
    </p:spTree>
    <p:extLst>
      <p:ext uri="{BB962C8B-B14F-4D97-AF65-F5344CB8AC3E}">
        <p14:creationId xmlns:p14="http://schemas.microsoft.com/office/powerpoint/2010/main" val="3821940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293689"/>
            <a:ext cx="8229600" cy="1139825"/>
          </a:xfrm>
        </p:spPr>
        <p:txBody>
          <a:bodyPr rtlCol="0">
            <a:normAutofit fontScale="90000"/>
          </a:bodyPr>
          <a:lstStyle/>
          <a:p>
            <a:pPr algn="ctr" eaLnBrk="1" fontAlgn="auto" hangingPunct="1">
              <a:spcAft>
                <a:spcPts val="0"/>
              </a:spcAft>
              <a:defRPr/>
            </a:pPr>
            <a:r>
              <a:rPr lang="en-US" sz="3600" dirty="0">
                <a:solidFill>
                  <a:schemeClr val="tx1"/>
                </a:solidFill>
                <a:effectLst/>
              </a:rPr>
              <a:t>Scatter Gram of Differences</a:t>
            </a:r>
            <a:br>
              <a:rPr lang="en-US" sz="3600" dirty="0">
                <a:solidFill>
                  <a:schemeClr val="tx1"/>
                </a:solidFill>
                <a:effectLst/>
              </a:rPr>
            </a:br>
            <a:r>
              <a:rPr lang="en-US" sz="3600" dirty="0">
                <a:solidFill>
                  <a:schemeClr val="tx1"/>
                </a:solidFill>
                <a:effectLst/>
              </a:rPr>
              <a:t>Between Observations</a:t>
            </a:r>
            <a:br>
              <a:rPr lang="en-US" dirty="0"/>
            </a:br>
            <a:r>
              <a:rPr lang="en-US" sz="1800" dirty="0">
                <a:solidFill>
                  <a:schemeClr val="tx1"/>
                </a:solidFill>
                <a:effectLst/>
              </a:rPr>
              <a:t>2 – Five Minute Sessions</a:t>
            </a:r>
          </a:p>
        </p:txBody>
      </p:sp>
      <p:graphicFrame>
        <p:nvGraphicFramePr>
          <p:cNvPr id="4" name="Content Placeholder 3"/>
          <p:cNvGraphicFramePr>
            <a:graphicFrameLocks noGrp="1"/>
          </p:cNvGraphicFramePr>
          <p:nvPr>
            <p:ph idx="1"/>
          </p:nvPr>
        </p:nvGraphicFramePr>
        <p:xfrm>
          <a:off x="1328057" y="1875974"/>
          <a:ext cx="6930571" cy="4530725"/>
        </p:xfrm>
        <a:graphic>
          <a:graphicData uri="http://schemas.openxmlformats.org/drawingml/2006/chart">
            <c:chart xmlns:c="http://schemas.openxmlformats.org/drawingml/2006/chart" xmlns:r="http://schemas.openxmlformats.org/officeDocument/2006/relationships" r:id="rId3"/>
          </a:graphicData>
        </a:graphic>
      </p:graphicFrame>
      <p:sp>
        <p:nvSpPr>
          <p:cNvPr id="30724" name="Oval 4"/>
          <p:cNvSpPr>
            <a:spLocks noChangeArrowheads="1"/>
          </p:cNvSpPr>
          <p:nvPr/>
        </p:nvSpPr>
        <p:spPr bwMode="auto">
          <a:xfrm>
            <a:off x="2286000" y="2590800"/>
            <a:ext cx="3657600" cy="3200400"/>
          </a:xfrm>
          <a:prstGeom prst="ellipse">
            <a:avLst/>
          </a:prstGeom>
          <a:noFill/>
          <a:ln w="28575" algn="ctr">
            <a:solidFill>
              <a:schemeClr val="tx1"/>
            </a:solidFill>
            <a:round/>
            <a:headEnd type="diamond" w="med" len="med"/>
            <a:tailEnd type="triangle" w="med" len="med"/>
          </a:ln>
        </p:spPr>
        <p:txBody>
          <a:bodyPr anchor="b"/>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44037" name="Rectangle 5"/>
          <p:cNvSpPr>
            <a:spLocks noChangeArrowheads="1"/>
          </p:cNvSpPr>
          <p:nvPr/>
        </p:nvSpPr>
        <p:spPr bwMode="auto">
          <a:xfrm>
            <a:off x="2759075" y="1603375"/>
            <a:ext cx="3642344" cy="461665"/>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Calibri" pitchFamily="34" charset="0"/>
                <a:ea typeface="+mn-ea"/>
                <a:cs typeface="+mn-cs"/>
              </a:rPr>
              <a:t>RMSE(2-D) = 0.020m @95%</a:t>
            </a:r>
          </a:p>
        </p:txBody>
      </p:sp>
      <p:sp>
        <p:nvSpPr>
          <p:cNvPr id="44038" name="Rectangle 6"/>
          <p:cNvSpPr>
            <a:spLocks noChangeArrowheads="1"/>
          </p:cNvSpPr>
          <p:nvPr/>
        </p:nvSpPr>
        <p:spPr bwMode="auto">
          <a:xfrm>
            <a:off x="2940051" y="6304756"/>
            <a:ext cx="2668679" cy="461665"/>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Calibri" pitchFamily="34" charset="0"/>
                <a:ea typeface="+mn-ea"/>
                <a:cs typeface="+mn-cs"/>
              </a:rPr>
              <a:t>Axis Units in Meters</a:t>
            </a:r>
          </a:p>
        </p:txBody>
      </p:sp>
      <p:sp>
        <p:nvSpPr>
          <p:cNvPr id="30727" name="TextBox 6"/>
          <p:cNvSpPr txBox="1">
            <a:spLocks noChangeArrowheads="1"/>
          </p:cNvSpPr>
          <p:nvPr/>
        </p:nvSpPr>
        <p:spPr bwMode="auto">
          <a:xfrm>
            <a:off x="5210175" y="2147889"/>
            <a:ext cx="2194832" cy="461665"/>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itchFamily="34" charset="0"/>
                <a:ea typeface="+mn-ea"/>
                <a:cs typeface="+mn-cs"/>
              </a:rPr>
              <a:t>0.015m = ~0.05’</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0" y="2578596"/>
            <a:ext cx="3352800" cy="3301266"/>
          </a:xfrm>
          <a:prstGeom prst="rect">
            <a:avLst/>
          </a:prstGeo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F07CF-6503-4887-A1B1-2E2BCEE34CB9}" type="slidenum">
              <a:rPr kumimoji="0" lang="en-US" sz="1200" b="0" i="0" u="none" strike="noStrike" kern="1200" cap="none" spc="0" normalizeH="0" baseline="0" noProof="0" smtClean="0">
                <a:ln>
                  <a:noFill/>
                </a:ln>
                <a:solidFill>
                  <a:srgbClr val="1F497D">
                    <a:shade val="90000"/>
                  </a:srgbClr>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1F497D">
                  <a:shade val="90000"/>
                </a:srgbClr>
              </a:solidFill>
              <a:effectLst/>
              <a:uLnTx/>
              <a:uFillTx/>
              <a:latin typeface="Georgia"/>
              <a:ea typeface="+mn-ea"/>
              <a:cs typeface="+mn-cs"/>
            </a:endParaRPr>
          </a:p>
        </p:txBody>
      </p:sp>
    </p:spTree>
    <p:extLst>
      <p:ext uri="{BB962C8B-B14F-4D97-AF65-F5344CB8AC3E}">
        <p14:creationId xmlns:p14="http://schemas.microsoft.com/office/powerpoint/2010/main" val="118613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32" y="1752598"/>
            <a:ext cx="8229600" cy="4572000"/>
          </a:xfrm>
        </p:spPr>
        <p:txBody>
          <a:bodyPr>
            <a:noAutofit/>
          </a:bodyPr>
          <a:lstStyle/>
          <a:p>
            <a:r>
              <a:rPr lang="en-US" sz="1050" b="1" dirty="0"/>
              <a:t>SCGS Requirements: </a:t>
            </a:r>
          </a:p>
          <a:p>
            <a:pPr marL="0" indent="0">
              <a:buNone/>
            </a:pPr>
            <a:endParaRPr lang="en-US" sz="1050" b="1" dirty="0"/>
          </a:p>
          <a:p>
            <a:pPr lvl="2"/>
            <a:r>
              <a:rPr lang="en-US" sz="1050" dirty="0"/>
              <a:t>Upon reestablishing county boundary, SCGS shall certify its work and within 30 days of certification: </a:t>
            </a:r>
          </a:p>
          <a:p>
            <a:pPr marL="500634" lvl="2" indent="0">
              <a:buNone/>
            </a:pPr>
            <a:endParaRPr lang="en-US" sz="1050" dirty="0"/>
          </a:p>
          <a:p>
            <a:pPr lvl="4"/>
            <a:r>
              <a:rPr lang="en-US" sz="1050" dirty="0"/>
              <a:t>Provide copies to the administrator of each affected county; </a:t>
            </a:r>
          </a:p>
          <a:p>
            <a:pPr lvl="4"/>
            <a:r>
              <a:rPr lang="en-US" sz="1050" dirty="0"/>
              <a:t>Provide written notification to affected parties</a:t>
            </a:r>
          </a:p>
          <a:p>
            <a:pPr lvl="4"/>
            <a:r>
              <a:rPr lang="en-US" sz="1050" dirty="0"/>
              <a:t>Provide notice and copies to the public through its official website and or other means it considers appropriate; and</a:t>
            </a:r>
          </a:p>
          <a:p>
            <a:pPr lvl="4"/>
            <a:r>
              <a:rPr lang="en-US" sz="1050" dirty="0"/>
              <a:t> Notify as it determines appropriate, other affected state and federal agencies </a:t>
            </a:r>
          </a:p>
          <a:p>
            <a:pPr lvl="4"/>
            <a:endParaRPr lang="en-US" sz="1050" dirty="0"/>
          </a:p>
          <a:p>
            <a:pPr marL="785241" lvl="2" indent="-257175"/>
            <a:r>
              <a:rPr lang="en-US" sz="1050" dirty="0"/>
              <a:t>(Initiates 60 Day Appeal Process)</a:t>
            </a:r>
          </a:p>
          <a:p>
            <a:pPr lvl="2">
              <a:buFont typeface="Arial" panose="020B0604020202020204" pitchFamily="34" charset="0"/>
              <a:buChar char="•"/>
            </a:pPr>
            <a:endParaRPr lang="en-US" sz="1050" dirty="0"/>
          </a:p>
          <a:p>
            <a:pPr lvl="1"/>
            <a:r>
              <a:rPr lang="en-US" sz="1050" dirty="0"/>
              <a:t>Certified Surveys submitted to Secretary of State, Register of Deeds Offices, and South Carolina Department of Archives with Cover Letter</a:t>
            </a:r>
          </a:p>
          <a:p>
            <a:pPr lvl="1"/>
            <a:r>
              <a:rPr lang="en-US" sz="1050" dirty="0"/>
              <a:t>Date of the cover letter is the date the surveys become effective</a:t>
            </a:r>
          </a:p>
          <a:p>
            <a:pPr lvl="1"/>
            <a:r>
              <a:rPr lang="en-US" sz="1050" dirty="0"/>
              <a:t>Introduce Legislation to update Code of Law to reflect clarified boundary with State Plane Coordinates</a:t>
            </a:r>
          </a:p>
        </p:txBody>
      </p:sp>
      <p:sp>
        <p:nvSpPr>
          <p:cNvPr id="5" name="Slide Number Placeholder 4"/>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D9442-7015-4E1E-A751-FB3645ED61D5}"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04617B">
                  <a:shade val="90000"/>
                </a:srgbClr>
              </a:solidFill>
              <a:effectLst/>
              <a:uLnTx/>
              <a:uFillTx/>
              <a:latin typeface="Constantia"/>
              <a:ea typeface="+mn-ea"/>
              <a:cs typeface="+mn-cs"/>
            </a:endParaRPr>
          </a:p>
        </p:txBody>
      </p:sp>
      <p:sp>
        <p:nvSpPr>
          <p:cNvPr id="2" name="Title 1"/>
          <p:cNvSpPr>
            <a:spLocks noGrp="1"/>
          </p:cNvSpPr>
          <p:nvPr>
            <p:ph type="title"/>
          </p:nvPr>
        </p:nvSpPr>
        <p:spPr>
          <a:xfrm>
            <a:off x="1496232" y="1116579"/>
            <a:ext cx="6172200" cy="529189"/>
          </a:xfrm>
        </p:spPr>
        <p:txBody>
          <a:bodyPr>
            <a:normAutofit fontScale="90000"/>
          </a:bodyPr>
          <a:lstStyle/>
          <a:p>
            <a:r>
              <a:rPr lang="en-US" sz="2400" dirty="0">
                <a:solidFill>
                  <a:schemeClr val="bg1"/>
                </a:solidFill>
              </a:rPr>
              <a:t>Act 262 of 2014</a:t>
            </a:r>
            <a:r>
              <a:rPr lang="en-US" dirty="0">
                <a:solidFill>
                  <a:schemeClr val="bg1"/>
                </a:solidFill>
              </a:rPr>
              <a:t>	</a:t>
            </a:r>
          </a:p>
        </p:txBody>
      </p:sp>
      <p:sp>
        <p:nvSpPr>
          <p:cNvPr id="6" name="Title 1"/>
          <p:cNvSpPr txBox="1">
            <a:spLocks/>
          </p:cNvSpPr>
          <p:nvPr/>
        </p:nvSpPr>
        <p:spPr>
          <a:xfrm>
            <a:off x="1295400" y="771573"/>
            <a:ext cx="6343650" cy="609600"/>
          </a:xfrm>
          <a:prstGeom prst="rect">
            <a:avLst/>
          </a:prstGeom>
        </p:spPr>
        <p:txBody>
          <a:bodyPr vert="horz" lIns="0" rIns="0" bIns="0" anchor="b">
            <a:normAutofit fontScale="52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750" b="0" i="0" u="none" strike="noStrike" kern="1200" cap="none" spc="0" normalizeH="0" baseline="0" noProof="0" dirty="0">
                <a:ln>
                  <a:noFill/>
                </a:ln>
                <a:solidFill>
                  <a:prstClr val="black"/>
                </a:solidFill>
                <a:effectLst/>
                <a:uLnTx/>
                <a:uFillTx/>
                <a:latin typeface="Calibri"/>
                <a:ea typeface="+mj-ea"/>
                <a:cs typeface="+mj-cs"/>
              </a:rPr>
              <a:t>Steps for Clarifying Boundaries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750" b="0" i="0" u="none" strike="noStrike" kern="1200" cap="none" spc="0" normalizeH="0" baseline="0" noProof="0" dirty="0">
                <a:ln>
                  <a:noFill/>
                </a:ln>
                <a:solidFill>
                  <a:prstClr val="black"/>
                </a:solidFill>
                <a:effectLst/>
                <a:uLnTx/>
                <a:uFillTx/>
                <a:latin typeface="Calibri"/>
                <a:ea typeface="+mj-ea"/>
                <a:cs typeface="+mj-cs"/>
              </a:rPr>
              <a:t>SC Code of Law </a:t>
            </a:r>
            <a:r>
              <a:rPr kumimoji="0" lang="en-US" sz="3800" b="0" i="0" u="none" strike="noStrike" kern="1200" cap="none" spc="0" normalizeH="0" baseline="0" noProof="0" dirty="0">
                <a:ln>
                  <a:noFill/>
                </a:ln>
                <a:solidFill>
                  <a:prstClr val="black"/>
                </a:solidFill>
                <a:effectLst/>
                <a:uLnTx/>
                <a:uFillTx/>
                <a:latin typeface="Calibri"/>
                <a:ea typeface="+mj-ea"/>
                <a:cs typeface="+mj-cs"/>
              </a:rPr>
              <a:t>SECTION 27-2-105 </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351195"/>
            <a:ext cx="1957388"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08595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4986</TotalTime>
  <Words>1573</Words>
  <Application>Microsoft Office PowerPoint</Application>
  <PresentationFormat>On-screen Show (4:3)</PresentationFormat>
  <Paragraphs>155</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Constantia</vt:lpstr>
      <vt:lpstr>Georgia</vt:lpstr>
      <vt:lpstr>Wingdings 2</vt:lpstr>
      <vt:lpstr>Flow</vt:lpstr>
      <vt:lpstr>BERKELEY/CHARLESTON  COUNTY LINE RE-ESTABLISHMENT AT DETYENS SHIPYARD</vt:lpstr>
      <vt:lpstr>Act No. 262 of 2014</vt:lpstr>
      <vt:lpstr>SC Code of Law and Act 262 Of 2014</vt:lpstr>
      <vt:lpstr>Steps for Clarifying Boundaries </vt:lpstr>
      <vt:lpstr>PowerPoint Presentation</vt:lpstr>
      <vt:lpstr>Public Meeting Notification</vt:lpstr>
      <vt:lpstr>Scatter Gram of Differences Between Observations 2 – Five Minute Sessions</vt:lpstr>
      <vt:lpstr>Scatter Gram of Differences Between Observations 2 – Five Minute Sessions</vt:lpstr>
      <vt:lpstr>Act 262 of 2014 </vt:lpstr>
      <vt:lpstr>SC Code of Law SECTION 27-2-105</vt:lpstr>
      <vt:lpstr>Chapter 5, Title 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Or Information You Would Like to Provide?</vt:lpstr>
    </vt:vector>
  </TitlesOfParts>
  <Company>SC Budget and Control  Board - ORS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K. Ballard</dc:creator>
  <cp:lastModifiedBy>David K. Ballard</cp:lastModifiedBy>
  <cp:revision>263</cp:revision>
  <cp:lastPrinted>2018-04-09T17:25:47Z</cp:lastPrinted>
  <dcterms:created xsi:type="dcterms:W3CDTF">2014-10-03T14:20:08Z</dcterms:created>
  <dcterms:modified xsi:type="dcterms:W3CDTF">2020-12-14T19:25:52Z</dcterms:modified>
</cp:coreProperties>
</file>