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4" r:id="rId1"/>
    <p:sldMasterId id="2147483687" r:id="rId2"/>
  </p:sldMasterIdLst>
  <p:notesMasterIdLst>
    <p:notesMasterId r:id="rId26"/>
  </p:notesMasterIdLst>
  <p:sldIdLst>
    <p:sldId id="257" r:id="rId3"/>
    <p:sldId id="421" r:id="rId4"/>
    <p:sldId id="570" r:id="rId5"/>
    <p:sldId id="544" r:id="rId6"/>
    <p:sldId id="428" r:id="rId7"/>
    <p:sldId id="429" r:id="rId8"/>
    <p:sldId id="430" r:id="rId9"/>
    <p:sldId id="434" r:id="rId10"/>
    <p:sldId id="435" r:id="rId11"/>
    <p:sldId id="444" r:id="rId12"/>
    <p:sldId id="445" r:id="rId13"/>
    <p:sldId id="440" r:id="rId14"/>
    <p:sldId id="441" r:id="rId15"/>
    <p:sldId id="439" r:id="rId16"/>
    <p:sldId id="448" r:id="rId17"/>
    <p:sldId id="568" r:id="rId18"/>
    <p:sldId id="548" r:id="rId19"/>
    <p:sldId id="433" r:id="rId20"/>
    <p:sldId id="564" r:id="rId21"/>
    <p:sldId id="453" r:id="rId22"/>
    <p:sldId id="347" r:id="rId23"/>
    <p:sldId id="560" r:id="rId24"/>
    <p:sldId id="449" r:id="rId25"/>
  </p:sldIdLst>
  <p:sldSz cx="12192000" cy="6858000"/>
  <p:notesSz cx="7010400" cy="12039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Rai" initials="F" lastIdx="1" clrIdx="0">
    <p:extLst>
      <p:ext uri="{19B8F6BF-5375-455C-9EA6-DF929625EA0E}">
        <p15:presenceInfo xmlns:p15="http://schemas.microsoft.com/office/powerpoint/2012/main" userId="FARai" providerId="None"/>
      </p:ext>
    </p:extLst>
  </p:cmAuthor>
  <p:cmAuthor id="2" name="Frank Rainwater" initials="FR" lastIdx="0" clrIdx="1">
    <p:extLst>
      <p:ext uri="{19B8F6BF-5375-455C-9EA6-DF929625EA0E}">
        <p15:presenceInfo xmlns:p15="http://schemas.microsoft.com/office/powerpoint/2012/main" userId="S-1-5-21-1644491937-1284227242-725345543-36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dsvfs02\Redistricting\Redistricting\School%20District\Richland%201\Homogeneous%20Precinct%20Analysi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766365376627043E-2"/>
          <c:y val="3.3720636856611599E-2"/>
          <c:w val="0.87188011425042455"/>
          <c:h val="0.89019233643630535"/>
        </c:manualLayout>
      </c:layout>
      <c:scatterChart>
        <c:scatterStyle val="lineMarker"/>
        <c:varyColors val="0"/>
        <c:ser>
          <c:idx val="0"/>
          <c:order val="0"/>
          <c:spPr>
            <a:ln w="28575">
              <a:noFill/>
            </a:ln>
          </c:spPr>
          <c:trendline>
            <c:trendlineType val="linear"/>
            <c:dispRSqr val="1"/>
            <c:dispEq val="1"/>
            <c:trendlineLbl>
              <c:layout>
                <c:manualLayout>
                  <c:x val="1.8394318357264166E-2"/>
                  <c:y val="0.44785534932014015"/>
                </c:manualLayout>
              </c:layout>
              <c:numFmt formatCode="General" sourceLinked="0"/>
            </c:trendlineLbl>
          </c:trendline>
          <c:xVal>
            <c:numRef>
              <c:f>'Regression Analysis Black'!$C$2:$C$150</c:f>
              <c:numCache>
                <c:formatCode>0.00%</c:formatCode>
                <c:ptCount val="149"/>
                <c:pt idx="0">
                  <c:v>0.32504905166775672</c:v>
                </c:pt>
                <c:pt idx="1">
                  <c:v>0.96969696969696972</c:v>
                </c:pt>
                <c:pt idx="2">
                  <c:v>0.13690952762209768</c:v>
                </c:pt>
                <c:pt idx="3">
                  <c:v>4.7371836469824791E-2</c:v>
                </c:pt>
                <c:pt idx="4">
                  <c:v>0.80436847103513776</c:v>
                </c:pt>
                <c:pt idx="5">
                  <c:v>0.97201492537313428</c:v>
                </c:pt>
                <c:pt idx="6">
                  <c:v>0.11755102040816326</c:v>
                </c:pt>
                <c:pt idx="7">
                  <c:v>0.34891304347826085</c:v>
                </c:pt>
                <c:pt idx="8">
                  <c:v>0.34445768772348034</c:v>
                </c:pt>
                <c:pt idx="9">
                  <c:v>0.49058256679807272</c:v>
                </c:pt>
                <c:pt idx="10">
                  <c:v>0.62993112085159675</c:v>
                </c:pt>
                <c:pt idx="11">
                  <c:v>0.72168905950095974</c:v>
                </c:pt>
                <c:pt idx="12">
                  <c:v>0.59858103061986556</c:v>
                </c:pt>
                <c:pt idx="13">
                  <c:v>0.7106951871657754</c:v>
                </c:pt>
                <c:pt idx="14">
                  <c:v>0.59837837837837837</c:v>
                </c:pt>
                <c:pt idx="15">
                  <c:v>0.94794050343249425</c:v>
                </c:pt>
                <c:pt idx="16">
                  <c:v>3.7005163511187607E-2</c:v>
                </c:pt>
                <c:pt idx="17">
                  <c:v>0.51906976744186051</c:v>
                </c:pt>
                <c:pt idx="18">
                  <c:v>0.89493511929677694</c:v>
                </c:pt>
                <c:pt idx="19">
                  <c:v>0.10342465753424658</c:v>
                </c:pt>
                <c:pt idx="20">
                  <c:v>0.23975588491717523</c:v>
                </c:pt>
                <c:pt idx="21">
                  <c:v>0.12070410729253982</c:v>
                </c:pt>
                <c:pt idx="22">
                  <c:v>0.20363636363636364</c:v>
                </c:pt>
                <c:pt idx="23">
                  <c:v>4.4166666666666667E-2</c:v>
                </c:pt>
                <c:pt idx="24">
                  <c:v>0.92868462757527737</c:v>
                </c:pt>
                <c:pt idx="25">
                  <c:v>0.96232876712328763</c:v>
                </c:pt>
                <c:pt idx="26">
                  <c:v>0.40809011776753712</c:v>
                </c:pt>
                <c:pt idx="27">
                  <c:v>0.73464194838240637</c:v>
                </c:pt>
                <c:pt idx="28">
                  <c:v>0.9879781420765027</c:v>
                </c:pt>
                <c:pt idx="29">
                  <c:v>0.37116345467523199</c:v>
                </c:pt>
                <c:pt idx="30">
                  <c:v>0.36342042755344417</c:v>
                </c:pt>
                <c:pt idx="31">
                  <c:v>0.96058091286307057</c:v>
                </c:pt>
                <c:pt idx="32">
                  <c:v>0.58910329171396136</c:v>
                </c:pt>
                <c:pt idx="33">
                  <c:v>0.99502212389380529</c:v>
                </c:pt>
                <c:pt idx="34">
                  <c:v>0.40940673436664887</c:v>
                </c:pt>
                <c:pt idx="35">
                  <c:v>0.29133858267716534</c:v>
                </c:pt>
                <c:pt idx="36">
                  <c:v>0.49490474080638014</c:v>
                </c:pt>
                <c:pt idx="37">
                  <c:v>0.45173745173745172</c:v>
                </c:pt>
                <c:pt idx="38">
                  <c:v>0.88500727802037849</c:v>
                </c:pt>
                <c:pt idx="39">
                  <c:v>0.86654252017380506</c:v>
                </c:pt>
                <c:pt idx="40">
                  <c:v>0.49184662847069194</c:v>
                </c:pt>
                <c:pt idx="41">
                  <c:v>0.4</c:v>
                </c:pt>
                <c:pt idx="42">
                  <c:v>0.80731846769582616</c:v>
                </c:pt>
                <c:pt idx="43">
                  <c:v>0.86794092093831454</c:v>
                </c:pt>
                <c:pt idx="44">
                  <c:v>0.54767580452920139</c:v>
                </c:pt>
                <c:pt idx="45">
                  <c:v>0.44475920679886688</c:v>
                </c:pt>
                <c:pt idx="46">
                  <c:v>0.55842479018721758</c:v>
                </c:pt>
                <c:pt idx="47">
                  <c:v>0.80259467040673216</c:v>
                </c:pt>
                <c:pt idx="48">
                  <c:v>0.39366515837104071</c:v>
                </c:pt>
                <c:pt idx="49">
                  <c:v>0.97197106690777579</c:v>
                </c:pt>
                <c:pt idx="50">
                  <c:v>0.29708789740849584</c:v>
                </c:pt>
                <c:pt idx="51">
                  <c:v>0.83125458547322084</c:v>
                </c:pt>
                <c:pt idx="52">
                  <c:v>0.56664674237895996</c:v>
                </c:pt>
                <c:pt idx="53">
                  <c:v>0.53950834064969266</c:v>
                </c:pt>
                <c:pt idx="54">
                  <c:v>0.48571428571428571</c:v>
                </c:pt>
                <c:pt idx="55">
                  <c:v>0.20717592592592593</c:v>
                </c:pt>
                <c:pt idx="56">
                  <c:v>0.95112456747404839</c:v>
                </c:pt>
                <c:pt idx="57">
                  <c:v>0.76362862010221466</c:v>
                </c:pt>
                <c:pt idx="58">
                  <c:v>0.64034253092293059</c:v>
                </c:pt>
                <c:pt idx="59">
                  <c:v>0.58983666061705986</c:v>
                </c:pt>
                <c:pt idx="60">
                  <c:v>0.28964518464880523</c:v>
                </c:pt>
                <c:pt idx="61">
                  <c:v>0.45211038961038963</c:v>
                </c:pt>
                <c:pt idx="62">
                  <c:v>0.47485835694050993</c:v>
                </c:pt>
                <c:pt idx="63">
                  <c:v>0.71654432523997746</c:v>
                </c:pt>
                <c:pt idx="64">
                  <c:v>0.25022502250225021</c:v>
                </c:pt>
                <c:pt idx="65">
                  <c:v>0.23374613003095976</c:v>
                </c:pt>
                <c:pt idx="66">
                  <c:v>0.3941299790356394</c:v>
                </c:pt>
                <c:pt idx="67">
                  <c:v>0.31205673758865249</c:v>
                </c:pt>
                <c:pt idx="68">
                  <c:v>0.42822185970636217</c:v>
                </c:pt>
                <c:pt idx="69">
                  <c:v>0.46646859083191849</c:v>
                </c:pt>
                <c:pt idx="70">
                  <c:v>0.36862745098039218</c:v>
                </c:pt>
                <c:pt idx="71">
                  <c:v>0.48525469168900803</c:v>
                </c:pt>
                <c:pt idx="72">
                  <c:v>0.72930866601752675</c:v>
                </c:pt>
                <c:pt idx="73">
                  <c:v>0.6203473945409429</c:v>
                </c:pt>
                <c:pt idx="74">
                  <c:v>0.86506024096385548</c:v>
                </c:pt>
                <c:pt idx="75">
                  <c:v>2.9953917050691243E-2</c:v>
                </c:pt>
                <c:pt idx="76">
                  <c:v>0.23480870217554389</c:v>
                </c:pt>
                <c:pt idx="77">
                  <c:v>0.82857142857142863</c:v>
                </c:pt>
                <c:pt idx="78">
                  <c:v>0.88116817724068475</c:v>
                </c:pt>
                <c:pt idx="79">
                  <c:v>0.87631027253668758</c:v>
                </c:pt>
                <c:pt idx="80">
                  <c:v>0.7736812251843449</c:v>
                </c:pt>
                <c:pt idx="81">
                  <c:v>0.61592388582874313</c:v>
                </c:pt>
                <c:pt idx="82">
                  <c:v>0.3936605316973415</c:v>
                </c:pt>
                <c:pt idx="83">
                  <c:v>0.28013777267508611</c:v>
                </c:pt>
                <c:pt idx="84">
                  <c:v>0.81659388646288211</c:v>
                </c:pt>
                <c:pt idx="85">
                  <c:v>0.69157254561251091</c:v>
                </c:pt>
                <c:pt idx="86">
                  <c:v>0.60952874158467119</c:v>
                </c:pt>
                <c:pt idx="87">
                  <c:v>0.65701468189233281</c:v>
                </c:pt>
                <c:pt idx="88">
                  <c:v>0.95148247978436662</c:v>
                </c:pt>
                <c:pt idx="89">
                  <c:v>0.56682389937106914</c:v>
                </c:pt>
                <c:pt idx="90">
                  <c:v>0.13393756294058409</c:v>
                </c:pt>
                <c:pt idx="91">
                  <c:v>0.32430453879941434</c:v>
                </c:pt>
                <c:pt idx="92">
                  <c:v>0.26585179526355995</c:v>
                </c:pt>
                <c:pt idx="93">
                  <c:v>0.43805783648696894</c:v>
                </c:pt>
                <c:pt idx="94">
                  <c:v>0.6274217585692996</c:v>
                </c:pt>
                <c:pt idx="95">
                  <c:v>0.7208121827411168</c:v>
                </c:pt>
                <c:pt idx="96">
                  <c:v>0.10164424514200299</c:v>
                </c:pt>
                <c:pt idx="97">
                  <c:v>0.43852106620808257</c:v>
                </c:pt>
                <c:pt idx="98">
                  <c:v>0.50173310225303291</c:v>
                </c:pt>
                <c:pt idx="99">
                  <c:v>0.12156110044785669</c:v>
                </c:pt>
                <c:pt idx="100">
                  <c:v>4.4164037854889593E-2</c:v>
                </c:pt>
                <c:pt idx="101">
                  <c:v>0.33827545844713225</c:v>
                </c:pt>
                <c:pt idx="102">
                  <c:v>0.6843267108167771</c:v>
                </c:pt>
                <c:pt idx="103">
                  <c:v>5.485789821546596E-2</c:v>
                </c:pt>
                <c:pt idx="104">
                  <c:v>2.3537803138373753E-2</c:v>
                </c:pt>
                <c:pt idx="105">
                  <c:v>0.61269841269841274</c:v>
                </c:pt>
                <c:pt idx="106">
                  <c:v>0.11254980079681275</c:v>
                </c:pt>
                <c:pt idx="107">
                  <c:v>0.53746530989824237</c:v>
                </c:pt>
                <c:pt idx="108">
                  <c:v>0.418854928971158</c:v>
                </c:pt>
                <c:pt idx="109">
                  <c:v>0.77545382794001583</c:v>
                </c:pt>
                <c:pt idx="110">
                  <c:v>0.77247706422018347</c:v>
                </c:pt>
                <c:pt idx="111">
                  <c:v>0.15521628498727735</c:v>
                </c:pt>
                <c:pt idx="112">
                  <c:v>7.1721311475409832E-2</c:v>
                </c:pt>
                <c:pt idx="113">
                  <c:v>0.42283298097251587</c:v>
                </c:pt>
                <c:pt idx="114">
                  <c:v>9.7432521395655031E-2</c:v>
                </c:pt>
                <c:pt idx="115">
                  <c:v>8.0824088748019024E-2</c:v>
                </c:pt>
                <c:pt idx="116">
                  <c:v>8.7615283267457184E-2</c:v>
                </c:pt>
                <c:pt idx="117">
                  <c:v>9.8461538461538461E-2</c:v>
                </c:pt>
                <c:pt idx="118">
                  <c:v>1.7929910350448247E-2</c:v>
                </c:pt>
                <c:pt idx="119">
                  <c:v>5.3254437869822487E-2</c:v>
                </c:pt>
                <c:pt idx="120">
                  <c:v>0.76042456406368464</c:v>
                </c:pt>
                <c:pt idx="121">
                  <c:v>0.96153846153846156</c:v>
                </c:pt>
                <c:pt idx="122">
                  <c:v>0.59375</c:v>
                </c:pt>
                <c:pt idx="123">
                  <c:v>0.53863636363636369</c:v>
                </c:pt>
                <c:pt idx="124">
                  <c:v>0.95518867924528306</c:v>
                </c:pt>
                <c:pt idx="125">
                  <c:v>0.9145758661887694</c:v>
                </c:pt>
                <c:pt idx="126">
                  <c:v>0.20964360587002095</c:v>
                </c:pt>
                <c:pt idx="127">
                  <c:v>4.1988950276243095E-2</c:v>
                </c:pt>
                <c:pt idx="128">
                  <c:v>6.5146579804560262E-2</c:v>
                </c:pt>
                <c:pt idx="129">
                  <c:v>0.45682888540031397</c:v>
                </c:pt>
                <c:pt idx="130">
                  <c:v>0.83103221564760021</c:v>
                </c:pt>
                <c:pt idx="131">
                  <c:v>0.35181382614647499</c:v>
                </c:pt>
                <c:pt idx="132">
                  <c:v>0.34305835010060365</c:v>
                </c:pt>
                <c:pt idx="133">
                  <c:v>0.892226148409894</c:v>
                </c:pt>
                <c:pt idx="134">
                  <c:v>0.98194583751253761</c:v>
                </c:pt>
                <c:pt idx="135">
                  <c:v>0.58633093525179858</c:v>
                </c:pt>
                <c:pt idx="136">
                  <c:v>0.24197530864197531</c:v>
                </c:pt>
                <c:pt idx="137">
                  <c:v>0.29855072463768118</c:v>
                </c:pt>
                <c:pt idx="138">
                  <c:v>0.25081168831168832</c:v>
                </c:pt>
                <c:pt idx="139">
                  <c:v>0.33155487804878048</c:v>
                </c:pt>
                <c:pt idx="140">
                  <c:v>0.98743126472898668</c:v>
                </c:pt>
                <c:pt idx="141">
                  <c:v>0.99504459861248762</c:v>
                </c:pt>
                <c:pt idx="142">
                  <c:v>0.95970449966420412</c:v>
                </c:pt>
                <c:pt idx="143">
                  <c:v>0.64651162790697669</c:v>
                </c:pt>
                <c:pt idx="144">
                  <c:v>0.67089249492900604</c:v>
                </c:pt>
                <c:pt idx="145">
                  <c:v>0.78406593406593406</c:v>
                </c:pt>
                <c:pt idx="146">
                  <c:v>0.24713055954088953</c:v>
                </c:pt>
                <c:pt idx="147">
                  <c:v>0.67932178400294874</c:v>
                </c:pt>
                <c:pt idx="148">
                  <c:v>4.0866568193008372E-2</c:v>
                </c:pt>
              </c:numCache>
            </c:numRef>
          </c:xVal>
          <c:yVal>
            <c:numRef>
              <c:f>'Regression Analysis Black'!$F$2:$F$150</c:f>
              <c:numCache>
                <c:formatCode>0.00%</c:formatCode>
                <c:ptCount val="149"/>
                <c:pt idx="0">
                  <c:v>0.48665620094191525</c:v>
                </c:pt>
                <c:pt idx="1">
                  <c:v>0.96534653465346532</c:v>
                </c:pt>
                <c:pt idx="2">
                  <c:v>0.31746031746031744</c:v>
                </c:pt>
                <c:pt idx="3">
                  <c:v>0.17777777777777778</c:v>
                </c:pt>
                <c:pt idx="4">
                  <c:v>0.87142857142857144</c:v>
                </c:pt>
                <c:pt idx="5">
                  <c:v>0.97085201793721976</c:v>
                </c:pt>
                <c:pt idx="6">
                  <c:v>0.25405405405405407</c:v>
                </c:pt>
                <c:pt idx="7">
                  <c:v>0.46618357487922707</c:v>
                </c:pt>
                <c:pt idx="8">
                  <c:v>0.44992947813822287</c:v>
                </c:pt>
                <c:pt idx="9">
                  <c:v>0.57435897435897432</c:v>
                </c:pt>
                <c:pt idx="10">
                  <c:v>0.72398190045248867</c:v>
                </c:pt>
                <c:pt idx="11">
                  <c:v>0.8252100840336134</c:v>
                </c:pt>
                <c:pt idx="12">
                  <c:v>0.70382165605095537</c:v>
                </c:pt>
                <c:pt idx="13">
                  <c:v>0.76103896103896107</c:v>
                </c:pt>
                <c:pt idx="14">
                  <c:v>0.72980132450331126</c:v>
                </c:pt>
                <c:pt idx="15">
                  <c:v>0.97377049180327868</c:v>
                </c:pt>
                <c:pt idx="16">
                  <c:v>0.32123411978221417</c:v>
                </c:pt>
                <c:pt idx="17">
                  <c:v>0.62669683257918551</c:v>
                </c:pt>
                <c:pt idx="18">
                  <c:v>0.93532338308457708</c:v>
                </c:pt>
                <c:pt idx="19">
                  <c:v>0.25423728813559321</c:v>
                </c:pt>
                <c:pt idx="20">
                  <c:v>0.44145873320537427</c:v>
                </c:pt>
                <c:pt idx="21">
                  <c:v>0.29842931937172773</c:v>
                </c:pt>
                <c:pt idx="22">
                  <c:v>0.36465638148667601</c:v>
                </c:pt>
                <c:pt idx="23">
                  <c:v>0.26970227670753066</c:v>
                </c:pt>
                <c:pt idx="24">
                  <c:v>0.94148936170212771</c:v>
                </c:pt>
                <c:pt idx="25">
                  <c:v>0.96048632218844987</c:v>
                </c:pt>
                <c:pt idx="26">
                  <c:v>0.51793721973094176</c:v>
                </c:pt>
                <c:pt idx="27">
                  <c:v>0.83512195121951216</c:v>
                </c:pt>
                <c:pt idx="28">
                  <c:v>0.97674418604651159</c:v>
                </c:pt>
                <c:pt idx="29">
                  <c:v>0.53962900505902189</c:v>
                </c:pt>
                <c:pt idx="30">
                  <c:v>0.49345794392523362</c:v>
                </c:pt>
                <c:pt idx="31">
                  <c:v>0.94875549048316254</c:v>
                </c:pt>
                <c:pt idx="32">
                  <c:v>0.6952908587257618</c:v>
                </c:pt>
                <c:pt idx="33">
                  <c:v>0.98081841432225059</c:v>
                </c:pt>
                <c:pt idx="34">
                  <c:v>0.46757164404223228</c:v>
                </c:pt>
                <c:pt idx="35">
                  <c:v>0.59019607843137256</c:v>
                </c:pt>
                <c:pt idx="36">
                  <c:v>0.7155555555555555</c:v>
                </c:pt>
                <c:pt idx="37">
                  <c:v>0.62549800796812749</c:v>
                </c:pt>
                <c:pt idx="38">
                  <c:v>0.91099476439790572</c:v>
                </c:pt>
                <c:pt idx="39">
                  <c:v>0.89779874213836475</c:v>
                </c:pt>
                <c:pt idx="40">
                  <c:v>0.570414201183432</c:v>
                </c:pt>
                <c:pt idx="41">
                  <c:v>0.47867298578199052</c:v>
                </c:pt>
                <c:pt idx="42">
                  <c:v>0.85690789473684215</c:v>
                </c:pt>
                <c:pt idx="43">
                  <c:v>0.9211711711711712</c:v>
                </c:pt>
                <c:pt idx="44">
                  <c:v>0.68995633187772931</c:v>
                </c:pt>
                <c:pt idx="45">
                  <c:v>0.5043478260869565</c:v>
                </c:pt>
                <c:pt idx="46">
                  <c:v>0.65989847715736039</c:v>
                </c:pt>
                <c:pt idx="47">
                  <c:v>0.86108555657773689</c:v>
                </c:pt>
                <c:pt idx="48">
                  <c:v>0.48109243697478993</c:v>
                </c:pt>
                <c:pt idx="49">
                  <c:v>0.98072289156626502</c:v>
                </c:pt>
                <c:pt idx="50">
                  <c:v>0.39900867410161089</c:v>
                </c:pt>
                <c:pt idx="51">
                  <c:v>0.87704918032786883</c:v>
                </c:pt>
                <c:pt idx="52">
                  <c:v>0.67704280155642027</c:v>
                </c:pt>
                <c:pt idx="53">
                  <c:v>0.60390946502057619</c:v>
                </c:pt>
                <c:pt idx="54">
                  <c:v>0.58620689655172409</c:v>
                </c:pt>
                <c:pt idx="55">
                  <c:v>0.39632545931758528</c:v>
                </c:pt>
                <c:pt idx="56">
                  <c:v>0.96501128668171554</c:v>
                </c:pt>
                <c:pt idx="57">
                  <c:v>0.8172413793103448</c:v>
                </c:pt>
                <c:pt idx="58">
                  <c:v>0.72072072072072069</c:v>
                </c:pt>
                <c:pt idx="59">
                  <c:v>0.63068920676202855</c:v>
                </c:pt>
                <c:pt idx="60">
                  <c:v>0.50183150183150182</c:v>
                </c:pt>
                <c:pt idx="61">
                  <c:v>0.56405353728489482</c:v>
                </c:pt>
                <c:pt idx="62">
                  <c:v>0.56551724137931036</c:v>
                </c:pt>
                <c:pt idx="63">
                  <c:v>0.82926829268292679</c:v>
                </c:pt>
                <c:pt idx="64">
                  <c:v>0.46034816247582205</c:v>
                </c:pt>
                <c:pt idx="65">
                  <c:v>0.40357142857142858</c:v>
                </c:pt>
                <c:pt idx="66">
                  <c:v>0.53488372093023251</c:v>
                </c:pt>
                <c:pt idx="67">
                  <c:v>0.51282051282051277</c:v>
                </c:pt>
                <c:pt idx="68">
                  <c:v>0.56944444444444442</c:v>
                </c:pt>
                <c:pt idx="69">
                  <c:v>0.76116504854368927</c:v>
                </c:pt>
                <c:pt idx="70">
                  <c:v>0.45</c:v>
                </c:pt>
                <c:pt idx="71">
                  <c:v>0.52838427947598254</c:v>
                </c:pt>
                <c:pt idx="72">
                  <c:v>0.79325842696629212</c:v>
                </c:pt>
                <c:pt idx="73">
                  <c:v>0.66825775656324582</c:v>
                </c:pt>
                <c:pt idx="74">
                  <c:v>0.89173789173789175</c:v>
                </c:pt>
                <c:pt idx="75">
                  <c:v>0.22671353251318102</c:v>
                </c:pt>
                <c:pt idx="76">
                  <c:v>0.41538461538461541</c:v>
                </c:pt>
                <c:pt idx="77">
                  <c:v>0.89464882943143809</c:v>
                </c:pt>
                <c:pt idx="78">
                  <c:v>0.92269326683291775</c:v>
                </c:pt>
                <c:pt idx="79">
                  <c:v>0.93262411347517726</c:v>
                </c:pt>
                <c:pt idx="80">
                  <c:v>0.82904689863842662</c:v>
                </c:pt>
                <c:pt idx="81">
                  <c:v>0.66707616707616713</c:v>
                </c:pt>
                <c:pt idx="82">
                  <c:v>0.4857849196538937</c:v>
                </c:pt>
                <c:pt idx="83">
                  <c:v>0.33156498673740054</c:v>
                </c:pt>
                <c:pt idx="84">
                  <c:v>0.85086342229199374</c:v>
                </c:pt>
                <c:pt idx="85">
                  <c:v>0.76696165191740417</c:v>
                </c:pt>
                <c:pt idx="86">
                  <c:v>0.66325224071702948</c:v>
                </c:pt>
                <c:pt idx="87">
                  <c:v>0.72090517241379315</c:v>
                </c:pt>
                <c:pt idx="88">
                  <c:v>0.97627118644067801</c:v>
                </c:pt>
                <c:pt idx="89">
                  <c:v>0.70752089136490248</c:v>
                </c:pt>
                <c:pt idx="90">
                  <c:v>0.2543478260869565</c:v>
                </c:pt>
                <c:pt idx="91">
                  <c:v>0.51174496644295298</c:v>
                </c:pt>
                <c:pt idx="92">
                  <c:v>0.35666666666666669</c:v>
                </c:pt>
                <c:pt idx="93">
                  <c:v>0.58504007123775603</c:v>
                </c:pt>
                <c:pt idx="94">
                  <c:v>0.64067796610169492</c:v>
                </c:pt>
                <c:pt idx="95">
                  <c:v>0.76156583629893237</c:v>
                </c:pt>
                <c:pt idx="96">
                  <c:v>0.32227488151658767</c:v>
                </c:pt>
                <c:pt idx="97">
                  <c:v>0.67155425219941345</c:v>
                </c:pt>
                <c:pt idx="98">
                  <c:v>0.66744730679156905</c:v>
                </c:pt>
                <c:pt idx="99">
                  <c:v>0.35502121640735501</c:v>
                </c:pt>
                <c:pt idx="100">
                  <c:v>0.18</c:v>
                </c:pt>
                <c:pt idx="101">
                  <c:v>0.48824082784571965</c:v>
                </c:pt>
                <c:pt idx="102">
                  <c:v>0.77189409368635442</c:v>
                </c:pt>
                <c:pt idx="103">
                  <c:v>0.20480225988700565</c:v>
                </c:pt>
                <c:pt idx="104">
                  <c:v>0.18786982248520709</c:v>
                </c:pt>
                <c:pt idx="105">
                  <c:v>0.74311926605504586</c:v>
                </c:pt>
                <c:pt idx="106">
                  <c:v>0.33011583011583012</c:v>
                </c:pt>
                <c:pt idx="107">
                  <c:v>0.6167800453514739</c:v>
                </c:pt>
                <c:pt idx="108">
                  <c:v>0.5100446428571429</c:v>
                </c:pt>
                <c:pt idx="109">
                  <c:v>0.85666666666666669</c:v>
                </c:pt>
                <c:pt idx="110">
                  <c:v>0.87943262411347523</c:v>
                </c:pt>
                <c:pt idx="111">
                  <c:v>0.60724233983286913</c:v>
                </c:pt>
                <c:pt idx="112">
                  <c:v>0.57692307692307687</c:v>
                </c:pt>
                <c:pt idx="113">
                  <c:v>0.66210045662100458</c:v>
                </c:pt>
                <c:pt idx="114">
                  <c:v>0.5540983606557377</c:v>
                </c:pt>
                <c:pt idx="115">
                  <c:v>0.5794621026894865</c:v>
                </c:pt>
                <c:pt idx="116">
                  <c:v>0.5533707865168539</c:v>
                </c:pt>
                <c:pt idx="117">
                  <c:v>0.38603696098562629</c:v>
                </c:pt>
                <c:pt idx="118">
                  <c:v>0.32258064516129031</c:v>
                </c:pt>
                <c:pt idx="119">
                  <c:v>0.38120805369127519</c:v>
                </c:pt>
                <c:pt idx="120">
                  <c:v>0.88100208768267219</c:v>
                </c:pt>
                <c:pt idx="121">
                  <c:v>0.98163265306122449</c:v>
                </c:pt>
                <c:pt idx="122">
                  <c:v>0.82089552238805974</c:v>
                </c:pt>
                <c:pt idx="123">
                  <c:v>0.7927927927927928</c:v>
                </c:pt>
                <c:pt idx="124">
                  <c:v>0.96742671009771986</c:v>
                </c:pt>
                <c:pt idx="125">
                  <c:v>0.95695364238410596</c:v>
                </c:pt>
                <c:pt idx="126">
                  <c:v>0.58839050131926118</c:v>
                </c:pt>
                <c:pt idx="127">
                  <c:v>0.29460580912863071</c:v>
                </c:pt>
                <c:pt idx="128">
                  <c:v>0.25362318840579712</c:v>
                </c:pt>
                <c:pt idx="129">
                  <c:v>0.591324200913242</c:v>
                </c:pt>
                <c:pt idx="130">
                  <c:v>0.92190476190476189</c:v>
                </c:pt>
                <c:pt idx="131">
                  <c:v>0.6942800788954635</c:v>
                </c:pt>
                <c:pt idx="132">
                  <c:v>0.65648854961832059</c:v>
                </c:pt>
                <c:pt idx="133">
                  <c:v>0.94602272727272729</c:v>
                </c:pt>
                <c:pt idx="134">
                  <c:v>0.97796143250688705</c:v>
                </c:pt>
                <c:pt idx="135">
                  <c:v>0.81767955801104975</c:v>
                </c:pt>
                <c:pt idx="136">
                  <c:v>0.56289978678038377</c:v>
                </c:pt>
                <c:pt idx="137">
                  <c:v>0.69142857142857139</c:v>
                </c:pt>
                <c:pt idx="138">
                  <c:v>0.56756756756756754</c:v>
                </c:pt>
                <c:pt idx="139">
                  <c:v>0.54561403508771933</c:v>
                </c:pt>
                <c:pt idx="140">
                  <c:v>0.99045346062052508</c:v>
                </c:pt>
                <c:pt idx="141">
                  <c:v>0.99688473520249221</c:v>
                </c:pt>
                <c:pt idx="142">
                  <c:v>0.97277227722772275</c:v>
                </c:pt>
                <c:pt idx="143">
                  <c:v>0.67832167832167833</c:v>
                </c:pt>
                <c:pt idx="144">
                  <c:v>0.76459510357815441</c:v>
                </c:pt>
                <c:pt idx="145">
                  <c:v>0.87361419068736146</c:v>
                </c:pt>
                <c:pt idx="146">
                  <c:v>0.38286235186873291</c:v>
                </c:pt>
                <c:pt idx="147">
                  <c:v>0.75542857142857145</c:v>
                </c:pt>
                <c:pt idx="148">
                  <c:v>0.31127679403541475</c:v>
                </c:pt>
              </c:numCache>
            </c:numRef>
          </c:yVal>
          <c:smooth val="0"/>
          <c:extLst>
            <c:ext xmlns:c16="http://schemas.microsoft.com/office/drawing/2014/chart" uri="{C3380CC4-5D6E-409C-BE32-E72D297353CC}">
              <c16:uniqueId val="{00000001-66A3-4F51-8233-0560E92059BD}"/>
            </c:ext>
          </c:extLst>
        </c:ser>
        <c:dLbls>
          <c:showLegendKey val="0"/>
          <c:showVal val="0"/>
          <c:showCatName val="0"/>
          <c:showSerName val="0"/>
          <c:showPercent val="0"/>
          <c:showBubbleSize val="0"/>
        </c:dLbls>
        <c:axId val="63092224"/>
        <c:axId val="63094144"/>
      </c:scatterChart>
      <c:valAx>
        <c:axId val="63092224"/>
        <c:scaling>
          <c:orientation val="minMax"/>
          <c:max val="1"/>
        </c:scaling>
        <c:delete val="0"/>
        <c:axPos val="b"/>
        <c:numFmt formatCode="0%" sourceLinked="0"/>
        <c:majorTickMark val="out"/>
        <c:minorTickMark val="none"/>
        <c:tickLblPos val="nextTo"/>
        <c:crossAx val="63094144"/>
        <c:crosses val="autoZero"/>
        <c:crossBetween val="midCat"/>
      </c:valAx>
      <c:valAx>
        <c:axId val="63094144"/>
        <c:scaling>
          <c:orientation val="minMax"/>
          <c:max val="1"/>
        </c:scaling>
        <c:delete val="0"/>
        <c:axPos val="l"/>
        <c:majorGridlines/>
        <c:numFmt formatCode="0%" sourceLinked="0"/>
        <c:majorTickMark val="out"/>
        <c:minorTickMark val="none"/>
        <c:tickLblPos val="nextTo"/>
        <c:crossAx val="63092224"/>
        <c:crosses val="autoZero"/>
        <c:crossBetween val="midCat"/>
      </c:valAx>
    </c:plotArea>
    <c:legend>
      <c:legendPos val="r"/>
      <c:layout>
        <c:manualLayout>
          <c:xMode val="edge"/>
          <c:yMode val="edge"/>
          <c:x val="0.70168808862127541"/>
          <c:y val="0.69976246386743568"/>
          <c:w val="0.19563196168267241"/>
          <c:h val="0.1301309395370765"/>
        </c:manualLayout>
      </c:layout>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38475" cy="60325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40" y="1"/>
            <a:ext cx="3038475" cy="603250"/>
          </a:xfrm>
          <a:prstGeom prst="rect">
            <a:avLst/>
          </a:prstGeom>
        </p:spPr>
        <p:txBody>
          <a:bodyPr vert="horz" lIns="91440" tIns="45720" rIns="91440" bIns="45720" rtlCol="0"/>
          <a:lstStyle>
            <a:lvl1pPr algn="r">
              <a:defRPr sz="1200"/>
            </a:lvl1pPr>
          </a:lstStyle>
          <a:p>
            <a:fld id="{F3A9C456-9F05-46FA-99DF-2E0186552870}" type="datetimeFigureOut">
              <a:rPr lang="en-US" smtClean="0"/>
              <a:t>6/4/2021</a:t>
            </a:fld>
            <a:endParaRPr lang="en-US" dirty="0"/>
          </a:p>
        </p:txBody>
      </p:sp>
      <p:sp>
        <p:nvSpPr>
          <p:cNvPr id="4" name="Slide Image Placeholder 3"/>
          <p:cNvSpPr>
            <a:spLocks noGrp="1" noRot="1" noChangeAspect="1"/>
          </p:cNvSpPr>
          <p:nvPr>
            <p:ph type="sldImg" idx="2"/>
          </p:nvPr>
        </p:nvSpPr>
        <p:spPr>
          <a:xfrm>
            <a:off x="-106363" y="1504950"/>
            <a:ext cx="7223126" cy="4064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5794375"/>
            <a:ext cx="5607050" cy="47402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11436350"/>
            <a:ext cx="3038475" cy="60325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40" y="11436350"/>
            <a:ext cx="3038475" cy="603250"/>
          </a:xfrm>
          <a:prstGeom prst="rect">
            <a:avLst/>
          </a:prstGeom>
        </p:spPr>
        <p:txBody>
          <a:bodyPr vert="horz" lIns="91440" tIns="45720" rIns="91440" bIns="45720" rtlCol="0" anchor="b"/>
          <a:lstStyle>
            <a:lvl1pPr algn="r">
              <a:defRPr sz="1200"/>
            </a:lvl1pPr>
          </a:lstStyle>
          <a:p>
            <a:fld id="{1471D42F-D0CE-46F2-BC31-62BF352058FA}" type="slidenum">
              <a:rPr lang="en-US" smtClean="0"/>
              <a:t>‹#›</a:t>
            </a:fld>
            <a:endParaRPr lang="en-US" dirty="0"/>
          </a:p>
        </p:txBody>
      </p:sp>
    </p:spTree>
    <p:extLst>
      <p:ext uri="{BB962C8B-B14F-4D97-AF65-F5344CB8AC3E}">
        <p14:creationId xmlns:p14="http://schemas.microsoft.com/office/powerpoint/2010/main" val="2480511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E61FEC-F736-4BDC-B3C1-177001EA8B4B}" type="slidenum">
              <a:rPr lang="en-US" smtClean="0"/>
              <a:t>21</a:t>
            </a:fld>
            <a:endParaRPr lang="en-US" dirty="0"/>
          </a:p>
        </p:txBody>
      </p:sp>
    </p:spTree>
    <p:extLst>
      <p:ext uri="{BB962C8B-B14F-4D97-AF65-F5344CB8AC3E}">
        <p14:creationId xmlns:p14="http://schemas.microsoft.com/office/powerpoint/2010/main" val="18147535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073921"/>
            <a:ext cx="9144000" cy="2387600"/>
          </a:xfrm>
        </p:spPr>
        <p:txBody>
          <a:bodyPr anchor="t">
            <a:normAutofit/>
          </a:bodyPr>
          <a:lstStyle>
            <a:lvl1pPr algn="ctr">
              <a:lnSpc>
                <a:spcPct val="100000"/>
              </a:lnSpc>
              <a:defRPr sz="3600" b="0"/>
            </a:lvl1pPr>
          </a:lstStyle>
          <a:p>
            <a:r>
              <a:rPr lang="en-US" dirty="0"/>
              <a:t>CLICK TO EDIT MASTER TITLE STYLE</a:t>
            </a:r>
          </a:p>
        </p:txBody>
      </p:sp>
      <p:sp>
        <p:nvSpPr>
          <p:cNvPr id="3" name="Subtitle 2"/>
          <p:cNvSpPr>
            <a:spLocks noGrp="1"/>
          </p:cNvSpPr>
          <p:nvPr>
            <p:ph type="subTitle" idx="1"/>
          </p:nvPr>
        </p:nvSpPr>
        <p:spPr>
          <a:xfrm>
            <a:off x="1948832" y="4619876"/>
            <a:ext cx="8294336" cy="1655762"/>
          </a:xfrm>
        </p:spPr>
        <p:txBody>
          <a:bodyPr/>
          <a:lstStyle>
            <a:lvl1pPr marL="0" indent="0" algn="ctr">
              <a:lnSpc>
                <a:spcPct val="100000"/>
              </a:lnSpc>
              <a:spcBef>
                <a:spcPts val="0"/>
              </a:spcBef>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5" name="Footer Placeholder 4"/>
          <p:cNvSpPr>
            <a:spLocks noGrp="1"/>
          </p:cNvSpPr>
          <p:nvPr>
            <p:ph type="ftr" sz="quarter" idx="11"/>
          </p:nvPr>
        </p:nvSpPr>
        <p:spPr/>
        <p:txBody>
          <a:bodyPr/>
          <a:lstStyle/>
          <a:p>
            <a:endParaRPr lang="en-US"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30115" y="4339598"/>
            <a:ext cx="1981372" cy="1981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152400" y="146305"/>
            <a:ext cx="11887200" cy="6583680"/>
          </a:xfrm>
          <a:prstGeom prst="rect">
            <a:avLst/>
          </a:prstGeom>
          <a:noFill/>
          <a:ln w="38100">
            <a:solidFill>
              <a:srgbClr val="1C396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p:cNvSpPr/>
          <p:nvPr/>
        </p:nvSpPr>
        <p:spPr>
          <a:xfrm>
            <a:off x="198120" y="195843"/>
            <a:ext cx="11795760" cy="6492697"/>
          </a:xfrm>
          <a:prstGeom prst="rect">
            <a:avLst/>
          </a:prstGeom>
          <a:noFill/>
          <a:ln w="31750">
            <a:solidFill>
              <a:srgbClr val="CCB4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2476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Header with sub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12599" y="695557"/>
            <a:ext cx="10515600" cy="2852737"/>
          </a:xfrm>
        </p:spPr>
        <p:txBody>
          <a:bodyPr anchor="t">
            <a:normAutofit/>
          </a:bodyPr>
          <a:lstStyle>
            <a:lvl1pPr algn="ctr">
              <a:defRPr sz="3600"/>
            </a:lvl1pPr>
          </a:lstStyle>
          <a:p>
            <a:r>
              <a:rPr lang="en-US" dirty="0"/>
              <a:t>CLICK TO EDIT MASTER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228600" y="6400800"/>
            <a:ext cx="2743200" cy="365125"/>
          </a:xfrm>
        </p:spPr>
        <p:txBody>
          <a:bodyPr/>
          <a:lstStyle/>
          <a:p>
            <a:r>
              <a:rPr lang="en-US"/>
              <a:t>Summer 2021</a:t>
            </a:r>
            <a:endParaRPr lang="en-US" dirty="0"/>
          </a:p>
        </p:txBody>
      </p:sp>
      <p:sp>
        <p:nvSpPr>
          <p:cNvPr id="5" name="Footer Placeholder 4"/>
          <p:cNvSpPr>
            <a:spLocks noGrp="1"/>
          </p:cNvSpPr>
          <p:nvPr>
            <p:ph type="ftr" sz="quarter" idx="11"/>
          </p:nvPr>
        </p:nvSpPr>
        <p:spPr>
          <a:xfrm>
            <a:off x="4038600" y="6400800"/>
            <a:ext cx="4114800" cy="365125"/>
          </a:xfrm>
        </p:spPr>
        <p:txBody>
          <a:bodyPr/>
          <a:lstStyle/>
          <a:p>
            <a:endParaRPr lang="en-US" dirty="0"/>
          </a:p>
        </p:txBody>
      </p:sp>
      <p:sp>
        <p:nvSpPr>
          <p:cNvPr id="6" name="Slide Number Placeholder 5"/>
          <p:cNvSpPr>
            <a:spLocks noGrp="1"/>
          </p:cNvSpPr>
          <p:nvPr>
            <p:ph type="sldNum" sz="quarter" idx="12"/>
          </p:nvPr>
        </p:nvSpPr>
        <p:spPr>
          <a:xfrm>
            <a:off x="9217152" y="6400800"/>
            <a:ext cx="2743200" cy="365125"/>
          </a:xfrm>
        </p:spPr>
        <p:txBody>
          <a:bodyPr/>
          <a:lstStyle/>
          <a:p>
            <a:fld id="{784DC4BC-AE01-4C6D-870D-ADD2363A0B6C}" type="slidenum">
              <a:rPr lang="en-US" smtClean="0"/>
              <a:t>‹#›</a:t>
            </a:fld>
            <a:endParaRPr lang="en-US" dirty="0"/>
          </a:p>
        </p:txBody>
      </p:sp>
      <p:sp>
        <p:nvSpPr>
          <p:cNvPr id="7" name="Rectangle 6"/>
          <p:cNvSpPr/>
          <p:nvPr/>
        </p:nvSpPr>
        <p:spPr>
          <a:xfrm>
            <a:off x="155448" y="146305"/>
            <a:ext cx="11887200" cy="6266386"/>
          </a:xfrm>
          <a:prstGeom prst="rect">
            <a:avLst/>
          </a:prstGeom>
          <a:noFill/>
          <a:ln w="38100">
            <a:solidFill>
              <a:srgbClr val="1C396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p:cNvSpPr/>
          <p:nvPr/>
        </p:nvSpPr>
        <p:spPr>
          <a:xfrm>
            <a:off x="201167" y="193398"/>
            <a:ext cx="11795760" cy="6172200"/>
          </a:xfrm>
          <a:prstGeom prst="rect">
            <a:avLst/>
          </a:prstGeom>
          <a:noFill/>
          <a:ln w="31750">
            <a:solidFill>
              <a:srgbClr val="CCB4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descr="Z:\A-Revenue and Fiscal Affairs\RFA logo banner final.jpg">
            <a:extLst>
              <a:ext uri="{FF2B5EF4-FFF2-40B4-BE49-F238E27FC236}">
                <a16:creationId xmlns:a16="http://schemas.microsoft.com/office/drawing/2014/main" id="{F33B4832-1AD2-4BAA-9E6C-5A3890496FA4}"/>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831056" y="6446520"/>
            <a:ext cx="2529889" cy="303743"/>
          </a:xfrm>
          <a:prstGeom prst="rect">
            <a:avLst/>
          </a:prstGeom>
          <a:noFill/>
          <a:ln>
            <a:noFill/>
          </a:ln>
        </p:spPr>
      </p:pic>
    </p:spTree>
    <p:extLst>
      <p:ext uri="{BB962C8B-B14F-4D97-AF65-F5344CB8AC3E}">
        <p14:creationId xmlns:p14="http://schemas.microsoft.com/office/powerpoint/2010/main" val="12810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228600" y="6400800"/>
            <a:ext cx="2743200" cy="365125"/>
          </a:xfrm>
        </p:spPr>
        <p:txBody>
          <a:bodyPr/>
          <a:lstStyle/>
          <a:p>
            <a:r>
              <a:rPr lang="en-US"/>
              <a:t>Summer 2021</a:t>
            </a:r>
            <a:endParaRPr lang="en-US" dirty="0"/>
          </a:p>
        </p:txBody>
      </p:sp>
      <p:sp>
        <p:nvSpPr>
          <p:cNvPr id="5" name="Footer Placeholder 4"/>
          <p:cNvSpPr>
            <a:spLocks noGrp="1"/>
          </p:cNvSpPr>
          <p:nvPr>
            <p:ph type="ftr" sz="quarter" idx="11"/>
          </p:nvPr>
        </p:nvSpPr>
        <p:spPr>
          <a:xfrm>
            <a:off x="4038600" y="6400800"/>
            <a:ext cx="4114800" cy="365125"/>
          </a:xfrm>
        </p:spPr>
        <p:txBody>
          <a:bodyPr/>
          <a:lstStyle/>
          <a:p>
            <a:endParaRPr lang="en-US" dirty="0"/>
          </a:p>
        </p:txBody>
      </p:sp>
      <p:sp>
        <p:nvSpPr>
          <p:cNvPr id="6" name="Slide Number Placeholder 5"/>
          <p:cNvSpPr>
            <a:spLocks noGrp="1"/>
          </p:cNvSpPr>
          <p:nvPr>
            <p:ph type="sldNum" sz="quarter" idx="12"/>
          </p:nvPr>
        </p:nvSpPr>
        <p:spPr>
          <a:xfrm>
            <a:off x="9217152" y="6400800"/>
            <a:ext cx="2743200" cy="365125"/>
          </a:xfrm>
        </p:spPr>
        <p:txBody>
          <a:bodyPr/>
          <a:lstStyle/>
          <a:p>
            <a:fld id="{784DC4BC-AE01-4C6D-870D-ADD2363A0B6C}" type="slidenum">
              <a:rPr lang="en-US" smtClean="0"/>
              <a:t>‹#›</a:t>
            </a:fld>
            <a:endParaRPr lang="en-US" dirty="0"/>
          </a:p>
        </p:txBody>
      </p:sp>
      <p:sp>
        <p:nvSpPr>
          <p:cNvPr id="8" name="Rectangle 7"/>
          <p:cNvSpPr/>
          <p:nvPr/>
        </p:nvSpPr>
        <p:spPr>
          <a:xfrm>
            <a:off x="155448" y="146305"/>
            <a:ext cx="11887200" cy="6266386"/>
          </a:xfrm>
          <a:prstGeom prst="rect">
            <a:avLst/>
          </a:prstGeom>
          <a:noFill/>
          <a:ln w="38100">
            <a:solidFill>
              <a:srgbClr val="1C396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p:cNvSpPr/>
          <p:nvPr/>
        </p:nvSpPr>
        <p:spPr>
          <a:xfrm>
            <a:off x="201168" y="193398"/>
            <a:ext cx="11795760" cy="6172200"/>
          </a:xfrm>
          <a:prstGeom prst="rect">
            <a:avLst/>
          </a:prstGeom>
          <a:noFill/>
          <a:ln w="31750">
            <a:solidFill>
              <a:srgbClr val="CCB4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descr="Z:\A-Revenue and Fiscal Affairs\RFA logo banner final.jpg">
            <a:extLst>
              <a:ext uri="{FF2B5EF4-FFF2-40B4-BE49-F238E27FC236}">
                <a16:creationId xmlns:a16="http://schemas.microsoft.com/office/drawing/2014/main" id="{EE876DB9-C9FC-4039-811B-9014184DC9A9}"/>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831056" y="6446520"/>
            <a:ext cx="2529889" cy="303743"/>
          </a:xfrm>
          <a:prstGeom prst="rect">
            <a:avLst/>
          </a:prstGeom>
          <a:noFill/>
          <a:ln>
            <a:noFill/>
          </a:ln>
        </p:spPr>
      </p:pic>
    </p:spTree>
    <p:extLst>
      <p:ext uri="{BB962C8B-B14F-4D97-AF65-F5344CB8AC3E}">
        <p14:creationId xmlns:p14="http://schemas.microsoft.com/office/powerpoint/2010/main" val="35832322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228600" y="6400800"/>
            <a:ext cx="2743200" cy="365125"/>
          </a:xfrm>
        </p:spPr>
        <p:txBody>
          <a:bodyPr/>
          <a:lstStyle/>
          <a:p>
            <a:r>
              <a:rPr lang="en-US"/>
              <a:t>Summer 2021</a:t>
            </a:r>
            <a:endParaRPr lang="en-US" dirty="0"/>
          </a:p>
        </p:txBody>
      </p:sp>
      <p:sp>
        <p:nvSpPr>
          <p:cNvPr id="5" name="Footer Placeholder 4"/>
          <p:cNvSpPr>
            <a:spLocks noGrp="1"/>
          </p:cNvSpPr>
          <p:nvPr>
            <p:ph type="ftr" sz="quarter" idx="11"/>
          </p:nvPr>
        </p:nvSpPr>
        <p:spPr>
          <a:xfrm>
            <a:off x="4038600" y="6400800"/>
            <a:ext cx="4114800" cy="365125"/>
          </a:xfrm>
        </p:spPr>
        <p:txBody>
          <a:bodyPr/>
          <a:lstStyle/>
          <a:p>
            <a:endParaRPr lang="en-US" dirty="0"/>
          </a:p>
        </p:txBody>
      </p:sp>
      <p:sp>
        <p:nvSpPr>
          <p:cNvPr id="6" name="Slide Number Placeholder 5"/>
          <p:cNvSpPr>
            <a:spLocks noGrp="1"/>
          </p:cNvSpPr>
          <p:nvPr>
            <p:ph type="sldNum" sz="quarter" idx="12"/>
          </p:nvPr>
        </p:nvSpPr>
        <p:spPr>
          <a:xfrm>
            <a:off x="9217152" y="6400800"/>
            <a:ext cx="2743200" cy="365125"/>
          </a:xfrm>
        </p:spPr>
        <p:txBody>
          <a:bodyPr/>
          <a:lstStyle/>
          <a:p>
            <a:fld id="{784DC4BC-AE01-4C6D-870D-ADD2363A0B6C}" type="slidenum">
              <a:rPr lang="en-US" smtClean="0"/>
              <a:t>‹#›</a:t>
            </a:fld>
            <a:endParaRPr lang="en-US" dirty="0"/>
          </a:p>
        </p:txBody>
      </p:sp>
      <p:sp>
        <p:nvSpPr>
          <p:cNvPr id="8" name="Rectangle 7"/>
          <p:cNvSpPr/>
          <p:nvPr/>
        </p:nvSpPr>
        <p:spPr>
          <a:xfrm>
            <a:off x="152400" y="146305"/>
            <a:ext cx="11887200" cy="6266386"/>
          </a:xfrm>
          <a:prstGeom prst="rect">
            <a:avLst/>
          </a:prstGeom>
          <a:noFill/>
          <a:ln w="38100">
            <a:solidFill>
              <a:srgbClr val="1C396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p:cNvSpPr/>
          <p:nvPr/>
        </p:nvSpPr>
        <p:spPr>
          <a:xfrm>
            <a:off x="198120" y="193398"/>
            <a:ext cx="11795760" cy="6172200"/>
          </a:xfrm>
          <a:prstGeom prst="rect">
            <a:avLst/>
          </a:prstGeom>
          <a:noFill/>
          <a:ln w="31750">
            <a:solidFill>
              <a:srgbClr val="CCB4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descr="Z:\A-Revenue and Fiscal Affairs\RFA logo banner final.jpg">
            <a:extLst>
              <a:ext uri="{FF2B5EF4-FFF2-40B4-BE49-F238E27FC236}">
                <a16:creationId xmlns:a16="http://schemas.microsoft.com/office/drawing/2014/main" id="{E0CC85D0-8941-485E-ABE4-00AA9DE89F68}"/>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831056" y="6446520"/>
            <a:ext cx="2529889" cy="303743"/>
          </a:xfrm>
          <a:prstGeom prst="rect">
            <a:avLst/>
          </a:prstGeom>
          <a:noFill/>
          <a:ln>
            <a:noFill/>
          </a:ln>
        </p:spPr>
      </p:pic>
    </p:spTree>
    <p:extLst>
      <p:ext uri="{BB962C8B-B14F-4D97-AF65-F5344CB8AC3E}">
        <p14:creationId xmlns:p14="http://schemas.microsoft.com/office/powerpoint/2010/main" val="36198960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073921"/>
            <a:ext cx="9144000" cy="2387600"/>
          </a:xfrm>
        </p:spPr>
        <p:txBody>
          <a:bodyPr anchor="t">
            <a:normAutofit/>
          </a:bodyPr>
          <a:lstStyle>
            <a:lvl1pPr algn="ctr">
              <a:lnSpc>
                <a:spcPct val="100000"/>
              </a:lnSpc>
              <a:defRPr sz="3600" b="0"/>
            </a:lvl1pPr>
          </a:lstStyle>
          <a:p>
            <a:r>
              <a:rPr lang="en-US" dirty="0"/>
              <a:t>CLICK TO EDIT MASTER TITLE STYLE</a:t>
            </a:r>
          </a:p>
        </p:txBody>
      </p:sp>
      <p:sp>
        <p:nvSpPr>
          <p:cNvPr id="3" name="Subtitle 2"/>
          <p:cNvSpPr>
            <a:spLocks noGrp="1"/>
          </p:cNvSpPr>
          <p:nvPr>
            <p:ph type="subTitle" idx="1"/>
          </p:nvPr>
        </p:nvSpPr>
        <p:spPr>
          <a:xfrm>
            <a:off x="1948832" y="4619876"/>
            <a:ext cx="8294336" cy="1655762"/>
          </a:xfrm>
        </p:spPr>
        <p:txBody>
          <a:bodyPr/>
          <a:lstStyle>
            <a:lvl1pPr marL="0" indent="0" algn="ctr">
              <a:lnSpc>
                <a:spcPct val="100000"/>
              </a:lnSpc>
              <a:spcBef>
                <a:spcPts val="0"/>
              </a:spcBef>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5" name="Footer Placeholder 4"/>
          <p:cNvSpPr>
            <a:spLocks noGrp="1"/>
          </p:cNvSpPr>
          <p:nvPr>
            <p:ph type="ftr" sz="quarter" idx="11"/>
          </p:nvPr>
        </p:nvSpPr>
        <p:spPr/>
        <p:txBody>
          <a:bodyPr/>
          <a:lstStyle/>
          <a:p>
            <a:endParaRPr lang="en-US" dirty="0"/>
          </a:p>
        </p:txBody>
      </p:sp>
      <p:sp>
        <p:nvSpPr>
          <p:cNvPr id="9" name="Rectangle 8"/>
          <p:cNvSpPr/>
          <p:nvPr/>
        </p:nvSpPr>
        <p:spPr>
          <a:xfrm>
            <a:off x="152400" y="146305"/>
            <a:ext cx="11887200" cy="6583680"/>
          </a:xfrm>
          <a:prstGeom prst="rect">
            <a:avLst/>
          </a:prstGeom>
          <a:noFill/>
          <a:ln w="38100">
            <a:solidFill>
              <a:srgbClr val="1C396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p:cNvSpPr/>
          <p:nvPr/>
        </p:nvSpPr>
        <p:spPr>
          <a:xfrm>
            <a:off x="198120" y="195843"/>
            <a:ext cx="11795760" cy="6492697"/>
          </a:xfrm>
          <a:prstGeom prst="rect">
            <a:avLst/>
          </a:prstGeom>
          <a:noFill/>
          <a:ln w="31750">
            <a:solidFill>
              <a:srgbClr val="CCB4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46205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7"/>
            <a:ext cx="10515600" cy="1006473"/>
          </a:xfrm>
        </p:spPr>
        <p:txBody>
          <a:bodyPr/>
          <a:lstStyle>
            <a:lvl1pPr>
              <a:defRPr/>
            </a:lvl1pPr>
          </a:lstStyle>
          <a:p>
            <a:r>
              <a:rPr lang="en-US" dirty="0"/>
              <a:t>CLICK TO EDIT MASTER TITLE STYLE</a:t>
            </a:r>
            <a:br>
              <a:rPr lang="en-US" dirty="0"/>
            </a:br>
            <a:endParaRPr lang="en-US" dirty="0"/>
          </a:p>
        </p:txBody>
      </p:sp>
      <p:sp>
        <p:nvSpPr>
          <p:cNvPr id="3" name="Content Placeholder 2"/>
          <p:cNvSpPr>
            <a:spLocks noGrp="1"/>
          </p:cNvSpPr>
          <p:nvPr>
            <p:ph idx="1"/>
          </p:nvPr>
        </p:nvSpPr>
        <p:spPr>
          <a:xfrm>
            <a:off x="838200" y="1544702"/>
            <a:ext cx="10515600" cy="4632261"/>
          </a:xfrm>
        </p:spPr>
        <p:txBody>
          <a:bodyPr/>
          <a:lstStyle>
            <a:lvl1pPr>
              <a:lnSpc>
                <a:spcPct val="100000"/>
              </a:lnSpc>
              <a:defRPr sz="2800">
                <a:latin typeface="Franklin Gothic Book" panose="020B0503020102020204" pitchFamily="34" charset="0"/>
              </a:defRPr>
            </a:lvl1pPr>
            <a:lvl2pPr>
              <a:lnSpc>
                <a:spcPct val="100000"/>
              </a:lnSpc>
              <a:defRPr sz="2400"/>
            </a:lvl2pPr>
            <a:lvl3pPr>
              <a:lnSpc>
                <a:spcPct val="100000"/>
              </a:lnSpc>
              <a:defRPr sz="1800"/>
            </a:lvl3pPr>
            <a:lvl4pPr>
              <a:lnSpc>
                <a:spcPct val="100000"/>
              </a:lnSpc>
              <a:defRPr sz="1600"/>
            </a:lvl4pPr>
            <a:lvl5pPr>
              <a:lnSpc>
                <a:spcPct val="100000"/>
              </a:lnSpc>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228600" y="6400800"/>
            <a:ext cx="2743200" cy="365125"/>
          </a:xfrm>
        </p:spPr>
        <p:txBody>
          <a:bodyPr/>
          <a:lstStyle/>
          <a:p>
            <a:r>
              <a:rPr lang="en-US"/>
              <a:t>Summer 2021</a:t>
            </a:r>
            <a:endParaRPr lang="en-US" dirty="0"/>
          </a:p>
        </p:txBody>
      </p:sp>
      <p:sp>
        <p:nvSpPr>
          <p:cNvPr id="5" name="Footer Placeholder 4"/>
          <p:cNvSpPr>
            <a:spLocks noGrp="1"/>
          </p:cNvSpPr>
          <p:nvPr>
            <p:ph type="ftr" sz="quarter" idx="11"/>
          </p:nvPr>
        </p:nvSpPr>
        <p:spPr>
          <a:xfrm>
            <a:off x="4038600" y="6400800"/>
            <a:ext cx="4114800" cy="365125"/>
          </a:xfrm>
        </p:spPr>
        <p:txBody>
          <a:bodyPr/>
          <a:lstStyle/>
          <a:p>
            <a:endParaRPr lang="en-US" dirty="0"/>
          </a:p>
        </p:txBody>
      </p:sp>
      <p:sp>
        <p:nvSpPr>
          <p:cNvPr id="6" name="Slide Number Placeholder 5"/>
          <p:cNvSpPr>
            <a:spLocks noGrp="1"/>
          </p:cNvSpPr>
          <p:nvPr>
            <p:ph type="sldNum" sz="quarter" idx="12"/>
          </p:nvPr>
        </p:nvSpPr>
        <p:spPr>
          <a:xfrm>
            <a:off x="9220200" y="6397370"/>
            <a:ext cx="2743200" cy="365125"/>
          </a:xfrm>
        </p:spPr>
        <p:txBody>
          <a:bodyPr/>
          <a:lstStyle/>
          <a:p>
            <a:fld id="{784DC4BC-AE01-4C6D-870D-ADD2363A0B6C}" type="slidenum">
              <a:rPr lang="en-US" smtClean="0"/>
              <a:t>‹#›</a:t>
            </a:fld>
            <a:endParaRPr lang="en-US" dirty="0"/>
          </a:p>
        </p:txBody>
      </p:sp>
      <p:sp>
        <p:nvSpPr>
          <p:cNvPr id="8" name="Rectangle 7"/>
          <p:cNvSpPr/>
          <p:nvPr/>
        </p:nvSpPr>
        <p:spPr>
          <a:xfrm>
            <a:off x="152400" y="146305"/>
            <a:ext cx="11887200" cy="6263640"/>
          </a:xfrm>
          <a:prstGeom prst="rect">
            <a:avLst/>
          </a:prstGeom>
          <a:noFill/>
          <a:ln w="38100">
            <a:solidFill>
              <a:srgbClr val="1C396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p:cNvSpPr/>
          <p:nvPr/>
        </p:nvSpPr>
        <p:spPr>
          <a:xfrm>
            <a:off x="198120" y="192025"/>
            <a:ext cx="11795760" cy="6172200"/>
          </a:xfrm>
          <a:prstGeom prst="rect">
            <a:avLst/>
          </a:prstGeom>
          <a:noFill/>
          <a:ln w="31750">
            <a:solidFill>
              <a:srgbClr val="CCB4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descr="Z:\A-Revenue and Fiscal Affairs\RFA logo banner final.jpg">
            <a:extLst>
              <a:ext uri="{FF2B5EF4-FFF2-40B4-BE49-F238E27FC236}">
                <a16:creationId xmlns:a16="http://schemas.microsoft.com/office/drawing/2014/main" id="{8DC22141-647B-4A84-B400-AC4DCD517C7C}"/>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831056" y="6446520"/>
            <a:ext cx="2529889" cy="303743"/>
          </a:xfrm>
          <a:prstGeom prst="rect">
            <a:avLst/>
          </a:prstGeom>
          <a:noFill/>
          <a:ln>
            <a:noFill/>
          </a:ln>
        </p:spPr>
      </p:pic>
    </p:spTree>
    <p:extLst>
      <p:ext uri="{BB962C8B-B14F-4D97-AF65-F5344CB8AC3E}">
        <p14:creationId xmlns:p14="http://schemas.microsoft.com/office/powerpoint/2010/main" val="28774878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228600" y="6400800"/>
            <a:ext cx="2743200" cy="365125"/>
          </a:xfrm>
        </p:spPr>
        <p:txBody>
          <a:bodyPr/>
          <a:lstStyle/>
          <a:p>
            <a:r>
              <a:rPr lang="en-US"/>
              <a:t>Summer 2021</a:t>
            </a:r>
            <a:endParaRPr lang="en-US" dirty="0"/>
          </a:p>
        </p:txBody>
      </p:sp>
      <p:sp>
        <p:nvSpPr>
          <p:cNvPr id="6" name="Footer Placeholder 5"/>
          <p:cNvSpPr>
            <a:spLocks noGrp="1"/>
          </p:cNvSpPr>
          <p:nvPr>
            <p:ph type="ftr" sz="quarter" idx="11"/>
          </p:nvPr>
        </p:nvSpPr>
        <p:spPr>
          <a:xfrm>
            <a:off x="4038600" y="6400800"/>
            <a:ext cx="4114800" cy="365125"/>
          </a:xfrm>
        </p:spPr>
        <p:txBody>
          <a:bodyPr/>
          <a:lstStyle/>
          <a:p>
            <a:endParaRPr lang="en-US" dirty="0"/>
          </a:p>
        </p:txBody>
      </p:sp>
      <p:sp>
        <p:nvSpPr>
          <p:cNvPr id="7" name="Slide Number Placeholder 6"/>
          <p:cNvSpPr>
            <a:spLocks noGrp="1"/>
          </p:cNvSpPr>
          <p:nvPr>
            <p:ph type="sldNum" sz="quarter" idx="12"/>
          </p:nvPr>
        </p:nvSpPr>
        <p:spPr>
          <a:xfrm>
            <a:off x="9217152" y="6400800"/>
            <a:ext cx="2743200" cy="365125"/>
          </a:xfrm>
        </p:spPr>
        <p:txBody>
          <a:bodyPr/>
          <a:lstStyle/>
          <a:p>
            <a:fld id="{784DC4BC-AE01-4C6D-870D-ADD2363A0B6C}" type="slidenum">
              <a:rPr lang="en-US" smtClean="0"/>
              <a:t>‹#›</a:t>
            </a:fld>
            <a:endParaRPr lang="en-US" dirty="0"/>
          </a:p>
        </p:txBody>
      </p:sp>
      <p:sp>
        <p:nvSpPr>
          <p:cNvPr id="8" name="Rectangle 7"/>
          <p:cNvSpPr/>
          <p:nvPr/>
        </p:nvSpPr>
        <p:spPr>
          <a:xfrm>
            <a:off x="152400" y="146305"/>
            <a:ext cx="11887200" cy="6263640"/>
          </a:xfrm>
          <a:prstGeom prst="rect">
            <a:avLst/>
          </a:prstGeom>
          <a:noFill/>
          <a:ln w="38100">
            <a:solidFill>
              <a:srgbClr val="1C396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p:cNvSpPr/>
          <p:nvPr/>
        </p:nvSpPr>
        <p:spPr>
          <a:xfrm>
            <a:off x="198120" y="192025"/>
            <a:ext cx="11795760" cy="6172200"/>
          </a:xfrm>
          <a:prstGeom prst="rect">
            <a:avLst/>
          </a:prstGeom>
          <a:noFill/>
          <a:ln w="31750">
            <a:solidFill>
              <a:srgbClr val="CCB4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descr="Z:\A-Revenue and Fiscal Affairs\RFA logo banner final.jpg">
            <a:extLst>
              <a:ext uri="{FF2B5EF4-FFF2-40B4-BE49-F238E27FC236}">
                <a16:creationId xmlns:a16="http://schemas.microsoft.com/office/drawing/2014/main" id="{EC6F5EB5-8B31-41B5-8208-5AC4011FAABF}"/>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831056" y="6446520"/>
            <a:ext cx="2529889" cy="303743"/>
          </a:xfrm>
          <a:prstGeom prst="rect">
            <a:avLst/>
          </a:prstGeom>
          <a:noFill/>
          <a:ln>
            <a:noFill/>
          </a:ln>
        </p:spPr>
      </p:pic>
    </p:spTree>
    <p:extLst>
      <p:ext uri="{BB962C8B-B14F-4D97-AF65-F5344CB8AC3E}">
        <p14:creationId xmlns:p14="http://schemas.microsoft.com/office/powerpoint/2010/main" val="12637934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7"/>
            <a:ext cx="10515600" cy="1325563"/>
          </a:xfrm>
        </p:spPr>
        <p:txBody>
          <a:bodyPr/>
          <a:lstStyle>
            <a:lvl1pPr>
              <a:defRPr>
                <a:solidFill>
                  <a:srgbClr val="002060"/>
                </a:solidFill>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228600" y="6400800"/>
            <a:ext cx="2743200" cy="365125"/>
          </a:xfrm>
        </p:spPr>
        <p:txBody>
          <a:bodyPr/>
          <a:lstStyle/>
          <a:p>
            <a:r>
              <a:rPr lang="en-US"/>
              <a:t>Summer 2021</a:t>
            </a:r>
            <a:endParaRPr lang="en-US" dirty="0"/>
          </a:p>
        </p:txBody>
      </p:sp>
      <p:sp>
        <p:nvSpPr>
          <p:cNvPr id="8" name="Footer Placeholder 7"/>
          <p:cNvSpPr>
            <a:spLocks noGrp="1"/>
          </p:cNvSpPr>
          <p:nvPr>
            <p:ph type="ftr" sz="quarter" idx="11"/>
          </p:nvPr>
        </p:nvSpPr>
        <p:spPr>
          <a:xfrm>
            <a:off x="4038600" y="6400800"/>
            <a:ext cx="4114800" cy="365125"/>
          </a:xfrm>
        </p:spPr>
        <p:txBody>
          <a:bodyPr/>
          <a:lstStyle/>
          <a:p>
            <a:endParaRPr lang="en-US" dirty="0"/>
          </a:p>
        </p:txBody>
      </p:sp>
      <p:sp>
        <p:nvSpPr>
          <p:cNvPr id="9" name="Slide Number Placeholder 8"/>
          <p:cNvSpPr>
            <a:spLocks noGrp="1"/>
          </p:cNvSpPr>
          <p:nvPr>
            <p:ph type="sldNum" sz="quarter" idx="12"/>
          </p:nvPr>
        </p:nvSpPr>
        <p:spPr>
          <a:xfrm>
            <a:off x="9217152" y="6400800"/>
            <a:ext cx="2743200" cy="365125"/>
          </a:xfrm>
        </p:spPr>
        <p:txBody>
          <a:bodyPr/>
          <a:lstStyle/>
          <a:p>
            <a:fld id="{784DC4BC-AE01-4C6D-870D-ADD2363A0B6C}" type="slidenum">
              <a:rPr lang="en-US" smtClean="0"/>
              <a:t>‹#›</a:t>
            </a:fld>
            <a:endParaRPr lang="en-US" dirty="0"/>
          </a:p>
        </p:txBody>
      </p:sp>
      <p:sp>
        <p:nvSpPr>
          <p:cNvPr id="11" name="Rectangle 10"/>
          <p:cNvSpPr/>
          <p:nvPr/>
        </p:nvSpPr>
        <p:spPr>
          <a:xfrm>
            <a:off x="155448" y="146305"/>
            <a:ext cx="11887200" cy="6266386"/>
          </a:xfrm>
          <a:prstGeom prst="rect">
            <a:avLst/>
          </a:prstGeom>
          <a:noFill/>
          <a:ln w="38100">
            <a:solidFill>
              <a:srgbClr val="1C396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p:cNvSpPr/>
          <p:nvPr/>
        </p:nvSpPr>
        <p:spPr>
          <a:xfrm>
            <a:off x="198120" y="193398"/>
            <a:ext cx="11795760" cy="6172200"/>
          </a:xfrm>
          <a:prstGeom prst="rect">
            <a:avLst/>
          </a:prstGeom>
          <a:noFill/>
          <a:ln w="31750">
            <a:solidFill>
              <a:srgbClr val="CCB4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4" name="Picture 13" descr="Z:\A-Revenue and Fiscal Affairs\RFA logo banner final.jpg">
            <a:extLst>
              <a:ext uri="{FF2B5EF4-FFF2-40B4-BE49-F238E27FC236}">
                <a16:creationId xmlns:a16="http://schemas.microsoft.com/office/drawing/2014/main" id="{E89F6753-BAB8-4F5C-A4FE-D7BAD6771FA5}"/>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831056" y="6446520"/>
            <a:ext cx="2529889" cy="303743"/>
          </a:xfrm>
          <a:prstGeom prst="rect">
            <a:avLst/>
          </a:prstGeom>
          <a:noFill/>
          <a:ln>
            <a:noFill/>
          </a:ln>
        </p:spPr>
      </p:pic>
    </p:spTree>
    <p:extLst>
      <p:ext uri="{BB962C8B-B14F-4D97-AF65-F5344CB8AC3E}">
        <p14:creationId xmlns:p14="http://schemas.microsoft.com/office/powerpoint/2010/main" val="12153334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1" y="870293"/>
            <a:ext cx="10515600" cy="2852737"/>
          </a:xfrm>
        </p:spPr>
        <p:txBody>
          <a:bodyPr anchor="ctr">
            <a:normAutofit/>
          </a:bodyPr>
          <a:lstStyle>
            <a:lvl1pPr algn="ctr">
              <a:defRPr sz="3600" b="0">
                <a:solidFill>
                  <a:srgbClr val="1C3961"/>
                </a:solidFill>
                <a:latin typeface="Franklin Gothic Medium" panose="020B0603020102020204" pitchFamily="34" charset="0"/>
              </a:defRPr>
            </a:lvl1pPr>
          </a:lstStyle>
          <a:p>
            <a:r>
              <a:rPr lang="en-US" dirty="0"/>
              <a:t>CLICK TO EDIT MASTER TITLE STYLE</a:t>
            </a:r>
          </a:p>
        </p:txBody>
      </p:sp>
      <p:sp>
        <p:nvSpPr>
          <p:cNvPr id="4" name="Date Placeholder 3"/>
          <p:cNvSpPr>
            <a:spLocks noGrp="1"/>
          </p:cNvSpPr>
          <p:nvPr>
            <p:ph type="dt" sz="half" idx="10"/>
          </p:nvPr>
        </p:nvSpPr>
        <p:spPr>
          <a:xfrm>
            <a:off x="228600" y="6400800"/>
            <a:ext cx="2744752" cy="365125"/>
          </a:xfrm>
        </p:spPr>
        <p:txBody>
          <a:bodyPr/>
          <a:lstStyle>
            <a:lvl1pPr>
              <a:defRPr sz="1000" b="1">
                <a:latin typeface="Book Antiqua" panose="02040602050305030304" pitchFamily="18" charset="0"/>
              </a:defRPr>
            </a:lvl1pPr>
          </a:lstStyle>
          <a:p>
            <a:r>
              <a:rPr lang="en-US"/>
              <a:t>Summer 2021</a:t>
            </a:r>
            <a:endParaRPr lang="en-US" dirty="0"/>
          </a:p>
        </p:txBody>
      </p:sp>
      <p:sp>
        <p:nvSpPr>
          <p:cNvPr id="5" name="Footer Placeholder 4"/>
          <p:cNvSpPr>
            <a:spLocks noGrp="1"/>
          </p:cNvSpPr>
          <p:nvPr>
            <p:ph type="ftr" sz="quarter" idx="11"/>
          </p:nvPr>
        </p:nvSpPr>
        <p:spPr>
          <a:xfrm>
            <a:off x="4041648" y="6400800"/>
            <a:ext cx="4114800" cy="365125"/>
          </a:xfrm>
        </p:spPr>
        <p:txBody>
          <a:bodyPr/>
          <a:lstStyle/>
          <a:p>
            <a:endParaRPr lang="en-US" dirty="0"/>
          </a:p>
        </p:txBody>
      </p:sp>
      <p:sp>
        <p:nvSpPr>
          <p:cNvPr id="6" name="Slide Number Placeholder 5"/>
          <p:cNvSpPr>
            <a:spLocks noGrp="1"/>
          </p:cNvSpPr>
          <p:nvPr>
            <p:ph type="sldNum" sz="quarter" idx="12"/>
          </p:nvPr>
        </p:nvSpPr>
        <p:spPr>
          <a:xfrm>
            <a:off x="9217152" y="6400800"/>
            <a:ext cx="2743200" cy="365125"/>
          </a:xfrm>
        </p:spPr>
        <p:txBody>
          <a:bodyPr/>
          <a:lstStyle>
            <a:lvl1pPr>
              <a:defRPr sz="1000"/>
            </a:lvl1pPr>
          </a:lstStyle>
          <a:p>
            <a:fld id="{784DC4BC-AE01-4C6D-870D-ADD2363A0B6C}" type="slidenum">
              <a:rPr lang="en-US" smtClean="0"/>
              <a:pPr/>
              <a:t>‹#›</a:t>
            </a:fld>
            <a:endParaRPr lang="en-US" dirty="0"/>
          </a:p>
        </p:txBody>
      </p:sp>
      <p:sp>
        <p:nvSpPr>
          <p:cNvPr id="7" name="Rectangle 6"/>
          <p:cNvSpPr/>
          <p:nvPr/>
        </p:nvSpPr>
        <p:spPr>
          <a:xfrm>
            <a:off x="152400" y="146305"/>
            <a:ext cx="11887200" cy="6266386"/>
          </a:xfrm>
          <a:prstGeom prst="rect">
            <a:avLst/>
          </a:prstGeom>
          <a:noFill/>
          <a:ln w="38100">
            <a:solidFill>
              <a:srgbClr val="1C396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p:cNvSpPr/>
          <p:nvPr/>
        </p:nvSpPr>
        <p:spPr>
          <a:xfrm>
            <a:off x="198120" y="193398"/>
            <a:ext cx="11795760" cy="6172200"/>
          </a:xfrm>
          <a:prstGeom prst="rect">
            <a:avLst/>
          </a:prstGeom>
          <a:noFill/>
          <a:ln w="31750">
            <a:solidFill>
              <a:srgbClr val="CCB4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descr="Z:\A-Revenue and Fiscal Affairs\RFA logo banner final.jpg">
            <a:extLst>
              <a:ext uri="{FF2B5EF4-FFF2-40B4-BE49-F238E27FC236}">
                <a16:creationId xmlns:a16="http://schemas.microsoft.com/office/drawing/2014/main" id="{CA2B73CC-8670-4040-964C-8007A306F7E3}"/>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831056" y="6446520"/>
            <a:ext cx="2529889" cy="303743"/>
          </a:xfrm>
          <a:prstGeom prst="rect">
            <a:avLst/>
          </a:prstGeom>
          <a:noFill/>
          <a:ln>
            <a:noFill/>
          </a:ln>
        </p:spPr>
      </p:pic>
    </p:spTree>
    <p:extLst>
      <p:ext uri="{BB962C8B-B14F-4D97-AF65-F5344CB8AC3E}">
        <p14:creationId xmlns:p14="http://schemas.microsoft.com/office/powerpoint/2010/main" val="23920258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order_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228600" y="6400800"/>
            <a:ext cx="2743200" cy="365125"/>
          </a:xfrm>
        </p:spPr>
        <p:txBody>
          <a:bodyPr/>
          <a:lstStyle/>
          <a:p>
            <a:r>
              <a:rPr lang="en-US"/>
              <a:t>Summer 2021</a:t>
            </a:r>
            <a:endParaRPr lang="en-US" dirty="0"/>
          </a:p>
        </p:txBody>
      </p:sp>
      <p:sp>
        <p:nvSpPr>
          <p:cNvPr id="4" name="Footer Placeholder 3"/>
          <p:cNvSpPr>
            <a:spLocks noGrp="1"/>
          </p:cNvSpPr>
          <p:nvPr>
            <p:ph type="ftr" sz="quarter" idx="11"/>
          </p:nvPr>
        </p:nvSpPr>
        <p:spPr>
          <a:xfrm>
            <a:off x="4038600" y="6400800"/>
            <a:ext cx="4114800" cy="365125"/>
          </a:xfrm>
        </p:spPr>
        <p:txBody>
          <a:bodyPr/>
          <a:lstStyle/>
          <a:p>
            <a:endParaRPr lang="en-US" dirty="0"/>
          </a:p>
        </p:txBody>
      </p:sp>
      <p:sp>
        <p:nvSpPr>
          <p:cNvPr id="5" name="Slide Number Placeholder 4"/>
          <p:cNvSpPr>
            <a:spLocks noGrp="1"/>
          </p:cNvSpPr>
          <p:nvPr>
            <p:ph type="sldNum" sz="quarter" idx="12"/>
          </p:nvPr>
        </p:nvSpPr>
        <p:spPr>
          <a:xfrm>
            <a:off x="9217152" y="6400800"/>
            <a:ext cx="2743200" cy="365125"/>
          </a:xfrm>
        </p:spPr>
        <p:txBody>
          <a:bodyPr/>
          <a:lstStyle/>
          <a:p>
            <a:fld id="{784DC4BC-AE01-4C6D-870D-ADD2363A0B6C}" type="slidenum">
              <a:rPr lang="en-US" smtClean="0"/>
              <a:t>‹#›</a:t>
            </a:fld>
            <a:endParaRPr lang="en-US" dirty="0"/>
          </a:p>
        </p:txBody>
      </p:sp>
      <p:sp>
        <p:nvSpPr>
          <p:cNvPr id="7" name="Rectangle 6"/>
          <p:cNvSpPr/>
          <p:nvPr/>
        </p:nvSpPr>
        <p:spPr>
          <a:xfrm>
            <a:off x="152400" y="146305"/>
            <a:ext cx="11887200" cy="6266386"/>
          </a:xfrm>
          <a:prstGeom prst="rect">
            <a:avLst/>
          </a:prstGeom>
          <a:noFill/>
          <a:ln w="38100">
            <a:solidFill>
              <a:srgbClr val="1C396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p:cNvSpPr/>
          <p:nvPr/>
        </p:nvSpPr>
        <p:spPr>
          <a:xfrm>
            <a:off x="201168" y="193398"/>
            <a:ext cx="11795760" cy="6172200"/>
          </a:xfrm>
          <a:prstGeom prst="rect">
            <a:avLst/>
          </a:prstGeom>
          <a:noFill/>
          <a:ln w="31750">
            <a:solidFill>
              <a:srgbClr val="CCB4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descr="Z:\A-Revenue and Fiscal Affairs\RFA logo banner final.jpg">
            <a:extLst>
              <a:ext uri="{FF2B5EF4-FFF2-40B4-BE49-F238E27FC236}">
                <a16:creationId xmlns:a16="http://schemas.microsoft.com/office/drawing/2014/main" id="{89D906B3-AD75-484D-91F4-E25E0944C219}"/>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831056" y="6446520"/>
            <a:ext cx="2529889" cy="303743"/>
          </a:xfrm>
          <a:prstGeom prst="rect">
            <a:avLst/>
          </a:prstGeom>
          <a:noFill/>
          <a:ln>
            <a:noFill/>
          </a:ln>
        </p:spPr>
      </p:pic>
    </p:spTree>
    <p:extLst>
      <p:ext uri="{BB962C8B-B14F-4D97-AF65-F5344CB8AC3E}">
        <p14:creationId xmlns:p14="http://schemas.microsoft.com/office/powerpoint/2010/main" val="15406951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28600" y="6400800"/>
            <a:ext cx="2743200" cy="365125"/>
          </a:xfrm>
        </p:spPr>
        <p:txBody>
          <a:bodyPr/>
          <a:lstStyle/>
          <a:p>
            <a:r>
              <a:rPr lang="en-US"/>
              <a:t>Summer 2021</a:t>
            </a:r>
            <a:endParaRPr lang="en-US" dirty="0"/>
          </a:p>
        </p:txBody>
      </p:sp>
      <p:sp>
        <p:nvSpPr>
          <p:cNvPr id="3" name="Footer Placeholder 2"/>
          <p:cNvSpPr>
            <a:spLocks noGrp="1"/>
          </p:cNvSpPr>
          <p:nvPr>
            <p:ph type="ftr" sz="quarter" idx="11"/>
          </p:nvPr>
        </p:nvSpPr>
        <p:spPr>
          <a:xfrm>
            <a:off x="4038600" y="6400800"/>
            <a:ext cx="4114800" cy="365125"/>
          </a:xfrm>
        </p:spPr>
        <p:txBody>
          <a:bodyPr/>
          <a:lstStyle/>
          <a:p>
            <a:endParaRPr lang="en-US" dirty="0"/>
          </a:p>
        </p:txBody>
      </p:sp>
      <p:sp>
        <p:nvSpPr>
          <p:cNvPr id="4" name="Slide Number Placeholder 3"/>
          <p:cNvSpPr>
            <a:spLocks noGrp="1"/>
          </p:cNvSpPr>
          <p:nvPr>
            <p:ph type="sldNum" sz="quarter" idx="12"/>
          </p:nvPr>
        </p:nvSpPr>
        <p:spPr>
          <a:xfrm>
            <a:off x="9217152" y="6400800"/>
            <a:ext cx="2743200" cy="365125"/>
          </a:xfrm>
        </p:spPr>
        <p:txBody>
          <a:bodyPr/>
          <a:lstStyle/>
          <a:p>
            <a:fld id="{784DC4BC-AE01-4C6D-870D-ADD2363A0B6C}" type="slidenum">
              <a:rPr lang="en-US" smtClean="0"/>
              <a:t>‹#›</a:t>
            </a:fld>
            <a:endParaRPr lang="en-US" dirty="0"/>
          </a:p>
        </p:txBody>
      </p:sp>
      <p:pic>
        <p:nvPicPr>
          <p:cNvPr id="6" name="Picture 5" descr="Z:\A-Revenue and Fiscal Affairs\RFA logo banner final.jpg">
            <a:extLst>
              <a:ext uri="{FF2B5EF4-FFF2-40B4-BE49-F238E27FC236}">
                <a16:creationId xmlns:a16="http://schemas.microsoft.com/office/drawing/2014/main" id="{FD09090D-74CB-4E40-A5AB-DB419ED62680}"/>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831056" y="6446520"/>
            <a:ext cx="2529889" cy="303743"/>
          </a:xfrm>
          <a:prstGeom prst="rect">
            <a:avLst/>
          </a:prstGeom>
          <a:noFill/>
          <a:ln>
            <a:noFill/>
          </a:ln>
        </p:spPr>
      </p:pic>
    </p:spTree>
    <p:extLst>
      <p:ext uri="{BB962C8B-B14F-4D97-AF65-F5344CB8AC3E}">
        <p14:creationId xmlns:p14="http://schemas.microsoft.com/office/powerpoint/2010/main" val="1951967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7"/>
            <a:ext cx="10515600" cy="1006473"/>
          </a:xfrm>
        </p:spPr>
        <p:txBody>
          <a:bodyPr/>
          <a:lstStyle>
            <a:lvl1pPr>
              <a:defRPr/>
            </a:lvl1pPr>
          </a:lstStyle>
          <a:p>
            <a:r>
              <a:rPr lang="en-US" dirty="0"/>
              <a:t>CLICK TO EDIT MASTER TITLE STYLE</a:t>
            </a:r>
            <a:br>
              <a:rPr lang="en-US" dirty="0"/>
            </a:br>
            <a:endParaRPr lang="en-US" dirty="0"/>
          </a:p>
        </p:txBody>
      </p:sp>
      <p:sp>
        <p:nvSpPr>
          <p:cNvPr id="3" name="Content Placeholder 2"/>
          <p:cNvSpPr>
            <a:spLocks noGrp="1"/>
          </p:cNvSpPr>
          <p:nvPr>
            <p:ph idx="1"/>
          </p:nvPr>
        </p:nvSpPr>
        <p:spPr>
          <a:xfrm>
            <a:off x="838200" y="1544702"/>
            <a:ext cx="10515600" cy="4632261"/>
          </a:xfrm>
        </p:spPr>
        <p:txBody>
          <a:bodyPr/>
          <a:lstStyle>
            <a:lvl1pPr>
              <a:lnSpc>
                <a:spcPct val="100000"/>
              </a:lnSpc>
              <a:defRPr sz="2800">
                <a:latin typeface="Franklin Gothic Book" panose="020B0503020102020204" pitchFamily="34" charset="0"/>
              </a:defRPr>
            </a:lvl1pPr>
            <a:lvl2pPr>
              <a:lnSpc>
                <a:spcPct val="100000"/>
              </a:lnSpc>
              <a:defRPr sz="2400"/>
            </a:lvl2pPr>
            <a:lvl3pPr>
              <a:lnSpc>
                <a:spcPct val="100000"/>
              </a:lnSpc>
              <a:defRPr sz="1800"/>
            </a:lvl3pPr>
            <a:lvl4pPr>
              <a:lnSpc>
                <a:spcPct val="100000"/>
              </a:lnSpc>
              <a:defRPr sz="1600"/>
            </a:lvl4pPr>
            <a:lvl5pPr>
              <a:lnSpc>
                <a:spcPct val="100000"/>
              </a:lnSpc>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228600" y="6400800"/>
            <a:ext cx="2743200" cy="365125"/>
          </a:xfrm>
        </p:spPr>
        <p:txBody>
          <a:bodyPr/>
          <a:lstStyle/>
          <a:p>
            <a:r>
              <a:rPr lang="en-US"/>
              <a:t>Summer 2021</a:t>
            </a:r>
            <a:endParaRPr lang="en-US" dirty="0"/>
          </a:p>
        </p:txBody>
      </p:sp>
      <p:sp>
        <p:nvSpPr>
          <p:cNvPr id="5" name="Footer Placeholder 4"/>
          <p:cNvSpPr>
            <a:spLocks noGrp="1"/>
          </p:cNvSpPr>
          <p:nvPr>
            <p:ph type="ftr" sz="quarter" idx="11"/>
          </p:nvPr>
        </p:nvSpPr>
        <p:spPr>
          <a:xfrm>
            <a:off x="4038600" y="6400800"/>
            <a:ext cx="4114800" cy="365125"/>
          </a:xfrm>
        </p:spPr>
        <p:txBody>
          <a:bodyPr/>
          <a:lstStyle/>
          <a:p>
            <a:endParaRPr lang="en-US" dirty="0"/>
          </a:p>
        </p:txBody>
      </p:sp>
      <p:sp>
        <p:nvSpPr>
          <p:cNvPr id="6" name="Slide Number Placeholder 5"/>
          <p:cNvSpPr>
            <a:spLocks noGrp="1"/>
          </p:cNvSpPr>
          <p:nvPr>
            <p:ph type="sldNum" sz="quarter" idx="12"/>
          </p:nvPr>
        </p:nvSpPr>
        <p:spPr>
          <a:xfrm>
            <a:off x="9220200" y="6397370"/>
            <a:ext cx="2743200" cy="365125"/>
          </a:xfrm>
        </p:spPr>
        <p:txBody>
          <a:bodyPr/>
          <a:lstStyle/>
          <a:p>
            <a:fld id="{784DC4BC-AE01-4C6D-870D-ADD2363A0B6C}" type="slidenum">
              <a:rPr lang="en-US" smtClean="0"/>
              <a:t>‹#›</a:t>
            </a:fld>
            <a:endParaRPr lang="en-US" dirty="0"/>
          </a:p>
        </p:txBody>
      </p:sp>
      <p:sp>
        <p:nvSpPr>
          <p:cNvPr id="8" name="Rectangle 7"/>
          <p:cNvSpPr/>
          <p:nvPr/>
        </p:nvSpPr>
        <p:spPr>
          <a:xfrm>
            <a:off x="152400" y="146305"/>
            <a:ext cx="11887200" cy="6263640"/>
          </a:xfrm>
          <a:prstGeom prst="rect">
            <a:avLst/>
          </a:prstGeom>
          <a:noFill/>
          <a:ln w="38100">
            <a:solidFill>
              <a:srgbClr val="1C396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p:cNvSpPr/>
          <p:nvPr/>
        </p:nvSpPr>
        <p:spPr>
          <a:xfrm>
            <a:off x="198120" y="192025"/>
            <a:ext cx="11795760" cy="6172200"/>
          </a:xfrm>
          <a:prstGeom prst="rect">
            <a:avLst/>
          </a:prstGeom>
          <a:noFill/>
          <a:ln w="31750">
            <a:solidFill>
              <a:srgbClr val="CCB4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descr="Z:\A-Revenue and Fiscal Affairs\RFA logo banner final.jpg">
            <a:extLst>
              <a:ext uri="{FF2B5EF4-FFF2-40B4-BE49-F238E27FC236}">
                <a16:creationId xmlns:a16="http://schemas.microsoft.com/office/drawing/2014/main" id="{8DC22141-647B-4A84-B400-AC4DCD517C7C}"/>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831056" y="6446520"/>
            <a:ext cx="2529889" cy="303743"/>
          </a:xfrm>
          <a:prstGeom prst="rect">
            <a:avLst/>
          </a:prstGeom>
          <a:noFill/>
          <a:ln>
            <a:noFill/>
          </a:ln>
        </p:spPr>
      </p:pic>
    </p:spTree>
    <p:extLst>
      <p:ext uri="{BB962C8B-B14F-4D97-AF65-F5344CB8AC3E}">
        <p14:creationId xmlns:p14="http://schemas.microsoft.com/office/powerpoint/2010/main" val="23582522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2400"/>
            </a:lvl1pPr>
          </a:lstStyle>
          <a:p>
            <a:r>
              <a:rPr lang="en-US" dirty="0"/>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228600" y="6356351"/>
            <a:ext cx="2743200" cy="365125"/>
          </a:xfrm>
        </p:spPr>
        <p:txBody>
          <a:bodyPr/>
          <a:lstStyle/>
          <a:p>
            <a:r>
              <a:rPr lang="en-US"/>
              <a:t>Summer 2021</a:t>
            </a:r>
            <a:endParaRPr lang="en-US" dirty="0"/>
          </a:p>
        </p:txBody>
      </p:sp>
      <p:sp>
        <p:nvSpPr>
          <p:cNvPr id="6" name="Footer Placeholder 5"/>
          <p:cNvSpPr>
            <a:spLocks noGrp="1"/>
          </p:cNvSpPr>
          <p:nvPr>
            <p:ph type="ftr" sz="quarter" idx="11"/>
          </p:nvPr>
        </p:nvSpPr>
        <p:spPr>
          <a:xfrm>
            <a:off x="4038600" y="6400800"/>
            <a:ext cx="4114800" cy="365125"/>
          </a:xfrm>
        </p:spPr>
        <p:txBody>
          <a:bodyPr/>
          <a:lstStyle/>
          <a:p>
            <a:endParaRPr lang="en-US" dirty="0"/>
          </a:p>
        </p:txBody>
      </p:sp>
      <p:sp>
        <p:nvSpPr>
          <p:cNvPr id="7" name="Slide Number Placeholder 6"/>
          <p:cNvSpPr>
            <a:spLocks noGrp="1"/>
          </p:cNvSpPr>
          <p:nvPr>
            <p:ph type="sldNum" sz="quarter" idx="12"/>
          </p:nvPr>
        </p:nvSpPr>
        <p:spPr>
          <a:xfrm>
            <a:off x="9217152" y="6400800"/>
            <a:ext cx="2743200" cy="365125"/>
          </a:xfrm>
        </p:spPr>
        <p:txBody>
          <a:bodyPr/>
          <a:lstStyle/>
          <a:p>
            <a:fld id="{784DC4BC-AE01-4C6D-870D-ADD2363A0B6C}" type="slidenum">
              <a:rPr lang="en-US" smtClean="0"/>
              <a:t>‹#›</a:t>
            </a:fld>
            <a:endParaRPr lang="en-US" dirty="0"/>
          </a:p>
        </p:txBody>
      </p:sp>
      <p:sp>
        <p:nvSpPr>
          <p:cNvPr id="9" name="Rectangle 8"/>
          <p:cNvSpPr/>
          <p:nvPr/>
        </p:nvSpPr>
        <p:spPr>
          <a:xfrm>
            <a:off x="155448" y="146305"/>
            <a:ext cx="11887200" cy="6266386"/>
          </a:xfrm>
          <a:prstGeom prst="rect">
            <a:avLst/>
          </a:prstGeom>
          <a:noFill/>
          <a:ln w="38100">
            <a:solidFill>
              <a:srgbClr val="1C396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p:cNvSpPr/>
          <p:nvPr/>
        </p:nvSpPr>
        <p:spPr>
          <a:xfrm>
            <a:off x="201168" y="193398"/>
            <a:ext cx="11795760" cy="6172200"/>
          </a:xfrm>
          <a:prstGeom prst="rect">
            <a:avLst/>
          </a:prstGeom>
          <a:noFill/>
          <a:ln w="31750">
            <a:solidFill>
              <a:srgbClr val="CCB4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descr="Z:\A-Revenue and Fiscal Affairs\RFA logo banner final.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31056" y="6446520"/>
            <a:ext cx="2529889" cy="303743"/>
          </a:xfrm>
          <a:prstGeom prst="rect">
            <a:avLst/>
          </a:prstGeom>
          <a:noFill/>
          <a:ln>
            <a:noFill/>
          </a:ln>
        </p:spPr>
      </p:pic>
    </p:spTree>
    <p:extLst>
      <p:ext uri="{BB962C8B-B14F-4D97-AF65-F5344CB8AC3E}">
        <p14:creationId xmlns:p14="http://schemas.microsoft.com/office/powerpoint/2010/main" val="31977352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2400">
                <a:solidFill>
                  <a:srgbClr val="002060"/>
                </a:solidFill>
              </a:defRPr>
            </a:lvl1pPr>
          </a:lstStyle>
          <a:p>
            <a:r>
              <a:rPr lang="en-US" dirty="0"/>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228600" y="6400800"/>
            <a:ext cx="2743200" cy="365125"/>
          </a:xfrm>
        </p:spPr>
        <p:txBody>
          <a:bodyPr/>
          <a:lstStyle/>
          <a:p>
            <a:r>
              <a:rPr lang="en-US"/>
              <a:t>Summer 2021</a:t>
            </a:r>
            <a:endParaRPr lang="en-US" dirty="0"/>
          </a:p>
        </p:txBody>
      </p:sp>
      <p:sp>
        <p:nvSpPr>
          <p:cNvPr id="6" name="Footer Placeholder 5"/>
          <p:cNvSpPr>
            <a:spLocks noGrp="1"/>
          </p:cNvSpPr>
          <p:nvPr>
            <p:ph type="ftr" sz="quarter" idx="11"/>
          </p:nvPr>
        </p:nvSpPr>
        <p:spPr>
          <a:xfrm>
            <a:off x="4038600" y="6400800"/>
            <a:ext cx="4114800" cy="365125"/>
          </a:xfrm>
        </p:spPr>
        <p:txBody>
          <a:bodyPr/>
          <a:lstStyle/>
          <a:p>
            <a:endParaRPr lang="en-US" dirty="0"/>
          </a:p>
        </p:txBody>
      </p:sp>
      <p:sp>
        <p:nvSpPr>
          <p:cNvPr id="7" name="Slide Number Placeholder 6"/>
          <p:cNvSpPr>
            <a:spLocks noGrp="1"/>
          </p:cNvSpPr>
          <p:nvPr>
            <p:ph type="sldNum" sz="quarter" idx="12"/>
          </p:nvPr>
        </p:nvSpPr>
        <p:spPr>
          <a:xfrm>
            <a:off x="9217152" y="6400800"/>
            <a:ext cx="2743200" cy="365125"/>
          </a:xfrm>
        </p:spPr>
        <p:txBody>
          <a:bodyPr/>
          <a:lstStyle/>
          <a:p>
            <a:fld id="{784DC4BC-AE01-4C6D-870D-ADD2363A0B6C}" type="slidenum">
              <a:rPr lang="en-US" smtClean="0"/>
              <a:t>‹#›</a:t>
            </a:fld>
            <a:endParaRPr lang="en-US" dirty="0"/>
          </a:p>
        </p:txBody>
      </p:sp>
      <p:sp>
        <p:nvSpPr>
          <p:cNvPr id="9" name="Rectangle 8"/>
          <p:cNvSpPr/>
          <p:nvPr/>
        </p:nvSpPr>
        <p:spPr>
          <a:xfrm>
            <a:off x="155448" y="146305"/>
            <a:ext cx="11887200" cy="6266386"/>
          </a:xfrm>
          <a:prstGeom prst="rect">
            <a:avLst/>
          </a:prstGeom>
          <a:noFill/>
          <a:ln w="38100">
            <a:solidFill>
              <a:srgbClr val="1C396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p:cNvSpPr/>
          <p:nvPr/>
        </p:nvSpPr>
        <p:spPr>
          <a:xfrm>
            <a:off x="201168" y="193398"/>
            <a:ext cx="11795760" cy="6172200"/>
          </a:xfrm>
          <a:prstGeom prst="rect">
            <a:avLst/>
          </a:prstGeom>
          <a:noFill/>
          <a:ln w="31750">
            <a:solidFill>
              <a:srgbClr val="CCB4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descr="Z:\A-Revenue and Fiscal Affairs\RFA logo banner final.jpg">
            <a:extLst>
              <a:ext uri="{FF2B5EF4-FFF2-40B4-BE49-F238E27FC236}">
                <a16:creationId xmlns:a16="http://schemas.microsoft.com/office/drawing/2014/main" id="{2DADB3AE-8083-4F21-95B9-8A3C43D30F4F}"/>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831056" y="6446520"/>
            <a:ext cx="2529889" cy="303743"/>
          </a:xfrm>
          <a:prstGeom prst="rect">
            <a:avLst/>
          </a:prstGeom>
          <a:noFill/>
          <a:ln>
            <a:noFill/>
          </a:ln>
        </p:spPr>
      </p:pic>
    </p:spTree>
    <p:extLst>
      <p:ext uri="{BB962C8B-B14F-4D97-AF65-F5344CB8AC3E}">
        <p14:creationId xmlns:p14="http://schemas.microsoft.com/office/powerpoint/2010/main" val="32424565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Header with sub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12599" y="695557"/>
            <a:ext cx="10515600" cy="2852737"/>
          </a:xfrm>
        </p:spPr>
        <p:txBody>
          <a:bodyPr anchor="t">
            <a:normAutofit/>
          </a:bodyPr>
          <a:lstStyle>
            <a:lvl1pPr algn="ctr">
              <a:defRPr sz="3600"/>
            </a:lvl1pPr>
          </a:lstStyle>
          <a:p>
            <a:r>
              <a:rPr lang="en-US" dirty="0"/>
              <a:t>CLICK TO EDIT MASTER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228600" y="6400800"/>
            <a:ext cx="2743200" cy="365125"/>
          </a:xfrm>
        </p:spPr>
        <p:txBody>
          <a:bodyPr/>
          <a:lstStyle/>
          <a:p>
            <a:r>
              <a:rPr lang="en-US"/>
              <a:t>Summer 2021</a:t>
            </a:r>
            <a:endParaRPr lang="en-US" dirty="0"/>
          </a:p>
        </p:txBody>
      </p:sp>
      <p:sp>
        <p:nvSpPr>
          <p:cNvPr id="5" name="Footer Placeholder 4"/>
          <p:cNvSpPr>
            <a:spLocks noGrp="1"/>
          </p:cNvSpPr>
          <p:nvPr>
            <p:ph type="ftr" sz="quarter" idx="11"/>
          </p:nvPr>
        </p:nvSpPr>
        <p:spPr>
          <a:xfrm>
            <a:off x="4038600" y="6400800"/>
            <a:ext cx="4114800" cy="365125"/>
          </a:xfrm>
        </p:spPr>
        <p:txBody>
          <a:bodyPr/>
          <a:lstStyle/>
          <a:p>
            <a:endParaRPr lang="en-US" dirty="0"/>
          </a:p>
        </p:txBody>
      </p:sp>
      <p:sp>
        <p:nvSpPr>
          <p:cNvPr id="6" name="Slide Number Placeholder 5"/>
          <p:cNvSpPr>
            <a:spLocks noGrp="1"/>
          </p:cNvSpPr>
          <p:nvPr>
            <p:ph type="sldNum" sz="quarter" idx="12"/>
          </p:nvPr>
        </p:nvSpPr>
        <p:spPr>
          <a:xfrm>
            <a:off x="9217152" y="6400800"/>
            <a:ext cx="2743200" cy="365125"/>
          </a:xfrm>
        </p:spPr>
        <p:txBody>
          <a:bodyPr/>
          <a:lstStyle/>
          <a:p>
            <a:fld id="{784DC4BC-AE01-4C6D-870D-ADD2363A0B6C}" type="slidenum">
              <a:rPr lang="en-US" smtClean="0"/>
              <a:t>‹#›</a:t>
            </a:fld>
            <a:endParaRPr lang="en-US" dirty="0"/>
          </a:p>
        </p:txBody>
      </p:sp>
      <p:sp>
        <p:nvSpPr>
          <p:cNvPr id="7" name="Rectangle 6"/>
          <p:cNvSpPr/>
          <p:nvPr/>
        </p:nvSpPr>
        <p:spPr>
          <a:xfrm>
            <a:off x="155448" y="146305"/>
            <a:ext cx="11887200" cy="6266386"/>
          </a:xfrm>
          <a:prstGeom prst="rect">
            <a:avLst/>
          </a:prstGeom>
          <a:noFill/>
          <a:ln w="38100">
            <a:solidFill>
              <a:srgbClr val="1C396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p:cNvSpPr/>
          <p:nvPr/>
        </p:nvSpPr>
        <p:spPr>
          <a:xfrm>
            <a:off x="201167" y="193398"/>
            <a:ext cx="11795760" cy="6172200"/>
          </a:xfrm>
          <a:prstGeom prst="rect">
            <a:avLst/>
          </a:prstGeom>
          <a:noFill/>
          <a:ln w="31750">
            <a:solidFill>
              <a:srgbClr val="CCB4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descr="Z:\A-Revenue and Fiscal Affairs\RFA logo banner final.jpg">
            <a:extLst>
              <a:ext uri="{FF2B5EF4-FFF2-40B4-BE49-F238E27FC236}">
                <a16:creationId xmlns:a16="http://schemas.microsoft.com/office/drawing/2014/main" id="{F33B4832-1AD2-4BAA-9E6C-5A3890496FA4}"/>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831056" y="6446520"/>
            <a:ext cx="2529889" cy="303743"/>
          </a:xfrm>
          <a:prstGeom prst="rect">
            <a:avLst/>
          </a:prstGeom>
          <a:noFill/>
          <a:ln>
            <a:noFill/>
          </a:ln>
        </p:spPr>
      </p:pic>
    </p:spTree>
    <p:extLst>
      <p:ext uri="{BB962C8B-B14F-4D97-AF65-F5344CB8AC3E}">
        <p14:creationId xmlns:p14="http://schemas.microsoft.com/office/powerpoint/2010/main" val="9899680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228600" y="6400800"/>
            <a:ext cx="2743200" cy="365125"/>
          </a:xfrm>
        </p:spPr>
        <p:txBody>
          <a:bodyPr/>
          <a:lstStyle/>
          <a:p>
            <a:r>
              <a:rPr lang="en-US"/>
              <a:t>Summer 2021</a:t>
            </a:r>
            <a:endParaRPr lang="en-US" dirty="0"/>
          </a:p>
        </p:txBody>
      </p:sp>
      <p:sp>
        <p:nvSpPr>
          <p:cNvPr id="5" name="Footer Placeholder 4"/>
          <p:cNvSpPr>
            <a:spLocks noGrp="1"/>
          </p:cNvSpPr>
          <p:nvPr>
            <p:ph type="ftr" sz="quarter" idx="11"/>
          </p:nvPr>
        </p:nvSpPr>
        <p:spPr>
          <a:xfrm>
            <a:off x="4038600" y="6400800"/>
            <a:ext cx="4114800" cy="365125"/>
          </a:xfrm>
        </p:spPr>
        <p:txBody>
          <a:bodyPr/>
          <a:lstStyle/>
          <a:p>
            <a:endParaRPr lang="en-US" dirty="0"/>
          </a:p>
        </p:txBody>
      </p:sp>
      <p:sp>
        <p:nvSpPr>
          <p:cNvPr id="6" name="Slide Number Placeholder 5"/>
          <p:cNvSpPr>
            <a:spLocks noGrp="1"/>
          </p:cNvSpPr>
          <p:nvPr>
            <p:ph type="sldNum" sz="quarter" idx="12"/>
          </p:nvPr>
        </p:nvSpPr>
        <p:spPr>
          <a:xfrm>
            <a:off x="9217152" y="6400800"/>
            <a:ext cx="2743200" cy="365125"/>
          </a:xfrm>
        </p:spPr>
        <p:txBody>
          <a:bodyPr/>
          <a:lstStyle/>
          <a:p>
            <a:fld id="{784DC4BC-AE01-4C6D-870D-ADD2363A0B6C}" type="slidenum">
              <a:rPr lang="en-US" smtClean="0"/>
              <a:t>‹#›</a:t>
            </a:fld>
            <a:endParaRPr lang="en-US" dirty="0"/>
          </a:p>
        </p:txBody>
      </p:sp>
      <p:sp>
        <p:nvSpPr>
          <p:cNvPr id="8" name="Rectangle 7"/>
          <p:cNvSpPr/>
          <p:nvPr/>
        </p:nvSpPr>
        <p:spPr>
          <a:xfrm>
            <a:off x="155448" y="146305"/>
            <a:ext cx="11887200" cy="6266386"/>
          </a:xfrm>
          <a:prstGeom prst="rect">
            <a:avLst/>
          </a:prstGeom>
          <a:noFill/>
          <a:ln w="38100">
            <a:solidFill>
              <a:srgbClr val="1C396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p:cNvSpPr/>
          <p:nvPr/>
        </p:nvSpPr>
        <p:spPr>
          <a:xfrm>
            <a:off x="201168" y="193398"/>
            <a:ext cx="11795760" cy="6172200"/>
          </a:xfrm>
          <a:prstGeom prst="rect">
            <a:avLst/>
          </a:prstGeom>
          <a:noFill/>
          <a:ln w="31750">
            <a:solidFill>
              <a:srgbClr val="CCB4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descr="Z:\A-Revenue and Fiscal Affairs\RFA logo banner final.jpg">
            <a:extLst>
              <a:ext uri="{FF2B5EF4-FFF2-40B4-BE49-F238E27FC236}">
                <a16:creationId xmlns:a16="http://schemas.microsoft.com/office/drawing/2014/main" id="{EE876DB9-C9FC-4039-811B-9014184DC9A9}"/>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831056" y="6446520"/>
            <a:ext cx="2529889" cy="303743"/>
          </a:xfrm>
          <a:prstGeom prst="rect">
            <a:avLst/>
          </a:prstGeom>
          <a:noFill/>
          <a:ln>
            <a:noFill/>
          </a:ln>
        </p:spPr>
      </p:pic>
    </p:spTree>
    <p:extLst>
      <p:ext uri="{BB962C8B-B14F-4D97-AF65-F5344CB8AC3E}">
        <p14:creationId xmlns:p14="http://schemas.microsoft.com/office/powerpoint/2010/main" val="34034250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228600" y="6400800"/>
            <a:ext cx="2743200" cy="365125"/>
          </a:xfrm>
        </p:spPr>
        <p:txBody>
          <a:bodyPr/>
          <a:lstStyle/>
          <a:p>
            <a:r>
              <a:rPr lang="en-US"/>
              <a:t>Summer 2021</a:t>
            </a:r>
            <a:endParaRPr lang="en-US" dirty="0"/>
          </a:p>
        </p:txBody>
      </p:sp>
      <p:sp>
        <p:nvSpPr>
          <p:cNvPr id="5" name="Footer Placeholder 4"/>
          <p:cNvSpPr>
            <a:spLocks noGrp="1"/>
          </p:cNvSpPr>
          <p:nvPr>
            <p:ph type="ftr" sz="quarter" idx="11"/>
          </p:nvPr>
        </p:nvSpPr>
        <p:spPr>
          <a:xfrm>
            <a:off x="4038600" y="6400800"/>
            <a:ext cx="4114800" cy="365125"/>
          </a:xfrm>
        </p:spPr>
        <p:txBody>
          <a:bodyPr/>
          <a:lstStyle/>
          <a:p>
            <a:endParaRPr lang="en-US" dirty="0"/>
          </a:p>
        </p:txBody>
      </p:sp>
      <p:sp>
        <p:nvSpPr>
          <p:cNvPr id="6" name="Slide Number Placeholder 5"/>
          <p:cNvSpPr>
            <a:spLocks noGrp="1"/>
          </p:cNvSpPr>
          <p:nvPr>
            <p:ph type="sldNum" sz="quarter" idx="12"/>
          </p:nvPr>
        </p:nvSpPr>
        <p:spPr>
          <a:xfrm>
            <a:off x="9217152" y="6400800"/>
            <a:ext cx="2743200" cy="365125"/>
          </a:xfrm>
        </p:spPr>
        <p:txBody>
          <a:bodyPr/>
          <a:lstStyle/>
          <a:p>
            <a:fld id="{784DC4BC-AE01-4C6D-870D-ADD2363A0B6C}" type="slidenum">
              <a:rPr lang="en-US" smtClean="0"/>
              <a:t>‹#›</a:t>
            </a:fld>
            <a:endParaRPr lang="en-US" dirty="0"/>
          </a:p>
        </p:txBody>
      </p:sp>
      <p:sp>
        <p:nvSpPr>
          <p:cNvPr id="8" name="Rectangle 7"/>
          <p:cNvSpPr/>
          <p:nvPr/>
        </p:nvSpPr>
        <p:spPr>
          <a:xfrm>
            <a:off x="152400" y="146305"/>
            <a:ext cx="11887200" cy="6266386"/>
          </a:xfrm>
          <a:prstGeom prst="rect">
            <a:avLst/>
          </a:prstGeom>
          <a:noFill/>
          <a:ln w="38100">
            <a:solidFill>
              <a:srgbClr val="1C396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p:cNvSpPr/>
          <p:nvPr/>
        </p:nvSpPr>
        <p:spPr>
          <a:xfrm>
            <a:off x="198120" y="193398"/>
            <a:ext cx="11795760" cy="6172200"/>
          </a:xfrm>
          <a:prstGeom prst="rect">
            <a:avLst/>
          </a:prstGeom>
          <a:noFill/>
          <a:ln w="31750">
            <a:solidFill>
              <a:srgbClr val="CCB4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descr="Z:\A-Revenue and Fiscal Affairs\RFA logo banner final.jpg">
            <a:extLst>
              <a:ext uri="{FF2B5EF4-FFF2-40B4-BE49-F238E27FC236}">
                <a16:creationId xmlns:a16="http://schemas.microsoft.com/office/drawing/2014/main" id="{E0CC85D0-8941-485E-ABE4-00AA9DE89F68}"/>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831056" y="6446520"/>
            <a:ext cx="2529889" cy="303743"/>
          </a:xfrm>
          <a:prstGeom prst="rect">
            <a:avLst/>
          </a:prstGeom>
          <a:noFill/>
          <a:ln>
            <a:noFill/>
          </a:ln>
        </p:spPr>
      </p:pic>
    </p:spTree>
    <p:extLst>
      <p:ext uri="{BB962C8B-B14F-4D97-AF65-F5344CB8AC3E}">
        <p14:creationId xmlns:p14="http://schemas.microsoft.com/office/powerpoint/2010/main" val="25321063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1" y="870291"/>
            <a:ext cx="10515600" cy="2852737"/>
          </a:xfrm>
        </p:spPr>
        <p:txBody>
          <a:bodyPr anchor="ctr">
            <a:normAutofit/>
          </a:bodyPr>
          <a:lstStyle>
            <a:lvl1pPr algn="ctr">
              <a:defRPr sz="4400" b="1">
                <a:solidFill>
                  <a:srgbClr val="1C3961"/>
                </a:solidFill>
                <a:latin typeface="Book Antiqua" panose="02040602050305030304" pitchFamily="18" charset="0"/>
              </a:defRPr>
            </a:lvl1pPr>
          </a:lstStyle>
          <a:p>
            <a:r>
              <a:rPr lang="en-US" dirty="0"/>
              <a:t>CLICK TO EDIT MASTER TITLE STYLE</a:t>
            </a:r>
          </a:p>
        </p:txBody>
      </p:sp>
      <p:sp>
        <p:nvSpPr>
          <p:cNvPr id="4" name="Date Placeholder 3"/>
          <p:cNvSpPr>
            <a:spLocks noGrp="1"/>
          </p:cNvSpPr>
          <p:nvPr>
            <p:ph type="dt" sz="half" idx="10"/>
          </p:nvPr>
        </p:nvSpPr>
        <p:spPr>
          <a:xfrm>
            <a:off x="831847" y="6430509"/>
            <a:ext cx="2743200" cy="365125"/>
          </a:xfrm>
        </p:spPr>
        <p:txBody>
          <a:bodyPr/>
          <a:lstStyle>
            <a:lvl1pPr>
              <a:defRPr sz="1000" b="1">
                <a:latin typeface="Book Antiqua" panose="02040602050305030304" pitchFamily="18" charset="0"/>
              </a:defRPr>
            </a:lvl1pPr>
          </a:lstStyle>
          <a:p>
            <a:pPr>
              <a:defRPr/>
            </a:pPr>
            <a:r>
              <a:rPr lang="en-US"/>
              <a:t>Summer 2021</a:t>
            </a:r>
            <a:endParaRPr lang="en-US" dirty="0"/>
          </a:p>
        </p:txBody>
      </p:sp>
      <p:sp>
        <p:nvSpPr>
          <p:cNvPr id="5" name="Footer Placeholder 4"/>
          <p:cNvSpPr>
            <a:spLocks noGrp="1"/>
          </p:cNvSpPr>
          <p:nvPr>
            <p:ph type="ftr" sz="quarter" idx="11"/>
          </p:nvPr>
        </p:nvSpPr>
        <p:spPr>
          <a:xfrm>
            <a:off x="4032249" y="6421628"/>
            <a:ext cx="4114800" cy="365125"/>
          </a:xfrm>
        </p:spPr>
        <p:txBody>
          <a:bodyPr/>
          <a:lstStyle/>
          <a:p>
            <a:pPr>
              <a:defRPr/>
            </a:pPr>
            <a:endParaRPr lang="en-US" dirty="0">
              <a:solidFill>
                <a:srgbClr val="1C3961"/>
              </a:solidFill>
            </a:endParaRPr>
          </a:p>
        </p:txBody>
      </p:sp>
      <p:sp>
        <p:nvSpPr>
          <p:cNvPr id="6" name="Slide Number Placeholder 5"/>
          <p:cNvSpPr>
            <a:spLocks noGrp="1"/>
          </p:cNvSpPr>
          <p:nvPr>
            <p:ph type="sldNum" sz="quarter" idx="12"/>
          </p:nvPr>
        </p:nvSpPr>
        <p:spPr>
          <a:xfrm>
            <a:off x="8604251" y="6461757"/>
            <a:ext cx="2743200" cy="365125"/>
          </a:xfrm>
        </p:spPr>
        <p:txBody>
          <a:bodyPr/>
          <a:lstStyle>
            <a:lvl1pPr>
              <a:defRPr sz="1000"/>
            </a:lvl1pPr>
          </a:lstStyle>
          <a:p>
            <a:pPr>
              <a:defRPr/>
            </a:pPr>
            <a:fld id="{5FB768C1-4BAA-41BB-91C6-7C9111748835}" type="slidenum">
              <a:rPr lang="en-US" i="1" smtClean="0">
                <a:solidFill>
                  <a:srgbClr val="1C3961"/>
                </a:solidFill>
              </a:rPr>
              <a:pPr>
                <a:defRPr/>
              </a:pPr>
              <a:t>‹#›</a:t>
            </a:fld>
            <a:endParaRPr lang="en-US" i="1" dirty="0">
              <a:solidFill>
                <a:srgbClr val="1C3961"/>
              </a:solidFill>
            </a:endParaRPr>
          </a:p>
        </p:txBody>
      </p:sp>
      <p:sp>
        <p:nvSpPr>
          <p:cNvPr id="7" name="Rectangle 6"/>
          <p:cNvSpPr/>
          <p:nvPr userDrawn="1"/>
        </p:nvSpPr>
        <p:spPr>
          <a:xfrm>
            <a:off x="126799" y="146305"/>
            <a:ext cx="11887200" cy="6266386"/>
          </a:xfrm>
          <a:prstGeom prst="rect">
            <a:avLst/>
          </a:prstGeom>
          <a:noFill/>
          <a:ln w="38100">
            <a:solidFill>
              <a:srgbClr val="1C396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p:cNvSpPr/>
          <p:nvPr userDrawn="1"/>
        </p:nvSpPr>
        <p:spPr>
          <a:xfrm>
            <a:off x="188977" y="193398"/>
            <a:ext cx="11762843" cy="6172200"/>
          </a:xfrm>
          <a:prstGeom prst="rect">
            <a:avLst/>
          </a:prstGeom>
          <a:noFill/>
          <a:ln w="31750">
            <a:solidFill>
              <a:srgbClr val="CCB4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descr="Z:\A-Revenue and Fiscal Affairs\RFA logo banner final.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407410" y="6452317"/>
            <a:ext cx="3325977" cy="303743"/>
          </a:xfrm>
          <a:prstGeom prst="rect">
            <a:avLst/>
          </a:prstGeom>
          <a:noFill/>
          <a:ln>
            <a:noFill/>
          </a:ln>
        </p:spPr>
      </p:pic>
    </p:spTree>
    <p:extLst>
      <p:ext uri="{BB962C8B-B14F-4D97-AF65-F5344CB8AC3E}">
        <p14:creationId xmlns:p14="http://schemas.microsoft.com/office/powerpoint/2010/main" val="18865466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1" y="870291"/>
            <a:ext cx="10515600" cy="2852737"/>
          </a:xfrm>
        </p:spPr>
        <p:txBody>
          <a:bodyPr anchor="ctr">
            <a:normAutofit/>
          </a:bodyPr>
          <a:lstStyle>
            <a:lvl1pPr algn="ctr">
              <a:defRPr sz="4400" b="1">
                <a:solidFill>
                  <a:srgbClr val="1C3961"/>
                </a:solidFill>
                <a:latin typeface="Book Antiqua" panose="02040602050305030304" pitchFamily="18" charset="0"/>
              </a:defRPr>
            </a:lvl1pPr>
          </a:lstStyle>
          <a:p>
            <a:r>
              <a:rPr lang="en-US" dirty="0"/>
              <a:t>CLICK TO EDIT MASTER TITLE STYLE</a:t>
            </a:r>
          </a:p>
        </p:txBody>
      </p:sp>
      <p:sp>
        <p:nvSpPr>
          <p:cNvPr id="4" name="Date Placeholder 3"/>
          <p:cNvSpPr>
            <a:spLocks noGrp="1"/>
          </p:cNvSpPr>
          <p:nvPr>
            <p:ph type="dt" sz="half" idx="10"/>
          </p:nvPr>
        </p:nvSpPr>
        <p:spPr>
          <a:xfrm>
            <a:off x="831847" y="6430958"/>
            <a:ext cx="2743200" cy="365125"/>
          </a:xfrm>
        </p:spPr>
        <p:txBody>
          <a:bodyPr/>
          <a:lstStyle>
            <a:lvl1pPr>
              <a:defRPr sz="1000" b="1">
                <a:latin typeface="Book Antiqua" panose="02040602050305030304" pitchFamily="18" charset="0"/>
              </a:defRPr>
            </a:lvl1pPr>
          </a:lstStyle>
          <a:p>
            <a:pPr>
              <a:defRPr/>
            </a:pPr>
            <a:r>
              <a:rPr lang="en-US"/>
              <a:t>Summer 2021</a:t>
            </a:r>
            <a:endParaRPr lang="en-US" dirty="0"/>
          </a:p>
        </p:txBody>
      </p:sp>
      <p:sp>
        <p:nvSpPr>
          <p:cNvPr id="5" name="Footer Placeholder 4"/>
          <p:cNvSpPr>
            <a:spLocks noGrp="1"/>
          </p:cNvSpPr>
          <p:nvPr>
            <p:ph type="ftr" sz="quarter" idx="11"/>
          </p:nvPr>
        </p:nvSpPr>
        <p:spPr>
          <a:xfrm>
            <a:off x="4032249" y="6421628"/>
            <a:ext cx="4114800" cy="365125"/>
          </a:xfrm>
        </p:spPr>
        <p:txBody>
          <a:bodyPr/>
          <a:lstStyle/>
          <a:p>
            <a:pPr>
              <a:defRPr/>
            </a:pPr>
            <a:endParaRPr lang="en-US" dirty="0">
              <a:solidFill>
                <a:srgbClr val="1C3961"/>
              </a:solidFill>
            </a:endParaRPr>
          </a:p>
        </p:txBody>
      </p:sp>
      <p:sp>
        <p:nvSpPr>
          <p:cNvPr id="6" name="Slide Number Placeholder 5"/>
          <p:cNvSpPr>
            <a:spLocks noGrp="1"/>
          </p:cNvSpPr>
          <p:nvPr>
            <p:ph type="sldNum" sz="quarter" idx="12"/>
          </p:nvPr>
        </p:nvSpPr>
        <p:spPr>
          <a:xfrm>
            <a:off x="8604251" y="6459784"/>
            <a:ext cx="2743200" cy="365125"/>
          </a:xfrm>
        </p:spPr>
        <p:txBody>
          <a:bodyPr/>
          <a:lstStyle>
            <a:lvl1pPr>
              <a:defRPr sz="1000"/>
            </a:lvl1pPr>
          </a:lstStyle>
          <a:p>
            <a:pPr>
              <a:defRPr/>
            </a:pPr>
            <a:fld id="{5FB768C1-4BAA-41BB-91C6-7C9111748835}" type="slidenum">
              <a:rPr lang="en-US" i="1" smtClean="0">
                <a:solidFill>
                  <a:srgbClr val="1C3961"/>
                </a:solidFill>
              </a:rPr>
              <a:pPr>
                <a:defRPr/>
              </a:pPr>
              <a:t>‹#›</a:t>
            </a:fld>
            <a:endParaRPr lang="en-US" i="1" dirty="0">
              <a:solidFill>
                <a:srgbClr val="1C3961"/>
              </a:solidFill>
            </a:endParaRPr>
          </a:p>
        </p:txBody>
      </p:sp>
      <p:sp>
        <p:nvSpPr>
          <p:cNvPr id="7" name="Rectangle 6"/>
          <p:cNvSpPr/>
          <p:nvPr userDrawn="1"/>
        </p:nvSpPr>
        <p:spPr>
          <a:xfrm>
            <a:off x="126799" y="146305"/>
            <a:ext cx="11887200" cy="6266386"/>
          </a:xfrm>
          <a:prstGeom prst="rect">
            <a:avLst/>
          </a:prstGeom>
          <a:noFill/>
          <a:ln w="38100">
            <a:solidFill>
              <a:srgbClr val="1C396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p:cNvSpPr/>
          <p:nvPr userDrawn="1"/>
        </p:nvSpPr>
        <p:spPr>
          <a:xfrm>
            <a:off x="188977" y="193398"/>
            <a:ext cx="11762843" cy="6172200"/>
          </a:xfrm>
          <a:prstGeom prst="rect">
            <a:avLst/>
          </a:prstGeom>
          <a:noFill/>
          <a:ln w="31750">
            <a:solidFill>
              <a:srgbClr val="CCB4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descr="Z:\A-Revenue and Fiscal Affairs\RFA logo banner final.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407410" y="6452317"/>
            <a:ext cx="3325977" cy="303743"/>
          </a:xfrm>
          <a:prstGeom prst="rect">
            <a:avLst/>
          </a:prstGeom>
          <a:noFill/>
          <a:ln>
            <a:noFill/>
          </a:ln>
        </p:spPr>
      </p:pic>
    </p:spTree>
    <p:extLst>
      <p:ext uri="{BB962C8B-B14F-4D97-AF65-F5344CB8AC3E}">
        <p14:creationId xmlns:p14="http://schemas.microsoft.com/office/powerpoint/2010/main" val="2996258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228600" y="6400800"/>
            <a:ext cx="2743200" cy="365125"/>
          </a:xfrm>
        </p:spPr>
        <p:txBody>
          <a:bodyPr/>
          <a:lstStyle/>
          <a:p>
            <a:r>
              <a:rPr lang="en-US"/>
              <a:t>Summer 2021</a:t>
            </a:r>
            <a:endParaRPr lang="en-US" dirty="0"/>
          </a:p>
        </p:txBody>
      </p:sp>
      <p:sp>
        <p:nvSpPr>
          <p:cNvPr id="6" name="Footer Placeholder 5"/>
          <p:cNvSpPr>
            <a:spLocks noGrp="1"/>
          </p:cNvSpPr>
          <p:nvPr>
            <p:ph type="ftr" sz="quarter" idx="11"/>
          </p:nvPr>
        </p:nvSpPr>
        <p:spPr>
          <a:xfrm>
            <a:off x="4038600" y="6400800"/>
            <a:ext cx="4114800" cy="365125"/>
          </a:xfrm>
        </p:spPr>
        <p:txBody>
          <a:bodyPr/>
          <a:lstStyle/>
          <a:p>
            <a:endParaRPr lang="en-US" dirty="0"/>
          </a:p>
        </p:txBody>
      </p:sp>
      <p:sp>
        <p:nvSpPr>
          <p:cNvPr id="7" name="Slide Number Placeholder 6"/>
          <p:cNvSpPr>
            <a:spLocks noGrp="1"/>
          </p:cNvSpPr>
          <p:nvPr>
            <p:ph type="sldNum" sz="quarter" idx="12"/>
          </p:nvPr>
        </p:nvSpPr>
        <p:spPr>
          <a:xfrm>
            <a:off x="9217152" y="6400800"/>
            <a:ext cx="2743200" cy="365125"/>
          </a:xfrm>
        </p:spPr>
        <p:txBody>
          <a:bodyPr/>
          <a:lstStyle/>
          <a:p>
            <a:fld id="{784DC4BC-AE01-4C6D-870D-ADD2363A0B6C}" type="slidenum">
              <a:rPr lang="en-US" smtClean="0"/>
              <a:t>‹#›</a:t>
            </a:fld>
            <a:endParaRPr lang="en-US" dirty="0"/>
          </a:p>
        </p:txBody>
      </p:sp>
      <p:sp>
        <p:nvSpPr>
          <p:cNvPr id="8" name="Rectangle 7"/>
          <p:cNvSpPr/>
          <p:nvPr/>
        </p:nvSpPr>
        <p:spPr>
          <a:xfrm>
            <a:off x="152400" y="146305"/>
            <a:ext cx="11887200" cy="6263640"/>
          </a:xfrm>
          <a:prstGeom prst="rect">
            <a:avLst/>
          </a:prstGeom>
          <a:noFill/>
          <a:ln w="38100">
            <a:solidFill>
              <a:srgbClr val="1C396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p:cNvSpPr/>
          <p:nvPr/>
        </p:nvSpPr>
        <p:spPr>
          <a:xfrm>
            <a:off x="198120" y="192025"/>
            <a:ext cx="11795760" cy="6172200"/>
          </a:xfrm>
          <a:prstGeom prst="rect">
            <a:avLst/>
          </a:prstGeom>
          <a:noFill/>
          <a:ln w="31750">
            <a:solidFill>
              <a:srgbClr val="CCB4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descr="Z:\A-Revenue and Fiscal Affairs\RFA logo banner final.jpg">
            <a:extLst>
              <a:ext uri="{FF2B5EF4-FFF2-40B4-BE49-F238E27FC236}">
                <a16:creationId xmlns:a16="http://schemas.microsoft.com/office/drawing/2014/main" id="{EC6F5EB5-8B31-41B5-8208-5AC4011FAABF}"/>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831056" y="6446520"/>
            <a:ext cx="2529889" cy="303743"/>
          </a:xfrm>
          <a:prstGeom prst="rect">
            <a:avLst/>
          </a:prstGeom>
          <a:noFill/>
          <a:ln>
            <a:noFill/>
          </a:ln>
        </p:spPr>
      </p:pic>
    </p:spTree>
    <p:extLst>
      <p:ext uri="{BB962C8B-B14F-4D97-AF65-F5344CB8AC3E}">
        <p14:creationId xmlns:p14="http://schemas.microsoft.com/office/powerpoint/2010/main" val="543151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7"/>
            <a:ext cx="10515600" cy="1325563"/>
          </a:xfrm>
        </p:spPr>
        <p:txBody>
          <a:bodyPr/>
          <a:lstStyle>
            <a:lvl1pPr>
              <a:defRPr>
                <a:solidFill>
                  <a:srgbClr val="002060"/>
                </a:solidFill>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228600" y="6400800"/>
            <a:ext cx="2743200" cy="365125"/>
          </a:xfrm>
        </p:spPr>
        <p:txBody>
          <a:bodyPr/>
          <a:lstStyle/>
          <a:p>
            <a:r>
              <a:rPr lang="en-US"/>
              <a:t>Summer 2021</a:t>
            </a:r>
            <a:endParaRPr lang="en-US" dirty="0"/>
          </a:p>
        </p:txBody>
      </p:sp>
      <p:sp>
        <p:nvSpPr>
          <p:cNvPr id="8" name="Footer Placeholder 7"/>
          <p:cNvSpPr>
            <a:spLocks noGrp="1"/>
          </p:cNvSpPr>
          <p:nvPr>
            <p:ph type="ftr" sz="quarter" idx="11"/>
          </p:nvPr>
        </p:nvSpPr>
        <p:spPr>
          <a:xfrm>
            <a:off x="4038600" y="6400800"/>
            <a:ext cx="4114800" cy="365125"/>
          </a:xfrm>
        </p:spPr>
        <p:txBody>
          <a:bodyPr/>
          <a:lstStyle/>
          <a:p>
            <a:endParaRPr lang="en-US" dirty="0"/>
          </a:p>
        </p:txBody>
      </p:sp>
      <p:sp>
        <p:nvSpPr>
          <p:cNvPr id="9" name="Slide Number Placeholder 8"/>
          <p:cNvSpPr>
            <a:spLocks noGrp="1"/>
          </p:cNvSpPr>
          <p:nvPr>
            <p:ph type="sldNum" sz="quarter" idx="12"/>
          </p:nvPr>
        </p:nvSpPr>
        <p:spPr>
          <a:xfrm>
            <a:off x="9217152" y="6400800"/>
            <a:ext cx="2743200" cy="365125"/>
          </a:xfrm>
        </p:spPr>
        <p:txBody>
          <a:bodyPr/>
          <a:lstStyle/>
          <a:p>
            <a:fld id="{784DC4BC-AE01-4C6D-870D-ADD2363A0B6C}" type="slidenum">
              <a:rPr lang="en-US" smtClean="0"/>
              <a:t>‹#›</a:t>
            </a:fld>
            <a:endParaRPr lang="en-US" dirty="0"/>
          </a:p>
        </p:txBody>
      </p:sp>
      <p:sp>
        <p:nvSpPr>
          <p:cNvPr id="11" name="Rectangle 10"/>
          <p:cNvSpPr/>
          <p:nvPr/>
        </p:nvSpPr>
        <p:spPr>
          <a:xfrm>
            <a:off x="155448" y="146305"/>
            <a:ext cx="11887200" cy="6266386"/>
          </a:xfrm>
          <a:prstGeom prst="rect">
            <a:avLst/>
          </a:prstGeom>
          <a:noFill/>
          <a:ln w="38100">
            <a:solidFill>
              <a:srgbClr val="1C396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p:cNvSpPr/>
          <p:nvPr/>
        </p:nvSpPr>
        <p:spPr>
          <a:xfrm>
            <a:off x="198120" y="193398"/>
            <a:ext cx="11795760" cy="6172200"/>
          </a:xfrm>
          <a:prstGeom prst="rect">
            <a:avLst/>
          </a:prstGeom>
          <a:noFill/>
          <a:ln w="31750">
            <a:solidFill>
              <a:srgbClr val="CCB4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4" name="Picture 13" descr="Z:\A-Revenue and Fiscal Affairs\RFA logo banner final.jpg">
            <a:extLst>
              <a:ext uri="{FF2B5EF4-FFF2-40B4-BE49-F238E27FC236}">
                <a16:creationId xmlns:a16="http://schemas.microsoft.com/office/drawing/2014/main" id="{E89F6753-BAB8-4F5C-A4FE-D7BAD6771FA5}"/>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831056" y="6446520"/>
            <a:ext cx="2529889" cy="303743"/>
          </a:xfrm>
          <a:prstGeom prst="rect">
            <a:avLst/>
          </a:prstGeom>
          <a:noFill/>
          <a:ln>
            <a:noFill/>
          </a:ln>
        </p:spPr>
      </p:pic>
    </p:spTree>
    <p:extLst>
      <p:ext uri="{BB962C8B-B14F-4D97-AF65-F5344CB8AC3E}">
        <p14:creationId xmlns:p14="http://schemas.microsoft.com/office/powerpoint/2010/main" val="921806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1" y="870293"/>
            <a:ext cx="10515600" cy="2852737"/>
          </a:xfrm>
        </p:spPr>
        <p:txBody>
          <a:bodyPr anchor="ctr">
            <a:normAutofit/>
          </a:bodyPr>
          <a:lstStyle>
            <a:lvl1pPr algn="ctr">
              <a:defRPr sz="3600" b="0">
                <a:solidFill>
                  <a:srgbClr val="1C3961"/>
                </a:solidFill>
                <a:latin typeface="Franklin Gothic Medium" panose="020B0603020102020204" pitchFamily="34" charset="0"/>
              </a:defRPr>
            </a:lvl1pPr>
          </a:lstStyle>
          <a:p>
            <a:r>
              <a:rPr lang="en-US" dirty="0"/>
              <a:t>CLICK TO EDIT MASTER TITLE STYLE</a:t>
            </a:r>
          </a:p>
        </p:txBody>
      </p:sp>
      <p:sp>
        <p:nvSpPr>
          <p:cNvPr id="4" name="Date Placeholder 3"/>
          <p:cNvSpPr>
            <a:spLocks noGrp="1"/>
          </p:cNvSpPr>
          <p:nvPr>
            <p:ph type="dt" sz="half" idx="10"/>
          </p:nvPr>
        </p:nvSpPr>
        <p:spPr>
          <a:xfrm>
            <a:off x="228600" y="6400800"/>
            <a:ext cx="2744752" cy="365125"/>
          </a:xfrm>
        </p:spPr>
        <p:txBody>
          <a:bodyPr/>
          <a:lstStyle>
            <a:lvl1pPr>
              <a:defRPr sz="1000" b="1">
                <a:latin typeface="Book Antiqua" panose="02040602050305030304" pitchFamily="18" charset="0"/>
              </a:defRPr>
            </a:lvl1pPr>
          </a:lstStyle>
          <a:p>
            <a:r>
              <a:rPr lang="en-US"/>
              <a:t>Summer 2021</a:t>
            </a:r>
            <a:endParaRPr lang="en-US" dirty="0"/>
          </a:p>
        </p:txBody>
      </p:sp>
      <p:sp>
        <p:nvSpPr>
          <p:cNvPr id="5" name="Footer Placeholder 4"/>
          <p:cNvSpPr>
            <a:spLocks noGrp="1"/>
          </p:cNvSpPr>
          <p:nvPr>
            <p:ph type="ftr" sz="quarter" idx="11"/>
          </p:nvPr>
        </p:nvSpPr>
        <p:spPr>
          <a:xfrm>
            <a:off x="4041648" y="6400800"/>
            <a:ext cx="4114800" cy="365125"/>
          </a:xfrm>
        </p:spPr>
        <p:txBody>
          <a:bodyPr/>
          <a:lstStyle/>
          <a:p>
            <a:endParaRPr lang="en-US" dirty="0"/>
          </a:p>
        </p:txBody>
      </p:sp>
      <p:sp>
        <p:nvSpPr>
          <p:cNvPr id="6" name="Slide Number Placeholder 5"/>
          <p:cNvSpPr>
            <a:spLocks noGrp="1"/>
          </p:cNvSpPr>
          <p:nvPr>
            <p:ph type="sldNum" sz="quarter" idx="12"/>
          </p:nvPr>
        </p:nvSpPr>
        <p:spPr>
          <a:xfrm>
            <a:off x="9217152" y="6400800"/>
            <a:ext cx="2743200" cy="365125"/>
          </a:xfrm>
        </p:spPr>
        <p:txBody>
          <a:bodyPr/>
          <a:lstStyle>
            <a:lvl1pPr>
              <a:defRPr sz="1000"/>
            </a:lvl1pPr>
          </a:lstStyle>
          <a:p>
            <a:fld id="{784DC4BC-AE01-4C6D-870D-ADD2363A0B6C}" type="slidenum">
              <a:rPr lang="en-US" smtClean="0"/>
              <a:pPr/>
              <a:t>‹#›</a:t>
            </a:fld>
            <a:endParaRPr lang="en-US" dirty="0"/>
          </a:p>
        </p:txBody>
      </p:sp>
      <p:sp>
        <p:nvSpPr>
          <p:cNvPr id="7" name="Rectangle 6"/>
          <p:cNvSpPr/>
          <p:nvPr/>
        </p:nvSpPr>
        <p:spPr>
          <a:xfrm>
            <a:off x="152400" y="146305"/>
            <a:ext cx="11887200" cy="6266386"/>
          </a:xfrm>
          <a:prstGeom prst="rect">
            <a:avLst/>
          </a:prstGeom>
          <a:noFill/>
          <a:ln w="38100">
            <a:solidFill>
              <a:srgbClr val="1C396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p:cNvSpPr/>
          <p:nvPr/>
        </p:nvSpPr>
        <p:spPr>
          <a:xfrm>
            <a:off x="198120" y="193398"/>
            <a:ext cx="11795760" cy="6172200"/>
          </a:xfrm>
          <a:prstGeom prst="rect">
            <a:avLst/>
          </a:prstGeom>
          <a:noFill/>
          <a:ln w="31750">
            <a:solidFill>
              <a:srgbClr val="CCB4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descr="Z:\A-Revenue and Fiscal Affairs\RFA logo banner final.jpg">
            <a:extLst>
              <a:ext uri="{FF2B5EF4-FFF2-40B4-BE49-F238E27FC236}">
                <a16:creationId xmlns:a16="http://schemas.microsoft.com/office/drawing/2014/main" id="{CA2B73CC-8670-4040-964C-8007A306F7E3}"/>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831056" y="6446520"/>
            <a:ext cx="2529889" cy="303743"/>
          </a:xfrm>
          <a:prstGeom prst="rect">
            <a:avLst/>
          </a:prstGeom>
          <a:noFill/>
          <a:ln>
            <a:noFill/>
          </a:ln>
        </p:spPr>
      </p:pic>
    </p:spTree>
    <p:extLst>
      <p:ext uri="{BB962C8B-B14F-4D97-AF65-F5344CB8AC3E}">
        <p14:creationId xmlns:p14="http://schemas.microsoft.com/office/powerpoint/2010/main" val="3287580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order_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228600" y="6400800"/>
            <a:ext cx="2743200" cy="365125"/>
          </a:xfrm>
        </p:spPr>
        <p:txBody>
          <a:bodyPr/>
          <a:lstStyle/>
          <a:p>
            <a:r>
              <a:rPr lang="en-US"/>
              <a:t>Summer 2021</a:t>
            </a:r>
            <a:endParaRPr lang="en-US" dirty="0"/>
          </a:p>
        </p:txBody>
      </p:sp>
      <p:sp>
        <p:nvSpPr>
          <p:cNvPr id="4" name="Footer Placeholder 3"/>
          <p:cNvSpPr>
            <a:spLocks noGrp="1"/>
          </p:cNvSpPr>
          <p:nvPr>
            <p:ph type="ftr" sz="quarter" idx="11"/>
          </p:nvPr>
        </p:nvSpPr>
        <p:spPr>
          <a:xfrm>
            <a:off x="4038600" y="6400800"/>
            <a:ext cx="4114800" cy="365125"/>
          </a:xfrm>
        </p:spPr>
        <p:txBody>
          <a:bodyPr/>
          <a:lstStyle/>
          <a:p>
            <a:endParaRPr lang="en-US" dirty="0"/>
          </a:p>
        </p:txBody>
      </p:sp>
      <p:sp>
        <p:nvSpPr>
          <p:cNvPr id="5" name="Slide Number Placeholder 4"/>
          <p:cNvSpPr>
            <a:spLocks noGrp="1"/>
          </p:cNvSpPr>
          <p:nvPr>
            <p:ph type="sldNum" sz="quarter" idx="12"/>
          </p:nvPr>
        </p:nvSpPr>
        <p:spPr>
          <a:xfrm>
            <a:off x="9217152" y="6400800"/>
            <a:ext cx="2743200" cy="365125"/>
          </a:xfrm>
        </p:spPr>
        <p:txBody>
          <a:bodyPr/>
          <a:lstStyle/>
          <a:p>
            <a:fld id="{784DC4BC-AE01-4C6D-870D-ADD2363A0B6C}" type="slidenum">
              <a:rPr lang="en-US" smtClean="0"/>
              <a:t>‹#›</a:t>
            </a:fld>
            <a:endParaRPr lang="en-US" dirty="0"/>
          </a:p>
        </p:txBody>
      </p:sp>
      <p:sp>
        <p:nvSpPr>
          <p:cNvPr id="7" name="Rectangle 6"/>
          <p:cNvSpPr/>
          <p:nvPr/>
        </p:nvSpPr>
        <p:spPr>
          <a:xfrm>
            <a:off x="152400" y="146305"/>
            <a:ext cx="11887200" cy="6266386"/>
          </a:xfrm>
          <a:prstGeom prst="rect">
            <a:avLst/>
          </a:prstGeom>
          <a:noFill/>
          <a:ln w="38100">
            <a:solidFill>
              <a:srgbClr val="1C396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p:cNvSpPr/>
          <p:nvPr/>
        </p:nvSpPr>
        <p:spPr>
          <a:xfrm>
            <a:off x="201168" y="193398"/>
            <a:ext cx="11795760" cy="6172200"/>
          </a:xfrm>
          <a:prstGeom prst="rect">
            <a:avLst/>
          </a:prstGeom>
          <a:noFill/>
          <a:ln w="31750">
            <a:solidFill>
              <a:srgbClr val="CCB4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descr="Z:\A-Revenue and Fiscal Affairs\RFA logo banner final.jpg">
            <a:extLst>
              <a:ext uri="{FF2B5EF4-FFF2-40B4-BE49-F238E27FC236}">
                <a16:creationId xmlns:a16="http://schemas.microsoft.com/office/drawing/2014/main" id="{89D906B3-AD75-484D-91F4-E25E0944C219}"/>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831056" y="6446520"/>
            <a:ext cx="2529889" cy="303743"/>
          </a:xfrm>
          <a:prstGeom prst="rect">
            <a:avLst/>
          </a:prstGeom>
          <a:noFill/>
          <a:ln>
            <a:noFill/>
          </a:ln>
        </p:spPr>
      </p:pic>
    </p:spTree>
    <p:extLst>
      <p:ext uri="{BB962C8B-B14F-4D97-AF65-F5344CB8AC3E}">
        <p14:creationId xmlns:p14="http://schemas.microsoft.com/office/powerpoint/2010/main" val="250167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28600" y="6400800"/>
            <a:ext cx="2743200" cy="365125"/>
          </a:xfrm>
        </p:spPr>
        <p:txBody>
          <a:bodyPr/>
          <a:lstStyle/>
          <a:p>
            <a:r>
              <a:rPr lang="en-US"/>
              <a:t>Summer 2021</a:t>
            </a:r>
            <a:endParaRPr lang="en-US" dirty="0"/>
          </a:p>
        </p:txBody>
      </p:sp>
      <p:sp>
        <p:nvSpPr>
          <p:cNvPr id="3" name="Footer Placeholder 2"/>
          <p:cNvSpPr>
            <a:spLocks noGrp="1"/>
          </p:cNvSpPr>
          <p:nvPr>
            <p:ph type="ftr" sz="quarter" idx="11"/>
          </p:nvPr>
        </p:nvSpPr>
        <p:spPr>
          <a:xfrm>
            <a:off x="4038600" y="6400800"/>
            <a:ext cx="4114800" cy="365125"/>
          </a:xfrm>
        </p:spPr>
        <p:txBody>
          <a:bodyPr/>
          <a:lstStyle/>
          <a:p>
            <a:endParaRPr lang="en-US" dirty="0"/>
          </a:p>
        </p:txBody>
      </p:sp>
      <p:sp>
        <p:nvSpPr>
          <p:cNvPr id="4" name="Slide Number Placeholder 3"/>
          <p:cNvSpPr>
            <a:spLocks noGrp="1"/>
          </p:cNvSpPr>
          <p:nvPr>
            <p:ph type="sldNum" sz="quarter" idx="12"/>
          </p:nvPr>
        </p:nvSpPr>
        <p:spPr>
          <a:xfrm>
            <a:off x="9217152" y="6400800"/>
            <a:ext cx="2743200" cy="365125"/>
          </a:xfrm>
        </p:spPr>
        <p:txBody>
          <a:bodyPr/>
          <a:lstStyle/>
          <a:p>
            <a:fld id="{784DC4BC-AE01-4C6D-870D-ADD2363A0B6C}" type="slidenum">
              <a:rPr lang="en-US" smtClean="0"/>
              <a:t>‹#›</a:t>
            </a:fld>
            <a:endParaRPr lang="en-US" dirty="0"/>
          </a:p>
        </p:txBody>
      </p:sp>
      <p:pic>
        <p:nvPicPr>
          <p:cNvPr id="6" name="Picture 5" descr="Z:\A-Revenue and Fiscal Affairs\RFA logo banner final.jpg">
            <a:extLst>
              <a:ext uri="{FF2B5EF4-FFF2-40B4-BE49-F238E27FC236}">
                <a16:creationId xmlns:a16="http://schemas.microsoft.com/office/drawing/2014/main" id="{FD09090D-74CB-4E40-A5AB-DB419ED62680}"/>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831056" y="6446520"/>
            <a:ext cx="2529889" cy="303743"/>
          </a:xfrm>
          <a:prstGeom prst="rect">
            <a:avLst/>
          </a:prstGeom>
          <a:noFill/>
          <a:ln>
            <a:noFill/>
          </a:ln>
        </p:spPr>
      </p:pic>
    </p:spTree>
    <p:extLst>
      <p:ext uri="{BB962C8B-B14F-4D97-AF65-F5344CB8AC3E}">
        <p14:creationId xmlns:p14="http://schemas.microsoft.com/office/powerpoint/2010/main" val="2781334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2400"/>
            </a:lvl1pPr>
          </a:lstStyle>
          <a:p>
            <a:r>
              <a:rPr lang="en-US" dirty="0"/>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228600" y="6356351"/>
            <a:ext cx="2743200" cy="365125"/>
          </a:xfrm>
        </p:spPr>
        <p:txBody>
          <a:bodyPr/>
          <a:lstStyle/>
          <a:p>
            <a:r>
              <a:rPr lang="en-US"/>
              <a:t>Summer 2021</a:t>
            </a:r>
            <a:endParaRPr lang="en-US" dirty="0"/>
          </a:p>
        </p:txBody>
      </p:sp>
      <p:sp>
        <p:nvSpPr>
          <p:cNvPr id="6" name="Footer Placeholder 5"/>
          <p:cNvSpPr>
            <a:spLocks noGrp="1"/>
          </p:cNvSpPr>
          <p:nvPr>
            <p:ph type="ftr" sz="quarter" idx="11"/>
          </p:nvPr>
        </p:nvSpPr>
        <p:spPr>
          <a:xfrm>
            <a:off x="4038600" y="6400800"/>
            <a:ext cx="4114800" cy="365125"/>
          </a:xfrm>
        </p:spPr>
        <p:txBody>
          <a:bodyPr/>
          <a:lstStyle/>
          <a:p>
            <a:endParaRPr lang="en-US" dirty="0"/>
          </a:p>
        </p:txBody>
      </p:sp>
      <p:sp>
        <p:nvSpPr>
          <p:cNvPr id="7" name="Slide Number Placeholder 6"/>
          <p:cNvSpPr>
            <a:spLocks noGrp="1"/>
          </p:cNvSpPr>
          <p:nvPr>
            <p:ph type="sldNum" sz="quarter" idx="12"/>
          </p:nvPr>
        </p:nvSpPr>
        <p:spPr>
          <a:xfrm>
            <a:off x="9217152" y="6400800"/>
            <a:ext cx="2743200" cy="365125"/>
          </a:xfrm>
        </p:spPr>
        <p:txBody>
          <a:bodyPr/>
          <a:lstStyle/>
          <a:p>
            <a:fld id="{784DC4BC-AE01-4C6D-870D-ADD2363A0B6C}" type="slidenum">
              <a:rPr lang="en-US" smtClean="0"/>
              <a:t>‹#›</a:t>
            </a:fld>
            <a:endParaRPr lang="en-US" dirty="0"/>
          </a:p>
        </p:txBody>
      </p:sp>
      <p:sp>
        <p:nvSpPr>
          <p:cNvPr id="9" name="Rectangle 8"/>
          <p:cNvSpPr/>
          <p:nvPr/>
        </p:nvSpPr>
        <p:spPr>
          <a:xfrm>
            <a:off x="155448" y="146305"/>
            <a:ext cx="11887200" cy="6266386"/>
          </a:xfrm>
          <a:prstGeom prst="rect">
            <a:avLst/>
          </a:prstGeom>
          <a:noFill/>
          <a:ln w="38100">
            <a:solidFill>
              <a:srgbClr val="1C396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p:cNvSpPr/>
          <p:nvPr/>
        </p:nvSpPr>
        <p:spPr>
          <a:xfrm>
            <a:off x="201168" y="193398"/>
            <a:ext cx="11795760" cy="6172200"/>
          </a:xfrm>
          <a:prstGeom prst="rect">
            <a:avLst/>
          </a:prstGeom>
          <a:noFill/>
          <a:ln w="31750">
            <a:solidFill>
              <a:srgbClr val="CCB4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descr="Z:\A-Revenue and Fiscal Affairs\RFA logo banner final.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31056" y="6446520"/>
            <a:ext cx="2529889" cy="303743"/>
          </a:xfrm>
          <a:prstGeom prst="rect">
            <a:avLst/>
          </a:prstGeom>
          <a:noFill/>
          <a:ln>
            <a:noFill/>
          </a:ln>
        </p:spPr>
      </p:pic>
    </p:spTree>
    <p:extLst>
      <p:ext uri="{BB962C8B-B14F-4D97-AF65-F5344CB8AC3E}">
        <p14:creationId xmlns:p14="http://schemas.microsoft.com/office/powerpoint/2010/main" val="3146977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2400">
                <a:solidFill>
                  <a:srgbClr val="002060"/>
                </a:solidFill>
              </a:defRPr>
            </a:lvl1pPr>
          </a:lstStyle>
          <a:p>
            <a:r>
              <a:rPr lang="en-US" dirty="0"/>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228600" y="6400800"/>
            <a:ext cx="2743200" cy="365125"/>
          </a:xfrm>
        </p:spPr>
        <p:txBody>
          <a:bodyPr/>
          <a:lstStyle/>
          <a:p>
            <a:r>
              <a:rPr lang="en-US"/>
              <a:t>Summer 2021</a:t>
            </a:r>
            <a:endParaRPr lang="en-US" dirty="0"/>
          </a:p>
        </p:txBody>
      </p:sp>
      <p:sp>
        <p:nvSpPr>
          <p:cNvPr id="6" name="Footer Placeholder 5"/>
          <p:cNvSpPr>
            <a:spLocks noGrp="1"/>
          </p:cNvSpPr>
          <p:nvPr>
            <p:ph type="ftr" sz="quarter" idx="11"/>
          </p:nvPr>
        </p:nvSpPr>
        <p:spPr>
          <a:xfrm>
            <a:off x="4038600" y="6400800"/>
            <a:ext cx="4114800" cy="365125"/>
          </a:xfrm>
        </p:spPr>
        <p:txBody>
          <a:bodyPr/>
          <a:lstStyle/>
          <a:p>
            <a:endParaRPr lang="en-US" dirty="0"/>
          </a:p>
        </p:txBody>
      </p:sp>
      <p:sp>
        <p:nvSpPr>
          <p:cNvPr id="7" name="Slide Number Placeholder 6"/>
          <p:cNvSpPr>
            <a:spLocks noGrp="1"/>
          </p:cNvSpPr>
          <p:nvPr>
            <p:ph type="sldNum" sz="quarter" idx="12"/>
          </p:nvPr>
        </p:nvSpPr>
        <p:spPr>
          <a:xfrm>
            <a:off x="9217152" y="6400800"/>
            <a:ext cx="2743200" cy="365125"/>
          </a:xfrm>
        </p:spPr>
        <p:txBody>
          <a:bodyPr/>
          <a:lstStyle/>
          <a:p>
            <a:fld id="{784DC4BC-AE01-4C6D-870D-ADD2363A0B6C}" type="slidenum">
              <a:rPr lang="en-US" smtClean="0"/>
              <a:t>‹#›</a:t>
            </a:fld>
            <a:endParaRPr lang="en-US" dirty="0"/>
          </a:p>
        </p:txBody>
      </p:sp>
      <p:sp>
        <p:nvSpPr>
          <p:cNvPr id="9" name="Rectangle 8"/>
          <p:cNvSpPr/>
          <p:nvPr/>
        </p:nvSpPr>
        <p:spPr>
          <a:xfrm>
            <a:off x="155448" y="146305"/>
            <a:ext cx="11887200" cy="6266386"/>
          </a:xfrm>
          <a:prstGeom prst="rect">
            <a:avLst/>
          </a:prstGeom>
          <a:noFill/>
          <a:ln w="38100">
            <a:solidFill>
              <a:srgbClr val="1C396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p:cNvSpPr/>
          <p:nvPr/>
        </p:nvSpPr>
        <p:spPr>
          <a:xfrm>
            <a:off x="201168" y="193398"/>
            <a:ext cx="11795760" cy="6172200"/>
          </a:xfrm>
          <a:prstGeom prst="rect">
            <a:avLst/>
          </a:prstGeom>
          <a:noFill/>
          <a:ln w="31750">
            <a:solidFill>
              <a:srgbClr val="CCB4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descr="Z:\A-Revenue and Fiscal Affairs\RFA logo banner final.jpg">
            <a:extLst>
              <a:ext uri="{FF2B5EF4-FFF2-40B4-BE49-F238E27FC236}">
                <a16:creationId xmlns:a16="http://schemas.microsoft.com/office/drawing/2014/main" id="{2DADB3AE-8083-4F21-95B9-8A3C43D30F4F}"/>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831056" y="6446520"/>
            <a:ext cx="2529889" cy="303743"/>
          </a:xfrm>
          <a:prstGeom prst="rect">
            <a:avLst/>
          </a:prstGeom>
          <a:noFill/>
          <a:ln>
            <a:noFill/>
          </a:ln>
        </p:spPr>
      </p:pic>
    </p:spTree>
    <p:extLst>
      <p:ext uri="{BB962C8B-B14F-4D97-AF65-F5344CB8AC3E}">
        <p14:creationId xmlns:p14="http://schemas.microsoft.com/office/powerpoint/2010/main" val="3135585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12285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604356"/>
            <a:ext cx="10515600" cy="457260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14251" y="6356352"/>
            <a:ext cx="2743200" cy="365125"/>
          </a:xfrm>
          <a:prstGeom prst="rect">
            <a:avLst/>
          </a:prstGeom>
        </p:spPr>
        <p:txBody>
          <a:bodyPr vert="horz" lIns="91440" tIns="45720" rIns="91440" bIns="45720" rtlCol="0" anchor="ctr"/>
          <a:lstStyle>
            <a:lvl1pPr algn="l">
              <a:defRPr sz="1000" b="1" i="1">
                <a:solidFill>
                  <a:srgbClr val="002060"/>
                </a:solidFill>
                <a:latin typeface="Book Antiqua" panose="02040602050305030304" pitchFamily="18" charset="0"/>
              </a:defRPr>
            </a:lvl1pPr>
          </a:lstStyle>
          <a:p>
            <a:r>
              <a:rPr lang="en-US"/>
              <a:t>Summer 2021</a:t>
            </a:r>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000" b="0">
                <a:solidFill>
                  <a:srgbClr val="002060"/>
                </a:solidFill>
                <a:latin typeface="Franklin Gothic Book" panose="020B0503020102020204" pitchFamily="34" charset="0"/>
              </a:defRPr>
            </a:lvl1pPr>
          </a:lstStyle>
          <a:p>
            <a:endParaRPr lang="en-US" dirty="0"/>
          </a:p>
        </p:txBody>
      </p:sp>
      <p:sp>
        <p:nvSpPr>
          <p:cNvPr id="6" name="Slide Number Placeholder 5"/>
          <p:cNvSpPr>
            <a:spLocks noGrp="1"/>
          </p:cNvSpPr>
          <p:nvPr>
            <p:ph type="sldNum" sz="quarter" idx="4"/>
          </p:nvPr>
        </p:nvSpPr>
        <p:spPr>
          <a:xfrm>
            <a:off x="9034549" y="6356352"/>
            <a:ext cx="2743200" cy="365125"/>
          </a:xfrm>
          <a:prstGeom prst="rect">
            <a:avLst/>
          </a:prstGeom>
        </p:spPr>
        <p:txBody>
          <a:bodyPr vert="horz" lIns="91440" tIns="45720" rIns="91440" bIns="45720" rtlCol="0" anchor="ctr"/>
          <a:lstStyle>
            <a:lvl1pPr algn="r">
              <a:defRPr sz="1000" b="1">
                <a:solidFill>
                  <a:srgbClr val="002060"/>
                </a:solidFill>
                <a:latin typeface="Book Antiqua" panose="02040602050305030304" pitchFamily="18" charset="0"/>
              </a:defRPr>
            </a:lvl1pPr>
          </a:lstStyle>
          <a:p>
            <a:fld id="{784DC4BC-AE01-4C6D-870D-ADD2363A0B6C}" type="slidenum">
              <a:rPr lang="en-US" smtClean="0"/>
              <a:pPr/>
              <a:t>‹#›</a:t>
            </a:fld>
            <a:endParaRPr lang="en-US" dirty="0"/>
          </a:p>
        </p:txBody>
      </p:sp>
    </p:spTree>
    <p:extLst>
      <p:ext uri="{BB962C8B-B14F-4D97-AF65-F5344CB8AC3E}">
        <p14:creationId xmlns:p14="http://schemas.microsoft.com/office/powerpoint/2010/main" val="27267117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ftr="0"/>
  <p:txStyles>
    <p:titleStyle>
      <a:lvl1pPr algn="l" defTabSz="685800" rtl="0" eaLnBrk="1" latinLnBrk="0" hangingPunct="1">
        <a:lnSpc>
          <a:spcPct val="90000"/>
        </a:lnSpc>
        <a:spcBef>
          <a:spcPct val="0"/>
        </a:spcBef>
        <a:buNone/>
        <a:defRPr sz="3000" b="0" kern="1200">
          <a:solidFill>
            <a:srgbClr val="002060"/>
          </a:solidFill>
          <a:latin typeface="Franklin Gothic Medium" panose="020B06030201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b="0" kern="1200">
          <a:solidFill>
            <a:srgbClr val="002060"/>
          </a:solidFill>
          <a:latin typeface="Franklin Gothic Book" panose="020B05030201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b="0" kern="1200">
          <a:solidFill>
            <a:srgbClr val="002060"/>
          </a:solidFill>
          <a:latin typeface="Franklin Gothic Book" panose="020B05030201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b="0" kern="1200">
          <a:solidFill>
            <a:srgbClr val="002060"/>
          </a:solidFill>
          <a:latin typeface="Franklin Gothic Book" panose="020B05030201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b="0" kern="1200">
          <a:solidFill>
            <a:srgbClr val="002060"/>
          </a:solidFill>
          <a:latin typeface="Franklin Gothic Book" panose="020B05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00" b="0" kern="1200">
          <a:solidFill>
            <a:srgbClr val="002060"/>
          </a:solidFill>
          <a:latin typeface="Franklin Gothic Book" panose="020B05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12285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604356"/>
            <a:ext cx="10515600" cy="457260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14251" y="6356352"/>
            <a:ext cx="2743200" cy="365125"/>
          </a:xfrm>
          <a:prstGeom prst="rect">
            <a:avLst/>
          </a:prstGeom>
        </p:spPr>
        <p:txBody>
          <a:bodyPr vert="horz" lIns="91440" tIns="45720" rIns="91440" bIns="45720" rtlCol="0" anchor="ctr"/>
          <a:lstStyle>
            <a:lvl1pPr algn="l">
              <a:defRPr sz="1000" b="1" i="1">
                <a:solidFill>
                  <a:srgbClr val="002060"/>
                </a:solidFill>
                <a:latin typeface="Book Antiqua" panose="02040602050305030304" pitchFamily="18" charset="0"/>
              </a:defRPr>
            </a:lvl1pPr>
          </a:lstStyle>
          <a:p>
            <a:r>
              <a:rPr lang="en-US"/>
              <a:t>Summer 2021</a:t>
            </a:r>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000" b="0">
                <a:solidFill>
                  <a:srgbClr val="002060"/>
                </a:solidFill>
                <a:latin typeface="Franklin Gothic Book" panose="020B0503020102020204" pitchFamily="34" charset="0"/>
              </a:defRPr>
            </a:lvl1pPr>
          </a:lstStyle>
          <a:p>
            <a:endParaRPr lang="en-US" dirty="0"/>
          </a:p>
        </p:txBody>
      </p:sp>
      <p:sp>
        <p:nvSpPr>
          <p:cNvPr id="6" name="Slide Number Placeholder 5"/>
          <p:cNvSpPr>
            <a:spLocks noGrp="1"/>
          </p:cNvSpPr>
          <p:nvPr>
            <p:ph type="sldNum" sz="quarter" idx="4"/>
          </p:nvPr>
        </p:nvSpPr>
        <p:spPr>
          <a:xfrm>
            <a:off x="9034549" y="6356352"/>
            <a:ext cx="2743200" cy="365125"/>
          </a:xfrm>
          <a:prstGeom prst="rect">
            <a:avLst/>
          </a:prstGeom>
        </p:spPr>
        <p:txBody>
          <a:bodyPr vert="horz" lIns="91440" tIns="45720" rIns="91440" bIns="45720" rtlCol="0" anchor="ctr"/>
          <a:lstStyle>
            <a:lvl1pPr algn="r">
              <a:defRPr sz="1000" b="1">
                <a:solidFill>
                  <a:srgbClr val="002060"/>
                </a:solidFill>
                <a:latin typeface="Book Antiqua" panose="02040602050305030304" pitchFamily="18" charset="0"/>
              </a:defRPr>
            </a:lvl1pPr>
          </a:lstStyle>
          <a:p>
            <a:fld id="{784DC4BC-AE01-4C6D-870D-ADD2363A0B6C}" type="slidenum">
              <a:rPr lang="en-US" smtClean="0"/>
              <a:pPr/>
              <a:t>‹#›</a:t>
            </a:fld>
            <a:endParaRPr lang="en-US" dirty="0"/>
          </a:p>
        </p:txBody>
      </p:sp>
    </p:spTree>
    <p:extLst>
      <p:ext uri="{BB962C8B-B14F-4D97-AF65-F5344CB8AC3E}">
        <p14:creationId xmlns:p14="http://schemas.microsoft.com/office/powerpoint/2010/main" val="236185283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Lst>
  <p:hf hdr="0" ftr="0"/>
  <p:txStyles>
    <p:titleStyle>
      <a:lvl1pPr algn="l" defTabSz="685800" rtl="0" eaLnBrk="1" latinLnBrk="0" hangingPunct="1">
        <a:lnSpc>
          <a:spcPct val="90000"/>
        </a:lnSpc>
        <a:spcBef>
          <a:spcPct val="0"/>
        </a:spcBef>
        <a:buNone/>
        <a:defRPr sz="3000" b="0" kern="1200">
          <a:solidFill>
            <a:srgbClr val="002060"/>
          </a:solidFill>
          <a:latin typeface="Franklin Gothic Medium" panose="020B06030201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b="0" kern="1200">
          <a:solidFill>
            <a:srgbClr val="002060"/>
          </a:solidFill>
          <a:latin typeface="Franklin Gothic Book" panose="020B05030201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b="0" kern="1200">
          <a:solidFill>
            <a:srgbClr val="002060"/>
          </a:solidFill>
          <a:latin typeface="Franklin Gothic Book" panose="020B05030201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b="0" kern="1200">
          <a:solidFill>
            <a:srgbClr val="002060"/>
          </a:solidFill>
          <a:latin typeface="Franklin Gothic Book" panose="020B05030201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b="0" kern="1200">
          <a:solidFill>
            <a:srgbClr val="002060"/>
          </a:solidFill>
          <a:latin typeface="Franklin Gothic Book" panose="020B05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00" b="0" kern="1200">
          <a:solidFill>
            <a:srgbClr val="002060"/>
          </a:solidFill>
          <a:latin typeface="Franklin Gothic Book" panose="020B05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frank.rainwater@rfa.sc.gov" TargetMode="External"/><Relationship Id="rId2" Type="http://schemas.openxmlformats.org/officeDocument/2006/relationships/hyperlink" Target="mailto:victor.frontroth@rfa.sc.gov" TargetMode="Externa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8236" y="2219154"/>
            <a:ext cx="10095528" cy="1209317"/>
          </a:xfrm>
        </p:spPr>
        <p:txBody>
          <a:bodyPr>
            <a:normAutofit fontScale="90000"/>
          </a:bodyPr>
          <a:lstStyle/>
          <a:p>
            <a:r>
              <a:rPr lang="en-US" sz="4000" cap="small" dirty="0"/>
              <a:t>Census and Redistricting</a:t>
            </a:r>
            <a:br>
              <a:rPr lang="en-US" cap="small" dirty="0"/>
            </a:br>
            <a:r>
              <a:rPr lang="en-US" sz="3100" dirty="0"/>
              <a:t>Summer 2021</a:t>
            </a:r>
            <a:br>
              <a:rPr lang="en-US" dirty="0"/>
            </a:br>
            <a:br>
              <a:rPr lang="en-US" sz="3100" dirty="0"/>
            </a:br>
            <a:br>
              <a:rPr lang="en-US" sz="3100" dirty="0"/>
            </a:br>
            <a:br>
              <a:rPr lang="en-US" sz="3100" dirty="0"/>
            </a:br>
            <a:br>
              <a:rPr lang="en-US" sz="3100" dirty="0"/>
            </a:br>
            <a:br>
              <a:rPr lang="en-US" sz="3100" dirty="0"/>
            </a:br>
            <a:endParaRPr lang="en-US" sz="2000" dirty="0"/>
          </a:p>
        </p:txBody>
      </p:sp>
      <p:sp>
        <p:nvSpPr>
          <p:cNvPr id="3" name="Content Placeholder 2"/>
          <p:cNvSpPr>
            <a:spLocks noGrp="1"/>
          </p:cNvSpPr>
          <p:nvPr>
            <p:ph type="subTitle" idx="1"/>
          </p:nvPr>
        </p:nvSpPr>
        <p:spPr>
          <a:xfrm>
            <a:off x="1378317" y="4815281"/>
            <a:ext cx="9284901" cy="1845578"/>
          </a:xfrm>
        </p:spPr>
        <p:txBody>
          <a:bodyPr>
            <a:normAutofit/>
          </a:bodyPr>
          <a:lstStyle/>
          <a:p>
            <a:r>
              <a:rPr lang="en-US" b="1" dirty="0"/>
              <a:t>	</a:t>
            </a:r>
            <a:endParaRPr lang="en-US" dirty="0"/>
          </a:p>
          <a:p>
            <a:endParaRPr lang="en-US" dirty="0"/>
          </a:p>
        </p:txBody>
      </p:sp>
      <p:sp>
        <p:nvSpPr>
          <p:cNvPr id="6" name="TextBox 5"/>
          <p:cNvSpPr txBox="1"/>
          <p:nvPr/>
        </p:nvSpPr>
        <p:spPr>
          <a:xfrm>
            <a:off x="5638801" y="2973978"/>
            <a:ext cx="65" cy="27699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2">
            <a:extLst>
              <a:ext uri="{FF2B5EF4-FFF2-40B4-BE49-F238E27FC236}">
                <a16:creationId xmlns:a16="http://schemas.microsoft.com/office/drawing/2014/main" id="{4A9DC301-3EED-41C4-A35E-DF052CBB7A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617" y="5001846"/>
            <a:ext cx="1342801" cy="1342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a:extLst>
              <a:ext uri="{FF2B5EF4-FFF2-40B4-BE49-F238E27FC236}">
                <a16:creationId xmlns:a16="http://schemas.microsoft.com/office/drawing/2014/main" id="{643464D3-81D3-424E-B9F8-5F7F4DF8CA52}"/>
              </a:ext>
            </a:extLst>
          </p:cNvPr>
          <p:cNvSpPr txBox="1">
            <a:spLocks/>
          </p:cNvSpPr>
          <p:nvPr/>
        </p:nvSpPr>
        <p:spPr>
          <a:xfrm>
            <a:off x="1416017" y="5197935"/>
            <a:ext cx="7187342" cy="950621"/>
          </a:xfrm>
          <a:prstGeom prst="rect">
            <a:avLst/>
          </a:prstGeom>
        </p:spPr>
        <p:txBody>
          <a:bodyPr vert="horz" lIns="91440" tIns="45720" rIns="91440" bIns="45720" rtlCol="0" anchor="ctr">
            <a:noAutofit/>
          </a:bodyPr>
          <a:lstStyle>
            <a:lvl1pPr algn="ctr" defTabSz="685800" rtl="0" eaLnBrk="1" latinLnBrk="0" hangingPunct="1">
              <a:lnSpc>
                <a:spcPct val="100000"/>
              </a:lnSpc>
              <a:spcBef>
                <a:spcPct val="0"/>
              </a:spcBef>
              <a:buNone/>
              <a:defRPr sz="3600" b="0" kern="1200">
                <a:solidFill>
                  <a:srgbClr val="002060"/>
                </a:solidFill>
                <a:latin typeface="Franklin Gothic Medium" panose="020B0603020102020204" pitchFamily="34" charset="0"/>
                <a:ea typeface="+mj-ea"/>
                <a:cs typeface="+mj-cs"/>
              </a:defRPr>
            </a:lvl1pPr>
          </a:lstStyle>
          <a:p>
            <a:pPr defTabSz="889000">
              <a:spcAft>
                <a:spcPct val="35000"/>
              </a:spcAft>
            </a:pPr>
            <a:r>
              <a:rPr lang="en-US" sz="2200" dirty="0">
                <a:solidFill>
                  <a:schemeClr val="accent5">
                    <a:lumMod val="50000"/>
                  </a:schemeClr>
                </a:solidFill>
                <a:latin typeface="Franklin Gothic Book" panose="020B0503020102020204" pitchFamily="34" charset="0"/>
              </a:rPr>
              <a:t>S</a:t>
            </a:r>
            <a:r>
              <a:rPr lang="en-US" sz="2200" cap="small" dirty="0">
                <a:solidFill>
                  <a:schemeClr val="accent5">
                    <a:lumMod val="50000"/>
                  </a:schemeClr>
                </a:solidFill>
                <a:latin typeface="Franklin Gothic Book" panose="020B0503020102020204" pitchFamily="34" charset="0"/>
              </a:rPr>
              <a:t>outh</a:t>
            </a:r>
            <a:r>
              <a:rPr lang="en-US" sz="2200" dirty="0">
                <a:solidFill>
                  <a:schemeClr val="accent5">
                    <a:lumMod val="50000"/>
                  </a:schemeClr>
                </a:solidFill>
                <a:latin typeface="Franklin Gothic Book" panose="020B0503020102020204" pitchFamily="34" charset="0"/>
              </a:rPr>
              <a:t> C</a:t>
            </a:r>
            <a:r>
              <a:rPr lang="en-US" sz="2200" cap="small" dirty="0">
                <a:solidFill>
                  <a:schemeClr val="accent5">
                    <a:lumMod val="50000"/>
                  </a:schemeClr>
                </a:solidFill>
                <a:latin typeface="Franklin Gothic Book" panose="020B0503020102020204" pitchFamily="34" charset="0"/>
              </a:rPr>
              <a:t>arolina</a:t>
            </a:r>
            <a:r>
              <a:rPr lang="en-US" sz="2200" dirty="0">
                <a:solidFill>
                  <a:schemeClr val="accent5">
                    <a:lumMod val="50000"/>
                  </a:schemeClr>
                </a:solidFill>
                <a:latin typeface="Franklin Gothic Book" panose="020B0503020102020204" pitchFamily="34" charset="0"/>
              </a:rPr>
              <a:t> R</a:t>
            </a:r>
            <a:r>
              <a:rPr lang="en-US" sz="2200" cap="small" dirty="0">
                <a:solidFill>
                  <a:schemeClr val="accent5">
                    <a:lumMod val="50000"/>
                  </a:schemeClr>
                </a:solidFill>
                <a:latin typeface="Franklin Gothic Book" panose="020B0503020102020204" pitchFamily="34" charset="0"/>
              </a:rPr>
              <a:t>evenue and</a:t>
            </a:r>
            <a:r>
              <a:rPr lang="en-US" sz="2200" dirty="0">
                <a:solidFill>
                  <a:schemeClr val="accent5">
                    <a:lumMod val="50000"/>
                  </a:schemeClr>
                </a:solidFill>
                <a:latin typeface="Franklin Gothic Book" panose="020B0503020102020204" pitchFamily="34" charset="0"/>
              </a:rPr>
              <a:t> F</a:t>
            </a:r>
            <a:r>
              <a:rPr lang="en-US" sz="2200" cap="small" dirty="0">
                <a:solidFill>
                  <a:schemeClr val="accent5">
                    <a:lumMod val="50000"/>
                  </a:schemeClr>
                </a:solidFill>
                <a:latin typeface="Franklin Gothic Book" panose="020B0503020102020204" pitchFamily="34" charset="0"/>
              </a:rPr>
              <a:t>iscal</a:t>
            </a:r>
            <a:r>
              <a:rPr lang="en-US" sz="2200" dirty="0">
                <a:solidFill>
                  <a:schemeClr val="accent5">
                    <a:lumMod val="50000"/>
                  </a:schemeClr>
                </a:solidFill>
                <a:latin typeface="Franklin Gothic Book" panose="020B0503020102020204" pitchFamily="34" charset="0"/>
              </a:rPr>
              <a:t> A</a:t>
            </a:r>
            <a:r>
              <a:rPr lang="en-US" sz="2200" cap="small" dirty="0">
                <a:solidFill>
                  <a:schemeClr val="accent5">
                    <a:lumMod val="50000"/>
                  </a:schemeClr>
                </a:solidFill>
                <a:latin typeface="Franklin Gothic Book" panose="020B0503020102020204" pitchFamily="34" charset="0"/>
              </a:rPr>
              <a:t>ffairs</a:t>
            </a:r>
            <a:r>
              <a:rPr lang="en-US" sz="2200" dirty="0">
                <a:solidFill>
                  <a:schemeClr val="accent5">
                    <a:lumMod val="50000"/>
                  </a:schemeClr>
                </a:solidFill>
                <a:latin typeface="Franklin Gothic Book" panose="020B0503020102020204" pitchFamily="34" charset="0"/>
              </a:rPr>
              <a:t> O</a:t>
            </a:r>
            <a:r>
              <a:rPr lang="en-US" sz="2200" cap="small" dirty="0">
                <a:solidFill>
                  <a:schemeClr val="accent5">
                    <a:lumMod val="50000"/>
                  </a:schemeClr>
                </a:solidFill>
                <a:latin typeface="Franklin Gothic Book" panose="020B0503020102020204" pitchFamily="34" charset="0"/>
              </a:rPr>
              <a:t>ffice</a:t>
            </a:r>
            <a:br>
              <a:rPr lang="en-US" sz="2400" dirty="0">
                <a:solidFill>
                  <a:schemeClr val="accent5">
                    <a:lumMod val="50000"/>
                  </a:schemeClr>
                </a:solidFill>
                <a:latin typeface="Franklin Gothic Book" panose="020B0503020102020204" pitchFamily="34" charset="0"/>
              </a:rPr>
            </a:br>
            <a:r>
              <a:rPr lang="en-US" sz="2000" i="1" dirty="0">
                <a:solidFill>
                  <a:schemeClr val="accent5">
                    <a:lumMod val="50000"/>
                  </a:schemeClr>
                </a:solidFill>
                <a:latin typeface="Franklin Gothic Book" panose="020B0503020102020204" pitchFamily="34" charset="0"/>
              </a:rPr>
              <a:t>Transforming data into solutions for South Carolina</a:t>
            </a:r>
          </a:p>
        </p:txBody>
      </p:sp>
    </p:spTree>
    <p:extLst>
      <p:ext uri="{BB962C8B-B14F-4D97-AF65-F5344CB8AC3E}">
        <p14:creationId xmlns:p14="http://schemas.microsoft.com/office/powerpoint/2010/main" val="2117313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Issues – Racial Gerrymandering</a:t>
            </a:r>
          </a:p>
        </p:txBody>
      </p:sp>
      <p:sp>
        <p:nvSpPr>
          <p:cNvPr id="3" name="Content Placeholder 2"/>
          <p:cNvSpPr>
            <a:spLocks noGrp="1"/>
          </p:cNvSpPr>
          <p:nvPr>
            <p:ph idx="1"/>
          </p:nvPr>
        </p:nvSpPr>
        <p:spPr/>
        <p:txBody>
          <a:bodyPr>
            <a:normAutofit fontScale="70000" lnSpcReduction="20000"/>
          </a:bodyPr>
          <a:lstStyle/>
          <a:p>
            <a:pPr marL="2000250" lvl="1" indent="0">
              <a:tabLst>
                <a:tab pos="514350" algn="l"/>
              </a:tabLst>
            </a:pPr>
            <a:r>
              <a:rPr lang="en-US" sz="2900" dirty="0">
                <a:solidFill>
                  <a:srgbClr val="002060"/>
                </a:solidFill>
                <a:latin typeface="Franklin Gothic Book" panose="020B0503020102020204" pitchFamily="34" charset="0"/>
              </a:rPr>
              <a:t>Shaw v. Reno (1993) – First racial gerrymandering case to reach the Supreme Court. Court ruled racial gerrymandering was a violation of Equal Protection.</a:t>
            </a:r>
          </a:p>
          <a:p>
            <a:pPr marL="2000250" lvl="1" indent="0">
              <a:tabLst>
                <a:tab pos="514350" algn="l"/>
              </a:tabLst>
            </a:pPr>
            <a:endParaRPr lang="en-US" sz="2900" dirty="0">
              <a:solidFill>
                <a:srgbClr val="002060"/>
              </a:solidFill>
              <a:latin typeface="Franklin Gothic Book" panose="020B0503020102020204" pitchFamily="34" charset="0"/>
            </a:endParaRPr>
          </a:p>
          <a:p>
            <a:pPr marL="2057400" indent="0">
              <a:tabLst>
                <a:tab pos="514350" algn="l"/>
              </a:tabLst>
            </a:pPr>
            <a:r>
              <a:rPr lang="en-US" sz="2900" dirty="0">
                <a:solidFill>
                  <a:srgbClr val="002060"/>
                </a:solidFill>
                <a:latin typeface="Franklin Gothic Book" panose="020B0503020102020204" pitchFamily="34" charset="0"/>
              </a:rPr>
              <a:t>Bush v. Vera (1996) – Race should not be a predominate factor in drawing plans. Race can be a factor, but must be subordinate to traditional redistricting principles. If redistricting principles were subordinate to race, then strict scrutiny can apply to a redistricting plan by the court. </a:t>
            </a:r>
          </a:p>
          <a:p>
            <a:pPr marL="2057400" indent="0">
              <a:tabLst>
                <a:tab pos="514350" algn="l"/>
              </a:tabLst>
            </a:pPr>
            <a:endParaRPr lang="en-US" sz="2900" dirty="0">
              <a:solidFill>
                <a:srgbClr val="002060"/>
              </a:solidFill>
              <a:latin typeface="Franklin Gothic Book" panose="020B0503020102020204" pitchFamily="34" charset="0"/>
            </a:endParaRPr>
          </a:p>
          <a:p>
            <a:r>
              <a:rPr lang="en-US" sz="2900" dirty="0"/>
              <a:t>Strict scrutiny of a plan requires court to determine if the state had a compelling interest in creating a district with race as predominate factor.</a:t>
            </a:r>
          </a:p>
          <a:p>
            <a:endParaRPr lang="en-US" sz="2900" dirty="0"/>
          </a:p>
          <a:p>
            <a:r>
              <a:rPr lang="en-US" sz="2900" dirty="0"/>
              <a:t>Alabama Legislative Black Caucus v. Alabama (2015) – “A racial gerrymandering claim, however, applies to the boundaries of individual districts.”</a:t>
            </a:r>
          </a:p>
          <a:p>
            <a:pPr lvl="3"/>
            <a:endParaRPr lang="en-US" dirty="0"/>
          </a:p>
          <a:p>
            <a:pPr lvl="3"/>
            <a:endParaRPr lang="en-US" dirty="0"/>
          </a:p>
          <a:p>
            <a:pPr lvl="3"/>
            <a:endParaRPr lang="en-US" dirty="0"/>
          </a:p>
          <a:p>
            <a:pPr lvl="3"/>
            <a:endParaRPr lang="en-US" dirty="0"/>
          </a:p>
        </p:txBody>
      </p:sp>
      <p:pic>
        <p:nvPicPr>
          <p:cNvPr id="3076" name="Picture 4" descr="Image result for end gerrymandering pictur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448" y="1645640"/>
            <a:ext cx="2295625" cy="1665634"/>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14C31A64-8768-4B1A-BBE2-93D0F7692BB7}"/>
              </a:ext>
            </a:extLst>
          </p:cNvPr>
          <p:cNvSpPr>
            <a:spLocks noGrp="1"/>
          </p:cNvSpPr>
          <p:nvPr>
            <p:ph type="sldNum" sz="quarter" idx="12"/>
          </p:nvPr>
        </p:nvSpPr>
        <p:spPr/>
        <p:txBody>
          <a:bodyPr/>
          <a:lstStyle/>
          <a:p>
            <a:fld id="{784DC4BC-AE01-4C6D-870D-ADD2363A0B6C}" type="slidenum">
              <a:rPr lang="en-US" smtClean="0"/>
              <a:t>10</a:t>
            </a:fld>
            <a:endParaRPr lang="en-US" dirty="0"/>
          </a:p>
        </p:txBody>
      </p:sp>
      <p:sp>
        <p:nvSpPr>
          <p:cNvPr id="5" name="Date Placeholder 4">
            <a:extLst>
              <a:ext uri="{FF2B5EF4-FFF2-40B4-BE49-F238E27FC236}">
                <a16:creationId xmlns:a16="http://schemas.microsoft.com/office/drawing/2014/main" id="{201D0C48-213A-44A2-8F09-137377BE197C}"/>
              </a:ext>
            </a:extLst>
          </p:cNvPr>
          <p:cNvSpPr>
            <a:spLocks noGrp="1"/>
          </p:cNvSpPr>
          <p:nvPr>
            <p:ph type="dt" sz="half" idx="10"/>
          </p:nvPr>
        </p:nvSpPr>
        <p:spPr/>
        <p:txBody>
          <a:bodyPr/>
          <a:lstStyle/>
          <a:p>
            <a:r>
              <a:rPr lang="en-US"/>
              <a:t>Summer 2021</a:t>
            </a:r>
            <a:endParaRPr lang="en-US" dirty="0"/>
          </a:p>
        </p:txBody>
      </p:sp>
    </p:spTree>
    <p:extLst>
      <p:ext uri="{BB962C8B-B14F-4D97-AF65-F5344CB8AC3E}">
        <p14:creationId xmlns:p14="http://schemas.microsoft.com/office/powerpoint/2010/main" val="2092491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Racial Gerrymandering</a:t>
            </a:r>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50358" y="2761862"/>
            <a:ext cx="4535586" cy="2890576"/>
          </a:xfrm>
        </p:spPr>
      </p:pic>
      <p:sp>
        <p:nvSpPr>
          <p:cNvPr id="3" name="Slide Number Placeholder 2">
            <a:extLst>
              <a:ext uri="{FF2B5EF4-FFF2-40B4-BE49-F238E27FC236}">
                <a16:creationId xmlns:a16="http://schemas.microsoft.com/office/drawing/2014/main" id="{0084EB62-E9CF-45EA-A40B-BBE904712275}"/>
              </a:ext>
            </a:extLst>
          </p:cNvPr>
          <p:cNvSpPr>
            <a:spLocks noGrp="1"/>
          </p:cNvSpPr>
          <p:nvPr>
            <p:ph type="sldNum" sz="quarter" idx="12"/>
          </p:nvPr>
        </p:nvSpPr>
        <p:spPr/>
        <p:txBody>
          <a:bodyPr/>
          <a:lstStyle/>
          <a:p>
            <a:fld id="{784DC4BC-AE01-4C6D-870D-ADD2363A0B6C}" type="slidenum">
              <a:rPr lang="en-US" smtClean="0"/>
              <a:t>11</a:t>
            </a:fld>
            <a:endParaRPr lang="en-US" dirty="0"/>
          </a:p>
        </p:txBody>
      </p:sp>
      <p:pic>
        <p:nvPicPr>
          <p:cNvPr id="6" name="Content Placeholder 12">
            <a:extLst>
              <a:ext uri="{FF2B5EF4-FFF2-40B4-BE49-F238E27FC236}">
                <a16:creationId xmlns:a16="http://schemas.microsoft.com/office/drawing/2014/main" id="{824CB8D9-D0B2-4FD0-99D3-116B24B81106}"/>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764180" y="1776316"/>
            <a:ext cx="4905943" cy="4336146"/>
          </a:xfrm>
        </p:spPr>
      </p:pic>
      <p:sp>
        <p:nvSpPr>
          <p:cNvPr id="4" name="Date Placeholder 3">
            <a:extLst>
              <a:ext uri="{FF2B5EF4-FFF2-40B4-BE49-F238E27FC236}">
                <a16:creationId xmlns:a16="http://schemas.microsoft.com/office/drawing/2014/main" id="{F62F3956-3A43-47A2-ADFC-B4379CBE37CF}"/>
              </a:ext>
            </a:extLst>
          </p:cNvPr>
          <p:cNvSpPr>
            <a:spLocks noGrp="1"/>
          </p:cNvSpPr>
          <p:nvPr>
            <p:ph type="dt" sz="half" idx="10"/>
          </p:nvPr>
        </p:nvSpPr>
        <p:spPr/>
        <p:txBody>
          <a:bodyPr/>
          <a:lstStyle/>
          <a:p>
            <a:r>
              <a:rPr lang="en-US"/>
              <a:t>Summer 2021</a:t>
            </a:r>
            <a:endParaRPr lang="en-US" dirty="0"/>
          </a:p>
        </p:txBody>
      </p:sp>
    </p:spTree>
    <p:extLst>
      <p:ext uri="{BB962C8B-B14F-4D97-AF65-F5344CB8AC3E}">
        <p14:creationId xmlns:p14="http://schemas.microsoft.com/office/powerpoint/2010/main" val="1543085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1037"/>
            <a:ext cx="10515600" cy="1006473"/>
          </a:xfrm>
        </p:spPr>
        <p:txBody>
          <a:bodyPr/>
          <a:lstStyle/>
          <a:p>
            <a:r>
              <a:rPr lang="en-US" dirty="0"/>
              <a:t>Key Issues - Voting Rights Act, Section 2</a:t>
            </a:r>
          </a:p>
        </p:txBody>
      </p:sp>
      <p:sp>
        <p:nvSpPr>
          <p:cNvPr id="3" name="Content Placeholder 2"/>
          <p:cNvSpPr>
            <a:spLocks noGrp="1"/>
          </p:cNvSpPr>
          <p:nvPr>
            <p:ph idx="1"/>
          </p:nvPr>
        </p:nvSpPr>
        <p:spPr>
          <a:xfrm>
            <a:off x="838200" y="2047507"/>
            <a:ext cx="10515600" cy="4129456"/>
          </a:xfrm>
        </p:spPr>
        <p:txBody>
          <a:bodyPr>
            <a:normAutofit/>
          </a:bodyPr>
          <a:lstStyle/>
          <a:p>
            <a:r>
              <a:rPr lang="en-US" sz="2400" dirty="0"/>
              <a:t>Section 2 - protects the interest of the racial minority population.</a:t>
            </a:r>
          </a:p>
          <a:p>
            <a:r>
              <a:rPr lang="en-US" sz="2400" dirty="0"/>
              <a:t>City of Mobile v. Bolden (1980) – while the plan did not have the intent of discrimination it had the effect. </a:t>
            </a:r>
          </a:p>
          <a:p>
            <a:r>
              <a:rPr lang="en-US" sz="2400" dirty="0"/>
              <a:t>Section 2 amendment in 1982 by Congress.</a:t>
            </a:r>
          </a:p>
          <a:p>
            <a:r>
              <a:rPr lang="en-US" sz="2400" dirty="0"/>
              <a:t>Typically, applies to multi-member district plans and at-large voting plans, but can  also apply to single member district plans. </a:t>
            </a:r>
          </a:p>
          <a:p>
            <a:r>
              <a:rPr lang="en-US" sz="2400" dirty="0"/>
              <a:t>Burden of proof of a Section 2 claim on plaintiffs not on defendants</a:t>
            </a:r>
          </a:p>
          <a:p>
            <a:r>
              <a:rPr lang="en-US" sz="2400" dirty="0"/>
              <a:t>“Totality of circumstances” must be used in a deciding a Section 2 violation. 52 USC 10301(b)</a:t>
            </a:r>
          </a:p>
          <a:p>
            <a:pPr lvl="1"/>
            <a:endParaRPr lang="en-US" dirty="0"/>
          </a:p>
          <a:p>
            <a:pPr lvl="2"/>
            <a:endParaRPr lang="en-US" dirty="0"/>
          </a:p>
          <a:p>
            <a:pPr lvl="3"/>
            <a:endParaRPr lang="en-US" dirty="0"/>
          </a:p>
          <a:p>
            <a:pPr lvl="2"/>
            <a:endParaRPr lang="en-US" dirty="0"/>
          </a:p>
          <a:p>
            <a:pPr lvl="2"/>
            <a:endParaRPr lang="en-US" dirty="0"/>
          </a:p>
          <a:p>
            <a:pPr lvl="2"/>
            <a:endParaRPr lang="en-US" dirty="0"/>
          </a:p>
        </p:txBody>
      </p:sp>
      <p:pic>
        <p:nvPicPr>
          <p:cNvPr id="1026" name="Picture 2" descr="Image result for lbj voting rights a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6915" y="594534"/>
            <a:ext cx="3987444" cy="132914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04AC2A4D-D20D-4E66-B4BD-2E66F42154B7}"/>
              </a:ext>
            </a:extLst>
          </p:cNvPr>
          <p:cNvSpPr>
            <a:spLocks noGrp="1"/>
          </p:cNvSpPr>
          <p:nvPr>
            <p:ph type="sldNum" sz="quarter" idx="12"/>
          </p:nvPr>
        </p:nvSpPr>
        <p:spPr/>
        <p:txBody>
          <a:bodyPr/>
          <a:lstStyle/>
          <a:p>
            <a:fld id="{784DC4BC-AE01-4C6D-870D-ADD2363A0B6C}" type="slidenum">
              <a:rPr lang="en-US" smtClean="0"/>
              <a:t>12</a:t>
            </a:fld>
            <a:endParaRPr lang="en-US" dirty="0"/>
          </a:p>
        </p:txBody>
      </p:sp>
      <p:sp>
        <p:nvSpPr>
          <p:cNvPr id="5" name="Date Placeholder 4">
            <a:extLst>
              <a:ext uri="{FF2B5EF4-FFF2-40B4-BE49-F238E27FC236}">
                <a16:creationId xmlns:a16="http://schemas.microsoft.com/office/drawing/2014/main" id="{A08601A5-FCF4-4ECF-B361-6B870B4950B3}"/>
              </a:ext>
            </a:extLst>
          </p:cNvPr>
          <p:cNvSpPr>
            <a:spLocks noGrp="1"/>
          </p:cNvSpPr>
          <p:nvPr>
            <p:ph type="dt" sz="half" idx="10"/>
          </p:nvPr>
        </p:nvSpPr>
        <p:spPr/>
        <p:txBody>
          <a:bodyPr/>
          <a:lstStyle/>
          <a:p>
            <a:r>
              <a:rPr lang="en-US"/>
              <a:t>Summer 2021</a:t>
            </a:r>
            <a:endParaRPr lang="en-US" dirty="0"/>
          </a:p>
        </p:txBody>
      </p:sp>
    </p:spTree>
    <p:extLst>
      <p:ext uri="{BB962C8B-B14F-4D97-AF65-F5344CB8AC3E}">
        <p14:creationId xmlns:p14="http://schemas.microsoft.com/office/powerpoint/2010/main" val="968150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Voting Rights Act – 3-Prong Test</a:t>
            </a:r>
          </a:p>
        </p:txBody>
      </p:sp>
      <p:sp>
        <p:nvSpPr>
          <p:cNvPr id="3" name="Content Placeholder 2"/>
          <p:cNvSpPr>
            <a:spLocks noGrp="1"/>
          </p:cNvSpPr>
          <p:nvPr>
            <p:ph sz="half" idx="1"/>
          </p:nvPr>
        </p:nvSpPr>
        <p:spPr/>
        <p:txBody>
          <a:bodyPr>
            <a:normAutofit/>
          </a:bodyPr>
          <a:lstStyle/>
          <a:p>
            <a:pPr>
              <a:spcAft>
                <a:spcPts val="600"/>
              </a:spcAft>
            </a:pPr>
            <a:r>
              <a:rPr lang="en-US" sz="2600" dirty="0"/>
              <a:t>Thornburg v. Gingles (1986) – 3 prong test for vote dilution claim.</a:t>
            </a:r>
          </a:p>
          <a:p>
            <a:pPr lvl="1">
              <a:buFont typeface="Courier New" panose="02070309020205020404" pitchFamily="49" charset="0"/>
              <a:buChar char="o"/>
            </a:pPr>
            <a:r>
              <a:rPr lang="en-US" sz="2000" dirty="0"/>
              <a:t>Minority group must be large and geographically compact to draw a majority-minority district.  Minority district must be able to be drawn at +50% minority VAP – Bartlett v. Strickland.</a:t>
            </a:r>
          </a:p>
          <a:p>
            <a:pPr lvl="1">
              <a:buFont typeface="Courier New" panose="02070309020205020404" pitchFamily="49" charset="0"/>
              <a:buChar char="o"/>
            </a:pPr>
            <a:r>
              <a:rPr lang="en-US" sz="2000" dirty="0"/>
              <a:t>The minority group must be “politically cohesive”.</a:t>
            </a:r>
          </a:p>
          <a:p>
            <a:pPr lvl="1">
              <a:buFont typeface="Courier New" panose="02070309020205020404" pitchFamily="49" charset="0"/>
              <a:buChar char="o"/>
            </a:pPr>
            <a:r>
              <a:rPr lang="en-US" sz="2000" dirty="0"/>
              <a:t>Block voting by the majority usually defeats the minority’s candidate of choice. </a:t>
            </a:r>
          </a:p>
          <a:p>
            <a:pPr lvl="3"/>
            <a:endParaRPr lang="en-US" dirty="0"/>
          </a:p>
          <a:p>
            <a:pPr lvl="2"/>
            <a:endParaRPr lang="en-US" dirty="0"/>
          </a:p>
          <a:p>
            <a:pPr lvl="2"/>
            <a:endParaRPr lang="en-US" dirty="0"/>
          </a:p>
          <a:p>
            <a:pPr lvl="2"/>
            <a:endParaRPr lang="en-US" dirty="0"/>
          </a:p>
        </p:txBody>
      </p:sp>
      <p:graphicFrame>
        <p:nvGraphicFramePr>
          <p:cNvPr id="8" name="Content Placeholder 7">
            <a:extLst>
              <a:ext uri="{FF2B5EF4-FFF2-40B4-BE49-F238E27FC236}">
                <a16:creationId xmlns:a16="http://schemas.microsoft.com/office/drawing/2014/main" id="{851DFA78-C387-445A-BE6B-2E561C0AC996}"/>
              </a:ext>
            </a:extLst>
          </p:cNvPr>
          <p:cNvGraphicFramePr>
            <a:graphicFrameLocks noGrp="1"/>
          </p:cNvGraphicFramePr>
          <p:nvPr>
            <p:ph sz="half" idx="2"/>
            <p:extLst/>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9DDD113A-214E-43BB-B46D-075BC9F7BA02}"/>
              </a:ext>
            </a:extLst>
          </p:cNvPr>
          <p:cNvSpPr>
            <a:spLocks noGrp="1"/>
          </p:cNvSpPr>
          <p:nvPr>
            <p:ph type="sldNum" sz="quarter" idx="12"/>
          </p:nvPr>
        </p:nvSpPr>
        <p:spPr/>
        <p:txBody>
          <a:bodyPr/>
          <a:lstStyle/>
          <a:p>
            <a:fld id="{784DC4BC-AE01-4C6D-870D-ADD2363A0B6C}" type="slidenum">
              <a:rPr lang="en-US" smtClean="0"/>
              <a:t>13</a:t>
            </a:fld>
            <a:endParaRPr lang="en-US" dirty="0"/>
          </a:p>
        </p:txBody>
      </p:sp>
      <p:sp>
        <p:nvSpPr>
          <p:cNvPr id="5" name="Date Placeholder 4">
            <a:extLst>
              <a:ext uri="{FF2B5EF4-FFF2-40B4-BE49-F238E27FC236}">
                <a16:creationId xmlns:a16="http://schemas.microsoft.com/office/drawing/2014/main" id="{19F86B06-BAC8-443A-9DD3-8CA5F772A5A0}"/>
              </a:ext>
            </a:extLst>
          </p:cNvPr>
          <p:cNvSpPr>
            <a:spLocks noGrp="1"/>
          </p:cNvSpPr>
          <p:nvPr>
            <p:ph type="dt" sz="half" idx="10"/>
          </p:nvPr>
        </p:nvSpPr>
        <p:spPr/>
        <p:txBody>
          <a:bodyPr/>
          <a:lstStyle/>
          <a:p>
            <a:r>
              <a:rPr lang="en-US"/>
              <a:t>Summer 2021</a:t>
            </a:r>
            <a:endParaRPr lang="en-US" dirty="0"/>
          </a:p>
        </p:txBody>
      </p:sp>
    </p:spTree>
    <p:extLst>
      <p:ext uri="{BB962C8B-B14F-4D97-AF65-F5344CB8AC3E}">
        <p14:creationId xmlns:p14="http://schemas.microsoft.com/office/powerpoint/2010/main" val="52284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75" y="554040"/>
            <a:ext cx="10515600" cy="1006473"/>
          </a:xfrm>
        </p:spPr>
        <p:txBody>
          <a:bodyPr/>
          <a:lstStyle/>
          <a:p>
            <a:r>
              <a:rPr lang="en-US" dirty="0"/>
              <a:t>Key Issues - Voting Rights Act, Section 5</a:t>
            </a:r>
          </a:p>
        </p:txBody>
      </p:sp>
      <p:sp>
        <p:nvSpPr>
          <p:cNvPr id="3" name="Content Placeholder 2"/>
          <p:cNvSpPr>
            <a:spLocks noGrp="1"/>
          </p:cNvSpPr>
          <p:nvPr>
            <p:ph idx="1"/>
          </p:nvPr>
        </p:nvSpPr>
        <p:spPr>
          <a:xfrm>
            <a:off x="628650" y="1749425"/>
            <a:ext cx="10515600" cy="4232275"/>
          </a:xfrm>
        </p:spPr>
        <p:txBody>
          <a:bodyPr>
            <a:normAutofit fontScale="85000" lnSpcReduction="10000"/>
          </a:bodyPr>
          <a:lstStyle/>
          <a:p>
            <a:r>
              <a:rPr lang="en-US" dirty="0"/>
              <a:t>Administrative or Judicial review of plans </a:t>
            </a:r>
          </a:p>
          <a:p>
            <a:pPr lvl="1"/>
            <a:r>
              <a:rPr lang="en-US" dirty="0"/>
              <a:t>Any change in election law must be precleared by the U.S. Department of Justice or through a declaratory judgement filed in the United States District Court for the District of Columbia</a:t>
            </a:r>
            <a:r>
              <a:rPr lang="en-US" sz="2500" dirty="0"/>
              <a:t>.</a:t>
            </a:r>
          </a:p>
          <a:p>
            <a:r>
              <a:rPr lang="en-US" dirty="0"/>
              <a:t>Applied</a:t>
            </a:r>
            <a:r>
              <a:rPr lang="en-US" sz="3600" dirty="0"/>
              <a:t> </a:t>
            </a:r>
            <a:r>
              <a:rPr lang="en-US" dirty="0"/>
              <a:t>to 9 states as a whole and parts of 6 other states.</a:t>
            </a:r>
          </a:p>
          <a:p>
            <a:r>
              <a:rPr lang="en-US" dirty="0"/>
              <a:t>USDOJ would analyze the plan to ensure the plan did not dilute minorities opportunity to elect candidates of choice. </a:t>
            </a:r>
          </a:p>
          <a:p>
            <a:r>
              <a:rPr lang="en-US" dirty="0"/>
              <a:t>Shelby v. Holder (2013) - U.S. Supreme Court ruled Section 4(b) of 1965 VRA was unconstitutional.  This is the formula for which jurisdictions fall under Section 5 of the 1965 VRA.  South Carolina is no longer under the provision of Section 5.  Section 5 itself was not ruled upon. </a:t>
            </a:r>
          </a:p>
          <a:p>
            <a:r>
              <a:rPr lang="en-US" dirty="0"/>
              <a:t>Shelby does not apply to jurisdictions covered by Section 3(C) of the VRA.</a:t>
            </a:r>
          </a:p>
          <a:p>
            <a:pPr lvl="3"/>
            <a:endParaRPr lang="en-US" dirty="0"/>
          </a:p>
          <a:p>
            <a:pPr lvl="3"/>
            <a:endParaRPr lang="en-US" dirty="0"/>
          </a:p>
          <a:p>
            <a:pPr lvl="2"/>
            <a:endParaRPr lang="en-US" dirty="0"/>
          </a:p>
          <a:p>
            <a:pPr lvl="3"/>
            <a:endParaRPr lang="en-US" dirty="0"/>
          </a:p>
          <a:p>
            <a:pPr lvl="2"/>
            <a:endParaRPr lang="en-US" dirty="0"/>
          </a:p>
          <a:p>
            <a:pPr lvl="2"/>
            <a:endParaRPr lang="en-US" dirty="0"/>
          </a:p>
          <a:p>
            <a:pPr lvl="2"/>
            <a:endParaRPr lang="en-US" dirty="0"/>
          </a:p>
        </p:txBody>
      </p:sp>
      <p:sp>
        <p:nvSpPr>
          <p:cNvPr id="4" name="Slide Number Placeholder 3">
            <a:extLst>
              <a:ext uri="{FF2B5EF4-FFF2-40B4-BE49-F238E27FC236}">
                <a16:creationId xmlns:a16="http://schemas.microsoft.com/office/drawing/2014/main" id="{3A6AD7EC-2793-4CF0-892C-B25858901225}"/>
              </a:ext>
            </a:extLst>
          </p:cNvPr>
          <p:cNvSpPr>
            <a:spLocks noGrp="1"/>
          </p:cNvSpPr>
          <p:nvPr>
            <p:ph type="sldNum" sz="quarter" idx="12"/>
          </p:nvPr>
        </p:nvSpPr>
        <p:spPr/>
        <p:txBody>
          <a:bodyPr/>
          <a:lstStyle/>
          <a:p>
            <a:fld id="{784DC4BC-AE01-4C6D-870D-ADD2363A0B6C}" type="slidenum">
              <a:rPr lang="en-US" smtClean="0"/>
              <a:t>14</a:t>
            </a:fld>
            <a:endParaRPr lang="en-US" dirty="0"/>
          </a:p>
        </p:txBody>
      </p:sp>
      <p:sp>
        <p:nvSpPr>
          <p:cNvPr id="5" name="Date Placeholder 4">
            <a:extLst>
              <a:ext uri="{FF2B5EF4-FFF2-40B4-BE49-F238E27FC236}">
                <a16:creationId xmlns:a16="http://schemas.microsoft.com/office/drawing/2014/main" id="{B6439C7A-DB77-4231-A9D6-A16BB2771B56}"/>
              </a:ext>
            </a:extLst>
          </p:cNvPr>
          <p:cNvSpPr>
            <a:spLocks noGrp="1"/>
          </p:cNvSpPr>
          <p:nvPr>
            <p:ph type="dt" sz="half" idx="10"/>
          </p:nvPr>
        </p:nvSpPr>
        <p:spPr/>
        <p:txBody>
          <a:bodyPr/>
          <a:lstStyle/>
          <a:p>
            <a:r>
              <a:rPr lang="en-US"/>
              <a:t>Summer 2021</a:t>
            </a:r>
            <a:endParaRPr lang="en-US" dirty="0"/>
          </a:p>
        </p:txBody>
      </p:sp>
    </p:spTree>
    <p:extLst>
      <p:ext uri="{BB962C8B-B14F-4D97-AF65-F5344CB8AC3E}">
        <p14:creationId xmlns:p14="http://schemas.microsoft.com/office/powerpoint/2010/main" val="4202395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Traditional Redistricting Principles</a:t>
            </a:r>
          </a:p>
        </p:txBody>
      </p:sp>
      <p:sp>
        <p:nvSpPr>
          <p:cNvPr id="3" name="Content Placeholder 2"/>
          <p:cNvSpPr>
            <a:spLocks noGrp="1"/>
          </p:cNvSpPr>
          <p:nvPr>
            <p:ph idx="1"/>
          </p:nvPr>
        </p:nvSpPr>
        <p:spPr/>
        <p:txBody>
          <a:bodyPr>
            <a:normAutofit fontScale="92500" lnSpcReduction="20000"/>
          </a:bodyPr>
          <a:lstStyle/>
          <a:p>
            <a:r>
              <a:rPr lang="en-US" sz="2600" dirty="0"/>
              <a:t>Contiguousness – All parts of the districts must be touching.  Point contiguity is acceptable.</a:t>
            </a:r>
          </a:p>
          <a:p>
            <a:r>
              <a:rPr lang="en-US" sz="2600" dirty="0"/>
              <a:t>Compactness – Districts should be able to pass an “eye” test as well as can be measured by statistical models.</a:t>
            </a:r>
          </a:p>
          <a:p>
            <a:r>
              <a:rPr lang="en-US" sz="2600" dirty="0"/>
              <a:t>Constituent Consistency – Preserving the core of existing districts and respecting incumbents.</a:t>
            </a:r>
          </a:p>
          <a:p>
            <a:r>
              <a:rPr lang="en-US" sz="2600" dirty="0"/>
              <a:t>Communities of Interest – Examples are school districts or attendance zones, neighborhoods.</a:t>
            </a:r>
          </a:p>
          <a:p>
            <a:r>
              <a:rPr lang="en-US" sz="2600" dirty="0"/>
              <a:t>Voting Precincts – Avoid splitting precincts.  General Assembly has the authority to redraw voting precincts.  Precincts are typically redrawn after redistricting has occurred or a large population change in one geographic area.  RFA is responsible for maintaining office maps for voting precincts (§1-11-360).  </a:t>
            </a:r>
          </a:p>
          <a:p>
            <a:pPr lvl="2"/>
            <a:endParaRPr lang="en-US" dirty="0"/>
          </a:p>
          <a:p>
            <a:pPr lvl="2"/>
            <a:endParaRPr lang="en-US" dirty="0"/>
          </a:p>
          <a:p>
            <a:pPr lvl="2"/>
            <a:endParaRPr lang="en-US" dirty="0"/>
          </a:p>
        </p:txBody>
      </p:sp>
      <p:sp>
        <p:nvSpPr>
          <p:cNvPr id="4" name="Slide Number Placeholder 3">
            <a:extLst>
              <a:ext uri="{FF2B5EF4-FFF2-40B4-BE49-F238E27FC236}">
                <a16:creationId xmlns:a16="http://schemas.microsoft.com/office/drawing/2014/main" id="{808A37DD-E1AA-4671-826E-1D7FE952D725}"/>
              </a:ext>
            </a:extLst>
          </p:cNvPr>
          <p:cNvSpPr>
            <a:spLocks noGrp="1"/>
          </p:cNvSpPr>
          <p:nvPr>
            <p:ph type="sldNum" sz="quarter" idx="12"/>
          </p:nvPr>
        </p:nvSpPr>
        <p:spPr/>
        <p:txBody>
          <a:bodyPr/>
          <a:lstStyle/>
          <a:p>
            <a:fld id="{784DC4BC-AE01-4C6D-870D-ADD2363A0B6C}" type="slidenum">
              <a:rPr lang="en-US" smtClean="0"/>
              <a:t>15</a:t>
            </a:fld>
            <a:endParaRPr lang="en-US" dirty="0"/>
          </a:p>
        </p:txBody>
      </p:sp>
      <p:sp>
        <p:nvSpPr>
          <p:cNvPr id="5" name="Date Placeholder 4">
            <a:extLst>
              <a:ext uri="{FF2B5EF4-FFF2-40B4-BE49-F238E27FC236}">
                <a16:creationId xmlns:a16="http://schemas.microsoft.com/office/drawing/2014/main" id="{C36A6AA9-39AF-4FC9-9F57-35B848955F31}"/>
              </a:ext>
            </a:extLst>
          </p:cNvPr>
          <p:cNvSpPr>
            <a:spLocks noGrp="1"/>
          </p:cNvSpPr>
          <p:nvPr>
            <p:ph type="dt" sz="half" idx="10"/>
          </p:nvPr>
        </p:nvSpPr>
        <p:spPr/>
        <p:txBody>
          <a:bodyPr/>
          <a:lstStyle/>
          <a:p>
            <a:r>
              <a:rPr lang="en-US"/>
              <a:t>Summer 2021</a:t>
            </a:r>
            <a:endParaRPr lang="en-US" dirty="0"/>
          </a:p>
        </p:txBody>
      </p:sp>
    </p:spTree>
    <p:extLst>
      <p:ext uri="{BB962C8B-B14F-4D97-AF65-F5344CB8AC3E}">
        <p14:creationId xmlns:p14="http://schemas.microsoft.com/office/powerpoint/2010/main" val="18658410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991F7-3D0D-4B31-9B06-F12B2D647FC4}"/>
              </a:ext>
            </a:extLst>
          </p:cNvPr>
          <p:cNvSpPr>
            <a:spLocks noGrp="1"/>
          </p:cNvSpPr>
          <p:nvPr>
            <p:ph type="title"/>
          </p:nvPr>
        </p:nvSpPr>
        <p:spPr/>
        <p:txBody>
          <a:bodyPr/>
          <a:lstStyle/>
          <a:p>
            <a:r>
              <a:rPr lang="en-US" dirty="0"/>
              <a:t>South Carolina – Estimated Population Change by Census Tract</a:t>
            </a:r>
          </a:p>
        </p:txBody>
      </p:sp>
      <p:sp>
        <p:nvSpPr>
          <p:cNvPr id="4" name="Slide Number Placeholder 3">
            <a:extLst>
              <a:ext uri="{FF2B5EF4-FFF2-40B4-BE49-F238E27FC236}">
                <a16:creationId xmlns:a16="http://schemas.microsoft.com/office/drawing/2014/main" id="{6E75E45B-FCF6-486D-B2EC-B7DE5EACEFC9}"/>
              </a:ext>
            </a:extLst>
          </p:cNvPr>
          <p:cNvSpPr>
            <a:spLocks noGrp="1"/>
          </p:cNvSpPr>
          <p:nvPr>
            <p:ph type="sldNum" sz="quarter" idx="12"/>
          </p:nvPr>
        </p:nvSpPr>
        <p:spPr/>
        <p:txBody>
          <a:bodyPr/>
          <a:lstStyle/>
          <a:p>
            <a:fld id="{784DC4BC-AE01-4C6D-870D-ADD2363A0B6C}" type="slidenum">
              <a:rPr lang="en-US" smtClean="0"/>
              <a:t>16</a:t>
            </a:fld>
            <a:endParaRPr lang="en-US" dirty="0"/>
          </a:p>
        </p:txBody>
      </p:sp>
      <p:pic>
        <p:nvPicPr>
          <p:cNvPr id="7" name="Content Placeholder 6">
            <a:extLst>
              <a:ext uri="{FF2B5EF4-FFF2-40B4-BE49-F238E27FC236}">
                <a16:creationId xmlns:a16="http://schemas.microsoft.com/office/drawing/2014/main" id="{4C39410D-E02A-4BA8-B6D6-0564859B718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43091" y="1124528"/>
            <a:ext cx="6905817" cy="5179363"/>
          </a:xfrm>
        </p:spPr>
      </p:pic>
      <p:sp>
        <p:nvSpPr>
          <p:cNvPr id="3" name="Date Placeholder 2">
            <a:extLst>
              <a:ext uri="{FF2B5EF4-FFF2-40B4-BE49-F238E27FC236}">
                <a16:creationId xmlns:a16="http://schemas.microsoft.com/office/drawing/2014/main" id="{92CA2190-9EE7-4EAA-9F6F-BFF43C65497C}"/>
              </a:ext>
            </a:extLst>
          </p:cNvPr>
          <p:cNvSpPr>
            <a:spLocks noGrp="1"/>
          </p:cNvSpPr>
          <p:nvPr>
            <p:ph type="dt" sz="half" idx="10"/>
          </p:nvPr>
        </p:nvSpPr>
        <p:spPr/>
        <p:txBody>
          <a:bodyPr/>
          <a:lstStyle/>
          <a:p>
            <a:r>
              <a:rPr lang="en-US"/>
              <a:t>Summer 2021</a:t>
            </a:r>
            <a:endParaRPr lang="en-US" dirty="0"/>
          </a:p>
        </p:txBody>
      </p:sp>
    </p:spTree>
    <p:extLst>
      <p:ext uri="{BB962C8B-B14F-4D97-AF65-F5344CB8AC3E}">
        <p14:creationId xmlns:p14="http://schemas.microsoft.com/office/powerpoint/2010/main" val="867123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655EB-17FF-46A8-AED4-E40FC3D004CD}"/>
              </a:ext>
            </a:extLst>
          </p:cNvPr>
          <p:cNvSpPr>
            <a:spLocks noGrp="1"/>
          </p:cNvSpPr>
          <p:nvPr>
            <p:ph type="title"/>
          </p:nvPr>
        </p:nvSpPr>
        <p:spPr/>
        <p:txBody>
          <a:bodyPr/>
          <a:lstStyle/>
          <a:p>
            <a:r>
              <a:rPr lang="en-US" dirty="0"/>
              <a:t>Key Steps</a:t>
            </a:r>
          </a:p>
        </p:txBody>
      </p:sp>
      <p:sp>
        <p:nvSpPr>
          <p:cNvPr id="3" name="Content Placeholder 2">
            <a:extLst>
              <a:ext uri="{FF2B5EF4-FFF2-40B4-BE49-F238E27FC236}">
                <a16:creationId xmlns:a16="http://schemas.microsoft.com/office/drawing/2014/main" id="{E6C3AF61-D824-4FCC-9D37-08233217EA86}"/>
              </a:ext>
            </a:extLst>
          </p:cNvPr>
          <p:cNvSpPr>
            <a:spLocks noGrp="1"/>
          </p:cNvSpPr>
          <p:nvPr>
            <p:ph idx="1"/>
          </p:nvPr>
        </p:nvSpPr>
        <p:spPr>
          <a:xfrm>
            <a:off x="838200" y="1275127"/>
            <a:ext cx="10515600" cy="4901836"/>
          </a:xfrm>
        </p:spPr>
        <p:txBody>
          <a:bodyPr>
            <a:normAutofit fontScale="77500" lnSpcReduction="20000"/>
          </a:bodyPr>
          <a:lstStyle/>
          <a:p>
            <a:r>
              <a:rPr lang="en-US" dirty="0"/>
              <a:t>Educate and prepare as soon as possible</a:t>
            </a:r>
          </a:p>
          <a:p>
            <a:r>
              <a:rPr lang="en-US" dirty="0"/>
              <a:t>Look at timeline between release of data and next election and consider all the logistics (data release, drafting a plan, meeting schedule, public hearing, updating voter registration, filing periods) – </a:t>
            </a:r>
            <a:r>
              <a:rPr lang="en-US" b="1" dirty="0">
                <a:solidFill>
                  <a:srgbClr val="FF0000"/>
                </a:solidFill>
              </a:rPr>
              <a:t>RELEASE SCHEDULED FOR SEPTEMBER 30, 2021</a:t>
            </a:r>
          </a:p>
          <a:p>
            <a:r>
              <a:rPr lang="en-US" dirty="0"/>
              <a:t>Contact our office or other professional for assistance</a:t>
            </a:r>
          </a:p>
          <a:p>
            <a:r>
              <a:rPr lang="en-US" dirty="0"/>
              <a:t>Help verify record of local boundary and election districts</a:t>
            </a:r>
          </a:p>
          <a:p>
            <a:r>
              <a:rPr lang="en-US" dirty="0"/>
              <a:t>Notify other affected entities of process and timeline</a:t>
            </a:r>
          </a:p>
          <a:p>
            <a:pPr lvl="1">
              <a:buFont typeface="Courier New" panose="02070309020205020404" pitchFamily="49" charset="0"/>
              <a:buChar char="o"/>
            </a:pPr>
            <a:r>
              <a:rPr lang="en-US" dirty="0"/>
              <a:t>County Elections Office (needs time to process changes)</a:t>
            </a:r>
          </a:p>
          <a:p>
            <a:pPr lvl="1">
              <a:buFont typeface="Courier New" panose="02070309020205020404" pitchFamily="49" charset="0"/>
              <a:buChar char="o"/>
            </a:pPr>
            <a:r>
              <a:rPr lang="en-US" dirty="0"/>
              <a:t>School Board or other entities that may follow same district lines</a:t>
            </a:r>
          </a:p>
          <a:p>
            <a:r>
              <a:rPr lang="en-US" dirty="0"/>
              <a:t>Draft necessary ordinances, help with scheduling timeline</a:t>
            </a:r>
          </a:p>
          <a:p>
            <a:r>
              <a:rPr lang="en-US" b="1" dirty="0"/>
              <a:t>Hold Public Hearing </a:t>
            </a:r>
          </a:p>
          <a:p>
            <a:r>
              <a:rPr lang="en-US" dirty="0"/>
              <a:t>Ensure proper documentation and retention of records</a:t>
            </a:r>
          </a:p>
          <a:p>
            <a:r>
              <a:rPr lang="en-US" dirty="0"/>
              <a:t>Consider pending annexations</a:t>
            </a:r>
          </a:p>
          <a:p>
            <a:pPr marL="342900" lvl="1" indent="0">
              <a:buNone/>
            </a:pPr>
            <a:endParaRPr lang="en-US" dirty="0"/>
          </a:p>
        </p:txBody>
      </p:sp>
      <p:sp>
        <p:nvSpPr>
          <p:cNvPr id="5" name="Slide Number Placeholder 4">
            <a:extLst>
              <a:ext uri="{FF2B5EF4-FFF2-40B4-BE49-F238E27FC236}">
                <a16:creationId xmlns:a16="http://schemas.microsoft.com/office/drawing/2014/main" id="{24212AA8-6F76-402F-8069-7EA8E9ED7CA0}"/>
              </a:ext>
            </a:extLst>
          </p:cNvPr>
          <p:cNvSpPr>
            <a:spLocks noGrp="1"/>
          </p:cNvSpPr>
          <p:nvPr>
            <p:ph type="sldNum" sz="quarter" idx="12"/>
          </p:nvPr>
        </p:nvSpPr>
        <p:spPr/>
        <p:txBody>
          <a:bodyPr/>
          <a:lstStyle/>
          <a:p>
            <a:fld id="{784DC4BC-AE01-4C6D-870D-ADD2363A0B6C}" type="slidenum">
              <a:rPr lang="en-US" smtClean="0"/>
              <a:t>17</a:t>
            </a:fld>
            <a:endParaRPr lang="en-US" dirty="0"/>
          </a:p>
        </p:txBody>
      </p:sp>
      <p:sp>
        <p:nvSpPr>
          <p:cNvPr id="4" name="Date Placeholder 3">
            <a:extLst>
              <a:ext uri="{FF2B5EF4-FFF2-40B4-BE49-F238E27FC236}">
                <a16:creationId xmlns:a16="http://schemas.microsoft.com/office/drawing/2014/main" id="{02F10494-9A64-4EDB-BBD9-CCDBE24EA598}"/>
              </a:ext>
            </a:extLst>
          </p:cNvPr>
          <p:cNvSpPr>
            <a:spLocks noGrp="1"/>
          </p:cNvSpPr>
          <p:nvPr>
            <p:ph type="dt" sz="half" idx="10"/>
          </p:nvPr>
        </p:nvSpPr>
        <p:spPr/>
        <p:txBody>
          <a:bodyPr/>
          <a:lstStyle/>
          <a:p>
            <a:r>
              <a:rPr lang="en-US"/>
              <a:t>Summer 2021</a:t>
            </a:r>
            <a:endParaRPr lang="en-US" dirty="0"/>
          </a:p>
        </p:txBody>
      </p:sp>
    </p:spTree>
    <p:extLst>
      <p:ext uri="{BB962C8B-B14F-4D97-AF65-F5344CB8AC3E}">
        <p14:creationId xmlns:p14="http://schemas.microsoft.com/office/powerpoint/2010/main" val="19508624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Goals – Resolutions</a:t>
            </a:r>
          </a:p>
        </p:txBody>
      </p:sp>
      <p:sp>
        <p:nvSpPr>
          <p:cNvPr id="3" name="Content Placeholder 2"/>
          <p:cNvSpPr>
            <a:spLocks noGrp="1"/>
          </p:cNvSpPr>
          <p:nvPr>
            <p:ph idx="1"/>
          </p:nvPr>
        </p:nvSpPr>
        <p:spPr>
          <a:xfrm>
            <a:off x="838200" y="1250302"/>
            <a:ext cx="10515600" cy="4753559"/>
          </a:xfrm>
        </p:spPr>
        <p:txBody>
          <a:bodyPr>
            <a:normAutofit fontScale="70000" lnSpcReduction="20000"/>
          </a:bodyPr>
          <a:lstStyle/>
          <a:p>
            <a:r>
              <a:rPr lang="en-US" dirty="0"/>
              <a:t>Adhere to the court ordered constitutional requirement of one person, one vote</a:t>
            </a:r>
          </a:p>
          <a:p>
            <a:pPr lvl="1">
              <a:buFont typeface="Courier New" panose="02070309020205020404" pitchFamily="49" charset="0"/>
              <a:buChar char="o"/>
            </a:pPr>
            <a:r>
              <a:rPr lang="en-US" dirty="0"/>
              <a:t>County Councils must adhere to a state law of population variance under 10%</a:t>
            </a:r>
          </a:p>
          <a:p>
            <a:r>
              <a:rPr lang="en-US" dirty="0"/>
              <a:t>Adherence to the 1965 Voting Rights Act as amended and by controlling court decisions</a:t>
            </a:r>
          </a:p>
          <a:p>
            <a:pPr lvl="1">
              <a:buFont typeface="Courier New" panose="02070309020205020404" pitchFamily="49" charset="0"/>
              <a:buChar char="o"/>
            </a:pPr>
            <a:r>
              <a:rPr lang="en-US" dirty="0"/>
              <a:t>A redistricting plan should not have either the purpose or the effect of diluting minority voting strength and should otherwise comply with the Voting Rights Act, the Fourteenth and Fifteenth Amendments to the U.S. Constitution, and the decisions of the U.S. Supreme Court.</a:t>
            </a:r>
          </a:p>
          <a:p>
            <a:r>
              <a:rPr lang="en-US" dirty="0"/>
              <a:t>Ensure that parts of the districts are contiguous</a:t>
            </a:r>
          </a:p>
          <a:p>
            <a:pPr lvl="1">
              <a:buFont typeface="Courier New" panose="02070309020205020404" pitchFamily="49" charset="0"/>
              <a:buChar char="o"/>
            </a:pPr>
            <a:r>
              <a:rPr lang="en-US" dirty="0"/>
              <a:t>All districts will be composed of contiguous geography.  Contiguity by water is acceptable .  Point-to-point contiguity is acceptable so long as adjacent districts do not use the same vertex as points of transversal.</a:t>
            </a:r>
          </a:p>
          <a:p>
            <a:r>
              <a:rPr lang="en-US" dirty="0"/>
              <a:t>Attempt to keep compact districts.</a:t>
            </a:r>
          </a:p>
          <a:p>
            <a:r>
              <a:rPr lang="en-US" dirty="0"/>
              <a:t>Attempt to maintain constituent consistency</a:t>
            </a:r>
          </a:p>
          <a:p>
            <a:pPr lvl="1">
              <a:buFont typeface="Courier New" panose="02070309020205020404" pitchFamily="49" charset="0"/>
              <a:buChar char="o"/>
            </a:pPr>
            <a:r>
              <a:rPr lang="en-US" dirty="0"/>
              <a:t>Efforts will be made to preserve cores of existing districts.</a:t>
            </a:r>
          </a:p>
          <a:p>
            <a:r>
              <a:rPr lang="en-US" dirty="0"/>
              <a:t>Respect Communities of Interest</a:t>
            </a:r>
          </a:p>
          <a:p>
            <a:pPr lvl="1">
              <a:buFont typeface="Courier New" panose="02070309020205020404" pitchFamily="49" charset="0"/>
              <a:buChar char="o"/>
            </a:pPr>
            <a:r>
              <a:rPr lang="en-US" dirty="0"/>
              <a:t>Where practical, districts should attempt to preserve communities of interest.</a:t>
            </a:r>
          </a:p>
          <a:p>
            <a:r>
              <a:rPr lang="en-US" dirty="0"/>
              <a:t>Avoid splitting voting precincts</a:t>
            </a:r>
          </a:p>
          <a:p>
            <a:r>
              <a:rPr lang="en-US" dirty="0"/>
              <a:t>Solicit public input</a:t>
            </a:r>
          </a:p>
          <a:p>
            <a:pPr lvl="2"/>
            <a:endParaRPr lang="en-US" dirty="0"/>
          </a:p>
          <a:p>
            <a:pPr lvl="2"/>
            <a:endParaRPr lang="en-US" dirty="0"/>
          </a:p>
        </p:txBody>
      </p:sp>
      <p:sp>
        <p:nvSpPr>
          <p:cNvPr id="4" name="Slide Number Placeholder 3">
            <a:extLst>
              <a:ext uri="{FF2B5EF4-FFF2-40B4-BE49-F238E27FC236}">
                <a16:creationId xmlns:a16="http://schemas.microsoft.com/office/drawing/2014/main" id="{66B0102C-3837-47AD-AFD9-C8BF0A469777}"/>
              </a:ext>
            </a:extLst>
          </p:cNvPr>
          <p:cNvSpPr>
            <a:spLocks noGrp="1"/>
          </p:cNvSpPr>
          <p:nvPr>
            <p:ph type="sldNum" sz="quarter" idx="12"/>
          </p:nvPr>
        </p:nvSpPr>
        <p:spPr/>
        <p:txBody>
          <a:bodyPr/>
          <a:lstStyle/>
          <a:p>
            <a:fld id="{784DC4BC-AE01-4C6D-870D-ADD2363A0B6C}" type="slidenum">
              <a:rPr lang="en-US" smtClean="0"/>
              <a:t>18</a:t>
            </a:fld>
            <a:endParaRPr lang="en-US" dirty="0"/>
          </a:p>
        </p:txBody>
      </p:sp>
      <p:sp>
        <p:nvSpPr>
          <p:cNvPr id="5" name="Date Placeholder 4">
            <a:extLst>
              <a:ext uri="{FF2B5EF4-FFF2-40B4-BE49-F238E27FC236}">
                <a16:creationId xmlns:a16="http://schemas.microsoft.com/office/drawing/2014/main" id="{BE11BAB8-B3A1-4A9E-A91F-AEEE4B2BAEBC}"/>
              </a:ext>
            </a:extLst>
          </p:cNvPr>
          <p:cNvSpPr>
            <a:spLocks noGrp="1"/>
          </p:cNvSpPr>
          <p:nvPr>
            <p:ph type="dt" sz="half" idx="10"/>
          </p:nvPr>
        </p:nvSpPr>
        <p:spPr/>
        <p:txBody>
          <a:bodyPr/>
          <a:lstStyle/>
          <a:p>
            <a:r>
              <a:rPr lang="en-US"/>
              <a:t>Summer 2021</a:t>
            </a:r>
            <a:endParaRPr lang="en-US" dirty="0"/>
          </a:p>
        </p:txBody>
      </p:sp>
    </p:spTree>
    <p:extLst>
      <p:ext uri="{BB962C8B-B14F-4D97-AF65-F5344CB8AC3E}">
        <p14:creationId xmlns:p14="http://schemas.microsoft.com/office/powerpoint/2010/main" val="12223832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288A4-B866-4EDD-A6D1-1732DCB2EBAB}"/>
              </a:ext>
            </a:extLst>
          </p:cNvPr>
          <p:cNvSpPr>
            <a:spLocks noGrp="1"/>
          </p:cNvSpPr>
          <p:nvPr>
            <p:ph type="title"/>
          </p:nvPr>
        </p:nvSpPr>
        <p:spPr/>
        <p:txBody>
          <a:bodyPr/>
          <a:lstStyle/>
          <a:p>
            <a:r>
              <a:rPr lang="en-US" dirty="0"/>
              <a:t>Final Thoughts</a:t>
            </a:r>
          </a:p>
        </p:txBody>
      </p:sp>
      <p:sp>
        <p:nvSpPr>
          <p:cNvPr id="3" name="Content Placeholder 2">
            <a:extLst>
              <a:ext uri="{FF2B5EF4-FFF2-40B4-BE49-F238E27FC236}">
                <a16:creationId xmlns:a16="http://schemas.microsoft.com/office/drawing/2014/main" id="{9D011031-42B1-4485-823B-20599EEBB3C4}"/>
              </a:ext>
            </a:extLst>
          </p:cNvPr>
          <p:cNvSpPr>
            <a:spLocks noGrp="1"/>
          </p:cNvSpPr>
          <p:nvPr>
            <p:ph idx="1"/>
          </p:nvPr>
        </p:nvSpPr>
        <p:spPr/>
        <p:txBody>
          <a:bodyPr/>
          <a:lstStyle/>
          <a:p>
            <a:r>
              <a:rPr lang="en-US" dirty="0"/>
              <a:t> Proactive vs Reactive</a:t>
            </a:r>
          </a:p>
          <a:p>
            <a:r>
              <a:rPr lang="en-US" dirty="0"/>
              <a:t> Transparent</a:t>
            </a:r>
          </a:p>
        </p:txBody>
      </p:sp>
      <p:sp>
        <p:nvSpPr>
          <p:cNvPr id="4" name="Slide Number Placeholder 3">
            <a:extLst>
              <a:ext uri="{FF2B5EF4-FFF2-40B4-BE49-F238E27FC236}">
                <a16:creationId xmlns:a16="http://schemas.microsoft.com/office/drawing/2014/main" id="{078C2E20-6EFE-496D-B7A4-7DD3AD8B733F}"/>
              </a:ext>
            </a:extLst>
          </p:cNvPr>
          <p:cNvSpPr>
            <a:spLocks noGrp="1"/>
          </p:cNvSpPr>
          <p:nvPr>
            <p:ph type="sldNum" sz="quarter" idx="12"/>
          </p:nvPr>
        </p:nvSpPr>
        <p:spPr/>
        <p:txBody>
          <a:bodyPr/>
          <a:lstStyle/>
          <a:p>
            <a:fld id="{784DC4BC-AE01-4C6D-870D-ADD2363A0B6C}" type="slidenum">
              <a:rPr lang="en-US" smtClean="0"/>
              <a:t>19</a:t>
            </a:fld>
            <a:endParaRPr lang="en-US" dirty="0"/>
          </a:p>
        </p:txBody>
      </p:sp>
      <p:pic>
        <p:nvPicPr>
          <p:cNvPr id="1028" name="Picture 4" descr="Proactive or Reactive">
            <a:extLst>
              <a:ext uri="{FF2B5EF4-FFF2-40B4-BE49-F238E27FC236}">
                <a16:creationId xmlns:a16="http://schemas.microsoft.com/office/drawing/2014/main" id="{D5D1D234-8484-42F2-84DA-34101F5148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4880" y="1885448"/>
            <a:ext cx="6705599" cy="3771900"/>
          </a:xfrm>
          <a:prstGeom prst="rect">
            <a:avLst/>
          </a:prstGeom>
          <a:noFill/>
          <a:extLst>
            <a:ext uri="{909E8E84-426E-40DD-AFC4-6F175D3DCCD1}">
              <a14:hiddenFill xmlns:a14="http://schemas.microsoft.com/office/drawing/2010/main">
                <a:solidFill>
                  <a:srgbClr val="FFFFFF"/>
                </a:solidFill>
              </a14:hiddenFill>
            </a:ext>
          </a:extLst>
        </p:spPr>
      </p:pic>
      <p:sp>
        <p:nvSpPr>
          <p:cNvPr id="5" name="Date Placeholder 4">
            <a:extLst>
              <a:ext uri="{FF2B5EF4-FFF2-40B4-BE49-F238E27FC236}">
                <a16:creationId xmlns:a16="http://schemas.microsoft.com/office/drawing/2014/main" id="{6413DDDE-7017-4F25-9D53-F1056E925606}"/>
              </a:ext>
            </a:extLst>
          </p:cNvPr>
          <p:cNvSpPr>
            <a:spLocks noGrp="1"/>
          </p:cNvSpPr>
          <p:nvPr>
            <p:ph type="dt" sz="half" idx="10"/>
          </p:nvPr>
        </p:nvSpPr>
        <p:spPr/>
        <p:txBody>
          <a:bodyPr/>
          <a:lstStyle/>
          <a:p>
            <a:r>
              <a:rPr lang="en-US"/>
              <a:t>Summer 2021</a:t>
            </a:r>
            <a:endParaRPr lang="en-US" dirty="0"/>
          </a:p>
        </p:txBody>
      </p:sp>
    </p:spTree>
    <p:extLst>
      <p:ext uri="{BB962C8B-B14F-4D97-AF65-F5344CB8AC3E}">
        <p14:creationId xmlns:p14="http://schemas.microsoft.com/office/powerpoint/2010/main" val="4158273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creen Clipping"/>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344365" y="393390"/>
            <a:ext cx="4484112" cy="5787099"/>
          </a:xfrm>
        </p:spPr>
      </p:pic>
      <p:sp>
        <p:nvSpPr>
          <p:cNvPr id="3" name="Slide Number Placeholder 2">
            <a:extLst>
              <a:ext uri="{FF2B5EF4-FFF2-40B4-BE49-F238E27FC236}">
                <a16:creationId xmlns:a16="http://schemas.microsoft.com/office/drawing/2014/main" id="{A4D278F4-8880-47B0-91A8-148B10BD40D8}"/>
              </a:ext>
            </a:extLst>
          </p:cNvPr>
          <p:cNvSpPr>
            <a:spLocks noGrp="1"/>
          </p:cNvSpPr>
          <p:nvPr>
            <p:ph type="sldNum" sz="quarter" idx="12"/>
          </p:nvPr>
        </p:nvSpPr>
        <p:spPr/>
        <p:txBody>
          <a:bodyPr/>
          <a:lstStyle/>
          <a:p>
            <a:fld id="{784DC4BC-AE01-4C6D-870D-ADD2363A0B6C}" type="slidenum">
              <a:rPr lang="en-US" smtClean="0"/>
              <a:t>2</a:t>
            </a:fld>
            <a:endParaRPr lang="en-US" dirty="0"/>
          </a:p>
        </p:txBody>
      </p:sp>
      <p:sp>
        <p:nvSpPr>
          <p:cNvPr id="8" name="TextBox 7">
            <a:extLst>
              <a:ext uri="{FF2B5EF4-FFF2-40B4-BE49-F238E27FC236}">
                <a16:creationId xmlns:a16="http://schemas.microsoft.com/office/drawing/2014/main" id="{6D44DAE8-4326-48AA-AE48-B1D7421CD980}"/>
              </a:ext>
            </a:extLst>
          </p:cNvPr>
          <p:cNvSpPr txBox="1"/>
          <p:nvPr/>
        </p:nvSpPr>
        <p:spPr>
          <a:xfrm>
            <a:off x="363523" y="393389"/>
            <a:ext cx="6868550" cy="5816977"/>
          </a:xfrm>
          <a:prstGeom prst="rect">
            <a:avLst/>
          </a:prstGeom>
          <a:noFill/>
        </p:spPr>
        <p:txBody>
          <a:bodyPr wrap="square" rtlCol="0">
            <a:spAutoFit/>
          </a:bodyPr>
          <a:lstStyle/>
          <a:p>
            <a:r>
              <a:rPr lang="en-US" sz="3000" dirty="0">
                <a:solidFill>
                  <a:srgbClr val="002060"/>
                </a:solidFill>
                <a:latin typeface="Franklin Gothic Medium" panose="020B0603020102020204" pitchFamily="34" charset="0"/>
              </a:rPr>
              <a:t>SC Revenue and Fiscal Affairs Office</a:t>
            </a:r>
          </a:p>
          <a:p>
            <a:endParaRPr lang="en-US" sz="3000" dirty="0">
              <a:solidFill>
                <a:srgbClr val="002060"/>
              </a:solidFill>
              <a:latin typeface="Franklin Gothic Book" panose="020B0503020102020204" pitchFamily="34" charset="0"/>
            </a:endParaRPr>
          </a:p>
          <a:p>
            <a:pPr marL="342900" indent="-342900">
              <a:buFont typeface="Arial" panose="020B0604020202020204" pitchFamily="34" charset="0"/>
              <a:buChar char="•"/>
            </a:pPr>
            <a:r>
              <a:rPr lang="en-US" sz="2000" dirty="0">
                <a:solidFill>
                  <a:srgbClr val="002060"/>
                </a:solidFill>
                <a:latin typeface="Franklin Gothic Book" panose="020B0503020102020204" pitchFamily="34" charset="0"/>
              </a:rPr>
              <a:t>Official State Contact with Census</a:t>
            </a:r>
          </a:p>
          <a:p>
            <a:pPr marL="342900" indent="-342900">
              <a:buFont typeface="Arial" panose="020B0604020202020204" pitchFamily="34" charset="0"/>
              <a:buChar char="•"/>
            </a:pPr>
            <a:r>
              <a:rPr lang="en-US" sz="2000" dirty="0">
                <a:solidFill>
                  <a:srgbClr val="002060"/>
                </a:solidFill>
                <a:latin typeface="Franklin Gothic Book" panose="020B0503020102020204" pitchFamily="34" charset="0"/>
              </a:rPr>
              <a:t>Maintain official precinct maps (SC Code of Laws §7-7-30 et seq.)</a:t>
            </a:r>
          </a:p>
          <a:p>
            <a:pPr marL="342900" indent="-342900">
              <a:buFont typeface="Arial" panose="020B0604020202020204" pitchFamily="34" charset="0"/>
              <a:buChar char="•"/>
            </a:pPr>
            <a:r>
              <a:rPr lang="en-US" sz="2000" dirty="0">
                <a:solidFill>
                  <a:srgbClr val="002060"/>
                </a:solidFill>
                <a:latin typeface="Franklin Gothic Book" panose="020B0503020102020204" pitchFamily="34" charset="0"/>
              </a:rPr>
              <a:t>Coordination with other mapping programs</a:t>
            </a:r>
          </a:p>
          <a:p>
            <a:pPr marL="800100" lvl="1" indent="-342900">
              <a:buFont typeface="Courier New" panose="02070309020205020404" pitchFamily="49" charset="0"/>
              <a:buChar char="o"/>
            </a:pPr>
            <a:r>
              <a:rPr lang="en-US" dirty="0">
                <a:solidFill>
                  <a:srgbClr val="002060"/>
                </a:solidFill>
                <a:latin typeface="Franklin Gothic Book" panose="020B0503020102020204" pitchFamily="34" charset="0"/>
              </a:rPr>
              <a:t>Jury Areas (SC Code of Laws §22-2-30)</a:t>
            </a:r>
          </a:p>
          <a:p>
            <a:pPr marL="800100" lvl="1" indent="-342900">
              <a:buFont typeface="Courier New" panose="02070309020205020404" pitchFamily="49" charset="0"/>
              <a:buChar char="o"/>
            </a:pPr>
            <a:r>
              <a:rPr lang="en-US" dirty="0">
                <a:solidFill>
                  <a:srgbClr val="002060"/>
                </a:solidFill>
                <a:latin typeface="Franklin Gothic Book" panose="020B0503020102020204" pitchFamily="34" charset="0"/>
              </a:rPr>
              <a:t>Transportation Network Company (SC Code of Laws §58-23-1610)</a:t>
            </a:r>
          </a:p>
          <a:p>
            <a:pPr marL="800100" lvl="1" indent="-342900">
              <a:spcAft>
                <a:spcPts val="600"/>
              </a:spcAft>
              <a:buFont typeface="Courier New" panose="02070309020205020404" pitchFamily="49" charset="0"/>
              <a:buChar char="o"/>
            </a:pPr>
            <a:r>
              <a:rPr lang="en-US" dirty="0">
                <a:solidFill>
                  <a:srgbClr val="002060"/>
                </a:solidFill>
                <a:latin typeface="Franklin Gothic Book" panose="020B0503020102020204" pitchFamily="34" charset="0"/>
              </a:rPr>
              <a:t>Incorporation (SC Code of Regs 113-200(A))</a:t>
            </a:r>
          </a:p>
          <a:p>
            <a:pPr marL="342900" lvl="1" indent="-342900">
              <a:buFont typeface="Arial" panose="020B0604020202020204" pitchFamily="34" charset="0"/>
              <a:buChar char="•"/>
            </a:pPr>
            <a:r>
              <a:rPr lang="en-US" sz="2000" dirty="0">
                <a:solidFill>
                  <a:srgbClr val="002060"/>
                </a:solidFill>
                <a:latin typeface="Franklin Gothic Book" panose="020B0503020102020204" pitchFamily="34" charset="0"/>
              </a:rPr>
              <a:t>Prep Work</a:t>
            </a:r>
          </a:p>
          <a:p>
            <a:pPr marL="800100" lvl="2" indent="-342900">
              <a:buFont typeface="Courier New" panose="02070309020205020404" pitchFamily="49" charset="0"/>
              <a:buChar char="o"/>
            </a:pPr>
            <a:r>
              <a:rPr lang="en-US" dirty="0">
                <a:solidFill>
                  <a:srgbClr val="002060"/>
                </a:solidFill>
                <a:latin typeface="Franklin Gothic Book" panose="020B0503020102020204" pitchFamily="34" charset="0"/>
              </a:rPr>
              <a:t>Local Update of Census Addresses (LUCA)</a:t>
            </a:r>
          </a:p>
          <a:p>
            <a:pPr marL="800100" lvl="2" indent="-342900">
              <a:spcAft>
                <a:spcPts val="600"/>
              </a:spcAft>
              <a:buFont typeface="Courier New" panose="02070309020205020404" pitchFamily="49" charset="0"/>
              <a:buChar char="o"/>
            </a:pPr>
            <a:r>
              <a:rPr lang="en-US" dirty="0">
                <a:solidFill>
                  <a:srgbClr val="002060"/>
                </a:solidFill>
                <a:latin typeface="Franklin Gothic Book" panose="020B0503020102020204" pitchFamily="34" charset="0"/>
              </a:rPr>
              <a:t>Boundary and Annexation Program</a:t>
            </a:r>
          </a:p>
          <a:p>
            <a:pPr marL="342900" lvl="2" indent="-342900">
              <a:buFont typeface="Arial" panose="020B0604020202020204" pitchFamily="34" charset="0"/>
              <a:buChar char="•"/>
            </a:pPr>
            <a:r>
              <a:rPr lang="en-US" sz="2000" dirty="0">
                <a:solidFill>
                  <a:srgbClr val="002060"/>
                </a:solidFill>
                <a:latin typeface="Franklin Gothic Book" panose="020B0503020102020204" pitchFamily="34" charset="0"/>
              </a:rPr>
              <a:t>Served as technical advisors to the Federal Courts</a:t>
            </a:r>
          </a:p>
          <a:p>
            <a:pPr marL="342900" lvl="2" indent="-342900">
              <a:buFont typeface="Arial" panose="020B0604020202020204" pitchFamily="34" charset="0"/>
              <a:buChar char="•"/>
            </a:pPr>
            <a:r>
              <a:rPr lang="en-US" sz="2000" dirty="0">
                <a:solidFill>
                  <a:srgbClr val="002060"/>
                </a:solidFill>
                <a:latin typeface="Franklin Gothic Book" panose="020B0503020102020204" pitchFamily="34" charset="0"/>
              </a:rPr>
              <a:t>Redistricting Services</a:t>
            </a:r>
          </a:p>
          <a:p>
            <a:pPr marL="800100" lvl="3" indent="-342900">
              <a:buFont typeface="Courier New" panose="02070309020205020404" pitchFamily="49" charset="0"/>
              <a:buChar char="o"/>
            </a:pPr>
            <a:r>
              <a:rPr lang="en-US" dirty="0">
                <a:solidFill>
                  <a:srgbClr val="002060"/>
                </a:solidFill>
                <a:latin typeface="Franklin Gothic Book" panose="020B0503020102020204" pitchFamily="34" charset="0"/>
              </a:rPr>
              <a:t>Provide redistricting services in accordance with redistricting law and principles</a:t>
            </a:r>
          </a:p>
          <a:p>
            <a:pPr marL="800100" lvl="3" indent="-342900">
              <a:buFont typeface="Courier New" panose="02070309020205020404" pitchFamily="49" charset="0"/>
              <a:buChar char="o"/>
            </a:pPr>
            <a:r>
              <a:rPr lang="en-US" dirty="0">
                <a:solidFill>
                  <a:srgbClr val="002060"/>
                </a:solidFill>
                <a:latin typeface="Franklin Gothic Book" panose="020B0503020102020204" pitchFamily="34" charset="0"/>
              </a:rPr>
              <a:t>RFA </a:t>
            </a:r>
            <a:r>
              <a:rPr lang="en-US">
                <a:solidFill>
                  <a:srgbClr val="002060"/>
                </a:solidFill>
                <a:latin typeface="Franklin Gothic Book" panose="020B0503020102020204" pitchFamily="34" charset="0"/>
              </a:rPr>
              <a:t>is not </a:t>
            </a:r>
            <a:r>
              <a:rPr lang="en-US" dirty="0">
                <a:solidFill>
                  <a:srgbClr val="002060"/>
                </a:solidFill>
                <a:latin typeface="Franklin Gothic Book" panose="020B0503020102020204" pitchFamily="34" charset="0"/>
              </a:rPr>
              <a:t>providing legal advice</a:t>
            </a:r>
          </a:p>
        </p:txBody>
      </p:sp>
      <p:sp>
        <p:nvSpPr>
          <p:cNvPr id="2" name="Date Placeholder 1">
            <a:extLst>
              <a:ext uri="{FF2B5EF4-FFF2-40B4-BE49-F238E27FC236}">
                <a16:creationId xmlns:a16="http://schemas.microsoft.com/office/drawing/2014/main" id="{33D03E6B-9456-49C2-9D82-833FDEAE6A63}"/>
              </a:ext>
            </a:extLst>
          </p:cNvPr>
          <p:cNvSpPr>
            <a:spLocks noGrp="1"/>
          </p:cNvSpPr>
          <p:nvPr>
            <p:ph type="dt" sz="half" idx="10"/>
          </p:nvPr>
        </p:nvSpPr>
        <p:spPr/>
        <p:txBody>
          <a:bodyPr/>
          <a:lstStyle/>
          <a:p>
            <a:r>
              <a:rPr lang="en-US"/>
              <a:t>Summer 2021</a:t>
            </a:r>
            <a:endParaRPr lang="en-US" dirty="0"/>
          </a:p>
        </p:txBody>
      </p:sp>
    </p:spTree>
    <p:extLst>
      <p:ext uri="{BB962C8B-B14F-4D97-AF65-F5344CB8AC3E}">
        <p14:creationId xmlns:p14="http://schemas.microsoft.com/office/powerpoint/2010/main" val="562614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8F54335-313B-4DCA-86B3-9DD5A7339B3A}"/>
              </a:ext>
            </a:extLst>
          </p:cNvPr>
          <p:cNvSpPr>
            <a:spLocks noGrp="1"/>
          </p:cNvSpPr>
          <p:nvPr>
            <p:ph type="title"/>
          </p:nvPr>
        </p:nvSpPr>
        <p:spPr>
          <a:xfrm>
            <a:off x="831851" y="870293"/>
            <a:ext cx="10515600" cy="4926500"/>
          </a:xfrm>
        </p:spPr>
        <p:txBody>
          <a:bodyPr>
            <a:normAutofit/>
          </a:bodyPr>
          <a:lstStyle/>
          <a:p>
            <a:r>
              <a:rPr lang="en-US" sz="3200" dirty="0"/>
              <a:t>Questions?</a:t>
            </a:r>
            <a:br>
              <a:rPr lang="en-US" sz="3100" dirty="0"/>
            </a:br>
            <a:br>
              <a:rPr lang="en-US" sz="3100" dirty="0"/>
            </a:br>
            <a:br>
              <a:rPr lang="en-US" sz="3100" dirty="0"/>
            </a:br>
            <a:r>
              <a:rPr lang="en-US" sz="3100" dirty="0"/>
              <a:t>Thank You!</a:t>
            </a:r>
            <a:br>
              <a:rPr lang="en-US" sz="3100" dirty="0"/>
            </a:br>
            <a:br>
              <a:rPr lang="en-US" sz="3100" dirty="0"/>
            </a:br>
            <a:br>
              <a:rPr lang="en-US" sz="3100" dirty="0"/>
            </a:br>
            <a:r>
              <a:rPr lang="en-US" sz="3100" dirty="0"/>
              <a:t>For Further Information, Contact –</a:t>
            </a:r>
            <a:br>
              <a:rPr lang="en-US" sz="3100" dirty="0"/>
            </a:br>
            <a:br>
              <a:rPr lang="en-US" sz="3100" dirty="0"/>
            </a:br>
            <a:r>
              <a:rPr lang="en-US" sz="2200" dirty="0"/>
              <a:t>Victor Frontroth					Frank Rainwater</a:t>
            </a:r>
            <a:br>
              <a:rPr lang="en-US" sz="2200" dirty="0"/>
            </a:br>
            <a:r>
              <a:rPr lang="en-US" sz="2200" dirty="0"/>
              <a:t>803-734-0969    					803-734-3786</a:t>
            </a:r>
            <a:br>
              <a:rPr lang="en-US" sz="2200" dirty="0"/>
            </a:br>
            <a:r>
              <a:rPr lang="en-US" sz="2200" dirty="0">
                <a:hlinkClick r:id="rId2"/>
              </a:rPr>
              <a:t>victor.frontroth@rfa.sc.gov</a:t>
            </a:r>
            <a:r>
              <a:rPr lang="en-US" sz="2200" dirty="0"/>
              <a:t>  		       </a:t>
            </a:r>
            <a:r>
              <a:rPr lang="en-US" sz="2200" dirty="0">
                <a:hlinkClick r:id="rId3"/>
              </a:rPr>
              <a:t>frank.rainwater@rfa.sc.gov</a:t>
            </a:r>
            <a:br>
              <a:rPr lang="en-US" sz="2200" dirty="0"/>
            </a:br>
            <a:endParaRPr lang="en-US" dirty="0"/>
          </a:p>
        </p:txBody>
      </p:sp>
      <p:sp>
        <p:nvSpPr>
          <p:cNvPr id="2" name="Slide Number Placeholder 1">
            <a:extLst>
              <a:ext uri="{FF2B5EF4-FFF2-40B4-BE49-F238E27FC236}">
                <a16:creationId xmlns:a16="http://schemas.microsoft.com/office/drawing/2014/main" id="{361EA79B-A1B7-4360-B43A-577B3BE8A556}"/>
              </a:ext>
            </a:extLst>
          </p:cNvPr>
          <p:cNvSpPr>
            <a:spLocks noGrp="1"/>
          </p:cNvSpPr>
          <p:nvPr>
            <p:ph type="sldNum" sz="quarter" idx="12"/>
          </p:nvPr>
        </p:nvSpPr>
        <p:spPr/>
        <p:txBody>
          <a:bodyPr/>
          <a:lstStyle/>
          <a:p>
            <a:fld id="{784DC4BC-AE01-4C6D-870D-ADD2363A0B6C}" type="slidenum">
              <a:rPr lang="en-US" smtClean="0"/>
              <a:pPr/>
              <a:t>20</a:t>
            </a:fld>
            <a:endParaRPr lang="en-US" dirty="0"/>
          </a:p>
        </p:txBody>
      </p:sp>
      <p:sp>
        <p:nvSpPr>
          <p:cNvPr id="3" name="Date Placeholder 2">
            <a:extLst>
              <a:ext uri="{FF2B5EF4-FFF2-40B4-BE49-F238E27FC236}">
                <a16:creationId xmlns:a16="http://schemas.microsoft.com/office/drawing/2014/main" id="{5FCC8FDF-47A1-4628-8F6F-28B838B87CFB}"/>
              </a:ext>
            </a:extLst>
          </p:cNvPr>
          <p:cNvSpPr>
            <a:spLocks noGrp="1"/>
          </p:cNvSpPr>
          <p:nvPr>
            <p:ph type="dt" sz="half" idx="10"/>
          </p:nvPr>
        </p:nvSpPr>
        <p:spPr/>
        <p:txBody>
          <a:bodyPr/>
          <a:lstStyle/>
          <a:p>
            <a:r>
              <a:rPr lang="en-US"/>
              <a:t>Summer 2021</a:t>
            </a:r>
            <a:endParaRPr lang="en-US" dirty="0"/>
          </a:p>
        </p:txBody>
      </p:sp>
    </p:spTree>
    <p:extLst>
      <p:ext uri="{BB962C8B-B14F-4D97-AF65-F5344CB8AC3E}">
        <p14:creationId xmlns:p14="http://schemas.microsoft.com/office/powerpoint/2010/main" val="24115687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949" y="337490"/>
            <a:ext cx="8229600" cy="563562"/>
          </a:xfrm>
        </p:spPr>
        <p:txBody>
          <a:bodyPr>
            <a:normAutofit/>
          </a:bodyPr>
          <a:lstStyle/>
          <a:p>
            <a:r>
              <a:rPr lang="en-US" b="1" dirty="0">
                <a:latin typeface="Franklin Gothic Book" panose="020B0503020102020204" pitchFamily="34" charset="0"/>
              </a:rPr>
              <a:t>Relevant Laws and Court Decisions</a:t>
            </a:r>
          </a:p>
        </p:txBody>
      </p:sp>
      <p:sp>
        <p:nvSpPr>
          <p:cNvPr id="3" name="Content Placeholder 2"/>
          <p:cNvSpPr>
            <a:spLocks noGrp="1"/>
          </p:cNvSpPr>
          <p:nvPr>
            <p:ph idx="1"/>
          </p:nvPr>
        </p:nvSpPr>
        <p:spPr>
          <a:xfrm>
            <a:off x="343949" y="1124125"/>
            <a:ext cx="11476139" cy="5050172"/>
          </a:xfrm>
        </p:spPr>
        <p:txBody>
          <a:bodyPr>
            <a:normAutofit fontScale="85000" lnSpcReduction="20000"/>
          </a:bodyPr>
          <a:lstStyle/>
          <a:p>
            <a:pPr marL="400050" lvl="2" indent="0">
              <a:buNone/>
            </a:pPr>
            <a:endParaRPr lang="en-US" sz="800" dirty="0">
              <a:solidFill>
                <a:schemeClr val="tx2"/>
              </a:solidFill>
              <a:latin typeface="Book Antiqua" panose="02040602050305030304" pitchFamily="18" charset="0"/>
            </a:endParaRPr>
          </a:p>
          <a:p>
            <a:r>
              <a:rPr lang="en-US" sz="1600" b="1" dirty="0"/>
              <a:t>U.S. Constitution art. I, §2 </a:t>
            </a:r>
            <a:r>
              <a:rPr lang="en-US" sz="1600" dirty="0"/>
              <a:t>– Sets apportionment of Congressional seats based on decennial census numbers.</a:t>
            </a:r>
          </a:p>
          <a:p>
            <a:r>
              <a:rPr lang="en-US" sz="1600" b="1" dirty="0"/>
              <a:t>S.C. Code §5-3-90 </a:t>
            </a:r>
            <a:r>
              <a:rPr lang="en-US" sz="1600" dirty="0"/>
              <a:t>– Annexation information must be provided to 3 state agencies; DOT, Secretary of State, and DPS.</a:t>
            </a:r>
          </a:p>
          <a:p>
            <a:r>
              <a:rPr lang="en-US" sz="1600" b="1" dirty="0"/>
              <a:t>Act #88 of 2015 </a:t>
            </a:r>
            <a:r>
              <a:rPr lang="en-US" sz="1600" dirty="0"/>
              <a:t>- RFA must be notified of annexations 30 days after an ordinance is passed.</a:t>
            </a:r>
          </a:p>
          <a:p>
            <a:r>
              <a:rPr lang="en-US" sz="1600" b="1" dirty="0"/>
              <a:t>U.S. Constitution art. I, §2, Clause 3</a:t>
            </a:r>
            <a:r>
              <a:rPr lang="en-US" sz="1600" dirty="0"/>
              <a:t>– Calls for Census in 1790 and every ten years thereafter.</a:t>
            </a:r>
          </a:p>
          <a:p>
            <a:r>
              <a:rPr lang="en-US" sz="1600" b="1" dirty="0"/>
              <a:t>Home Rule Act of 1975, Act #282, 1975 </a:t>
            </a:r>
            <a:r>
              <a:rPr lang="en-US" sz="1600" dirty="0"/>
              <a:t>– Gave counties and municipalities “Home Rule” authority of self-governance.  It requires County Council redistricting after decennial census.</a:t>
            </a:r>
          </a:p>
          <a:p>
            <a:r>
              <a:rPr lang="en-US" sz="1600" b="1" dirty="0"/>
              <a:t>14</a:t>
            </a:r>
            <a:r>
              <a:rPr lang="en-US" sz="1600" b="1" baseline="30000" dirty="0"/>
              <a:t>th</a:t>
            </a:r>
            <a:r>
              <a:rPr lang="en-US" sz="1600" b="1" dirty="0"/>
              <a:t> Amendment to the U.S. Constitution </a:t>
            </a:r>
            <a:r>
              <a:rPr lang="en-US" sz="1600" dirty="0"/>
              <a:t>– Equal Protection.</a:t>
            </a:r>
          </a:p>
          <a:p>
            <a:r>
              <a:rPr lang="en-US" sz="1600" b="1" dirty="0"/>
              <a:t>Evenwel v. Abbott 578 U.S. 54 (2016) </a:t>
            </a:r>
            <a:r>
              <a:rPr lang="en-US" sz="1600" dirty="0"/>
              <a:t>– Total population can be used for satisfying one person, one vote criteria.</a:t>
            </a:r>
          </a:p>
          <a:p>
            <a:r>
              <a:rPr lang="en-US" sz="1600" b="1" dirty="0"/>
              <a:t>Wesberry v. Sanders, 376 U.S. 1 (1964) </a:t>
            </a:r>
            <a:r>
              <a:rPr lang="en-US" sz="1600" dirty="0"/>
              <a:t>– Congressional districts must be drawn as nearly equal in population as practicable.</a:t>
            </a:r>
          </a:p>
          <a:p>
            <a:r>
              <a:rPr lang="en-US" sz="1600" b="1" dirty="0"/>
              <a:t>Reynolds v. Sims, 377 U.S. 533 (1964) </a:t>
            </a:r>
            <a:r>
              <a:rPr lang="en-US" sz="1600" dirty="0"/>
              <a:t>– Allows more population variance in legislative redistricting than congressional redistricting.</a:t>
            </a:r>
          </a:p>
          <a:p>
            <a:r>
              <a:rPr lang="en-US" sz="1600" b="1" dirty="0"/>
              <a:t>Gaffney v. Cummings, 412 U.S. 735 (1973) </a:t>
            </a:r>
            <a:r>
              <a:rPr lang="en-US" sz="1600" dirty="0"/>
              <a:t>– The 10% population variance is not a safe haven for a one person, one vote claim.</a:t>
            </a:r>
          </a:p>
          <a:p>
            <a:r>
              <a:rPr lang="en-US" sz="1600" b="1" dirty="0"/>
              <a:t>Fraser v. Jasper County School District, Civil Action No.9:14-cv-2578-SB </a:t>
            </a:r>
            <a:r>
              <a:rPr lang="en-US" sz="1600" dirty="0"/>
              <a:t>– South Carolina example of one person, one vote lawsuit.</a:t>
            </a:r>
          </a:p>
          <a:p>
            <a:r>
              <a:rPr lang="en-US" sz="1600" b="1" dirty="0"/>
              <a:t>1965 Voting Rights Act Section 5 </a:t>
            </a:r>
            <a:r>
              <a:rPr lang="en-US" sz="1600" dirty="0"/>
              <a:t>– requires jurisdictions covered under the VRA to submit to the U.S. Department of Justice any changes in law impacting voting.</a:t>
            </a:r>
          </a:p>
          <a:p>
            <a:r>
              <a:rPr lang="en-US" sz="1600" b="1" dirty="0"/>
              <a:t>Dukes v. Redmond, 357 S.C. 454 (2004) </a:t>
            </a:r>
            <a:r>
              <a:rPr lang="en-US" sz="1600" dirty="0"/>
              <a:t>– a person’s residence is the part of his property on which the dwelling is actually located.  </a:t>
            </a:r>
          </a:p>
          <a:p>
            <a:r>
              <a:rPr lang="en-US" sz="1600" b="1" dirty="0"/>
              <a:t>Application of Davy, 281 A.D. 137 (1952) </a:t>
            </a:r>
            <a:r>
              <a:rPr lang="en-US" sz="1600" dirty="0"/>
              <a:t>– a persons domicile is where a person carries on the main activities of the home. </a:t>
            </a:r>
          </a:p>
          <a:p>
            <a:r>
              <a:rPr lang="en-US" sz="1600" b="1" dirty="0"/>
              <a:t>Op. Atty. Gen. dated July 27, 1987 </a:t>
            </a:r>
            <a:r>
              <a:rPr lang="en-US" sz="1600" dirty="0"/>
              <a:t>– in close cases the location of the sleeping accommodations in the residence is used to determine where one resides.</a:t>
            </a:r>
            <a:endParaRPr lang="en-US" sz="1600" b="1" dirty="0"/>
          </a:p>
          <a:p>
            <a:endParaRPr lang="en-US" sz="1200" b="1" dirty="0">
              <a:latin typeface="Book Antiqua" panose="02040602050305030304" pitchFamily="18" charset="0"/>
            </a:endParaRPr>
          </a:p>
        </p:txBody>
      </p:sp>
      <p:sp>
        <p:nvSpPr>
          <p:cNvPr id="5" name="Slide Number Placeholder 4">
            <a:extLst>
              <a:ext uri="{FF2B5EF4-FFF2-40B4-BE49-F238E27FC236}">
                <a16:creationId xmlns:a16="http://schemas.microsoft.com/office/drawing/2014/main" id="{FB65CDFD-6C09-4414-8854-4A533EB20B66}"/>
              </a:ext>
            </a:extLst>
          </p:cNvPr>
          <p:cNvSpPr>
            <a:spLocks noGrp="1"/>
          </p:cNvSpPr>
          <p:nvPr>
            <p:ph type="sldNum" sz="quarter" idx="12"/>
          </p:nvPr>
        </p:nvSpPr>
        <p:spPr/>
        <p:txBody>
          <a:bodyPr/>
          <a:lstStyle/>
          <a:p>
            <a:fld id="{784DC4BC-AE01-4C6D-870D-ADD2363A0B6C}" type="slidenum">
              <a:rPr lang="en-US" smtClean="0"/>
              <a:t>21</a:t>
            </a:fld>
            <a:endParaRPr lang="en-US" dirty="0"/>
          </a:p>
        </p:txBody>
      </p:sp>
      <p:sp>
        <p:nvSpPr>
          <p:cNvPr id="4" name="Date Placeholder 3">
            <a:extLst>
              <a:ext uri="{FF2B5EF4-FFF2-40B4-BE49-F238E27FC236}">
                <a16:creationId xmlns:a16="http://schemas.microsoft.com/office/drawing/2014/main" id="{A37C1956-37B9-4F88-BC86-560BDA866634}"/>
              </a:ext>
            </a:extLst>
          </p:cNvPr>
          <p:cNvSpPr>
            <a:spLocks noGrp="1"/>
          </p:cNvSpPr>
          <p:nvPr>
            <p:ph type="dt" sz="half" idx="10"/>
          </p:nvPr>
        </p:nvSpPr>
        <p:spPr/>
        <p:txBody>
          <a:bodyPr/>
          <a:lstStyle/>
          <a:p>
            <a:r>
              <a:rPr lang="en-US"/>
              <a:t>Summer 2021</a:t>
            </a:r>
            <a:endParaRPr lang="en-US" dirty="0"/>
          </a:p>
        </p:txBody>
      </p:sp>
    </p:spTree>
    <p:extLst>
      <p:ext uri="{BB962C8B-B14F-4D97-AF65-F5344CB8AC3E}">
        <p14:creationId xmlns:p14="http://schemas.microsoft.com/office/powerpoint/2010/main" val="33109945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7A79F-FE8A-4B3F-BEF8-53B4BD7C7DEB}"/>
              </a:ext>
            </a:extLst>
          </p:cNvPr>
          <p:cNvSpPr>
            <a:spLocks noGrp="1"/>
          </p:cNvSpPr>
          <p:nvPr>
            <p:ph type="title"/>
          </p:nvPr>
        </p:nvSpPr>
        <p:spPr>
          <a:xfrm>
            <a:off x="335560" y="282952"/>
            <a:ext cx="10515600" cy="1006473"/>
          </a:xfrm>
        </p:spPr>
        <p:txBody>
          <a:bodyPr>
            <a:normAutofit/>
          </a:bodyPr>
          <a:lstStyle/>
          <a:p>
            <a:r>
              <a:rPr lang="en-US" b="1" dirty="0">
                <a:latin typeface="Franklin Gothic Book" panose="020B0503020102020204" pitchFamily="34" charset="0"/>
              </a:rPr>
              <a:t>Relevant Laws and Court Decisions</a:t>
            </a:r>
          </a:p>
        </p:txBody>
      </p:sp>
      <p:sp>
        <p:nvSpPr>
          <p:cNvPr id="3" name="Content Placeholder 2">
            <a:extLst>
              <a:ext uri="{FF2B5EF4-FFF2-40B4-BE49-F238E27FC236}">
                <a16:creationId xmlns:a16="http://schemas.microsoft.com/office/drawing/2014/main" id="{AC902110-4E4F-459E-B6ED-0AF59747E1DF}"/>
              </a:ext>
            </a:extLst>
          </p:cNvPr>
          <p:cNvSpPr>
            <a:spLocks noGrp="1"/>
          </p:cNvSpPr>
          <p:nvPr>
            <p:ph idx="1"/>
          </p:nvPr>
        </p:nvSpPr>
        <p:spPr>
          <a:xfrm>
            <a:off x="335560" y="1371600"/>
            <a:ext cx="11518083" cy="4861420"/>
          </a:xfrm>
        </p:spPr>
        <p:txBody>
          <a:bodyPr>
            <a:noAutofit/>
          </a:bodyPr>
          <a:lstStyle/>
          <a:p>
            <a:r>
              <a:rPr lang="en-US" sz="1400" b="1" dirty="0"/>
              <a:t>Shelby v. Holder (2013) </a:t>
            </a:r>
            <a:r>
              <a:rPr lang="en-US" sz="1400" dirty="0"/>
              <a:t>– </a:t>
            </a:r>
            <a:r>
              <a:rPr lang="en-US" sz="1400" b="1" dirty="0"/>
              <a:t>570 U.S. 529 (2013) – </a:t>
            </a:r>
            <a:r>
              <a:rPr lang="en-US" sz="1400" dirty="0"/>
              <a:t>South Carolina is no longer under Section 5 of the VRA according to the historical formula requiring compliance</a:t>
            </a:r>
          </a:p>
          <a:p>
            <a:r>
              <a:rPr lang="en-US" sz="1400" b="1" dirty="0"/>
              <a:t>1965 Voting Rights Act Section 4(b</a:t>
            </a:r>
            <a:r>
              <a:rPr lang="en-US" sz="1400" dirty="0"/>
              <a:t>) – formula for covering jurisdictions under Section 5 DOJ submission requirement.</a:t>
            </a:r>
          </a:p>
          <a:p>
            <a:r>
              <a:rPr lang="en-US" sz="1400" b="1" dirty="0"/>
              <a:t>1965 Voting Rights Act Section 2 </a:t>
            </a:r>
            <a:r>
              <a:rPr lang="en-US" sz="1400" dirty="0"/>
              <a:t>– Prohibits implementing voting practices or procedures that discriminate against a person on the basis of race, color, or language.</a:t>
            </a:r>
          </a:p>
          <a:p>
            <a:r>
              <a:rPr lang="en-US" sz="1400" b="1" dirty="0"/>
              <a:t>Thornburg v. Gingles 478 U.S. 30 (1986) </a:t>
            </a:r>
            <a:r>
              <a:rPr lang="en-US" sz="1400" dirty="0"/>
              <a:t>– 3 prong test for vote dilution claim.</a:t>
            </a:r>
          </a:p>
          <a:p>
            <a:r>
              <a:rPr lang="en-US" sz="1400" b="1" dirty="0"/>
              <a:t>U.S. v Georgetown County School District Civil Action No. 2:08-889 DCN</a:t>
            </a:r>
            <a:r>
              <a:rPr lang="en-US" sz="1400" dirty="0"/>
              <a:t>,  – South Carolina example of Section 2 lawsuit in South Carolina.</a:t>
            </a:r>
          </a:p>
          <a:p>
            <a:r>
              <a:rPr lang="en-US" sz="1400" b="1" dirty="0"/>
              <a:t>Shaw v. Reno, 509 U.S. 630 (1993)– </a:t>
            </a:r>
            <a:r>
              <a:rPr lang="en-US" sz="1400" dirty="0"/>
              <a:t>First racial gerrymandering case to reach the Supreme Court.  Racial gerrymandering is a violation of Equal Protection.</a:t>
            </a:r>
          </a:p>
          <a:p>
            <a:r>
              <a:rPr lang="en-US" sz="1400" b="1" dirty="0"/>
              <a:t>Bush v. Vera, 517 U.S. 952 (1996) </a:t>
            </a:r>
            <a:r>
              <a:rPr lang="en-US" sz="1400" dirty="0"/>
              <a:t>– Strict scrutiny of redistricting plan if determined race was the predominate factor of redistricting.</a:t>
            </a:r>
          </a:p>
          <a:p>
            <a:r>
              <a:rPr lang="en-US" sz="1400" b="1" dirty="0"/>
              <a:t>Alabama Legislative Black Caucus v. Alabama 135 S. Ct. 1257, 1263 (2015) </a:t>
            </a:r>
            <a:r>
              <a:rPr lang="en-US" sz="1400" dirty="0"/>
              <a:t>– “A racial gerrymandering claim, however, applies to the boundaries of individual districts.”  Alabama’s criteria to try to maintain benchmark minority percentages in minority majority districts was an incorrect interpretation of retrogression under Section 5.</a:t>
            </a:r>
          </a:p>
          <a:p>
            <a:r>
              <a:rPr lang="en-US" sz="1400" b="1" dirty="0"/>
              <a:t>Calvin v. Jefferson County Board of Commissioners</a:t>
            </a:r>
            <a:r>
              <a:rPr lang="en-US" sz="1400" dirty="0"/>
              <a:t>, </a:t>
            </a:r>
            <a:r>
              <a:rPr lang="en-US" sz="1400" b="1" dirty="0"/>
              <a:t>Case No.4:15vc131-MW/CAS (2015)</a:t>
            </a:r>
            <a:r>
              <a:rPr lang="en-US" sz="1400" dirty="0"/>
              <a:t>– prison population must have a “representational nexus” with the community to be included in a redistricting plan.</a:t>
            </a:r>
          </a:p>
          <a:p>
            <a:r>
              <a:rPr lang="en-US" sz="1400" b="1" dirty="0"/>
              <a:t>Rucho et al. v Common Cause et al. 139 S. Ct. 2484 (2019) </a:t>
            </a:r>
            <a:r>
              <a:rPr lang="en-US" sz="1400" dirty="0"/>
              <a:t>- Partisan gerrymandering presents political questions beyond the reach of the federal courts</a:t>
            </a:r>
            <a:endParaRPr lang="en-US" sz="1400" b="1" dirty="0"/>
          </a:p>
        </p:txBody>
      </p:sp>
      <p:sp>
        <p:nvSpPr>
          <p:cNvPr id="4" name="Slide Number Placeholder 3">
            <a:extLst>
              <a:ext uri="{FF2B5EF4-FFF2-40B4-BE49-F238E27FC236}">
                <a16:creationId xmlns:a16="http://schemas.microsoft.com/office/drawing/2014/main" id="{C011EC08-5482-4412-8745-08AAB9F75236}"/>
              </a:ext>
            </a:extLst>
          </p:cNvPr>
          <p:cNvSpPr>
            <a:spLocks noGrp="1"/>
          </p:cNvSpPr>
          <p:nvPr>
            <p:ph type="sldNum" sz="quarter" idx="12"/>
          </p:nvPr>
        </p:nvSpPr>
        <p:spPr/>
        <p:txBody>
          <a:bodyPr/>
          <a:lstStyle/>
          <a:p>
            <a:fld id="{784DC4BC-AE01-4C6D-870D-ADD2363A0B6C}" type="slidenum">
              <a:rPr lang="en-US" smtClean="0"/>
              <a:t>22</a:t>
            </a:fld>
            <a:endParaRPr lang="en-US" dirty="0"/>
          </a:p>
        </p:txBody>
      </p:sp>
      <p:sp>
        <p:nvSpPr>
          <p:cNvPr id="5" name="Date Placeholder 4">
            <a:extLst>
              <a:ext uri="{FF2B5EF4-FFF2-40B4-BE49-F238E27FC236}">
                <a16:creationId xmlns:a16="http://schemas.microsoft.com/office/drawing/2014/main" id="{BA62B4CE-C2C5-43FC-850F-0BDA0730AD18}"/>
              </a:ext>
            </a:extLst>
          </p:cNvPr>
          <p:cNvSpPr>
            <a:spLocks noGrp="1"/>
          </p:cNvSpPr>
          <p:nvPr>
            <p:ph type="dt" sz="half" idx="10"/>
          </p:nvPr>
        </p:nvSpPr>
        <p:spPr/>
        <p:txBody>
          <a:bodyPr/>
          <a:lstStyle/>
          <a:p>
            <a:r>
              <a:rPr lang="en-US"/>
              <a:t>Summer 2021</a:t>
            </a:r>
            <a:endParaRPr lang="en-US" dirty="0"/>
          </a:p>
        </p:txBody>
      </p:sp>
    </p:spTree>
    <p:extLst>
      <p:ext uri="{BB962C8B-B14F-4D97-AF65-F5344CB8AC3E}">
        <p14:creationId xmlns:p14="http://schemas.microsoft.com/office/powerpoint/2010/main" val="37710030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Franklin Gothic Book" panose="020B0503020102020204" pitchFamily="34" charset="0"/>
              </a:rPr>
              <a:t>Relevant Laws and Court Decisions</a:t>
            </a:r>
            <a:endParaRPr lang="en-US" dirty="0">
              <a:latin typeface="Franklin Gothic Book" panose="020B0503020102020204" pitchFamily="34" charset="0"/>
            </a:endParaRPr>
          </a:p>
        </p:txBody>
      </p:sp>
      <p:sp>
        <p:nvSpPr>
          <p:cNvPr id="3" name="Content Placeholder 2"/>
          <p:cNvSpPr>
            <a:spLocks noGrp="1"/>
          </p:cNvSpPr>
          <p:nvPr>
            <p:ph idx="1"/>
          </p:nvPr>
        </p:nvSpPr>
        <p:spPr/>
        <p:txBody>
          <a:bodyPr>
            <a:normAutofit/>
          </a:bodyPr>
          <a:lstStyle/>
          <a:p>
            <a:r>
              <a:rPr lang="en-US" sz="1400" b="1" dirty="0"/>
              <a:t>Act 283 of 1975 </a:t>
            </a:r>
            <a:r>
              <a:rPr lang="en-US" sz="1400" dirty="0"/>
              <a:t>– Home Rule Act</a:t>
            </a:r>
          </a:p>
          <a:p>
            <a:pPr lvl="1">
              <a:buFont typeface="Courier New" panose="02070309020205020404" pitchFamily="49" charset="0"/>
              <a:buChar char="o"/>
            </a:pPr>
            <a:r>
              <a:rPr lang="en-US" sz="1400" dirty="0"/>
              <a:t>County Council must redistrict to population of less than 10% deviation.</a:t>
            </a:r>
          </a:p>
          <a:p>
            <a:pPr lvl="1">
              <a:buFont typeface="Courier New" panose="02070309020205020404" pitchFamily="49" charset="0"/>
              <a:buChar char="o"/>
            </a:pPr>
            <a:r>
              <a:rPr lang="en-US" sz="1400" dirty="0"/>
              <a:t>Change of government triggered by petition of registered voters (15% municipality, 10% County) or ordinance of council.   Must go through referendum.</a:t>
            </a:r>
          </a:p>
          <a:p>
            <a:r>
              <a:rPr lang="en-US" sz="1400" b="1" dirty="0"/>
              <a:t>Elliott v. Richland County</a:t>
            </a:r>
            <a:r>
              <a:rPr lang="en-US" sz="1400" b="1" dirty="0">
                <a:ea typeface="Calibri" panose="020F0502020204030204" pitchFamily="34" charset="0"/>
                <a:cs typeface="Times New Roman" panose="02020603050405020304" pitchFamily="18" charset="0"/>
              </a:rPr>
              <a:t> 472 S.E.2d 256 (1996) </a:t>
            </a:r>
            <a:r>
              <a:rPr lang="en-US" sz="1400" dirty="0"/>
              <a:t>– one shot at redistricting per decade. </a:t>
            </a:r>
          </a:p>
          <a:p>
            <a:r>
              <a:rPr lang="en-US" sz="1400" b="1" dirty="0"/>
              <a:t>Moye v. Caughman 217 S.E.2d 36 (1975) </a:t>
            </a:r>
            <a:r>
              <a:rPr lang="en-US" sz="1400" dirty="0"/>
              <a:t>– Legislature has authority over redistricting of school districts.  School districts are creatures of the General Assembly.</a:t>
            </a:r>
          </a:p>
          <a:p>
            <a:r>
              <a:rPr lang="en-US" sz="1400" b="1" dirty="0"/>
              <a:t>Vander Linden v. Hodges 193 F.3d 268 (1999) </a:t>
            </a:r>
            <a:r>
              <a:rPr lang="en-US" sz="1400" dirty="0"/>
              <a:t>– Weighted voting for legislative delegation. </a:t>
            </a:r>
          </a:p>
          <a:p>
            <a:r>
              <a:rPr lang="en-US" sz="1400" b="1" dirty="0"/>
              <a:t>S.C. Code §1-11-360 </a:t>
            </a:r>
            <a:r>
              <a:rPr lang="en-US" sz="1400" dirty="0"/>
              <a:t>– RFA has authority over precinct maps.  RFA is responsible for coordinating precinct changes with members of the General Assembly.</a:t>
            </a:r>
          </a:p>
          <a:p>
            <a:endParaRPr lang="en-US" sz="1400" dirty="0"/>
          </a:p>
        </p:txBody>
      </p:sp>
      <p:sp>
        <p:nvSpPr>
          <p:cNvPr id="4" name="Slide Number Placeholder 3">
            <a:extLst>
              <a:ext uri="{FF2B5EF4-FFF2-40B4-BE49-F238E27FC236}">
                <a16:creationId xmlns:a16="http://schemas.microsoft.com/office/drawing/2014/main" id="{0AEB6CDE-D436-4F1D-9B85-B7200833A498}"/>
              </a:ext>
            </a:extLst>
          </p:cNvPr>
          <p:cNvSpPr>
            <a:spLocks noGrp="1"/>
          </p:cNvSpPr>
          <p:nvPr>
            <p:ph type="sldNum" sz="quarter" idx="12"/>
          </p:nvPr>
        </p:nvSpPr>
        <p:spPr/>
        <p:txBody>
          <a:bodyPr/>
          <a:lstStyle/>
          <a:p>
            <a:fld id="{784DC4BC-AE01-4C6D-870D-ADD2363A0B6C}" type="slidenum">
              <a:rPr lang="en-US" smtClean="0"/>
              <a:t>23</a:t>
            </a:fld>
            <a:endParaRPr lang="en-US" dirty="0"/>
          </a:p>
        </p:txBody>
      </p:sp>
      <p:sp>
        <p:nvSpPr>
          <p:cNvPr id="5" name="Date Placeholder 4">
            <a:extLst>
              <a:ext uri="{FF2B5EF4-FFF2-40B4-BE49-F238E27FC236}">
                <a16:creationId xmlns:a16="http://schemas.microsoft.com/office/drawing/2014/main" id="{7FDF8089-375C-4CF5-B00E-3B5FFABA9E02}"/>
              </a:ext>
            </a:extLst>
          </p:cNvPr>
          <p:cNvSpPr>
            <a:spLocks noGrp="1"/>
          </p:cNvSpPr>
          <p:nvPr>
            <p:ph type="dt" sz="half" idx="10"/>
          </p:nvPr>
        </p:nvSpPr>
        <p:spPr/>
        <p:txBody>
          <a:bodyPr/>
          <a:lstStyle/>
          <a:p>
            <a:r>
              <a:rPr lang="en-US"/>
              <a:t>Summer 2021</a:t>
            </a:r>
            <a:endParaRPr lang="en-US" dirty="0"/>
          </a:p>
        </p:txBody>
      </p:sp>
    </p:spTree>
    <p:extLst>
      <p:ext uri="{BB962C8B-B14F-4D97-AF65-F5344CB8AC3E}">
        <p14:creationId xmlns:p14="http://schemas.microsoft.com/office/powerpoint/2010/main" val="1394712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0B511-5449-4011-A647-EE587B6FBAD9}"/>
              </a:ext>
            </a:extLst>
          </p:cNvPr>
          <p:cNvSpPr>
            <a:spLocks noGrp="1"/>
          </p:cNvSpPr>
          <p:nvPr>
            <p:ph type="title"/>
          </p:nvPr>
        </p:nvSpPr>
        <p:spPr>
          <a:xfrm>
            <a:off x="838200" y="365127"/>
            <a:ext cx="10515600" cy="1006473"/>
          </a:xfrm>
        </p:spPr>
        <p:txBody>
          <a:bodyPr/>
          <a:lstStyle/>
          <a:p>
            <a:r>
              <a:rPr lang="en-US" dirty="0"/>
              <a:t>Responsibility for Redistricting</a:t>
            </a:r>
          </a:p>
        </p:txBody>
      </p:sp>
      <p:sp>
        <p:nvSpPr>
          <p:cNvPr id="4" name="Slide Number Placeholder 3">
            <a:extLst>
              <a:ext uri="{FF2B5EF4-FFF2-40B4-BE49-F238E27FC236}">
                <a16:creationId xmlns:a16="http://schemas.microsoft.com/office/drawing/2014/main" id="{3D3413E2-7DD2-4211-8376-B3342C674305}"/>
              </a:ext>
            </a:extLst>
          </p:cNvPr>
          <p:cNvSpPr>
            <a:spLocks noGrp="1"/>
          </p:cNvSpPr>
          <p:nvPr>
            <p:ph type="sldNum" sz="quarter" idx="12"/>
          </p:nvPr>
        </p:nvSpPr>
        <p:spPr/>
        <p:txBody>
          <a:bodyPr/>
          <a:lstStyle/>
          <a:p>
            <a:fld id="{784DC4BC-AE01-4C6D-870D-ADD2363A0B6C}" type="slidenum">
              <a:rPr lang="en-US" smtClean="0"/>
              <a:t>3</a:t>
            </a:fld>
            <a:endParaRPr lang="en-US" dirty="0"/>
          </a:p>
        </p:txBody>
      </p:sp>
      <p:sp>
        <p:nvSpPr>
          <p:cNvPr id="6" name="Content Placeholder 5">
            <a:extLst>
              <a:ext uri="{FF2B5EF4-FFF2-40B4-BE49-F238E27FC236}">
                <a16:creationId xmlns:a16="http://schemas.microsoft.com/office/drawing/2014/main" id="{C074777E-337D-4939-AC5E-3CD69953B6E6}"/>
              </a:ext>
            </a:extLst>
          </p:cNvPr>
          <p:cNvSpPr>
            <a:spLocks noGrp="1"/>
          </p:cNvSpPr>
          <p:nvPr>
            <p:ph idx="1"/>
          </p:nvPr>
        </p:nvSpPr>
        <p:spPr>
          <a:xfrm>
            <a:off x="838200" y="1371600"/>
            <a:ext cx="10515600" cy="4805363"/>
          </a:xfrm>
        </p:spPr>
        <p:txBody>
          <a:bodyPr>
            <a:normAutofit/>
          </a:bodyPr>
          <a:lstStyle/>
          <a:p>
            <a:pPr marL="0" indent="0" algn="ctr" fontAlgn="t">
              <a:buNone/>
            </a:pPr>
            <a:r>
              <a:rPr lang="en-US" sz="2600" b="1" dirty="0"/>
              <a:t>Basic Responsibilities for Redistricting</a:t>
            </a:r>
            <a:endParaRPr lang="en-US" sz="2600" dirty="0"/>
          </a:p>
          <a:p>
            <a:pPr marL="0" indent="0">
              <a:buNone/>
            </a:pPr>
            <a:r>
              <a:rPr lang="en-US" sz="2400" dirty="0"/>
              <a:t>Entity:	County Council</a:t>
            </a:r>
          </a:p>
          <a:p>
            <a:pPr marL="0" indent="0">
              <a:buNone/>
            </a:pPr>
            <a:r>
              <a:rPr lang="en-US" sz="2400" dirty="0"/>
              <a:t>Why:		Meet Constitutional requirement of one person, one vote  </a:t>
            </a:r>
          </a:p>
          <a:p>
            <a:pPr marL="0" indent="0">
              <a:buNone/>
            </a:pPr>
            <a:r>
              <a:rPr lang="en-US" sz="2400" dirty="0"/>
              <a:t>Who:		Drawn by council (Home Rule)</a:t>
            </a:r>
          </a:p>
          <a:p>
            <a:pPr marL="969963" indent="-969963">
              <a:buNone/>
            </a:pPr>
            <a:r>
              <a:rPr lang="en-US" sz="2400" dirty="0"/>
              <a:t>How:		Follow constitutional and statutory principals, and traditional            	redistricting principles;</a:t>
            </a:r>
          </a:p>
          <a:p>
            <a:pPr marL="914400" indent="-914400">
              <a:buNone/>
            </a:pPr>
            <a:r>
              <a:rPr lang="en-US" sz="2400" dirty="0"/>
              <a:t>	 	Requires three readings with map and/or description passed by 	ordinance</a:t>
            </a:r>
          </a:p>
          <a:p>
            <a:pPr marL="1025525" indent="-1025525">
              <a:buNone/>
            </a:pPr>
            <a:r>
              <a:rPr lang="en-US" sz="2400" dirty="0"/>
              <a:t>When:  		Before next general election (§4-9-90)</a:t>
            </a:r>
          </a:p>
          <a:p>
            <a:pPr marL="0" indent="0">
              <a:buNone/>
            </a:pPr>
            <a:r>
              <a:rPr lang="en-US" sz="2400" b="1" dirty="0">
                <a:solidFill>
                  <a:srgbClr val="FF0000"/>
                </a:solidFill>
              </a:rPr>
              <a:t>UPDATE – Data release set for September 30, 2021</a:t>
            </a:r>
            <a:endParaRPr lang="en-US" sz="2400" dirty="0">
              <a:solidFill>
                <a:srgbClr val="FF0000"/>
              </a:solidFill>
            </a:endParaRPr>
          </a:p>
          <a:p>
            <a:pPr marL="0" indent="0">
              <a:buNone/>
            </a:pPr>
            <a:endParaRPr lang="en-US" dirty="0"/>
          </a:p>
        </p:txBody>
      </p:sp>
      <p:sp>
        <p:nvSpPr>
          <p:cNvPr id="7" name="Date Placeholder 6">
            <a:extLst>
              <a:ext uri="{FF2B5EF4-FFF2-40B4-BE49-F238E27FC236}">
                <a16:creationId xmlns:a16="http://schemas.microsoft.com/office/drawing/2014/main" id="{A4D02EA8-34A7-45EC-81A3-BCDAF5C6FD28}"/>
              </a:ext>
            </a:extLst>
          </p:cNvPr>
          <p:cNvSpPr>
            <a:spLocks noGrp="1"/>
          </p:cNvSpPr>
          <p:nvPr>
            <p:ph type="dt" sz="half" idx="10"/>
          </p:nvPr>
        </p:nvSpPr>
        <p:spPr/>
        <p:txBody>
          <a:bodyPr/>
          <a:lstStyle/>
          <a:p>
            <a:r>
              <a:rPr lang="en-US"/>
              <a:t>Summer 2021</a:t>
            </a:r>
            <a:endParaRPr lang="en-US" dirty="0"/>
          </a:p>
        </p:txBody>
      </p:sp>
    </p:spTree>
    <p:extLst>
      <p:ext uri="{BB962C8B-B14F-4D97-AF65-F5344CB8AC3E}">
        <p14:creationId xmlns:p14="http://schemas.microsoft.com/office/powerpoint/2010/main" val="324322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B7F3A-5380-491A-84EB-111DABF0B513}"/>
              </a:ext>
            </a:extLst>
          </p:cNvPr>
          <p:cNvSpPr>
            <a:spLocks noGrp="1"/>
          </p:cNvSpPr>
          <p:nvPr>
            <p:ph type="title"/>
          </p:nvPr>
        </p:nvSpPr>
        <p:spPr/>
        <p:txBody>
          <a:bodyPr/>
          <a:lstStyle/>
          <a:p>
            <a:br>
              <a:rPr lang="en-US" dirty="0"/>
            </a:br>
            <a:r>
              <a:rPr lang="en-US" dirty="0"/>
              <a:t>Tools, Laws, and Principles</a:t>
            </a:r>
          </a:p>
        </p:txBody>
      </p:sp>
      <p:sp>
        <p:nvSpPr>
          <p:cNvPr id="4" name="Slide Number Placeholder 3">
            <a:extLst>
              <a:ext uri="{FF2B5EF4-FFF2-40B4-BE49-F238E27FC236}">
                <a16:creationId xmlns:a16="http://schemas.microsoft.com/office/drawing/2014/main" id="{D5A2B8D2-6234-49DA-BD07-218AF18504B8}"/>
              </a:ext>
            </a:extLst>
          </p:cNvPr>
          <p:cNvSpPr>
            <a:spLocks noGrp="1"/>
          </p:cNvSpPr>
          <p:nvPr>
            <p:ph type="sldNum" sz="quarter" idx="12"/>
          </p:nvPr>
        </p:nvSpPr>
        <p:spPr/>
        <p:txBody>
          <a:bodyPr/>
          <a:lstStyle/>
          <a:p>
            <a:fld id="{784DC4BC-AE01-4C6D-870D-ADD2363A0B6C}" type="slidenum">
              <a:rPr lang="en-US" smtClean="0"/>
              <a:pPr/>
              <a:t>4</a:t>
            </a:fld>
            <a:endParaRPr lang="en-US" dirty="0"/>
          </a:p>
        </p:txBody>
      </p:sp>
      <p:sp>
        <p:nvSpPr>
          <p:cNvPr id="3" name="Date Placeholder 2">
            <a:extLst>
              <a:ext uri="{FF2B5EF4-FFF2-40B4-BE49-F238E27FC236}">
                <a16:creationId xmlns:a16="http://schemas.microsoft.com/office/drawing/2014/main" id="{B9C7002C-5EBA-4169-876E-C3E78D35078B}"/>
              </a:ext>
            </a:extLst>
          </p:cNvPr>
          <p:cNvSpPr>
            <a:spLocks noGrp="1"/>
          </p:cNvSpPr>
          <p:nvPr>
            <p:ph type="dt" sz="half" idx="10"/>
          </p:nvPr>
        </p:nvSpPr>
        <p:spPr/>
        <p:txBody>
          <a:bodyPr/>
          <a:lstStyle/>
          <a:p>
            <a:r>
              <a:rPr lang="en-US"/>
              <a:t>Summer 2021</a:t>
            </a:r>
            <a:endParaRPr lang="en-US" dirty="0"/>
          </a:p>
        </p:txBody>
      </p:sp>
    </p:spTree>
    <p:extLst>
      <p:ext uri="{BB962C8B-B14F-4D97-AF65-F5344CB8AC3E}">
        <p14:creationId xmlns:p14="http://schemas.microsoft.com/office/powerpoint/2010/main" val="3144930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Tools - The Census</a:t>
            </a:r>
          </a:p>
        </p:txBody>
      </p:sp>
      <p:sp>
        <p:nvSpPr>
          <p:cNvPr id="23" name="Content Placeholder 22">
            <a:extLst>
              <a:ext uri="{FF2B5EF4-FFF2-40B4-BE49-F238E27FC236}">
                <a16:creationId xmlns:a16="http://schemas.microsoft.com/office/drawing/2014/main" id="{A832C72A-5466-42AB-AB03-2E69854E141A}"/>
              </a:ext>
            </a:extLst>
          </p:cNvPr>
          <p:cNvSpPr>
            <a:spLocks noGrp="1"/>
          </p:cNvSpPr>
          <p:nvPr>
            <p:ph sz="half" idx="1"/>
          </p:nvPr>
        </p:nvSpPr>
        <p:spPr>
          <a:xfrm>
            <a:off x="914400" y="1487978"/>
            <a:ext cx="5181600" cy="4351338"/>
          </a:xfrm>
        </p:spPr>
        <p:txBody>
          <a:bodyPr/>
          <a:lstStyle/>
          <a:p>
            <a:pPr marL="0" indent="0">
              <a:buNone/>
            </a:pPr>
            <a:r>
              <a:rPr lang="en-US" altLang="en-US" sz="2400" dirty="0"/>
              <a:t>The Revenue and Fiscal Affairs Office has adopted the redistricting racial field guidelines as stated by the U.S. Justice Department in the Federal Register Vol.66, No. 12., Thursday, January 18, 2001, reaffirmed in 2011 by the USDOJ  Listed are the adopted guidelines.</a:t>
            </a:r>
          </a:p>
          <a:p>
            <a:endParaRPr lang="en-US" dirty="0"/>
          </a:p>
        </p:txBody>
      </p:sp>
      <p:graphicFrame>
        <p:nvGraphicFramePr>
          <p:cNvPr id="21" name="Content Placeholder 20">
            <a:extLst>
              <a:ext uri="{FF2B5EF4-FFF2-40B4-BE49-F238E27FC236}">
                <a16:creationId xmlns:a16="http://schemas.microsoft.com/office/drawing/2014/main" id="{D8E501C6-6135-4291-BFDA-9BCF9B2539E2}"/>
              </a:ext>
            </a:extLst>
          </p:cNvPr>
          <p:cNvGraphicFramePr>
            <a:graphicFrameLocks noGrp="1"/>
          </p:cNvGraphicFramePr>
          <p:nvPr>
            <p:ph sz="half" idx="2"/>
            <p:extLst/>
          </p:nvPr>
        </p:nvGraphicFramePr>
        <p:xfrm>
          <a:off x="6470779" y="1494134"/>
          <a:ext cx="5181600" cy="4608198"/>
        </p:xfrm>
        <a:graphic>
          <a:graphicData uri="http://schemas.openxmlformats.org/drawingml/2006/table">
            <a:tbl>
              <a:tblPr firstRow="1" bandRow="1">
                <a:tableStyleId>{5C22544A-7EE6-4342-B048-85BDC9FD1C3A}</a:tableStyleId>
              </a:tblPr>
              <a:tblGrid>
                <a:gridCol w="1727200">
                  <a:extLst>
                    <a:ext uri="{9D8B030D-6E8A-4147-A177-3AD203B41FA5}">
                      <a16:colId xmlns:a16="http://schemas.microsoft.com/office/drawing/2014/main" val="1299566940"/>
                    </a:ext>
                  </a:extLst>
                </a:gridCol>
                <a:gridCol w="1727200">
                  <a:extLst>
                    <a:ext uri="{9D8B030D-6E8A-4147-A177-3AD203B41FA5}">
                      <a16:colId xmlns:a16="http://schemas.microsoft.com/office/drawing/2014/main" val="2459054054"/>
                    </a:ext>
                  </a:extLst>
                </a:gridCol>
                <a:gridCol w="1727200">
                  <a:extLst>
                    <a:ext uri="{9D8B030D-6E8A-4147-A177-3AD203B41FA5}">
                      <a16:colId xmlns:a16="http://schemas.microsoft.com/office/drawing/2014/main" val="1788297209"/>
                    </a:ext>
                  </a:extLst>
                </a:gridCol>
              </a:tblGrid>
              <a:tr h="370840">
                <a:tc>
                  <a:txBody>
                    <a:bodyPr/>
                    <a:lstStyle/>
                    <a:p>
                      <a:pPr marL="0" marR="0">
                        <a:lnSpc>
                          <a:spcPct val="115000"/>
                        </a:lnSpc>
                        <a:spcBef>
                          <a:spcPts val="0"/>
                        </a:spcBef>
                        <a:spcAft>
                          <a:spcPts val="0"/>
                        </a:spcAft>
                      </a:pPr>
                      <a:r>
                        <a:rPr lang="en-US" sz="1100" dirty="0">
                          <a:effectLst/>
                        </a:rPr>
                        <a:t>Field</a:t>
                      </a:r>
                      <a:endParaRPr lang="en-US" sz="1100" dirty="0">
                        <a:effectLst/>
                        <a:latin typeface="Times New Roman"/>
                        <a:ea typeface="Calibri"/>
                        <a:cs typeface="Times New Roman"/>
                      </a:endParaRPr>
                    </a:p>
                  </a:txBody>
                  <a:tcPr marL="32998" marR="32998" marT="0" marB="0"/>
                </a:tc>
                <a:tc>
                  <a:txBody>
                    <a:bodyPr/>
                    <a:lstStyle/>
                    <a:p>
                      <a:pPr marL="0" marR="0">
                        <a:lnSpc>
                          <a:spcPct val="115000"/>
                        </a:lnSpc>
                        <a:spcBef>
                          <a:spcPts val="0"/>
                        </a:spcBef>
                        <a:spcAft>
                          <a:spcPts val="0"/>
                        </a:spcAft>
                      </a:pPr>
                      <a:r>
                        <a:rPr lang="en-US" sz="1100" dirty="0">
                          <a:effectLst/>
                        </a:rPr>
                        <a:t>Details</a:t>
                      </a:r>
                      <a:endParaRPr lang="en-US" sz="1100" dirty="0">
                        <a:effectLst/>
                        <a:latin typeface="Times New Roman"/>
                        <a:ea typeface="Calibri"/>
                        <a:cs typeface="Times New Roman"/>
                      </a:endParaRPr>
                    </a:p>
                  </a:txBody>
                  <a:tcPr marL="32998" marR="32998" marT="0" marB="0"/>
                </a:tc>
                <a:tc>
                  <a:txBody>
                    <a:bodyPr/>
                    <a:lstStyle/>
                    <a:p>
                      <a:pPr marL="0" marR="0">
                        <a:lnSpc>
                          <a:spcPct val="115000"/>
                        </a:lnSpc>
                        <a:spcBef>
                          <a:spcPts val="0"/>
                        </a:spcBef>
                        <a:spcAft>
                          <a:spcPts val="0"/>
                        </a:spcAft>
                      </a:pPr>
                      <a:r>
                        <a:rPr lang="en-US" sz="1100" dirty="0">
                          <a:effectLst/>
                        </a:rPr>
                        <a:t>Formula</a:t>
                      </a:r>
                      <a:endParaRPr lang="en-US" sz="1100" dirty="0">
                        <a:effectLst/>
                        <a:latin typeface="Times New Roman"/>
                        <a:ea typeface="Calibri"/>
                        <a:cs typeface="Times New Roman"/>
                      </a:endParaRPr>
                    </a:p>
                  </a:txBody>
                  <a:tcPr marL="32998" marR="32998" marT="0" marB="0"/>
                </a:tc>
                <a:extLst>
                  <a:ext uri="{0D108BD9-81ED-4DB2-BD59-A6C34878D82A}">
                    <a16:rowId xmlns:a16="http://schemas.microsoft.com/office/drawing/2014/main" val="206207355"/>
                  </a:ext>
                </a:extLst>
              </a:tr>
              <a:tr h="370840">
                <a:tc>
                  <a:txBody>
                    <a:bodyPr/>
                    <a:lstStyle/>
                    <a:p>
                      <a:pPr marL="0" marR="0">
                        <a:lnSpc>
                          <a:spcPct val="115000"/>
                        </a:lnSpc>
                        <a:spcBef>
                          <a:spcPts val="0"/>
                        </a:spcBef>
                        <a:spcAft>
                          <a:spcPts val="0"/>
                        </a:spcAft>
                      </a:pPr>
                      <a:r>
                        <a:rPr lang="en-US" sz="1200" dirty="0">
                          <a:effectLst/>
                        </a:rPr>
                        <a:t>Hispanic_O</a:t>
                      </a:r>
                      <a:endParaRPr lang="en-US" sz="1200" dirty="0">
                        <a:effectLst/>
                        <a:latin typeface="Times New Roman"/>
                        <a:ea typeface="Calibri"/>
                        <a:cs typeface="Times New Roman"/>
                      </a:endParaRPr>
                    </a:p>
                  </a:txBody>
                  <a:tcPr marL="32998" marR="32998" marT="0" marB="0"/>
                </a:tc>
                <a:tc>
                  <a:txBody>
                    <a:bodyPr/>
                    <a:lstStyle/>
                    <a:p>
                      <a:pPr marL="0" marR="0">
                        <a:lnSpc>
                          <a:spcPct val="115000"/>
                        </a:lnSpc>
                        <a:spcBef>
                          <a:spcPts val="0"/>
                        </a:spcBef>
                        <a:spcAft>
                          <a:spcPts val="0"/>
                        </a:spcAft>
                      </a:pPr>
                      <a:r>
                        <a:rPr lang="en-US" sz="1200" dirty="0">
                          <a:effectLst/>
                        </a:rPr>
                        <a:t>Hispanic</a:t>
                      </a:r>
                      <a:endParaRPr lang="en-US" sz="1200" dirty="0">
                        <a:effectLst/>
                        <a:latin typeface="Times New Roman"/>
                        <a:ea typeface="Calibri"/>
                        <a:cs typeface="Times New Roman"/>
                      </a:endParaRPr>
                    </a:p>
                  </a:txBody>
                  <a:tcPr marL="32998" marR="32998" marT="0" marB="0"/>
                </a:tc>
                <a:tc>
                  <a:txBody>
                    <a:bodyPr/>
                    <a:lstStyle/>
                    <a:p>
                      <a:pPr marL="0" marR="0">
                        <a:lnSpc>
                          <a:spcPct val="115000"/>
                        </a:lnSpc>
                        <a:spcBef>
                          <a:spcPts val="0"/>
                        </a:spcBef>
                        <a:spcAft>
                          <a:spcPts val="0"/>
                        </a:spcAft>
                      </a:pPr>
                      <a:r>
                        <a:rPr lang="en-US" sz="1200" dirty="0">
                          <a:effectLst/>
                        </a:rPr>
                        <a:t> </a:t>
                      </a:r>
                      <a:endParaRPr lang="en-US" sz="1200" dirty="0">
                        <a:effectLst/>
                        <a:latin typeface="Times New Roman"/>
                        <a:ea typeface="Calibri"/>
                        <a:cs typeface="Times New Roman"/>
                      </a:endParaRPr>
                    </a:p>
                  </a:txBody>
                  <a:tcPr marL="32998" marR="32998" marT="0" marB="0"/>
                </a:tc>
                <a:extLst>
                  <a:ext uri="{0D108BD9-81ED-4DB2-BD59-A6C34878D82A}">
                    <a16:rowId xmlns:a16="http://schemas.microsoft.com/office/drawing/2014/main" val="4182941241"/>
                  </a:ext>
                </a:extLst>
              </a:tr>
              <a:tr h="370840">
                <a:tc>
                  <a:txBody>
                    <a:bodyPr/>
                    <a:lstStyle/>
                    <a:p>
                      <a:pPr marL="0" marR="0">
                        <a:lnSpc>
                          <a:spcPct val="115000"/>
                        </a:lnSpc>
                        <a:spcBef>
                          <a:spcPts val="0"/>
                        </a:spcBef>
                        <a:spcAft>
                          <a:spcPts val="0"/>
                        </a:spcAft>
                      </a:pPr>
                      <a:r>
                        <a:rPr lang="en-US" sz="1200" dirty="0">
                          <a:effectLst/>
                        </a:rPr>
                        <a:t>NH_WHT</a:t>
                      </a:r>
                      <a:endParaRPr lang="en-US" sz="1200" dirty="0">
                        <a:effectLst/>
                        <a:latin typeface="Times New Roman"/>
                        <a:ea typeface="Calibri"/>
                        <a:cs typeface="Times New Roman"/>
                      </a:endParaRPr>
                    </a:p>
                  </a:txBody>
                  <a:tcPr marL="32998" marR="32998" marT="0" marB="0"/>
                </a:tc>
                <a:tc>
                  <a:txBody>
                    <a:bodyPr/>
                    <a:lstStyle/>
                    <a:p>
                      <a:pPr marL="0" marR="0">
                        <a:lnSpc>
                          <a:spcPct val="115000"/>
                        </a:lnSpc>
                        <a:spcBef>
                          <a:spcPts val="0"/>
                        </a:spcBef>
                        <a:spcAft>
                          <a:spcPts val="0"/>
                        </a:spcAft>
                      </a:pPr>
                      <a:r>
                        <a:rPr lang="en-US" sz="1200" dirty="0">
                          <a:effectLst/>
                        </a:rPr>
                        <a:t>Non-Hispanic White</a:t>
                      </a:r>
                      <a:endParaRPr lang="en-US" sz="1200" dirty="0">
                        <a:effectLst/>
                        <a:latin typeface="Times New Roman"/>
                        <a:ea typeface="Calibri"/>
                        <a:cs typeface="Times New Roman"/>
                      </a:endParaRPr>
                    </a:p>
                  </a:txBody>
                  <a:tcPr marL="32998" marR="32998" marT="0" marB="0"/>
                </a:tc>
                <a:tc>
                  <a:txBody>
                    <a:bodyPr/>
                    <a:lstStyle/>
                    <a:p>
                      <a:pPr marL="0" marR="0">
                        <a:lnSpc>
                          <a:spcPct val="115000"/>
                        </a:lnSpc>
                        <a:spcBef>
                          <a:spcPts val="0"/>
                        </a:spcBef>
                        <a:spcAft>
                          <a:spcPts val="0"/>
                        </a:spcAft>
                      </a:pPr>
                      <a:r>
                        <a:rPr lang="en-US" sz="1200" dirty="0">
                          <a:effectLst/>
                        </a:rPr>
                        <a:t> </a:t>
                      </a:r>
                      <a:endParaRPr lang="en-US" sz="1200" dirty="0">
                        <a:effectLst/>
                        <a:latin typeface="Times New Roman"/>
                        <a:ea typeface="Calibri"/>
                        <a:cs typeface="Times New Roman"/>
                      </a:endParaRPr>
                    </a:p>
                  </a:txBody>
                  <a:tcPr marL="32998" marR="32998" marT="0" marB="0"/>
                </a:tc>
                <a:extLst>
                  <a:ext uri="{0D108BD9-81ED-4DB2-BD59-A6C34878D82A}">
                    <a16:rowId xmlns:a16="http://schemas.microsoft.com/office/drawing/2014/main" val="2676914918"/>
                  </a:ext>
                </a:extLst>
              </a:tr>
              <a:tr h="370840">
                <a:tc>
                  <a:txBody>
                    <a:bodyPr/>
                    <a:lstStyle/>
                    <a:p>
                      <a:pPr marL="0" marR="0">
                        <a:lnSpc>
                          <a:spcPct val="115000"/>
                        </a:lnSpc>
                        <a:spcBef>
                          <a:spcPts val="0"/>
                        </a:spcBef>
                        <a:spcAft>
                          <a:spcPts val="0"/>
                        </a:spcAft>
                      </a:pPr>
                      <a:r>
                        <a:rPr lang="en-US" sz="1200" dirty="0">
                          <a:effectLst/>
                        </a:rPr>
                        <a:t>NH_DOJ_BLK</a:t>
                      </a:r>
                      <a:endParaRPr lang="en-US" sz="1200" dirty="0">
                        <a:effectLst/>
                        <a:latin typeface="Times New Roman"/>
                        <a:ea typeface="Calibri"/>
                        <a:cs typeface="Times New Roman"/>
                      </a:endParaRPr>
                    </a:p>
                  </a:txBody>
                  <a:tcPr marL="32998" marR="32998" marT="0" marB="0"/>
                </a:tc>
                <a:tc>
                  <a:txBody>
                    <a:bodyPr/>
                    <a:lstStyle/>
                    <a:p>
                      <a:pPr marL="0" marR="0">
                        <a:lnSpc>
                          <a:spcPct val="115000"/>
                        </a:lnSpc>
                        <a:spcBef>
                          <a:spcPts val="0"/>
                        </a:spcBef>
                        <a:spcAft>
                          <a:spcPts val="0"/>
                        </a:spcAft>
                      </a:pPr>
                      <a:r>
                        <a:rPr lang="en-US" sz="1200" dirty="0">
                          <a:effectLst/>
                        </a:rPr>
                        <a:t>Non-Hispanic Black</a:t>
                      </a:r>
                      <a:endParaRPr lang="en-US" sz="1200" dirty="0">
                        <a:effectLst/>
                        <a:latin typeface="Times New Roman"/>
                        <a:ea typeface="Calibri"/>
                        <a:cs typeface="Times New Roman"/>
                      </a:endParaRPr>
                    </a:p>
                  </a:txBody>
                  <a:tcPr marL="32998" marR="32998" marT="0" marB="0"/>
                </a:tc>
                <a:tc>
                  <a:txBody>
                    <a:bodyPr/>
                    <a:lstStyle/>
                    <a:p>
                      <a:pPr marL="0" marR="0">
                        <a:lnSpc>
                          <a:spcPct val="115000"/>
                        </a:lnSpc>
                        <a:spcBef>
                          <a:spcPts val="0"/>
                        </a:spcBef>
                        <a:spcAft>
                          <a:spcPts val="0"/>
                        </a:spcAft>
                      </a:pPr>
                      <a:r>
                        <a:rPr lang="en-US" sz="1200" dirty="0">
                          <a:effectLst/>
                        </a:rPr>
                        <a:t>Non-Hispanic Black + Non-Hispanic WhiteBlack</a:t>
                      </a:r>
                      <a:endParaRPr lang="en-US" sz="1200" dirty="0">
                        <a:effectLst/>
                        <a:latin typeface="Times New Roman"/>
                        <a:ea typeface="Calibri"/>
                        <a:cs typeface="Times New Roman"/>
                      </a:endParaRPr>
                    </a:p>
                  </a:txBody>
                  <a:tcPr marL="32998" marR="32998" marT="0" marB="0"/>
                </a:tc>
                <a:extLst>
                  <a:ext uri="{0D108BD9-81ED-4DB2-BD59-A6C34878D82A}">
                    <a16:rowId xmlns:a16="http://schemas.microsoft.com/office/drawing/2014/main" val="3233203095"/>
                  </a:ext>
                </a:extLst>
              </a:tr>
              <a:tr h="370840">
                <a:tc>
                  <a:txBody>
                    <a:bodyPr/>
                    <a:lstStyle/>
                    <a:p>
                      <a:pPr marL="0" marR="0">
                        <a:lnSpc>
                          <a:spcPct val="115000"/>
                        </a:lnSpc>
                        <a:spcBef>
                          <a:spcPts val="0"/>
                        </a:spcBef>
                        <a:spcAft>
                          <a:spcPts val="0"/>
                        </a:spcAft>
                      </a:pPr>
                      <a:r>
                        <a:rPr lang="en-US" sz="1200" dirty="0">
                          <a:effectLst/>
                        </a:rPr>
                        <a:t>NH_DOJ_IND</a:t>
                      </a:r>
                      <a:endParaRPr lang="en-US" sz="1200" dirty="0">
                        <a:effectLst/>
                        <a:latin typeface="Times New Roman"/>
                        <a:ea typeface="Calibri"/>
                        <a:cs typeface="Times New Roman"/>
                      </a:endParaRPr>
                    </a:p>
                  </a:txBody>
                  <a:tcPr marL="32998" marR="32998" marT="0" marB="0"/>
                </a:tc>
                <a:tc>
                  <a:txBody>
                    <a:bodyPr/>
                    <a:lstStyle/>
                    <a:p>
                      <a:pPr marL="0" marR="0">
                        <a:lnSpc>
                          <a:spcPct val="115000"/>
                        </a:lnSpc>
                        <a:spcBef>
                          <a:spcPts val="0"/>
                        </a:spcBef>
                        <a:spcAft>
                          <a:spcPts val="0"/>
                        </a:spcAft>
                      </a:pPr>
                      <a:r>
                        <a:rPr lang="en-US" sz="1200" dirty="0">
                          <a:effectLst/>
                        </a:rPr>
                        <a:t>Non-Hispanic American Indian and Alaska Native</a:t>
                      </a:r>
                      <a:endParaRPr lang="en-US" sz="1200" dirty="0">
                        <a:effectLst/>
                        <a:latin typeface="Times New Roman"/>
                        <a:ea typeface="Calibri"/>
                        <a:cs typeface="Times New Roman"/>
                      </a:endParaRPr>
                    </a:p>
                  </a:txBody>
                  <a:tcPr marL="32998" marR="32998" marT="0" marB="0"/>
                </a:tc>
                <a:tc>
                  <a:txBody>
                    <a:bodyPr/>
                    <a:lstStyle/>
                    <a:p>
                      <a:pPr marL="0" marR="0">
                        <a:lnSpc>
                          <a:spcPct val="115000"/>
                        </a:lnSpc>
                        <a:spcBef>
                          <a:spcPts val="0"/>
                        </a:spcBef>
                        <a:spcAft>
                          <a:spcPts val="0"/>
                        </a:spcAft>
                      </a:pPr>
                      <a:r>
                        <a:rPr lang="en-US" sz="1200" dirty="0">
                          <a:effectLst/>
                        </a:rPr>
                        <a:t>Non-Hispanic Indian + Non- Hispanic WhiteIndian</a:t>
                      </a:r>
                      <a:endParaRPr lang="en-US" sz="1200" dirty="0">
                        <a:effectLst/>
                        <a:latin typeface="Times New Roman"/>
                        <a:ea typeface="Calibri"/>
                        <a:cs typeface="Times New Roman"/>
                      </a:endParaRPr>
                    </a:p>
                  </a:txBody>
                  <a:tcPr marL="32998" marR="32998" marT="0" marB="0"/>
                </a:tc>
                <a:extLst>
                  <a:ext uri="{0D108BD9-81ED-4DB2-BD59-A6C34878D82A}">
                    <a16:rowId xmlns:a16="http://schemas.microsoft.com/office/drawing/2014/main" val="29450152"/>
                  </a:ext>
                </a:extLst>
              </a:tr>
              <a:tr h="370840">
                <a:tc>
                  <a:txBody>
                    <a:bodyPr/>
                    <a:lstStyle/>
                    <a:p>
                      <a:pPr marL="0" marR="0">
                        <a:lnSpc>
                          <a:spcPct val="115000"/>
                        </a:lnSpc>
                        <a:spcBef>
                          <a:spcPts val="0"/>
                        </a:spcBef>
                        <a:spcAft>
                          <a:spcPts val="0"/>
                        </a:spcAft>
                      </a:pPr>
                      <a:r>
                        <a:rPr lang="en-US" sz="1200" dirty="0">
                          <a:effectLst/>
                        </a:rPr>
                        <a:t>NH_DOJ_ASN</a:t>
                      </a:r>
                      <a:endParaRPr lang="en-US" sz="1200" dirty="0">
                        <a:effectLst/>
                        <a:latin typeface="Times New Roman"/>
                        <a:ea typeface="Calibri"/>
                        <a:cs typeface="Times New Roman"/>
                      </a:endParaRPr>
                    </a:p>
                  </a:txBody>
                  <a:tcPr marL="32998" marR="32998" marT="0" marB="0"/>
                </a:tc>
                <a:tc>
                  <a:txBody>
                    <a:bodyPr/>
                    <a:lstStyle/>
                    <a:p>
                      <a:pPr marL="0" marR="0">
                        <a:lnSpc>
                          <a:spcPct val="115000"/>
                        </a:lnSpc>
                        <a:spcBef>
                          <a:spcPts val="0"/>
                        </a:spcBef>
                        <a:spcAft>
                          <a:spcPts val="0"/>
                        </a:spcAft>
                      </a:pPr>
                      <a:r>
                        <a:rPr lang="en-US" sz="1200" dirty="0">
                          <a:effectLst/>
                        </a:rPr>
                        <a:t>Non-Hispanic Asian</a:t>
                      </a:r>
                      <a:endParaRPr lang="en-US" sz="1200" dirty="0">
                        <a:effectLst/>
                        <a:latin typeface="Times New Roman"/>
                        <a:ea typeface="Calibri"/>
                        <a:cs typeface="Times New Roman"/>
                      </a:endParaRPr>
                    </a:p>
                  </a:txBody>
                  <a:tcPr marL="32998" marR="32998" marT="0" marB="0"/>
                </a:tc>
                <a:tc>
                  <a:txBody>
                    <a:bodyPr/>
                    <a:lstStyle/>
                    <a:p>
                      <a:pPr marL="0" marR="0">
                        <a:lnSpc>
                          <a:spcPct val="115000"/>
                        </a:lnSpc>
                        <a:spcBef>
                          <a:spcPts val="0"/>
                        </a:spcBef>
                        <a:spcAft>
                          <a:spcPts val="0"/>
                        </a:spcAft>
                      </a:pPr>
                      <a:r>
                        <a:rPr lang="en-US" sz="1200" dirty="0">
                          <a:effectLst/>
                        </a:rPr>
                        <a:t>Non-Hispanic Asian + Non-Hispanic WhiteAsian</a:t>
                      </a:r>
                      <a:endParaRPr lang="en-US" sz="1200" dirty="0">
                        <a:effectLst/>
                        <a:latin typeface="Times New Roman"/>
                        <a:ea typeface="Calibri"/>
                        <a:cs typeface="Times New Roman"/>
                      </a:endParaRPr>
                    </a:p>
                  </a:txBody>
                  <a:tcPr marL="32998" marR="32998" marT="0" marB="0"/>
                </a:tc>
                <a:extLst>
                  <a:ext uri="{0D108BD9-81ED-4DB2-BD59-A6C34878D82A}">
                    <a16:rowId xmlns:a16="http://schemas.microsoft.com/office/drawing/2014/main" val="1025343792"/>
                  </a:ext>
                </a:extLst>
              </a:tr>
              <a:tr h="370840">
                <a:tc>
                  <a:txBody>
                    <a:bodyPr/>
                    <a:lstStyle/>
                    <a:p>
                      <a:pPr marL="0" marR="0">
                        <a:lnSpc>
                          <a:spcPct val="115000"/>
                        </a:lnSpc>
                        <a:spcBef>
                          <a:spcPts val="0"/>
                        </a:spcBef>
                        <a:spcAft>
                          <a:spcPts val="0"/>
                        </a:spcAft>
                      </a:pPr>
                      <a:r>
                        <a:rPr lang="en-US" sz="1200" dirty="0">
                          <a:effectLst/>
                        </a:rPr>
                        <a:t>NH_DOJ_HWN</a:t>
                      </a:r>
                      <a:endParaRPr lang="en-US" sz="1200" dirty="0">
                        <a:effectLst/>
                        <a:latin typeface="Times New Roman"/>
                        <a:ea typeface="Calibri"/>
                        <a:cs typeface="Times New Roman"/>
                      </a:endParaRPr>
                    </a:p>
                  </a:txBody>
                  <a:tcPr marL="32998" marR="32998" marT="0" marB="0"/>
                </a:tc>
                <a:tc>
                  <a:txBody>
                    <a:bodyPr/>
                    <a:lstStyle/>
                    <a:p>
                      <a:pPr marL="0" marR="0">
                        <a:lnSpc>
                          <a:spcPct val="115000"/>
                        </a:lnSpc>
                        <a:spcBef>
                          <a:spcPts val="0"/>
                        </a:spcBef>
                        <a:spcAft>
                          <a:spcPts val="0"/>
                        </a:spcAft>
                      </a:pPr>
                      <a:r>
                        <a:rPr lang="en-US" sz="1200" dirty="0">
                          <a:effectLst/>
                        </a:rPr>
                        <a:t>Non-Hispanic Native Hawaiian and Other Pacific Islander</a:t>
                      </a:r>
                      <a:endParaRPr lang="en-US" sz="1200" dirty="0">
                        <a:effectLst/>
                        <a:latin typeface="Times New Roman"/>
                        <a:ea typeface="Calibri"/>
                        <a:cs typeface="Times New Roman"/>
                      </a:endParaRPr>
                    </a:p>
                  </a:txBody>
                  <a:tcPr marL="32998" marR="32998" marT="0" marB="0"/>
                </a:tc>
                <a:tc>
                  <a:txBody>
                    <a:bodyPr/>
                    <a:lstStyle/>
                    <a:p>
                      <a:pPr marL="0" marR="0">
                        <a:lnSpc>
                          <a:spcPct val="115000"/>
                        </a:lnSpc>
                        <a:spcBef>
                          <a:spcPts val="0"/>
                        </a:spcBef>
                        <a:spcAft>
                          <a:spcPts val="0"/>
                        </a:spcAft>
                      </a:pPr>
                      <a:r>
                        <a:rPr lang="en-US" sz="1200" dirty="0">
                          <a:effectLst/>
                        </a:rPr>
                        <a:t>Non-Hispanic Hawaiian + Non Hispanic WhiteHawaiian</a:t>
                      </a:r>
                      <a:endParaRPr lang="en-US" sz="1200" dirty="0">
                        <a:effectLst/>
                        <a:latin typeface="Times New Roman"/>
                        <a:ea typeface="Calibri"/>
                        <a:cs typeface="Times New Roman"/>
                      </a:endParaRPr>
                    </a:p>
                  </a:txBody>
                  <a:tcPr marL="32998" marR="32998" marT="0" marB="0"/>
                </a:tc>
                <a:extLst>
                  <a:ext uri="{0D108BD9-81ED-4DB2-BD59-A6C34878D82A}">
                    <a16:rowId xmlns:a16="http://schemas.microsoft.com/office/drawing/2014/main" val="944155343"/>
                  </a:ext>
                </a:extLst>
              </a:tr>
              <a:tr h="370840">
                <a:tc>
                  <a:txBody>
                    <a:bodyPr/>
                    <a:lstStyle/>
                    <a:p>
                      <a:pPr marL="0" marR="0">
                        <a:lnSpc>
                          <a:spcPct val="115000"/>
                        </a:lnSpc>
                        <a:spcBef>
                          <a:spcPts val="0"/>
                        </a:spcBef>
                        <a:spcAft>
                          <a:spcPts val="0"/>
                        </a:spcAft>
                      </a:pPr>
                      <a:r>
                        <a:rPr lang="en-US" sz="1200" dirty="0">
                          <a:effectLst/>
                        </a:rPr>
                        <a:t>NH_DOJ_OTH</a:t>
                      </a:r>
                      <a:endParaRPr lang="en-US" sz="1200" dirty="0">
                        <a:effectLst/>
                        <a:latin typeface="Times New Roman"/>
                        <a:ea typeface="Calibri"/>
                        <a:cs typeface="Times New Roman"/>
                      </a:endParaRPr>
                    </a:p>
                  </a:txBody>
                  <a:tcPr marL="32998" marR="32998" marT="0" marB="0"/>
                </a:tc>
                <a:tc>
                  <a:txBody>
                    <a:bodyPr/>
                    <a:lstStyle/>
                    <a:p>
                      <a:pPr marL="0" marR="0">
                        <a:lnSpc>
                          <a:spcPct val="115000"/>
                        </a:lnSpc>
                        <a:spcBef>
                          <a:spcPts val="0"/>
                        </a:spcBef>
                        <a:spcAft>
                          <a:spcPts val="0"/>
                        </a:spcAft>
                      </a:pPr>
                      <a:r>
                        <a:rPr lang="en-US" sz="1200" dirty="0">
                          <a:effectLst/>
                        </a:rPr>
                        <a:t>Non-Hispanic Some Other Race</a:t>
                      </a:r>
                      <a:endParaRPr lang="en-US" sz="1200" dirty="0">
                        <a:effectLst/>
                        <a:latin typeface="Times New Roman"/>
                        <a:ea typeface="Calibri"/>
                        <a:cs typeface="Times New Roman"/>
                      </a:endParaRPr>
                    </a:p>
                  </a:txBody>
                  <a:tcPr marL="32998" marR="32998" marT="0" marB="0"/>
                </a:tc>
                <a:tc>
                  <a:txBody>
                    <a:bodyPr/>
                    <a:lstStyle/>
                    <a:p>
                      <a:pPr marL="0" marR="0">
                        <a:lnSpc>
                          <a:spcPct val="115000"/>
                        </a:lnSpc>
                        <a:spcBef>
                          <a:spcPts val="0"/>
                        </a:spcBef>
                        <a:spcAft>
                          <a:spcPts val="0"/>
                        </a:spcAft>
                      </a:pPr>
                      <a:r>
                        <a:rPr lang="en-US" sz="1200" dirty="0">
                          <a:effectLst/>
                        </a:rPr>
                        <a:t>Non-Hispanic Other + Non-Hispanic WhiteOther</a:t>
                      </a:r>
                      <a:endParaRPr lang="en-US" sz="1200" dirty="0">
                        <a:effectLst/>
                        <a:latin typeface="Times New Roman"/>
                        <a:ea typeface="Calibri"/>
                        <a:cs typeface="Times New Roman"/>
                      </a:endParaRPr>
                    </a:p>
                  </a:txBody>
                  <a:tcPr marL="32998" marR="32998" marT="0" marB="0"/>
                </a:tc>
                <a:extLst>
                  <a:ext uri="{0D108BD9-81ED-4DB2-BD59-A6C34878D82A}">
                    <a16:rowId xmlns:a16="http://schemas.microsoft.com/office/drawing/2014/main" val="3157954356"/>
                  </a:ext>
                </a:extLst>
              </a:tr>
              <a:tr h="370840">
                <a:tc>
                  <a:txBody>
                    <a:bodyPr/>
                    <a:lstStyle/>
                    <a:p>
                      <a:pPr marL="0" marR="0">
                        <a:lnSpc>
                          <a:spcPct val="115000"/>
                        </a:lnSpc>
                        <a:spcBef>
                          <a:spcPts val="0"/>
                        </a:spcBef>
                        <a:spcAft>
                          <a:spcPts val="0"/>
                        </a:spcAft>
                      </a:pPr>
                      <a:r>
                        <a:rPr lang="en-US" sz="1200" dirty="0">
                          <a:effectLst/>
                        </a:rPr>
                        <a:t>NH_DOJ_OMR</a:t>
                      </a:r>
                      <a:endParaRPr lang="en-US" sz="1200" dirty="0">
                        <a:effectLst/>
                        <a:latin typeface="Times New Roman"/>
                        <a:ea typeface="Calibri"/>
                        <a:cs typeface="Times New Roman"/>
                      </a:endParaRPr>
                    </a:p>
                  </a:txBody>
                  <a:tcPr marL="32998" marR="32998" marT="0" marB="0"/>
                </a:tc>
                <a:tc>
                  <a:txBody>
                    <a:bodyPr/>
                    <a:lstStyle/>
                    <a:p>
                      <a:pPr marL="0" marR="0">
                        <a:lnSpc>
                          <a:spcPct val="115000"/>
                        </a:lnSpc>
                        <a:spcBef>
                          <a:spcPts val="0"/>
                        </a:spcBef>
                        <a:spcAft>
                          <a:spcPts val="0"/>
                        </a:spcAft>
                      </a:pPr>
                      <a:r>
                        <a:rPr lang="en-US" sz="1200" dirty="0">
                          <a:effectLst/>
                        </a:rPr>
                        <a:t>Non-Hispanic Other Multiple Race</a:t>
                      </a:r>
                      <a:endParaRPr lang="en-US" sz="1200" dirty="0">
                        <a:effectLst/>
                        <a:latin typeface="Times New Roman"/>
                        <a:ea typeface="Calibri"/>
                        <a:cs typeface="Times New Roman"/>
                      </a:endParaRPr>
                    </a:p>
                  </a:txBody>
                  <a:tcPr marL="32998" marR="32998" marT="0" marB="0"/>
                </a:tc>
                <a:tc>
                  <a:txBody>
                    <a:bodyPr/>
                    <a:lstStyle/>
                    <a:p>
                      <a:pPr marL="0" marR="0">
                        <a:lnSpc>
                          <a:spcPct val="115000"/>
                        </a:lnSpc>
                        <a:spcBef>
                          <a:spcPts val="0"/>
                        </a:spcBef>
                        <a:spcAft>
                          <a:spcPts val="0"/>
                        </a:spcAft>
                      </a:pPr>
                      <a:r>
                        <a:rPr lang="en-US" sz="1200" dirty="0">
                          <a:effectLst/>
                        </a:rPr>
                        <a:t>Non-Hispanic Multiple Race-NH_WhiteBlack-NH_WhiteIndian-NH_WhtieAsian-NH_WhiteHawaiian-NH_WhiteOther</a:t>
                      </a:r>
                      <a:endParaRPr lang="en-US" sz="1200" dirty="0">
                        <a:effectLst/>
                        <a:latin typeface="Times New Roman"/>
                        <a:ea typeface="Calibri"/>
                        <a:cs typeface="Times New Roman"/>
                      </a:endParaRPr>
                    </a:p>
                  </a:txBody>
                  <a:tcPr marL="32998" marR="32998" marT="0" marB="0"/>
                </a:tc>
                <a:extLst>
                  <a:ext uri="{0D108BD9-81ED-4DB2-BD59-A6C34878D82A}">
                    <a16:rowId xmlns:a16="http://schemas.microsoft.com/office/drawing/2014/main" val="2747715559"/>
                  </a:ext>
                </a:extLst>
              </a:tr>
            </a:tbl>
          </a:graphicData>
        </a:graphic>
      </p:graphicFrame>
      <p:sp>
        <p:nvSpPr>
          <p:cNvPr id="3" name="Slide Number Placeholder 2">
            <a:extLst>
              <a:ext uri="{FF2B5EF4-FFF2-40B4-BE49-F238E27FC236}">
                <a16:creationId xmlns:a16="http://schemas.microsoft.com/office/drawing/2014/main" id="{B6BEFE70-644E-4B0B-9832-59E4DB9D5354}"/>
              </a:ext>
            </a:extLst>
          </p:cNvPr>
          <p:cNvSpPr>
            <a:spLocks noGrp="1"/>
          </p:cNvSpPr>
          <p:nvPr>
            <p:ph type="sldNum" sz="quarter" idx="12"/>
          </p:nvPr>
        </p:nvSpPr>
        <p:spPr/>
        <p:txBody>
          <a:bodyPr/>
          <a:lstStyle/>
          <a:p>
            <a:fld id="{784DC4BC-AE01-4C6D-870D-ADD2363A0B6C}" type="slidenum">
              <a:rPr lang="en-US" smtClean="0"/>
              <a:t>5</a:t>
            </a:fld>
            <a:endParaRPr lang="en-US" dirty="0"/>
          </a:p>
        </p:txBody>
      </p:sp>
      <p:sp>
        <p:nvSpPr>
          <p:cNvPr id="4" name="Date Placeholder 3">
            <a:extLst>
              <a:ext uri="{FF2B5EF4-FFF2-40B4-BE49-F238E27FC236}">
                <a16:creationId xmlns:a16="http://schemas.microsoft.com/office/drawing/2014/main" id="{4AF4CECF-1FFD-43D9-B907-A84E91804C6B}"/>
              </a:ext>
            </a:extLst>
          </p:cNvPr>
          <p:cNvSpPr>
            <a:spLocks noGrp="1"/>
          </p:cNvSpPr>
          <p:nvPr>
            <p:ph type="dt" sz="half" idx="10"/>
          </p:nvPr>
        </p:nvSpPr>
        <p:spPr/>
        <p:txBody>
          <a:bodyPr/>
          <a:lstStyle/>
          <a:p>
            <a:r>
              <a:rPr lang="en-US"/>
              <a:t>Summer 2021</a:t>
            </a:r>
            <a:endParaRPr lang="en-US" dirty="0"/>
          </a:p>
        </p:txBody>
      </p:sp>
    </p:spTree>
    <p:extLst>
      <p:ext uri="{BB962C8B-B14F-4D97-AF65-F5344CB8AC3E}">
        <p14:creationId xmlns:p14="http://schemas.microsoft.com/office/powerpoint/2010/main" val="372228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498A3B-08DE-4AB9-B303-2909D63F200F}"/>
              </a:ext>
            </a:extLst>
          </p:cNvPr>
          <p:cNvSpPr>
            <a:spLocks noGrp="1"/>
          </p:cNvSpPr>
          <p:nvPr>
            <p:ph type="title"/>
          </p:nvPr>
        </p:nvSpPr>
        <p:spPr/>
        <p:txBody>
          <a:bodyPr/>
          <a:lstStyle/>
          <a:p>
            <a:r>
              <a:rPr lang="en-US" dirty="0"/>
              <a:t>Tools - Census Tract, Block Group, and Block </a:t>
            </a:r>
          </a:p>
        </p:txBody>
      </p:sp>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41115" y="1253023"/>
            <a:ext cx="6709769" cy="4890602"/>
          </a:xfrm>
        </p:spPr>
      </p:pic>
      <p:sp>
        <p:nvSpPr>
          <p:cNvPr id="2" name="Slide Number Placeholder 1">
            <a:extLst>
              <a:ext uri="{FF2B5EF4-FFF2-40B4-BE49-F238E27FC236}">
                <a16:creationId xmlns:a16="http://schemas.microsoft.com/office/drawing/2014/main" id="{47CDF47A-C964-4A53-8295-A1B3EA9F4BD5}"/>
              </a:ext>
            </a:extLst>
          </p:cNvPr>
          <p:cNvSpPr>
            <a:spLocks noGrp="1"/>
          </p:cNvSpPr>
          <p:nvPr>
            <p:ph type="sldNum" sz="quarter" idx="12"/>
          </p:nvPr>
        </p:nvSpPr>
        <p:spPr/>
        <p:txBody>
          <a:bodyPr/>
          <a:lstStyle/>
          <a:p>
            <a:fld id="{784DC4BC-AE01-4C6D-870D-ADD2363A0B6C}" type="slidenum">
              <a:rPr lang="en-US" smtClean="0"/>
              <a:t>6</a:t>
            </a:fld>
            <a:endParaRPr lang="en-US" dirty="0"/>
          </a:p>
        </p:txBody>
      </p:sp>
      <p:sp>
        <p:nvSpPr>
          <p:cNvPr id="5" name="Date Placeholder 4">
            <a:extLst>
              <a:ext uri="{FF2B5EF4-FFF2-40B4-BE49-F238E27FC236}">
                <a16:creationId xmlns:a16="http://schemas.microsoft.com/office/drawing/2014/main" id="{1AB43690-6703-435E-AB75-052C57C78159}"/>
              </a:ext>
            </a:extLst>
          </p:cNvPr>
          <p:cNvSpPr>
            <a:spLocks noGrp="1"/>
          </p:cNvSpPr>
          <p:nvPr>
            <p:ph type="dt" sz="half" idx="10"/>
          </p:nvPr>
        </p:nvSpPr>
        <p:spPr/>
        <p:txBody>
          <a:bodyPr/>
          <a:lstStyle/>
          <a:p>
            <a:r>
              <a:rPr lang="en-US"/>
              <a:t>Summer 2021</a:t>
            </a:r>
            <a:endParaRPr lang="en-US" dirty="0"/>
          </a:p>
        </p:txBody>
      </p:sp>
    </p:spTree>
    <p:extLst>
      <p:ext uri="{BB962C8B-B14F-4D97-AF65-F5344CB8AC3E}">
        <p14:creationId xmlns:p14="http://schemas.microsoft.com/office/powerpoint/2010/main" val="212865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CCDE0F0-E6C3-4B2F-9204-FADDDF23A14E}"/>
              </a:ext>
            </a:extLst>
          </p:cNvPr>
          <p:cNvSpPr>
            <a:spLocks noGrp="1"/>
          </p:cNvSpPr>
          <p:nvPr>
            <p:ph type="title"/>
          </p:nvPr>
        </p:nvSpPr>
        <p:spPr/>
        <p:txBody>
          <a:bodyPr/>
          <a:lstStyle/>
          <a:p>
            <a:r>
              <a:rPr lang="en-US" dirty="0"/>
              <a:t>Tools – Software and Statistics</a:t>
            </a:r>
            <a:br>
              <a:rPr lang="en-US" dirty="0"/>
            </a:br>
            <a:endParaRPr lang="en-US" dirty="0"/>
          </a:p>
        </p:txBody>
      </p:sp>
      <p:pic>
        <p:nvPicPr>
          <p:cNvPr id="6" name="Content Placeholder 5" descr="Screen Clipping">
            <a:extLst>
              <a:ext uri="{FF2B5EF4-FFF2-40B4-BE49-F238E27FC236}">
                <a16:creationId xmlns:a16="http://schemas.microsoft.com/office/drawing/2014/main" id="{31DF5C12-626F-4A6C-B4E9-6EF4C1FD5C3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52650" y="1091681"/>
            <a:ext cx="7686700" cy="5019967"/>
          </a:xfrm>
          <a:prstGeom prst="rect">
            <a:avLst/>
          </a:prstGeom>
        </p:spPr>
      </p:pic>
      <p:sp>
        <p:nvSpPr>
          <p:cNvPr id="2" name="Slide Number Placeholder 1">
            <a:extLst>
              <a:ext uri="{FF2B5EF4-FFF2-40B4-BE49-F238E27FC236}">
                <a16:creationId xmlns:a16="http://schemas.microsoft.com/office/drawing/2014/main" id="{6417C258-ED63-453B-A1B6-D1462279AA9A}"/>
              </a:ext>
            </a:extLst>
          </p:cNvPr>
          <p:cNvSpPr>
            <a:spLocks noGrp="1"/>
          </p:cNvSpPr>
          <p:nvPr>
            <p:ph type="sldNum" sz="quarter" idx="12"/>
          </p:nvPr>
        </p:nvSpPr>
        <p:spPr/>
        <p:txBody>
          <a:bodyPr/>
          <a:lstStyle/>
          <a:p>
            <a:fld id="{784DC4BC-AE01-4C6D-870D-ADD2363A0B6C}" type="slidenum">
              <a:rPr lang="en-US" smtClean="0"/>
              <a:t>7</a:t>
            </a:fld>
            <a:endParaRPr lang="en-US" dirty="0"/>
          </a:p>
        </p:txBody>
      </p:sp>
      <p:sp>
        <p:nvSpPr>
          <p:cNvPr id="3" name="Date Placeholder 2">
            <a:extLst>
              <a:ext uri="{FF2B5EF4-FFF2-40B4-BE49-F238E27FC236}">
                <a16:creationId xmlns:a16="http://schemas.microsoft.com/office/drawing/2014/main" id="{0435EEF5-F098-496D-B238-0279FD3A7C7F}"/>
              </a:ext>
            </a:extLst>
          </p:cNvPr>
          <p:cNvSpPr>
            <a:spLocks noGrp="1"/>
          </p:cNvSpPr>
          <p:nvPr>
            <p:ph type="dt" sz="half" idx="10"/>
          </p:nvPr>
        </p:nvSpPr>
        <p:spPr/>
        <p:txBody>
          <a:bodyPr/>
          <a:lstStyle/>
          <a:p>
            <a:r>
              <a:rPr lang="en-US"/>
              <a:t>Summer 2021</a:t>
            </a:r>
            <a:endParaRPr lang="en-US" dirty="0"/>
          </a:p>
        </p:txBody>
      </p:sp>
    </p:spTree>
    <p:extLst>
      <p:ext uri="{BB962C8B-B14F-4D97-AF65-F5344CB8AC3E}">
        <p14:creationId xmlns:p14="http://schemas.microsoft.com/office/powerpoint/2010/main" val="3270137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Principles - One Person, One Vote</a:t>
            </a:r>
          </a:p>
        </p:txBody>
      </p:sp>
      <p:sp>
        <p:nvSpPr>
          <p:cNvPr id="3" name="Content Placeholder 2"/>
          <p:cNvSpPr>
            <a:spLocks noGrp="1"/>
          </p:cNvSpPr>
          <p:nvPr>
            <p:ph idx="1"/>
          </p:nvPr>
        </p:nvSpPr>
        <p:spPr>
          <a:xfrm>
            <a:off x="838200" y="1371600"/>
            <a:ext cx="10515600" cy="4632261"/>
          </a:xfrm>
        </p:spPr>
        <p:txBody>
          <a:bodyPr>
            <a:normAutofit/>
          </a:bodyPr>
          <a:lstStyle/>
          <a:p>
            <a:endParaRPr lang="en-US" dirty="0"/>
          </a:p>
          <a:p>
            <a:r>
              <a:rPr lang="en-US" sz="2400" dirty="0"/>
              <a:t>14th Amendment U.S. Constitution – Equal Protection</a:t>
            </a:r>
          </a:p>
          <a:p>
            <a:pPr marL="0" indent="0">
              <a:buNone/>
            </a:pPr>
            <a:endParaRPr lang="en-US" sz="2400" dirty="0"/>
          </a:p>
          <a:p>
            <a:r>
              <a:rPr lang="en-US" sz="2400" dirty="0"/>
              <a:t>Race cannot be used as the predominate factor</a:t>
            </a:r>
          </a:p>
          <a:p>
            <a:endParaRPr lang="en-US" sz="2400" dirty="0"/>
          </a:p>
          <a:p>
            <a:r>
              <a:rPr lang="en-US" sz="2400" dirty="0" err="1"/>
              <a:t>Evenwel</a:t>
            </a:r>
            <a:r>
              <a:rPr lang="en-US" sz="2400" dirty="0"/>
              <a:t> v. Abbott (2016)  - Total population can be used for satisfying one person, one vote criteria.</a:t>
            </a:r>
          </a:p>
          <a:p>
            <a:endParaRPr lang="en-US" dirty="0"/>
          </a:p>
        </p:txBody>
      </p:sp>
      <p:sp>
        <p:nvSpPr>
          <p:cNvPr id="4" name="Slide Number Placeholder 3">
            <a:extLst>
              <a:ext uri="{FF2B5EF4-FFF2-40B4-BE49-F238E27FC236}">
                <a16:creationId xmlns:a16="http://schemas.microsoft.com/office/drawing/2014/main" id="{E1EAC74A-B099-40E6-9B0B-489C4C79ED03}"/>
              </a:ext>
            </a:extLst>
          </p:cNvPr>
          <p:cNvSpPr>
            <a:spLocks noGrp="1"/>
          </p:cNvSpPr>
          <p:nvPr>
            <p:ph type="sldNum" sz="quarter" idx="12"/>
          </p:nvPr>
        </p:nvSpPr>
        <p:spPr/>
        <p:txBody>
          <a:bodyPr/>
          <a:lstStyle/>
          <a:p>
            <a:fld id="{784DC4BC-AE01-4C6D-870D-ADD2363A0B6C}" type="slidenum">
              <a:rPr lang="en-US" smtClean="0"/>
              <a:t>8</a:t>
            </a:fld>
            <a:endParaRPr lang="en-US" dirty="0"/>
          </a:p>
        </p:txBody>
      </p:sp>
      <p:sp>
        <p:nvSpPr>
          <p:cNvPr id="5" name="Date Placeholder 4">
            <a:extLst>
              <a:ext uri="{FF2B5EF4-FFF2-40B4-BE49-F238E27FC236}">
                <a16:creationId xmlns:a16="http://schemas.microsoft.com/office/drawing/2014/main" id="{20E78C83-B7DB-4CA0-A553-28500CE9840D}"/>
              </a:ext>
            </a:extLst>
          </p:cNvPr>
          <p:cNvSpPr>
            <a:spLocks noGrp="1"/>
          </p:cNvSpPr>
          <p:nvPr>
            <p:ph type="dt" sz="half" idx="10"/>
          </p:nvPr>
        </p:nvSpPr>
        <p:spPr/>
        <p:txBody>
          <a:bodyPr/>
          <a:lstStyle/>
          <a:p>
            <a:r>
              <a:rPr lang="en-US"/>
              <a:t>Summer 2021</a:t>
            </a:r>
            <a:endParaRPr lang="en-US" dirty="0"/>
          </a:p>
        </p:txBody>
      </p:sp>
    </p:spTree>
    <p:extLst>
      <p:ext uri="{BB962C8B-B14F-4D97-AF65-F5344CB8AC3E}">
        <p14:creationId xmlns:p14="http://schemas.microsoft.com/office/powerpoint/2010/main" val="1899397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Deviating from One Person One Vote</a:t>
            </a:r>
          </a:p>
        </p:txBody>
      </p:sp>
      <p:sp>
        <p:nvSpPr>
          <p:cNvPr id="3" name="Content Placeholder 2"/>
          <p:cNvSpPr>
            <a:spLocks noGrp="1"/>
          </p:cNvSpPr>
          <p:nvPr>
            <p:ph idx="1"/>
          </p:nvPr>
        </p:nvSpPr>
        <p:spPr>
          <a:xfrm>
            <a:off x="838200" y="1180808"/>
            <a:ext cx="10890380" cy="2850469"/>
          </a:xfrm>
        </p:spPr>
        <p:txBody>
          <a:bodyPr>
            <a:normAutofit fontScale="47500" lnSpcReduction="20000"/>
          </a:bodyPr>
          <a:lstStyle/>
          <a:p>
            <a:r>
              <a:rPr lang="en-US" sz="3300" dirty="0"/>
              <a:t>Deviation</a:t>
            </a:r>
          </a:p>
          <a:p>
            <a:pPr lvl="1"/>
            <a:r>
              <a:rPr lang="en-US" sz="2900" dirty="0"/>
              <a:t>Congressional – Strict Standard (one person variance)</a:t>
            </a:r>
          </a:p>
          <a:p>
            <a:pPr lvl="1"/>
            <a:r>
              <a:rPr lang="en-US" sz="2900" dirty="0"/>
              <a:t>State and Local – Deviations of less than ten percent are prima </a:t>
            </a:r>
            <a:r>
              <a:rPr lang="en-US" sz="2900"/>
              <a:t>facie valid, </a:t>
            </a:r>
            <a:r>
              <a:rPr lang="en-US" sz="2900" dirty="0"/>
              <a:t>but …</a:t>
            </a:r>
          </a:p>
          <a:p>
            <a:r>
              <a:rPr lang="en-US" sz="3300" dirty="0"/>
              <a:t>Ideal Population = Total Population/# of Districts</a:t>
            </a:r>
          </a:p>
          <a:p>
            <a:pPr lvl="1"/>
            <a:r>
              <a:rPr lang="en-US" sz="2900" dirty="0"/>
              <a:t>Example:  5,000,000/10 = 500,000</a:t>
            </a:r>
          </a:p>
          <a:p>
            <a:r>
              <a:rPr lang="en-US" sz="3300" dirty="0"/>
              <a:t>Absolute Deviation – Number of persons above or below the ideal population for a district</a:t>
            </a:r>
          </a:p>
          <a:p>
            <a:pPr lvl="1"/>
            <a:r>
              <a:rPr lang="en-US" sz="2900" dirty="0"/>
              <a:t>Example:  District 1 – 425,000, Ideal 500,000  = -75,000 Persons</a:t>
            </a:r>
          </a:p>
          <a:p>
            <a:r>
              <a:rPr lang="en-US" sz="3300" dirty="0"/>
              <a:t>Relative Deviation – percentage of population a district is over or under the ideal population for a district</a:t>
            </a:r>
          </a:p>
          <a:p>
            <a:pPr lvl="1"/>
            <a:r>
              <a:rPr lang="en-US" sz="2900" dirty="0"/>
              <a:t>Formula:   ((Population – ideal population)/ideal population) x 100</a:t>
            </a:r>
          </a:p>
          <a:p>
            <a:r>
              <a:rPr lang="en-US" sz="3300" dirty="0"/>
              <a:t>Overall Range Deviation – Total combined range of deviation for a redistricting plan.</a:t>
            </a:r>
          </a:p>
          <a:p>
            <a:pPr lvl="1"/>
            <a:r>
              <a:rPr lang="en-US" sz="2900" dirty="0"/>
              <a:t>Formula:  Largest positive + |largest negative| = overall range deviation</a:t>
            </a:r>
            <a:endParaRPr lang="en-US" dirty="0"/>
          </a:p>
        </p:txBody>
      </p:sp>
      <p:graphicFrame>
        <p:nvGraphicFramePr>
          <p:cNvPr id="7" name="Content Placeholder 8"/>
          <p:cNvGraphicFramePr>
            <a:graphicFrameLocks/>
          </p:cNvGraphicFramePr>
          <p:nvPr>
            <p:extLst/>
          </p:nvPr>
        </p:nvGraphicFramePr>
        <p:xfrm>
          <a:off x="3613215" y="3926503"/>
          <a:ext cx="8220722" cy="2329348"/>
        </p:xfrm>
        <a:graphic>
          <a:graphicData uri="http://schemas.openxmlformats.org/drawingml/2006/table">
            <a:tbl>
              <a:tblPr>
                <a:tableStyleId>{9D7B26C5-4107-4FEC-AEDC-1716B250A1EF}</a:tableStyleId>
              </a:tblPr>
              <a:tblGrid>
                <a:gridCol w="392008">
                  <a:extLst>
                    <a:ext uri="{9D8B030D-6E8A-4147-A177-3AD203B41FA5}">
                      <a16:colId xmlns:a16="http://schemas.microsoft.com/office/drawing/2014/main" val="20000"/>
                    </a:ext>
                  </a:extLst>
                </a:gridCol>
                <a:gridCol w="379197">
                  <a:extLst>
                    <a:ext uri="{9D8B030D-6E8A-4147-A177-3AD203B41FA5}">
                      <a16:colId xmlns:a16="http://schemas.microsoft.com/office/drawing/2014/main" val="20001"/>
                    </a:ext>
                  </a:extLst>
                </a:gridCol>
                <a:gridCol w="299771">
                  <a:extLst>
                    <a:ext uri="{9D8B030D-6E8A-4147-A177-3AD203B41FA5}">
                      <a16:colId xmlns:a16="http://schemas.microsoft.com/office/drawing/2014/main" val="20002"/>
                    </a:ext>
                  </a:extLst>
                </a:gridCol>
                <a:gridCol w="413874">
                  <a:extLst>
                    <a:ext uri="{9D8B030D-6E8A-4147-A177-3AD203B41FA5}">
                      <a16:colId xmlns:a16="http://schemas.microsoft.com/office/drawing/2014/main" val="20003"/>
                    </a:ext>
                  </a:extLst>
                </a:gridCol>
                <a:gridCol w="299771">
                  <a:extLst>
                    <a:ext uri="{9D8B030D-6E8A-4147-A177-3AD203B41FA5}">
                      <a16:colId xmlns:a16="http://schemas.microsoft.com/office/drawing/2014/main" val="20004"/>
                    </a:ext>
                  </a:extLst>
                </a:gridCol>
                <a:gridCol w="389446">
                  <a:extLst>
                    <a:ext uri="{9D8B030D-6E8A-4147-A177-3AD203B41FA5}">
                      <a16:colId xmlns:a16="http://schemas.microsoft.com/office/drawing/2014/main" val="20005"/>
                    </a:ext>
                  </a:extLst>
                </a:gridCol>
                <a:gridCol w="481682">
                  <a:extLst>
                    <a:ext uri="{9D8B030D-6E8A-4147-A177-3AD203B41FA5}">
                      <a16:colId xmlns:a16="http://schemas.microsoft.com/office/drawing/2014/main" val="20006"/>
                    </a:ext>
                  </a:extLst>
                </a:gridCol>
                <a:gridCol w="563671">
                  <a:extLst>
                    <a:ext uri="{9D8B030D-6E8A-4147-A177-3AD203B41FA5}">
                      <a16:colId xmlns:a16="http://schemas.microsoft.com/office/drawing/2014/main" val="20007"/>
                    </a:ext>
                  </a:extLst>
                </a:gridCol>
                <a:gridCol w="422753">
                  <a:extLst>
                    <a:ext uri="{9D8B030D-6E8A-4147-A177-3AD203B41FA5}">
                      <a16:colId xmlns:a16="http://schemas.microsoft.com/office/drawing/2014/main" val="20008"/>
                    </a:ext>
                  </a:extLst>
                </a:gridCol>
                <a:gridCol w="512428">
                  <a:extLst>
                    <a:ext uri="{9D8B030D-6E8A-4147-A177-3AD203B41FA5}">
                      <a16:colId xmlns:a16="http://schemas.microsoft.com/office/drawing/2014/main" val="20009"/>
                    </a:ext>
                  </a:extLst>
                </a:gridCol>
                <a:gridCol w="358700">
                  <a:extLst>
                    <a:ext uri="{9D8B030D-6E8A-4147-A177-3AD203B41FA5}">
                      <a16:colId xmlns:a16="http://schemas.microsoft.com/office/drawing/2014/main" val="20010"/>
                    </a:ext>
                  </a:extLst>
                </a:gridCol>
                <a:gridCol w="299771">
                  <a:extLst>
                    <a:ext uri="{9D8B030D-6E8A-4147-A177-3AD203B41FA5}">
                      <a16:colId xmlns:a16="http://schemas.microsoft.com/office/drawing/2014/main" val="20011"/>
                    </a:ext>
                  </a:extLst>
                </a:gridCol>
                <a:gridCol w="389446">
                  <a:extLst>
                    <a:ext uri="{9D8B030D-6E8A-4147-A177-3AD203B41FA5}">
                      <a16:colId xmlns:a16="http://schemas.microsoft.com/office/drawing/2014/main" val="20012"/>
                    </a:ext>
                  </a:extLst>
                </a:gridCol>
                <a:gridCol w="502180">
                  <a:extLst>
                    <a:ext uri="{9D8B030D-6E8A-4147-A177-3AD203B41FA5}">
                      <a16:colId xmlns:a16="http://schemas.microsoft.com/office/drawing/2014/main" val="20013"/>
                    </a:ext>
                  </a:extLst>
                </a:gridCol>
                <a:gridCol w="584168">
                  <a:extLst>
                    <a:ext uri="{9D8B030D-6E8A-4147-A177-3AD203B41FA5}">
                      <a16:colId xmlns:a16="http://schemas.microsoft.com/office/drawing/2014/main" val="20014"/>
                    </a:ext>
                  </a:extLst>
                </a:gridCol>
                <a:gridCol w="461186">
                  <a:extLst>
                    <a:ext uri="{9D8B030D-6E8A-4147-A177-3AD203B41FA5}">
                      <a16:colId xmlns:a16="http://schemas.microsoft.com/office/drawing/2014/main" val="20015"/>
                    </a:ext>
                  </a:extLst>
                </a:gridCol>
                <a:gridCol w="545737">
                  <a:extLst>
                    <a:ext uri="{9D8B030D-6E8A-4147-A177-3AD203B41FA5}">
                      <a16:colId xmlns:a16="http://schemas.microsoft.com/office/drawing/2014/main" val="20016"/>
                    </a:ext>
                  </a:extLst>
                </a:gridCol>
                <a:gridCol w="361262">
                  <a:extLst>
                    <a:ext uri="{9D8B030D-6E8A-4147-A177-3AD203B41FA5}">
                      <a16:colId xmlns:a16="http://schemas.microsoft.com/office/drawing/2014/main" val="20017"/>
                    </a:ext>
                  </a:extLst>
                </a:gridCol>
                <a:gridCol w="563671">
                  <a:extLst>
                    <a:ext uri="{9D8B030D-6E8A-4147-A177-3AD203B41FA5}">
                      <a16:colId xmlns:a16="http://schemas.microsoft.com/office/drawing/2014/main" val="20018"/>
                    </a:ext>
                  </a:extLst>
                </a:gridCol>
              </a:tblGrid>
              <a:tr h="129413">
                <a:tc>
                  <a:txBody>
                    <a:bodyPr/>
                    <a:lstStyle/>
                    <a:p>
                      <a:pPr algn="l" fontAlgn="b"/>
                      <a:r>
                        <a:rPr lang="en-US" sz="900" u="none" strike="noStrike" dirty="0">
                          <a:effectLst/>
                        </a:rPr>
                        <a:t>District</a:t>
                      </a:r>
                      <a:endParaRPr lang="en-US" sz="900" b="0" i="0" u="none" strike="noStrike" dirty="0">
                        <a:solidFill>
                          <a:srgbClr val="000000"/>
                        </a:solidFill>
                        <a:effectLst/>
                        <a:latin typeface="Calibri"/>
                      </a:endParaRPr>
                    </a:p>
                  </a:txBody>
                  <a:tcPr marL="7706" marR="7706" marT="7706" marB="0" anchor="b"/>
                </a:tc>
                <a:tc>
                  <a:txBody>
                    <a:bodyPr/>
                    <a:lstStyle/>
                    <a:p>
                      <a:pPr algn="l" fontAlgn="b"/>
                      <a:r>
                        <a:rPr lang="en-US" sz="900" u="none" strike="noStrike" dirty="0">
                          <a:effectLst/>
                        </a:rPr>
                        <a:t>Pop</a:t>
                      </a:r>
                      <a:endParaRPr lang="en-US" sz="900" b="0" i="0" u="none" strike="noStrike" dirty="0">
                        <a:solidFill>
                          <a:srgbClr val="000000"/>
                        </a:solidFill>
                        <a:effectLst/>
                        <a:latin typeface="Calibri"/>
                      </a:endParaRPr>
                    </a:p>
                  </a:txBody>
                  <a:tcPr marL="7706" marR="7706" marT="7706" marB="0" anchor="b"/>
                </a:tc>
                <a:tc>
                  <a:txBody>
                    <a:bodyPr/>
                    <a:lstStyle/>
                    <a:p>
                      <a:pPr algn="l" fontAlgn="b"/>
                      <a:r>
                        <a:rPr lang="en-US" sz="900" u="none" strike="noStrike" dirty="0">
                          <a:effectLst/>
                        </a:rPr>
                        <a:t>Dev.</a:t>
                      </a:r>
                      <a:endParaRPr lang="en-US" sz="900" b="0" i="0" u="none" strike="noStrike" dirty="0">
                        <a:solidFill>
                          <a:srgbClr val="000000"/>
                        </a:solidFill>
                        <a:effectLst/>
                        <a:latin typeface="Calibri"/>
                      </a:endParaRPr>
                    </a:p>
                  </a:txBody>
                  <a:tcPr marL="7706" marR="7706" marT="7706" marB="0" anchor="b"/>
                </a:tc>
                <a:tc>
                  <a:txBody>
                    <a:bodyPr/>
                    <a:lstStyle/>
                    <a:p>
                      <a:pPr algn="l" fontAlgn="b"/>
                      <a:r>
                        <a:rPr lang="en-US" sz="900" u="none" strike="noStrike" dirty="0">
                          <a:effectLst/>
                        </a:rPr>
                        <a:t>%Dev.</a:t>
                      </a:r>
                      <a:endParaRPr lang="en-US" sz="900" b="0" i="0" u="none" strike="noStrike" dirty="0">
                        <a:solidFill>
                          <a:srgbClr val="000000"/>
                        </a:solidFill>
                        <a:effectLst/>
                        <a:latin typeface="Calibri"/>
                      </a:endParaRPr>
                    </a:p>
                  </a:txBody>
                  <a:tcPr marL="7706" marR="7706" marT="7706" marB="0" anchor="b"/>
                </a:tc>
                <a:tc>
                  <a:txBody>
                    <a:bodyPr/>
                    <a:lstStyle/>
                    <a:p>
                      <a:pPr algn="l" fontAlgn="b"/>
                      <a:r>
                        <a:rPr lang="en-US" sz="900" u="none" strike="noStrike" dirty="0">
                          <a:effectLst/>
                        </a:rPr>
                        <a:t>Hisp</a:t>
                      </a:r>
                      <a:endParaRPr lang="en-US" sz="900" b="0" i="0" u="none" strike="noStrike" dirty="0">
                        <a:solidFill>
                          <a:srgbClr val="000000"/>
                        </a:solidFill>
                        <a:effectLst/>
                        <a:latin typeface="Calibri"/>
                      </a:endParaRPr>
                    </a:p>
                  </a:txBody>
                  <a:tcPr marL="7706" marR="7706" marT="7706" marB="0" anchor="b"/>
                </a:tc>
                <a:tc>
                  <a:txBody>
                    <a:bodyPr/>
                    <a:lstStyle/>
                    <a:p>
                      <a:pPr algn="l" fontAlgn="b"/>
                      <a:r>
                        <a:rPr lang="en-US" sz="900" u="none" strike="noStrike" dirty="0">
                          <a:effectLst/>
                        </a:rPr>
                        <a:t>%Hisp</a:t>
                      </a:r>
                      <a:endParaRPr lang="en-US" sz="900" b="0" i="0" u="none" strike="noStrike" dirty="0">
                        <a:solidFill>
                          <a:srgbClr val="000000"/>
                        </a:solidFill>
                        <a:effectLst/>
                        <a:latin typeface="Calibri"/>
                      </a:endParaRPr>
                    </a:p>
                  </a:txBody>
                  <a:tcPr marL="7706" marR="7706" marT="7706" marB="0" anchor="b"/>
                </a:tc>
                <a:tc>
                  <a:txBody>
                    <a:bodyPr/>
                    <a:lstStyle/>
                    <a:p>
                      <a:pPr algn="l" fontAlgn="b"/>
                      <a:r>
                        <a:rPr lang="en-US" sz="900" u="none" strike="noStrike" dirty="0">
                          <a:effectLst/>
                        </a:rPr>
                        <a:t>NH_WHT</a:t>
                      </a:r>
                      <a:endParaRPr lang="en-US" sz="900" b="0" i="0" u="none" strike="noStrike" dirty="0">
                        <a:solidFill>
                          <a:srgbClr val="000000"/>
                        </a:solidFill>
                        <a:effectLst/>
                        <a:latin typeface="Calibri"/>
                      </a:endParaRPr>
                    </a:p>
                  </a:txBody>
                  <a:tcPr marL="7706" marR="7706" marT="7706" marB="0" anchor="b"/>
                </a:tc>
                <a:tc>
                  <a:txBody>
                    <a:bodyPr/>
                    <a:lstStyle/>
                    <a:p>
                      <a:pPr algn="l" fontAlgn="b"/>
                      <a:r>
                        <a:rPr lang="en-US" sz="900" u="none" strike="noStrike" dirty="0">
                          <a:effectLst/>
                        </a:rPr>
                        <a:t>%NH_WHT</a:t>
                      </a:r>
                      <a:endParaRPr lang="en-US" sz="900" b="0" i="0" u="none" strike="noStrike" dirty="0">
                        <a:solidFill>
                          <a:srgbClr val="000000"/>
                        </a:solidFill>
                        <a:effectLst/>
                        <a:latin typeface="Calibri"/>
                      </a:endParaRPr>
                    </a:p>
                  </a:txBody>
                  <a:tcPr marL="7706" marR="7706" marT="7706" marB="0" anchor="b"/>
                </a:tc>
                <a:tc>
                  <a:txBody>
                    <a:bodyPr/>
                    <a:lstStyle/>
                    <a:p>
                      <a:pPr algn="l" fontAlgn="b"/>
                      <a:r>
                        <a:rPr lang="en-US" sz="900" u="none" strike="noStrike" dirty="0">
                          <a:effectLst/>
                        </a:rPr>
                        <a:t>NH_BLK</a:t>
                      </a:r>
                      <a:endParaRPr lang="en-US" sz="900" b="0" i="0" u="none" strike="noStrike" dirty="0">
                        <a:solidFill>
                          <a:srgbClr val="000000"/>
                        </a:solidFill>
                        <a:effectLst/>
                        <a:latin typeface="Calibri"/>
                      </a:endParaRPr>
                    </a:p>
                  </a:txBody>
                  <a:tcPr marL="7706" marR="7706" marT="7706" marB="0" anchor="b"/>
                </a:tc>
                <a:tc>
                  <a:txBody>
                    <a:bodyPr/>
                    <a:lstStyle/>
                    <a:p>
                      <a:pPr algn="l" fontAlgn="b"/>
                      <a:r>
                        <a:rPr lang="en-US" sz="900" u="none" strike="noStrike" dirty="0">
                          <a:effectLst/>
                        </a:rPr>
                        <a:t>%NH_BLK</a:t>
                      </a:r>
                      <a:endParaRPr lang="en-US" sz="900" b="0" i="0" u="none" strike="noStrike" dirty="0">
                        <a:solidFill>
                          <a:srgbClr val="000000"/>
                        </a:solidFill>
                        <a:effectLst/>
                        <a:latin typeface="Calibri"/>
                      </a:endParaRPr>
                    </a:p>
                  </a:txBody>
                  <a:tcPr marL="7706" marR="7706" marT="7706" marB="0" anchor="b"/>
                </a:tc>
                <a:tc>
                  <a:txBody>
                    <a:bodyPr/>
                    <a:lstStyle/>
                    <a:p>
                      <a:pPr algn="l" fontAlgn="b"/>
                      <a:r>
                        <a:rPr lang="en-US" sz="900" u="none" strike="noStrike" dirty="0">
                          <a:effectLst/>
                        </a:rPr>
                        <a:t>VAP</a:t>
                      </a:r>
                      <a:endParaRPr lang="en-US" sz="900" b="0" i="0" u="none" strike="noStrike" dirty="0">
                        <a:solidFill>
                          <a:srgbClr val="000000"/>
                        </a:solidFill>
                        <a:effectLst/>
                        <a:latin typeface="Calibri"/>
                      </a:endParaRPr>
                    </a:p>
                  </a:txBody>
                  <a:tcPr marL="7706" marR="7706" marT="7706" marB="0" anchor="b"/>
                </a:tc>
                <a:tc>
                  <a:txBody>
                    <a:bodyPr/>
                    <a:lstStyle/>
                    <a:p>
                      <a:pPr algn="l" fontAlgn="b"/>
                      <a:r>
                        <a:rPr lang="en-US" sz="900" u="none" strike="noStrike" dirty="0">
                          <a:effectLst/>
                        </a:rPr>
                        <a:t>H18</a:t>
                      </a:r>
                      <a:endParaRPr lang="en-US" sz="900" b="0" i="0" u="none" strike="noStrike" dirty="0">
                        <a:solidFill>
                          <a:srgbClr val="000000"/>
                        </a:solidFill>
                        <a:effectLst/>
                        <a:latin typeface="Calibri"/>
                      </a:endParaRPr>
                    </a:p>
                  </a:txBody>
                  <a:tcPr marL="7706" marR="7706" marT="7706" marB="0" anchor="b"/>
                </a:tc>
                <a:tc>
                  <a:txBody>
                    <a:bodyPr/>
                    <a:lstStyle/>
                    <a:p>
                      <a:pPr algn="l" fontAlgn="b"/>
                      <a:r>
                        <a:rPr lang="en-US" sz="900" u="none" strike="noStrike" dirty="0">
                          <a:effectLst/>
                        </a:rPr>
                        <a:t>%H18</a:t>
                      </a:r>
                      <a:endParaRPr lang="en-US" sz="900" b="0" i="0" u="none" strike="noStrike" dirty="0">
                        <a:solidFill>
                          <a:srgbClr val="000000"/>
                        </a:solidFill>
                        <a:effectLst/>
                        <a:latin typeface="Calibri"/>
                      </a:endParaRPr>
                    </a:p>
                  </a:txBody>
                  <a:tcPr marL="7706" marR="7706" marT="7706" marB="0" anchor="b"/>
                </a:tc>
                <a:tc>
                  <a:txBody>
                    <a:bodyPr/>
                    <a:lstStyle/>
                    <a:p>
                      <a:pPr algn="l" fontAlgn="b"/>
                      <a:r>
                        <a:rPr lang="en-US" sz="900" u="none" strike="noStrike" dirty="0">
                          <a:effectLst/>
                        </a:rPr>
                        <a:t>NHWVAP</a:t>
                      </a:r>
                      <a:endParaRPr lang="en-US" sz="900" b="0" i="0" u="none" strike="noStrike" dirty="0">
                        <a:solidFill>
                          <a:srgbClr val="000000"/>
                        </a:solidFill>
                        <a:effectLst/>
                        <a:latin typeface="Calibri"/>
                      </a:endParaRPr>
                    </a:p>
                  </a:txBody>
                  <a:tcPr marL="7706" marR="7706" marT="7706" marB="0" anchor="b"/>
                </a:tc>
                <a:tc>
                  <a:txBody>
                    <a:bodyPr/>
                    <a:lstStyle/>
                    <a:p>
                      <a:pPr algn="l" fontAlgn="b"/>
                      <a:r>
                        <a:rPr lang="en-US" sz="900" u="none" strike="noStrike" dirty="0">
                          <a:effectLst/>
                        </a:rPr>
                        <a:t>%NHWVAP</a:t>
                      </a:r>
                      <a:endParaRPr lang="en-US" sz="900" b="0" i="0" u="none" strike="noStrike" dirty="0">
                        <a:solidFill>
                          <a:srgbClr val="000000"/>
                        </a:solidFill>
                        <a:effectLst/>
                        <a:latin typeface="Calibri"/>
                      </a:endParaRPr>
                    </a:p>
                  </a:txBody>
                  <a:tcPr marL="7706" marR="7706" marT="7706" marB="0" anchor="b"/>
                </a:tc>
                <a:tc>
                  <a:txBody>
                    <a:bodyPr/>
                    <a:lstStyle/>
                    <a:p>
                      <a:pPr algn="l" fontAlgn="b"/>
                      <a:r>
                        <a:rPr lang="en-US" sz="900" u="none" strike="noStrike" dirty="0">
                          <a:effectLst/>
                        </a:rPr>
                        <a:t>NHBVAP</a:t>
                      </a:r>
                      <a:endParaRPr lang="en-US" sz="900" b="0" i="0" u="none" strike="noStrike" dirty="0">
                        <a:solidFill>
                          <a:srgbClr val="000000"/>
                        </a:solidFill>
                        <a:effectLst/>
                        <a:latin typeface="Calibri"/>
                      </a:endParaRPr>
                    </a:p>
                  </a:txBody>
                  <a:tcPr marL="7706" marR="7706" marT="7706" marB="0" anchor="b"/>
                </a:tc>
                <a:tc>
                  <a:txBody>
                    <a:bodyPr/>
                    <a:lstStyle/>
                    <a:p>
                      <a:pPr algn="l" fontAlgn="b"/>
                      <a:r>
                        <a:rPr lang="en-US" sz="900" u="none" strike="noStrike" dirty="0">
                          <a:effectLst/>
                        </a:rPr>
                        <a:t>%NHBVAP</a:t>
                      </a:r>
                      <a:endParaRPr lang="en-US" sz="900" b="0" i="0" u="none" strike="noStrike" dirty="0">
                        <a:solidFill>
                          <a:srgbClr val="000000"/>
                        </a:solidFill>
                        <a:effectLst/>
                        <a:latin typeface="Calibri"/>
                      </a:endParaRPr>
                    </a:p>
                  </a:txBody>
                  <a:tcPr marL="7706" marR="7706" marT="7706" marB="0" anchor="b"/>
                </a:tc>
                <a:tc>
                  <a:txBody>
                    <a:bodyPr/>
                    <a:lstStyle/>
                    <a:p>
                      <a:pPr algn="l" fontAlgn="b"/>
                      <a:r>
                        <a:rPr lang="en-US" sz="900" u="none" strike="noStrike" dirty="0">
                          <a:effectLst/>
                        </a:rPr>
                        <a:t>AllOth</a:t>
                      </a:r>
                      <a:endParaRPr lang="en-US" sz="900" b="0" i="0" u="none" strike="noStrike" dirty="0">
                        <a:solidFill>
                          <a:srgbClr val="000000"/>
                        </a:solidFill>
                        <a:effectLst/>
                        <a:latin typeface="Calibri"/>
                      </a:endParaRPr>
                    </a:p>
                  </a:txBody>
                  <a:tcPr marL="7706" marR="7706" marT="7706" marB="0" anchor="b"/>
                </a:tc>
                <a:tc>
                  <a:txBody>
                    <a:bodyPr/>
                    <a:lstStyle/>
                    <a:p>
                      <a:pPr algn="l" fontAlgn="b"/>
                      <a:r>
                        <a:rPr lang="en-US" sz="900" u="none" strike="noStrike" dirty="0">
                          <a:effectLst/>
                        </a:rPr>
                        <a:t>AllOthVAP</a:t>
                      </a:r>
                      <a:endParaRPr lang="en-US" sz="900" b="0" i="0" u="none" strike="noStrike" dirty="0">
                        <a:solidFill>
                          <a:srgbClr val="000000"/>
                        </a:solidFill>
                        <a:effectLst/>
                        <a:latin typeface="Calibri"/>
                      </a:endParaRPr>
                    </a:p>
                  </a:txBody>
                  <a:tcPr marL="7706" marR="7706" marT="7706" marB="0" anchor="b"/>
                </a:tc>
                <a:extLst>
                  <a:ext uri="{0D108BD9-81ED-4DB2-BD59-A6C34878D82A}">
                    <a16:rowId xmlns:a16="http://schemas.microsoft.com/office/drawing/2014/main" val="10000"/>
                  </a:ext>
                </a:extLst>
              </a:tr>
              <a:tr h="129413">
                <a:tc>
                  <a:txBody>
                    <a:bodyPr/>
                    <a:lstStyle/>
                    <a:p>
                      <a:pPr algn="r" fontAlgn="ctr"/>
                      <a:r>
                        <a:rPr lang="en-US" sz="900" u="none" strike="noStrike" dirty="0">
                          <a:effectLst/>
                        </a:rPr>
                        <a:t>1</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1,959</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-648</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highlight>
                            <a:srgbClr val="FFFF00"/>
                          </a:highlight>
                        </a:rPr>
                        <a:t>-24.86%</a:t>
                      </a:r>
                      <a:endParaRPr lang="en-US" sz="900" b="0" i="0" u="none" strike="noStrike" dirty="0">
                        <a:solidFill>
                          <a:srgbClr val="000000"/>
                        </a:solidFill>
                        <a:effectLst/>
                        <a:highlight>
                          <a:srgbClr val="FFFF00"/>
                        </a:highlight>
                        <a:latin typeface="Calibri"/>
                      </a:endParaRPr>
                    </a:p>
                  </a:txBody>
                  <a:tcPr marL="7706" marR="7706" marT="7706" marB="0" anchor="ctr"/>
                </a:tc>
                <a:tc>
                  <a:txBody>
                    <a:bodyPr/>
                    <a:lstStyle/>
                    <a:p>
                      <a:pPr algn="r" fontAlgn="ctr"/>
                      <a:r>
                        <a:rPr lang="en-US" sz="900" u="none" strike="noStrike" dirty="0">
                          <a:effectLst/>
                        </a:rPr>
                        <a:t>39</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1.99%</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931</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47.52%</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978</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49.92%</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1,472</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28</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1.90%</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713</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48.44%</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722</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49.05%</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11</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9</a:t>
                      </a:r>
                      <a:endParaRPr lang="en-US" sz="900" b="0" i="0" u="none" strike="noStrike" dirty="0">
                        <a:solidFill>
                          <a:srgbClr val="000000"/>
                        </a:solidFill>
                        <a:effectLst/>
                        <a:latin typeface="Calibri"/>
                      </a:endParaRPr>
                    </a:p>
                  </a:txBody>
                  <a:tcPr marL="7706" marR="7706" marT="7706" marB="0" anchor="ctr"/>
                </a:tc>
                <a:extLst>
                  <a:ext uri="{0D108BD9-81ED-4DB2-BD59-A6C34878D82A}">
                    <a16:rowId xmlns:a16="http://schemas.microsoft.com/office/drawing/2014/main" val="10001"/>
                  </a:ext>
                </a:extLst>
              </a:tr>
              <a:tr h="129413">
                <a:tc>
                  <a:txBody>
                    <a:bodyPr/>
                    <a:lstStyle/>
                    <a:p>
                      <a:pPr algn="r" fontAlgn="ctr"/>
                      <a:r>
                        <a:rPr lang="en-US" sz="900" u="none" strike="noStrike" dirty="0">
                          <a:effectLst/>
                        </a:rPr>
                        <a:t>2</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2,056</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-551</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-21.14%</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57</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2.77%</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610</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29.67%</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1,381</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67.17%</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1,576</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29</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1.84%</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489</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31.03%</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1,050</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66.62%</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8</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8</a:t>
                      </a:r>
                      <a:endParaRPr lang="en-US" sz="900" b="0" i="0" u="none" strike="noStrike" dirty="0">
                        <a:solidFill>
                          <a:srgbClr val="000000"/>
                        </a:solidFill>
                        <a:effectLst/>
                        <a:latin typeface="Calibri"/>
                      </a:endParaRPr>
                    </a:p>
                  </a:txBody>
                  <a:tcPr marL="7706" marR="7706" marT="7706" marB="0" anchor="ctr"/>
                </a:tc>
                <a:extLst>
                  <a:ext uri="{0D108BD9-81ED-4DB2-BD59-A6C34878D82A}">
                    <a16:rowId xmlns:a16="http://schemas.microsoft.com/office/drawing/2014/main" val="10002"/>
                  </a:ext>
                </a:extLst>
              </a:tr>
              <a:tr h="156358">
                <a:tc>
                  <a:txBody>
                    <a:bodyPr/>
                    <a:lstStyle/>
                    <a:p>
                      <a:pPr algn="r" fontAlgn="ctr"/>
                      <a:r>
                        <a:rPr lang="en-US" sz="900" u="none" strike="noStrike" dirty="0">
                          <a:effectLst/>
                        </a:rPr>
                        <a:t>3</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2,985</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378</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14.50%</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493</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16.52%</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905</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30.32%</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1,557</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52.16%</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2,117</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275</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12.99%</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740</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34.96%</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1,082</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51.11%</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30</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20</a:t>
                      </a:r>
                      <a:endParaRPr lang="en-US" sz="900" b="0" i="0" u="none" strike="noStrike" dirty="0">
                        <a:solidFill>
                          <a:srgbClr val="000000"/>
                        </a:solidFill>
                        <a:effectLst/>
                        <a:latin typeface="Calibri"/>
                      </a:endParaRPr>
                    </a:p>
                  </a:txBody>
                  <a:tcPr marL="7706" marR="7706" marT="7706" marB="0" anchor="ctr"/>
                </a:tc>
                <a:extLst>
                  <a:ext uri="{0D108BD9-81ED-4DB2-BD59-A6C34878D82A}">
                    <a16:rowId xmlns:a16="http://schemas.microsoft.com/office/drawing/2014/main" val="10003"/>
                  </a:ext>
                </a:extLst>
              </a:tr>
              <a:tr h="129413">
                <a:tc>
                  <a:txBody>
                    <a:bodyPr/>
                    <a:lstStyle/>
                    <a:p>
                      <a:pPr algn="r" fontAlgn="ctr"/>
                      <a:r>
                        <a:rPr lang="en-US" sz="900" u="none" strike="noStrike" dirty="0">
                          <a:effectLst/>
                        </a:rPr>
                        <a:t>4</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2,509</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-98</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-3.76%</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355</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14.15%</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1,474</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58.75%</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655</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26.11%</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1,877</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217</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11.56%</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1,162</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61.91%</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482</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25.68%</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25</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16</a:t>
                      </a:r>
                      <a:endParaRPr lang="en-US" sz="900" b="0" i="0" u="none" strike="noStrike" dirty="0">
                        <a:solidFill>
                          <a:srgbClr val="000000"/>
                        </a:solidFill>
                        <a:effectLst/>
                        <a:latin typeface="Calibri"/>
                      </a:endParaRPr>
                    </a:p>
                  </a:txBody>
                  <a:tcPr marL="7706" marR="7706" marT="7706" marB="0" anchor="ctr"/>
                </a:tc>
                <a:extLst>
                  <a:ext uri="{0D108BD9-81ED-4DB2-BD59-A6C34878D82A}">
                    <a16:rowId xmlns:a16="http://schemas.microsoft.com/office/drawing/2014/main" val="10004"/>
                  </a:ext>
                </a:extLst>
              </a:tr>
              <a:tr h="129413">
                <a:tc>
                  <a:txBody>
                    <a:bodyPr/>
                    <a:lstStyle/>
                    <a:p>
                      <a:pPr algn="r" fontAlgn="ctr"/>
                      <a:r>
                        <a:rPr lang="en-US" sz="900" u="none" strike="noStrike" dirty="0">
                          <a:effectLst/>
                        </a:rPr>
                        <a:t>5</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2,380</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-227</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-8.71%</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356</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14.96%</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873</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36.68%</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1,124</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47.23%</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1,708</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242</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14.17%</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699</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40.93%</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745</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43.62%</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27</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22</a:t>
                      </a:r>
                      <a:endParaRPr lang="en-US" sz="900" b="0" i="0" u="none" strike="noStrike" dirty="0">
                        <a:solidFill>
                          <a:srgbClr val="000000"/>
                        </a:solidFill>
                        <a:effectLst/>
                        <a:latin typeface="Calibri"/>
                      </a:endParaRPr>
                    </a:p>
                  </a:txBody>
                  <a:tcPr marL="7706" marR="7706" marT="7706" marB="0" anchor="ctr"/>
                </a:tc>
                <a:extLst>
                  <a:ext uri="{0D108BD9-81ED-4DB2-BD59-A6C34878D82A}">
                    <a16:rowId xmlns:a16="http://schemas.microsoft.com/office/drawing/2014/main" val="10005"/>
                  </a:ext>
                </a:extLst>
              </a:tr>
              <a:tr h="129413">
                <a:tc>
                  <a:txBody>
                    <a:bodyPr/>
                    <a:lstStyle/>
                    <a:p>
                      <a:pPr algn="r" fontAlgn="ctr"/>
                      <a:r>
                        <a:rPr lang="en-US" sz="900" u="none" strike="noStrike" dirty="0">
                          <a:effectLst/>
                        </a:rPr>
                        <a:t>6</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2,550</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-57</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-2.19%</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709</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27.80%</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756</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29.65%</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1,041</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40.82%</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1,832</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452</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24.67%</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613</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33.46%</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742</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40.50%</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44</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25</a:t>
                      </a:r>
                      <a:endParaRPr lang="en-US" sz="900" b="0" i="0" u="none" strike="noStrike" dirty="0">
                        <a:solidFill>
                          <a:srgbClr val="000000"/>
                        </a:solidFill>
                        <a:effectLst/>
                        <a:latin typeface="Calibri"/>
                      </a:endParaRPr>
                    </a:p>
                  </a:txBody>
                  <a:tcPr marL="7706" marR="7706" marT="7706" marB="0" anchor="ctr"/>
                </a:tc>
                <a:extLst>
                  <a:ext uri="{0D108BD9-81ED-4DB2-BD59-A6C34878D82A}">
                    <a16:rowId xmlns:a16="http://schemas.microsoft.com/office/drawing/2014/main" val="10006"/>
                  </a:ext>
                </a:extLst>
              </a:tr>
              <a:tr h="129413">
                <a:tc>
                  <a:txBody>
                    <a:bodyPr/>
                    <a:lstStyle/>
                    <a:p>
                      <a:pPr algn="r" fontAlgn="ctr"/>
                      <a:r>
                        <a:rPr lang="en-US" sz="900" u="none" strike="noStrike" dirty="0">
                          <a:effectLst/>
                        </a:rPr>
                        <a:t>7</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3,676</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1,069</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highlight>
                            <a:srgbClr val="FFFF00"/>
                          </a:highlight>
                        </a:rPr>
                        <a:t>41.00%</a:t>
                      </a:r>
                      <a:endParaRPr lang="en-US" sz="900" b="0" i="0" u="none" strike="noStrike" dirty="0">
                        <a:solidFill>
                          <a:srgbClr val="000000"/>
                        </a:solidFill>
                        <a:effectLst/>
                        <a:highlight>
                          <a:srgbClr val="FFFF00"/>
                        </a:highlight>
                        <a:latin typeface="Calibri"/>
                      </a:endParaRPr>
                    </a:p>
                  </a:txBody>
                  <a:tcPr marL="7706" marR="7706" marT="7706" marB="0" anchor="ctr"/>
                </a:tc>
                <a:tc>
                  <a:txBody>
                    <a:bodyPr/>
                    <a:lstStyle/>
                    <a:p>
                      <a:pPr algn="r" fontAlgn="ctr"/>
                      <a:r>
                        <a:rPr lang="en-US" sz="900" u="none" strike="noStrike" dirty="0">
                          <a:effectLst/>
                        </a:rPr>
                        <a:t>284</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7.73%</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1,735</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47.20%</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1,582</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43.04%</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2,869</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194</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6.76%</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1,453</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50.64%</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1,160</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40.43%</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75</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62</a:t>
                      </a:r>
                      <a:endParaRPr lang="en-US" sz="900" b="0" i="0" u="none" strike="noStrike" dirty="0">
                        <a:solidFill>
                          <a:srgbClr val="000000"/>
                        </a:solidFill>
                        <a:effectLst/>
                        <a:latin typeface="Calibri"/>
                      </a:endParaRPr>
                    </a:p>
                  </a:txBody>
                  <a:tcPr marL="7706" marR="7706" marT="7706" marB="0" anchor="ctr"/>
                </a:tc>
                <a:extLst>
                  <a:ext uri="{0D108BD9-81ED-4DB2-BD59-A6C34878D82A}">
                    <a16:rowId xmlns:a16="http://schemas.microsoft.com/office/drawing/2014/main" val="10007"/>
                  </a:ext>
                </a:extLst>
              </a:tr>
              <a:tr h="129413">
                <a:tc>
                  <a:txBody>
                    <a:bodyPr/>
                    <a:lstStyle/>
                    <a:p>
                      <a:pPr algn="r" fontAlgn="ctr"/>
                      <a:r>
                        <a:rPr lang="en-US" sz="900" u="none" strike="noStrike" dirty="0">
                          <a:effectLst/>
                        </a:rPr>
                        <a:t>8</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2,474</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-133</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-5.10%</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938</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37.91%</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631</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25.51%</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829</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33.51%</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1,755</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625</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35.61%</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514</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29.29%</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566</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32.25%</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76</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50</a:t>
                      </a:r>
                      <a:endParaRPr lang="en-US" sz="900" b="0" i="0" u="none" strike="noStrike" dirty="0">
                        <a:solidFill>
                          <a:srgbClr val="000000"/>
                        </a:solidFill>
                        <a:effectLst/>
                        <a:latin typeface="Calibri"/>
                      </a:endParaRPr>
                    </a:p>
                  </a:txBody>
                  <a:tcPr marL="7706" marR="7706" marT="7706" marB="0" anchor="ctr"/>
                </a:tc>
                <a:extLst>
                  <a:ext uri="{0D108BD9-81ED-4DB2-BD59-A6C34878D82A}">
                    <a16:rowId xmlns:a16="http://schemas.microsoft.com/office/drawing/2014/main" val="10008"/>
                  </a:ext>
                </a:extLst>
              </a:tr>
              <a:tr h="129413">
                <a:tc>
                  <a:txBody>
                    <a:bodyPr/>
                    <a:lstStyle/>
                    <a:p>
                      <a:pPr algn="r" fontAlgn="ctr"/>
                      <a:r>
                        <a:rPr lang="en-US" sz="900" u="none" strike="noStrike" dirty="0">
                          <a:effectLst/>
                        </a:rPr>
                        <a:t>9</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2,878</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271</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10.40%</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453</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15.74%</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1,007</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34.99%</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1,363</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47.36%</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2,123</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284</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13.38%</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797</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37.54%</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1,004</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47.29%</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55</a:t>
                      </a:r>
                      <a:endParaRPr lang="en-US" sz="900" b="0" i="0" u="none" strike="noStrike" dirty="0">
                        <a:solidFill>
                          <a:srgbClr val="000000"/>
                        </a:solidFill>
                        <a:effectLst/>
                        <a:latin typeface="Calibri"/>
                      </a:endParaRPr>
                    </a:p>
                  </a:txBody>
                  <a:tcPr marL="7706" marR="7706" marT="7706" marB="0" anchor="ctr"/>
                </a:tc>
                <a:tc>
                  <a:txBody>
                    <a:bodyPr/>
                    <a:lstStyle/>
                    <a:p>
                      <a:pPr algn="r" fontAlgn="ctr"/>
                      <a:r>
                        <a:rPr lang="en-US" sz="900" u="none" strike="noStrike" dirty="0">
                          <a:effectLst/>
                        </a:rPr>
                        <a:t>38</a:t>
                      </a:r>
                      <a:endParaRPr lang="en-US" sz="900" b="0" i="0" u="none" strike="noStrike" dirty="0">
                        <a:solidFill>
                          <a:srgbClr val="000000"/>
                        </a:solidFill>
                        <a:effectLst/>
                        <a:latin typeface="Calibri"/>
                      </a:endParaRPr>
                    </a:p>
                  </a:txBody>
                  <a:tcPr marL="7706" marR="7706" marT="7706" marB="0" anchor="ctr"/>
                </a:tc>
                <a:extLst>
                  <a:ext uri="{0D108BD9-81ED-4DB2-BD59-A6C34878D82A}">
                    <a16:rowId xmlns:a16="http://schemas.microsoft.com/office/drawing/2014/main" val="10009"/>
                  </a:ext>
                </a:extLst>
              </a:tr>
              <a:tr h="129413">
                <a:tc>
                  <a:txBody>
                    <a:bodyPr/>
                    <a:lstStyle/>
                    <a:p>
                      <a:pPr algn="l" fontAlgn="b"/>
                      <a:endParaRPr lang="en-US" sz="900" b="0" i="0" u="none" strike="noStrike" dirty="0">
                        <a:solidFill>
                          <a:srgbClr val="000000"/>
                        </a:solidFill>
                        <a:effectLst/>
                        <a:latin typeface="Calibri"/>
                      </a:endParaRPr>
                    </a:p>
                  </a:txBody>
                  <a:tcPr marL="7706" marR="7706" marT="7706" marB="0" anchor="b"/>
                </a:tc>
                <a:tc>
                  <a:txBody>
                    <a:bodyPr/>
                    <a:lstStyle/>
                    <a:p>
                      <a:pPr algn="l" fontAlgn="b"/>
                      <a:endParaRPr lang="en-US" sz="900" b="0" i="0" u="none" strike="noStrike" dirty="0">
                        <a:solidFill>
                          <a:srgbClr val="000000"/>
                        </a:solidFill>
                        <a:effectLst/>
                        <a:latin typeface="Calibri"/>
                      </a:endParaRPr>
                    </a:p>
                  </a:txBody>
                  <a:tcPr marL="7706" marR="7706" marT="7706" marB="0" anchor="b"/>
                </a:tc>
                <a:tc>
                  <a:txBody>
                    <a:bodyPr/>
                    <a:lstStyle/>
                    <a:p>
                      <a:pPr algn="l" fontAlgn="b"/>
                      <a:endParaRPr lang="en-US" sz="900" b="0" i="0" u="none" strike="noStrike" dirty="0">
                        <a:solidFill>
                          <a:srgbClr val="000000"/>
                        </a:solidFill>
                        <a:effectLst/>
                        <a:latin typeface="Calibri"/>
                      </a:endParaRPr>
                    </a:p>
                  </a:txBody>
                  <a:tcPr marL="7706" marR="7706" marT="7706" marB="0" anchor="b"/>
                </a:tc>
                <a:tc>
                  <a:txBody>
                    <a:bodyPr/>
                    <a:lstStyle/>
                    <a:p>
                      <a:pPr algn="l" fontAlgn="b"/>
                      <a:endParaRPr lang="en-US" sz="900" b="0" i="0" u="none" strike="noStrike" dirty="0">
                        <a:solidFill>
                          <a:srgbClr val="000000"/>
                        </a:solidFill>
                        <a:effectLst/>
                        <a:latin typeface="Calibri"/>
                      </a:endParaRPr>
                    </a:p>
                  </a:txBody>
                  <a:tcPr marL="7706" marR="7706" marT="7706" marB="0" anchor="b"/>
                </a:tc>
                <a:tc>
                  <a:txBody>
                    <a:bodyPr/>
                    <a:lstStyle/>
                    <a:p>
                      <a:pPr algn="l" fontAlgn="b"/>
                      <a:endParaRPr lang="en-US" sz="900" b="0" i="0" u="none" strike="noStrike" dirty="0">
                        <a:solidFill>
                          <a:srgbClr val="000000"/>
                        </a:solidFill>
                        <a:effectLst/>
                        <a:latin typeface="Calibri"/>
                      </a:endParaRPr>
                    </a:p>
                  </a:txBody>
                  <a:tcPr marL="7706" marR="7706" marT="7706" marB="0" anchor="b"/>
                </a:tc>
                <a:tc>
                  <a:txBody>
                    <a:bodyPr/>
                    <a:lstStyle/>
                    <a:p>
                      <a:pPr algn="l" fontAlgn="b"/>
                      <a:endParaRPr lang="en-US" sz="900" b="0" i="0" u="none" strike="noStrike" dirty="0">
                        <a:solidFill>
                          <a:srgbClr val="000000"/>
                        </a:solidFill>
                        <a:effectLst/>
                        <a:latin typeface="Calibri"/>
                      </a:endParaRPr>
                    </a:p>
                  </a:txBody>
                  <a:tcPr marL="7706" marR="7706" marT="7706" marB="0" anchor="b"/>
                </a:tc>
                <a:tc>
                  <a:txBody>
                    <a:bodyPr/>
                    <a:lstStyle/>
                    <a:p>
                      <a:pPr algn="l" fontAlgn="b"/>
                      <a:endParaRPr lang="en-US" sz="900" b="0" i="0" u="none" strike="noStrike" dirty="0">
                        <a:solidFill>
                          <a:srgbClr val="000000"/>
                        </a:solidFill>
                        <a:effectLst/>
                        <a:latin typeface="Calibri"/>
                      </a:endParaRPr>
                    </a:p>
                  </a:txBody>
                  <a:tcPr marL="7706" marR="7706" marT="7706" marB="0" anchor="b"/>
                </a:tc>
                <a:tc>
                  <a:txBody>
                    <a:bodyPr/>
                    <a:lstStyle/>
                    <a:p>
                      <a:pPr algn="l" fontAlgn="b"/>
                      <a:endParaRPr lang="en-US" sz="900" b="0" i="0" u="none" strike="noStrike" dirty="0">
                        <a:solidFill>
                          <a:srgbClr val="000000"/>
                        </a:solidFill>
                        <a:effectLst/>
                        <a:latin typeface="Calibri"/>
                      </a:endParaRPr>
                    </a:p>
                  </a:txBody>
                  <a:tcPr marL="7706" marR="7706" marT="7706" marB="0" anchor="b"/>
                </a:tc>
                <a:tc>
                  <a:txBody>
                    <a:bodyPr/>
                    <a:lstStyle/>
                    <a:p>
                      <a:pPr algn="l" fontAlgn="b"/>
                      <a:endParaRPr lang="en-US" sz="900" b="0" i="0" u="none" strike="noStrike" dirty="0">
                        <a:solidFill>
                          <a:srgbClr val="000000"/>
                        </a:solidFill>
                        <a:effectLst/>
                        <a:latin typeface="Calibri"/>
                      </a:endParaRPr>
                    </a:p>
                  </a:txBody>
                  <a:tcPr marL="7706" marR="7706" marT="7706" marB="0" anchor="b"/>
                </a:tc>
                <a:tc>
                  <a:txBody>
                    <a:bodyPr/>
                    <a:lstStyle/>
                    <a:p>
                      <a:pPr algn="l" fontAlgn="b"/>
                      <a:endParaRPr lang="en-US" sz="900" b="0" i="0" u="none" strike="noStrike" dirty="0">
                        <a:solidFill>
                          <a:srgbClr val="000000"/>
                        </a:solidFill>
                        <a:effectLst/>
                        <a:latin typeface="Calibri"/>
                      </a:endParaRPr>
                    </a:p>
                  </a:txBody>
                  <a:tcPr marL="7706" marR="7706" marT="7706" marB="0" anchor="b"/>
                </a:tc>
                <a:tc>
                  <a:txBody>
                    <a:bodyPr/>
                    <a:lstStyle/>
                    <a:p>
                      <a:pPr algn="l" fontAlgn="b"/>
                      <a:endParaRPr lang="en-US" sz="900" b="0" i="0" u="none" strike="noStrike" dirty="0">
                        <a:solidFill>
                          <a:srgbClr val="000000"/>
                        </a:solidFill>
                        <a:effectLst/>
                        <a:latin typeface="Calibri"/>
                      </a:endParaRPr>
                    </a:p>
                  </a:txBody>
                  <a:tcPr marL="7706" marR="7706" marT="7706" marB="0" anchor="b"/>
                </a:tc>
                <a:tc>
                  <a:txBody>
                    <a:bodyPr/>
                    <a:lstStyle/>
                    <a:p>
                      <a:pPr algn="l" fontAlgn="b"/>
                      <a:endParaRPr lang="en-US" sz="900" b="0" i="0" u="none" strike="noStrike" dirty="0">
                        <a:solidFill>
                          <a:srgbClr val="000000"/>
                        </a:solidFill>
                        <a:effectLst/>
                        <a:latin typeface="Calibri"/>
                      </a:endParaRPr>
                    </a:p>
                  </a:txBody>
                  <a:tcPr marL="7706" marR="7706" marT="7706" marB="0" anchor="b"/>
                </a:tc>
                <a:tc>
                  <a:txBody>
                    <a:bodyPr/>
                    <a:lstStyle/>
                    <a:p>
                      <a:pPr algn="l" fontAlgn="b"/>
                      <a:endParaRPr lang="en-US" sz="900" b="0" i="0" u="none" strike="noStrike" dirty="0">
                        <a:solidFill>
                          <a:srgbClr val="000000"/>
                        </a:solidFill>
                        <a:effectLst/>
                        <a:latin typeface="Calibri"/>
                      </a:endParaRPr>
                    </a:p>
                  </a:txBody>
                  <a:tcPr marL="7706" marR="7706" marT="7706" marB="0" anchor="b"/>
                </a:tc>
                <a:tc>
                  <a:txBody>
                    <a:bodyPr/>
                    <a:lstStyle/>
                    <a:p>
                      <a:pPr algn="l" fontAlgn="b"/>
                      <a:endParaRPr lang="en-US" sz="900" b="0" i="0" u="none" strike="noStrike" dirty="0">
                        <a:solidFill>
                          <a:srgbClr val="000000"/>
                        </a:solidFill>
                        <a:effectLst/>
                        <a:latin typeface="Calibri"/>
                      </a:endParaRPr>
                    </a:p>
                  </a:txBody>
                  <a:tcPr marL="7706" marR="7706" marT="7706" marB="0" anchor="b"/>
                </a:tc>
                <a:tc>
                  <a:txBody>
                    <a:bodyPr/>
                    <a:lstStyle/>
                    <a:p>
                      <a:pPr algn="l" fontAlgn="b"/>
                      <a:endParaRPr lang="en-US" sz="900" b="0" i="0" u="none" strike="noStrike" dirty="0">
                        <a:solidFill>
                          <a:srgbClr val="000000"/>
                        </a:solidFill>
                        <a:effectLst/>
                        <a:latin typeface="Calibri"/>
                      </a:endParaRPr>
                    </a:p>
                  </a:txBody>
                  <a:tcPr marL="7706" marR="7706" marT="7706" marB="0" anchor="b"/>
                </a:tc>
                <a:tc>
                  <a:txBody>
                    <a:bodyPr/>
                    <a:lstStyle/>
                    <a:p>
                      <a:pPr algn="l" fontAlgn="b"/>
                      <a:endParaRPr lang="en-US" sz="900" b="0" i="0" u="none" strike="noStrike" dirty="0">
                        <a:solidFill>
                          <a:srgbClr val="000000"/>
                        </a:solidFill>
                        <a:effectLst/>
                        <a:latin typeface="Calibri"/>
                      </a:endParaRPr>
                    </a:p>
                  </a:txBody>
                  <a:tcPr marL="7706" marR="7706" marT="7706" marB="0" anchor="b"/>
                </a:tc>
                <a:tc>
                  <a:txBody>
                    <a:bodyPr/>
                    <a:lstStyle/>
                    <a:p>
                      <a:pPr algn="l" fontAlgn="b"/>
                      <a:endParaRPr lang="en-US" sz="900" b="0" i="0" u="none" strike="noStrike" dirty="0">
                        <a:solidFill>
                          <a:srgbClr val="000000"/>
                        </a:solidFill>
                        <a:effectLst/>
                        <a:latin typeface="Calibri"/>
                      </a:endParaRPr>
                    </a:p>
                  </a:txBody>
                  <a:tcPr marL="7706" marR="7706" marT="7706" marB="0" anchor="b"/>
                </a:tc>
                <a:tc>
                  <a:txBody>
                    <a:bodyPr/>
                    <a:lstStyle/>
                    <a:p>
                      <a:pPr algn="l" fontAlgn="b"/>
                      <a:endParaRPr lang="en-US" sz="900" b="0" i="0" u="none" strike="noStrike" dirty="0">
                        <a:solidFill>
                          <a:srgbClr val="000000"/>
                        </a:solidFill>
                        <a:effectLst/>
                        <a:latin typeface="Calibri"/>
                      </a:endParaRPr>
                    </a:p>
                  </a:txBody>
                  <a:tcPr marL="7706" marR="7706" marT="7706" marB="0" anchor="b"/>
                </a:tc>
                <a:tc>
                  <a:txBody>
                    <a:bodyPr/>
                    <a:lstStyle/>
                    <a:p>
                      <a:pPr algn="l" fontAlgn="b"/>
                      <a:endParaRPr lang="en-US" sz="900" b="0" i="0" u="none" strike="noStrike" dirty="0">
                        <a:solidFill>
                          <a:srgbClr val="000000"/>
                        </a:solidFill>
                        <a:effectLst/>
                        <a:latin typeface="Calibri"/>
                      </a:endParaRPr>
                    </a:p>
                  </a:txBody>
                  <a:tcPr marL="7706" marR="7706" marT="7706" marB="0" anchor="b"/>
                </a:tc>
                <a:extLst>
                  <a:ext uri="{0D108BD9-81ED-4DB2-BD59-A6C34878D82A}">
                    <a16:rowId xmlns:a16="http://schemas.microsoft.com/office/drawing/2014/main" val="10010"/>
                  </a:ext>
                </a:extLst>
              </a:tr>
              <a:tr h="129413">
                <a:tc>
                  <a:txBody>
                    <a:bodyPr/>
                    <a:lstStyle/>
                    <a:p>
                      <a:pPr algn="l" fontAlgn="b"/>
                      <a:r>
                        <a:rPr lang="en-US" sz="900" u="none" strike="noStrike" dirty="0">
                          <a:effectLst/>
                        </a:rPr>
                        <a:t>Total</a:t>
                      </a:r>
                      <a:endParaRPr lang="en-US" sz="900" b="0" i="0" u="none" strike="noStrike" dirty="0">
                        <a:solidFill>
                          <a:srgbClr val="000000"/>
                        </a:solidFill>
                        <a:effectLst/>
                        <a:latin typeface="Calibri"/>
                      </a:endParaRPr>
                    </a:p>
                  </a:txBody>
                  <a:tcPr marL="7706" marR="7706" marT="7706" marB="0" anchor="b"/>
                </a:tc>
                <a:tc>
                  <a:txBody>
                    <a:bodyPr/>
                    <a:lstStyle/>
                    <a:p>
                      <a:pPr algn="r" fontAlgn="b"/>
                      <a:r>
                        <a:rPr lang="en-US" sz="900" u="none" strike="noStrike" dirty="0">
                          <a:effectLst/>
                        </a:rPr>
                        <a:t>23,467</a:t>
                      </a:r>
                      <a:endParaRPr lang="en-US" sz="900" b="0" i="0" u="none" strike="noStrike" dirty="0">
                        <a:solidFill>
                          <a:srgbClr val="000000"/>
                        </a:solidFill>
                        <a:effectLst/>
                        <a:latin typeface="Calibri"/>
                      </a:endParaRPr>
                    </a:p>
                  </a:txBody>
                  <a:tcPr marL="7706" marR="7706" marT="7706" marB="0" anchor="b"/>
                </a:tc>
                <a:tc>
                  <a:txBody>
                    <a:bodyPr/>
                    <a:lstStyle/>
                    <a:p>
                      <a:pPr algn="l" fontAlgn="b"/>
                      <a:endParaRPr lang="en-US" sz="900" b="0" i="0" u="none" strike="noStrike" dirty="0">
                        <a:solidFill>
                          <a:srgbClr val="000000"/>
                        </a:solidFill>
                        <a:effectLst/>
                        <a:latin typeface="Calibri"/>
                      </a:endParaRPr>
                    </a:p>
                  </a:txBody>
                  <a:tcPr marL="7706" marR="7706" marT="7706" marB="0" anchor="b"/>
                </a:tc>
                <a:tc>
                  <a:txBody>
                    <a:bodyPr/>
                    <a:lstStyle/>
                    <a:p>
                      <a:pPr algn="l" fontAlgn="b"/>
                      <a:endParaRPr lang="en-US" sz="900" b="0" i="0" u="none" strike="noStrike" dirty="0">
                        <a:solidFill>
                          <a:srgbClr val="000000"/>
                        </a:solidFill>
                        <a:effectLst/>
                        <a:latin typeface="Calibri"/>
                      </a:endParaRPr>
                    </a:p>
                  </a:txBody>
                  <a:tcPr marL="7706" marR="7706" marT="7706" marB="0" anchor="b"/>
                </a:tc>
                <a:tc>
                  <a:txBody>
                    <a:bodyPr/>
                    <a:lstStyle/>
                    <a:p>
                      <a:pPr algn="r" fontAlgn="b"/>
                      <a:r>
                        <a:rPr lang="en-US" sz="900" u="none" strike="noStrike" dirty="0">
                          <a:effectLst/>
                        </a:rPr>
                        <a:t>3,684</a:t>
                      </a:r>
                      <a:endParaRPr lang="en-US" sz="900" b="0" i="0" u="none" strike="noStrike" dirty="0">
                        <a:solidFill>
                          <a:srgbClr val="000000"/>
                        </a:solidFill>
                        <a:effectLst/>
                        <a:latin typeface="Calibri"/>
                      </a:endParaRPr>
                    </a:p>
                  </a:txBody>
                  <a:tcPr marL="7706" marR="7706" marT="7706" marB="0" anchor="b"/>
                </a:tc>
                <a:tc>
                  <a:txBody>
                    <a:bodyPr/>
                    <a:lstStyle/>
                    <a:p>
                      <a:pPr algn="r" fontAlgn="b"/>
                      <a:r>
                        <a:rPr lang="en-US" sz="900" u="none" strike="noStrike" dirty="0">
                          <a:effectLst/>
                        </a:rPr>
                        <a:t>15.70%</a:t>
                      </a:r>
                      <a:endParaRPr lang="en-US" sz="900" b="0" i="0" u="none" strike="noStrike" dirty="0">
                        <a:solidFill>
                          <a:srgbClr val="000000"/>
                        </a:solidFill>
                        <a:effectLst/>
                        <a:latin typeface="Calibri"/>
                      </a:endParaRPr>
                    </a:p>
                  </a:txBody>
                  <a:tcPr marL="7706" marR="7706" marT="7706" marB="0" anchor="b"/>
                </a:tc>
                <a:tc>
                  <a:txBody>
                    <a:bodyPr/>
                    <a:lstStyle/>
                    <a:p>
                      <a:pPr algn="r" fontAlgn="b"/>
                      <a:r>
                        <a:rPr lang="en-US" sz="900" u="none" strike="noStrike" dirty="0">
                          <a:effectLst/>
                        </a:rPr>
                        <a:t>8,922</a:t>
                      </a:r>
                      <a:endParaRPr lang="en-US" sz="900" b="0" i="0" u="none" strike="noStrike" dirty="0">
                        <a:solidFill>
                          <a:srgbClr val="000000"/>
                        </a:solidFill>
                        <a:effectLst/>
                        <a:latin typeface="Calibri"/>
                      </a:endParaRPr>
                    </a:p>
                  </a:txBody>
                  <a:tcPr marL="7706" marR="7706" marT="7706" marB="0" anchor="b"/>
                </a:tc>
                <a:tc>
                  <a:txBody>
                    <a:bodyPr/>
                    <a:lstStyle/>
                    <a:p>
                      <a:pPr algn="r" fontAlgn="b"/>
                      <a:r>
                        <a:rPr lang="en-US" sz="900" u="none" strike="noStrike" dirty="0">
                          <a:effectLst/>
                        </a:rPr>
                        <a:t>38.02%</a:t>
                      </a:r>
                      <a:endParaRPr lang="en-US" sz="900" b="0" i="0" u="none" strike="noStrike" dirty="0">
                        <a:solidFill>
                          <a:srgbClr val="000000"/>
                        </a:solidFill>
                        <a:effectLst/>
                        <a:latin typeface="Calibri"/>
                      </a:endParaRPr>
                    </a:p>
                  </a:txBody>
                  <a:tcPr marL="7706" marR="7706" marT="7706" marB="0" anchor="b"/>
                </a:tc>
                <a:tc>
                  <a:txBody>
                    <a:bodyPr/>
                    <a:lstStyle/>
                    <a:p>
                      <a:pPr algn="r" fontAlgn="b"/>
                      <a:r>
                        <a:rPr lang="en-US" sz="900" u="none" strike="noStrike" dirty="0">
                          <a:effectLst/>
                        </a:rPr>
                        <a:t>10,510</a:t>
                      </a:r>
                      <a:endParaRPr lang="en-US" sz="900" b="0" i="0" u="none" strike="noStrike" dirty="0">
                        <a:solidFill>
                          <a:srgbClr val="000000"/>
                        </a:solidFill>
                        <a:effectLst/>
                        <a:latin typeface="Calibri"/>
                      </a:endParaRPr>
                    </a:p>
                  </a:txBody>
                  <a:tcPr marL="7706" marR="7706" marT="7706" marB="0" anchor="b"/>
                </a:tc>
                <a:tc>
                  <a:txBody>
                    <a:bodyPr/>
                    <a:lstStyle/>
                    <a:p>
                      <a:pPr algn="r" fontAlgn="b"/>
                      <a:r>
                        <a:rPr lang="en-US" sz="900" u="none" strike="noStrike" dirty="0">
                          <a:effectLst/>
                        </a:rPr>
                        <a:t>44.79%</a:t>
                      </a:r>
                      <a:endParaRPr lang="en-US" sz="900" b="0" i="0" u="none" strike="noStrike" dirty="0">
                        <a:solidFill>
                          <a:srgbClr val="000000"/>
                        </a:solidFill>
                        <a:effectLst/>
                        <a:latin typeface="Calibri"/>
                      </a:endParaRPr>
                    </a:p>
                  </a:txBody>
                  <a:tcPr marL="7706" marR="7706" marT="7706" marB="0" anchor="b"/>
                </a:tc>
                <a:tc>
                  <a:txBody>
                    <a:bodyPr/>
                    <a:lstStyle/>
                    <a:p>
                      <a:pPr algn="r" fontAlgn="b"/>
                      <a:r>
                        <a:rPr lang="en-US" sz="900" u="none" strike="noStrike" dirty="0">
                          <a:effectLst/>
                        </a:rPr>
                        <a:t>17,329</a:t>
                      </a:r>
                      <a:endParaRPr lang="en-US" sz="900" b="0" i="0" u="none" strike="noStrike" dirty="0">
                        <a:solidFill>
                          <a:srgbClr val="000000"/>
                        </a:solidFill>
                        <a:effectLst/>
                        <a:latin typeface="Calibri"/>
                      </a:endParaRPr>
                    </a:p>
                  </a:txBody>
                  <a:tcPr marL="7706" marR="7706" marT="7706" marB="0" anchor="b"/>
                </a:tc>
                <a:tc>
                  <a:txBody>
                    <a:bodyPr/>
                    <a:lstStyle/>
                    <a:p>
                      <a:pPr algn="r" fontAlgn="b"/>
                      <a:r>
                        <a:rPr lang="en-US" sz="900" u="none" strike="noStrike" dirty="0">
                          <a:effectLst/>
                        </a:rPr>
                        <a:t>2,346</a:t>
                      </a:r>
                      <a:endParaRPr lang="en-US" sz="900" b="0" i="0" u="none" strike="noStrike" dirty="0">
                        <a:solidFill>
                          <a:srgbClr val="000000"/>
                        </a:solidFill>
                        <a:effectLst/>
                        <a:latin typeface="Calibri"/>
                      </a:endParaRPr>
                    </a:p>
                  </a:txBody>
                  <a:tcPr marL="7706" marR="7706" marT="7706" marB="0" anchor="b"/>
                </a:tc>
                <a:tc>
                  <a:txBody>
                    <a:bodyPr/>
                    <a:lstStyle/>
                    <a:p>
                      <a:pPr algn="r" fontAlgn="b"/>
                      <a:r>
                        <a:rPr lang="en-US" sz="900" u="none" strike="noStrike" dirty="0">
                          <a:effectLst/>
                        </a:rPr>
                        <a:t>13.54%</a:t>
                      </a:r>
                      <a:endParaRPr lang="en-US" sz="900" b="0" i="0" u="none" strike="noStrike" dirty="0">
                        <a:solidFill>
                          <a:srgbClr val="000000"/>
                        </a:solidFill>
                        <a:effectLst/>
                        <a:latin typeface="Calibri"/>
                      </a:endParaRPr>
                    </a:p>
                  </a:txBody>
                  <a:tcPr marL="7706" marR="7706" marT="7706" marB="0" anchor="b"/>
                </a:tc>
                <a:tc>
                  <a:txBody>
                    <a:bodyPr/>
                    <a:lstStyle/>
                    <a:p>
                      <a:pPr algn="r" fontAlgn="b"/>
                      <a:r>
                        <a:rPr lang="en-US" sz="900" u="none" strike="noStrike" dirty="0">
                          <a:effectLst/>
                        </a:rPr>
                        <a:t>7,180</a:t>
                      </a:r>
                      <a:endParaRPr lang="en-US" sz="900" b="0" i="0" u="none" strike="noStrike" dirty="0">
                        <a:solidFill>
                          <a:srgbClr val="000000"/>
                        </a:solidFill>
                        <a:effectLst/>
                        <a:latin typeface="Calibri"/>
                      </a:endParaRPr>
                    </a:p>
                  </a:txBody>
                  <a:tcPr marL="7706" marR="7706" marT="7706" marB="0" anchor="b"/>
                </a:tc>
                <a:tc>
                  <a:txBody>
                    <a:bodyPr/>
                    <a:lstStyle/>
                    <a:p>
                      <a:pPr algn="r" fontAlgn="b"/>
                      <a:r>
                        <a:rPr lang="en-US" sz="900" u="none" strike="noStrike" dirty="0">
                          <a:effectLst/>
                        </a:rPr>
                        <a:t>41.43%</a:t>
                      </a:r>
                      <a:endParaRPr lang="en-US" sz="900" b="0" i="0" u="none" strike="noStrike" dirty="0">
                        <a:solidFill>
                          <a:srgbClr val="000000"/>
                        </a:solidFill>
                        <a:effectLst/>
                        <a:latin typeface="Calibri"/>
                      </a:endParaRPr>
                    </a:p>
                  </a:txBody>
                  <a:tcPr marL="7706" marR="7706" marT="7706" marB="0" anchor="b"/>
                </a:tc>
                <a:tc>
                  <a:txBody>
                    <a:bodyPr/>
                    <a:lstStyle/>
                    <a:p>
                      <a:pPr algn="r" fontAlgn="b"/>
                      <a:r>
                        <a:rPr lang="en-US" sz="900" u="none" strike="noStrike" dirty="0">
                          <a:effectLst/>
                        </a:rPr>
                        <a:t>7,553</a:t>
                      </a:r>
                      <a:endParaRPr lang="en-US" sz="900" b="0" i="0" u="none" strike="noStrike" dirty="0">
                        <a:solidFill>
                          <a:srgbClr val="000000"/>
                        </a:solidFill>
                        <a:effectLst/>
                        <a:latin typeface="Calibri"/>
                      </a:endParaRPr>
                    </a:p>
                  </a:txBody>
                  <a:tcPr marL="7706" marR="7706" marT="7706" marB="0" anchor="b"/>
                </a:tc>
                <a:tc>
                  <a:txBody>
                    <a:bodyPr/>
                    <a:lstStyle/>
                    <a:p>
                      <a:pPr algn="r" fontAlgn="b"/>
                      <a:r>
                        <a:rPr lang="en-US" sz="900" u="none" strike="noStrike" dirty="0">
                          <a:effectLst/>
                        </a:rPr>
                        <a:t>43.59%</a:t>
                      </a:r>
                      <a:endParaRPr lang="en-US" sz="900" b="0" i="0" u="none" strike="noStrike" dirty="0">
                        <a:solidFill>
                          <a:srgbClr val="000000"/>
                        </a:solidFill>
                        <a:effectLst/>
                        <a:latin typeface="Calibri"/>
                      </a:endParaRPr>
                    </a:p>
                  </a:txBody>
                  <a:tcPr marL="7706" marR="7706" marT="7706" marB="0" anchor="b"/>
                </a:tc>
                <a:tc>
                  <a:txBody>
                    <a:bodyPr/>
                    <a:lstStyle/>
                    <a:p>
                      <a:pPr algn="r" fontAlgn="b"/>
                      <a:r>
                        <a:rPr lang="en-US" sz="900" u="none" strike="noStrike" dirty="0">
                          <a:effectLst/>
                        </a:rPr>
                        <a:t>351</a:t>
                      </a:r>
                      <a:endParaRPr lang="en-US" sz="900" b="0" i="0" u="none" strike="noStrike" dirty="0">
                        <a:solidFill>
                          <a:srgbClr val="000000"/>
                        </a:solidFill>
                        <a:effectLst/>
                        <a:latin typeface="Calibri"/>
                      </a:endParaRPr>
                    </a:p>
                  </a:txBody>
                  <a:tcPr marL="7706" marR="7706" marT="7706" marB="0" anchor="b"/>
                </a:tc>
                <a:tc>
                  <a:txBody>
                    <a:bodyPr/>
                    <a:lstStyle/>
                    <a:p>
                      <a:pPr algn="r" fontAlgn="b"/>
                      <a:r>
                        <a:rPr lang="en-US" sz="900" u="none" strike="noStrike" dirty="0">
                          <a:effectLst/>
                        </a:rPr>
                        <a:t>250</a:t>
                      </a:r>
                      <a:endParaRPr lang="en-US" sz="900" b="0" i="0" u="none" strike="noStrike" dirty="0">
                        <a:solidFill>
                          <a:srgbClr val="000000"/>
                        </a:solidFill>
                        <a:effectLst/>
                        <a:latin typeface="Calibri"/>
                      </a:endParaRPr>
                    </a:p>
                  </a:txBody>
                  <a:tcPr marL="7706" marR="7706" marT="7706" marB="0" anchor="b"/>
                </a:tc>
                <a:extLst>
                  <a:ext uri="{0D108BD9-81ED-4DB2-BD59-A6C34878D82A}">
                    <a16:rowId xmlns:a16="http://schemas.microsoft.com/office/drawing/2014/main" val="10011"/>
                  </a:ext>
                </a:extLst>
              </a:tr>
              <a:tr h="129413">
                <a:tc>
                  <a:txBody>
                    <a:bodyPr/>
                    <a:lstStyle/>
                    <a:p>
                      <a:pPr algn="l" fontAlgn="b"/>
                      <a:r>
                        <a:rPr lang="en-US" sz="900" u="none" strike="noStrike" dirty="0">
                          <a:effectLst/>
                        </a:rPr>
                        <a:t>Target</a:t>
                      </a:r>
                      <a:endParaRPr lang="en-US" sz="900" b="0" i="0" u="none" strike="noStrike" dirty="0">
                        <a:solidFill>
                          <a:srgbClr val="000000"/>
                        </a:solidFill>
                        <a:effectLst/>
                        <a:latin typeface="Calibri"/>
                      </a:endParaRPr>
                    </a:p>
                  </a:txBody>
                  <a:tcPr marL="7706" marR="7706" marT="7706" marB="0" anchor="b"/>
                </a:tc>
                <a:tc>
                  <a:txBody>
                    <a:bodyPr/>
                    <a:lstStyle/>
                    <a:p>
                      <a:pPr algn="r" fontAlgn="ctr"/>
                      <a:r>
                        <a:rPr lang="en-US" sz="900" u="none" strike="noStrike" dirty="0">
                          <a:effectLst/>
                        </a:rPr>
                        <a:t>2,607</a:t>
                      </a:r>
                      <a:endParaRPr lang="en-US" sz="900" b="0" i="0" u="none" strike="noStrike" dirty="0">
                        <a:solidFill>
                          <a:srgbClr val="000000"/>
                        </a:solidFill>
                        <a:effectLst/>
                        <a:latin typeface="Calibri"/>
                      </a:endParaRPr>
                    </a:p>
                  </a:txBody>
                  <a:tcPr marL="7706" marR="7706" marT="7706" marB="0" anchor="ctr"/>
                </a:tc>
                <a:tc>
                  <a:txBody>
                    <a:bodyPr/>
                    <a:lstStyle/>
                    <a:p>
                      <a:pPr algn="l" fontAlgn="b"/>
                      <a:endParaRPr lang="en-US" sz="900" b="0" i="0" u="none" strike="noStrike" dirty="0">
                        <a:solidFill>
                          <a:srgbClr val="000000"/>
                        </a:solidFill>
                        <a:effectLst/>
                        <a:latin typeface="Calibri"/>
                      </a:endParaRPr>
                    </a:p>
                  </a:txBody>
                  <a:tcPr marL="7706" marR="7706" marT="7706" marB="0" anchor="b"/>
                </a:tc>
                <a:tc>
                  <a:txBody>
                    <a:bodyPr/>
                    <a:lstStyle/>
                    <a:p>
                      <a:pPr algn="l" fontAlgn="b"/>
                      <a:endParaRPr lang="en-US" sz="900" b="0" i="0" u="none" strike="noStrike" dirty="0">
                        <a:solidFill>
                          <a:srgbClr val="000000"/>
                        </a:solidFill>
                        <a:effectLst/>
                        <a:latin typeface="Calibri"/>
                      </a:endParaRPr>
                    </a:p>
                  </a:txBody>
                  <a:tcPr marL="7706" marR="7706" marT="7706" marB="0" anchor="b"/>
                </a:tc>
                <a:tc>
                  <a:txBody>
                    <a:bodyPr/>
                    <a:lstStyle/>
                    <a:p>
                      <a:pPr algn="l" fontAlgn="b"/>
                      <a:endParaRPr lang="en-US" sz="900" b="0" i="0" u="none" strike="noStrike" dirty="0">
                        <a:solidFill>
                          <a:srgbClr val="000000"/>
                        </a:solidFill>
                        <a:effectLst/>
                        <a:latin typeface="Calibri"/>
                      </a:endParaRPr>
                    </a:p>
                  </a:txBody>
                  <a:tcPr marL="7706" marR="7706" marT="7706" marB="0" anchor="b"/>
                </a:tc>
                <a:tc>
                  <a:txBody>
                    <a:bodyPr/>
                    <a:lstStyle/>
                    <a:p>
                      <a:pPr algn="l" fontAlgn="b"/>
                      <a:endParaRPr lang="en-US" sz="900" b="0" i="0" u="none" strike="noStrike" dirty="0">
                        <a:solidFill>
                          <a:srgbClr val="000000"/>
                        </a:solidFill>
                        <a:effectLst/>
                        <a:latin typeface="Calibri"/>
                      </a:endParaRPr>
                    </a:p>
                  </a:txBody>
                  <a:tcPr marL="7706" marR="7706" marT="7706" marB="0" anchor="b"/>
                </a:tc>
                <a:tc>
                  <a:txBody>
                    <a:bodyPr/>
                    <a:lstStyle/>
                    <a:p>
                      <a:pPr algn="l" fontAlgn="b"/>
                      <a:endParaRPr lang="en-US" sz="900" b="0" i="0" u="none" strike="noStrike" dirty="0">
                        <a:solidFill>
                          <a:srgbClr val="000000"/>
                        </a:solidFill>
                        <a:effectLst/>
                        <a:latin typeface="Calibri"/>
                      </a:endParaRPr>
                    </a:p>
                  </a:txBody>
                  <a:tcPr marL="7706" marR="7706" marT="7706" marB="0" anchor="b"/>
                </a:tc>
                <a:tc>
                  <a:txBody>
                    <a:bodyPr/>
                    <a:lstStyle/>
                    <a:p>
                      <a:pPr algn="l" fontAlgn="b"/>
                      <a:endParaRPr lang="en-US" sz="900" b="0" i="0" u="none" strike="noStrike" dirty="0">
                        <a:solidFill>
                          <a:srgbClr val="000000"/>
                        </a:solidFill>
                        <a:effectLst/>
                        <a:latin typeface="Calibri"/>
                      </a:endParaRPr>
                    </a:p>
                  </a:txBody>
                  <a:tcPr marL="7706" marR="7706" marT="7706" marB="0" anchor="b"/>
                </a:tc>
                <a:tc>
                  <a:txBody>
                    <a:bodyPr/>
                    <a:lstStyle/>
                    <a:p>
                      <a:pPr algn="l" fontAlgn="b"/>
                      <a:endParaRPr lang="en-US" sz="900" b="0" i="0" u="none" strike="noStrike" dirty="0">
                        <a:solidFill>
                          <a:srgbClr val="000000"/>
                        </a:solidFill>
                        <a:effectLst/>
                        <a:latin typeface="Calibri"/>
                      </a:endParaRPr>
                    </a:p>
                  </a:txBody>
                  <a:tcPr marL="7706" marR="7706" marT="7706" marB="0" anchor="b"/>
                </a:tc>
                <a:tc>
                  <a:txBody>
                    <a:bodyPr/>
                    <a:lstStyle/>
                    <a:p>
                      <a:pPr algn="l" fontAlgn="b"/>
                      <a:endParaRPr lang="en-US" sz="900" b="0" i="0" u="none" strike="noStrike" dirty="0">
                        <a:solidFill>
                          <a:srgbClr val="000000"/>
                        </a:solidFill>
                        <a:effectLst/>
                        <a:latin typeface="Calibri"/>
                      </a:endParaRPr>
                    </a:p>
                  </a:txBody>
                  <a:tcPr marL="7706" marR="7706" marT="7706" marB="0" anchor="b"/>
                </a:tc>
                <a:tc>
                  <a:txBody>
                    <a:bodyPr/>
                    <a:lstStyle/>
                    <a:p>
                      <a:pPr algn="l" fontAlgn="b"/>
                      <a:endParaRPr lang="en-US" sz="900" b="0" i="0" u="none" strike="noStrike" dirty="0">
                        <a:solidFill>
                          <a:srgbClr val="000000"/>
                        </a:solidFill>
                        <a:effectLst/>
                        <a:latin typeface="Calibri"/>
                      </a:endParaRPr>
                    </a:p>
                  </a:txBody>
                  <a:tcPr marL="7706" marR="7706" marT="7706" marB="0" anchor="b"/>
                </a:tc>
                <a:tc>
                  <a:txBody>
                    <a:bodyPr/>
                    <a:lstStyle/>
                    <a:p>
                      <a:pPr algn="l" fontAlgn="b"/>
                      <a:endParaRPr lang="en-US" sz="900" b="0" i="0" u="none" strike="noStrike" dirty="0">
                        <a:solidFill>
                          <a:srgbClr val="000000"/>
                        </a:solidFill>
                        <a:effectLst/>
                        <a:latin typeface="Calibri"/>
                      </a:endParaRPr>
                    </a:p>
                  </a:txBody>
                  <a:tcPr marL="7706" marR="7706" marT="7706" marB="0" anchor="b"/>
                </a:tc>
                <a:tc>
                  <a:txBody>
                    <a:bodyPr/>
                    <a:lstStyle/>
                    <a:p>
                      <a:pPr algn="l" fontAlgn="b"/>
                      <a:endParaRPr lang="en-US" sz="900" b="0" i="0" u="none" strike="noStrike" dirty="0">
                        <a:solidFill>
                          <a:srgbClr val="000000"/>
                        </a:solidFill>
                        <a:effectLst/>
                        <a:latin typeface="Calibri"/>
                      </a:endParaRPr>
                    </a:p>
                  </a:txBody>
                  <a:tcPr marL="7706" marR="7706" marT="7706" marB="0" anchor="b"/>
                </a:tc>
                <a:tc>
                  <a:txBody>
                    <a:bodyPr/>
                    <a:lstStyle/>
                    <a:p>
                      <a:pPr algn="l" fontAlgn="b"/>
                      <a:endParaRPr lang="en-US" sz="900" b="0" i="0" u="none" strike="noStrike" dirty="0">
                        <a:solidFill>
                          <a:srgbClr val="000000"/>
                        </a:solidFill>
                        <a:effectLst/>
                        <a:latin typeface="Calibri"/>
                      </a:endParaRPr>
                    </a:p>
                  </a:txBody>
                  <a:tcPr marL="7706" marR="7706" marT="7706" marB="0" anchor="b"/>
                </a:tc>
                <a:tc>
                  <a:txBody>
                    <a:bodyPr/>
                    <a:lstStyle/>
                    <a:p>
                      <a:pPr algn="l" fontAlgn="b"/>
                      <a:endParaRPr lang="en-US" sz="900" b="0" i="0" u="none" strike="noStrike" dirty="0">
                        <a:solidFill>
                          <a:srgbClr val="000000"/>
                        </a:solidFill>
                        <a:effectLst/>
                        <a:latin typeface="Calibri"/>
                      </a:endParaRPr>
                    </a:p>
                  </a:txBody>
                  <a:tcPr marL="7706" marR="7706" marT="7706" marB="0" anchor="b"/>
                </a:tc>
                <a:tc>
                  <a:txBody>
                    <a:bodyPr/>
                    <a:lstStyle/>
                    <a:p>
                      <a:pPr algn="l" fontAlgn="b"/>
                      <a:endParaRPr lang="en-US" sz="900" b="0" i="0" u="none" strike="noStrike" dirty="0">
                        <a:solidFill>
                          <a:srgbClr val="000000"/>
                        </a:solidFill>
                        <a:effectLst/>
                        <a:latin typeface="Calibri"/>
                      </a:endParaRPr>
                    </a:p>
                  </a:txBody>
                  <a:tcPr marL="7706" marR="7706" marT="7706" marB="0" anchor="b"/>
                </a:tc>
                <a:tc>
                  <a:txBody>
                    <a:bodyPr/>
                    <a:lstStyle/>
                    <a:p>
                      <a:pPr algn="l" fontAlgn="b"/>
                      <a:endParaRPr lang="en-US" sz="900" b="0" i="0" u="none" strike="noStrike" dirty="0">
                        <a:solidFill>
                          <a:srgbClr val="000000"/>
                        </a:solidFill>
                        <a:effectLst/>
                        <a:latin typeface="Calibri"/>
                      </a:endParaRPr>
                    </a:p>
                  </a:txBody>
                  <a:tcPr marL="7706" marR="7706" marT="7706" marB="0" anchor="b"/>
                </a:tc>
                <a:tc>
                  <a:txBody>
                    <a:bodyPr/>
                    <a:lstStyle/>
                    <a:p>
                      <a:pPr algn="l" fontAlgn="b"/>
                      <a:endParaRPr lang="en-US" sz="900" b="0" i="0" u="none" strike="noStrike" dirty="0">
                        <a:solidFill>
                          <a:srgbClr val="000000"/>
                        </a:solidFill>
                        <a:effectLst/>
                        <a:latin typeface="Calibri"/>
                      </a:endParaRPr>
                    </a:p>
                  </a:txBody>
                  <a:tcPr marL="7706" marR="7706" marT="7706" marB="0" anchor="b"/>
                </a:tc>
                <a:tc>
                  <a:txBody>
                    <a:bodyPr/>
                    <a:lstStyle/>
                    <a:p>
                      <a:pPr algn="l" fontAlgn="b"/>
                      <a:endParaRPr lang="en-US" sz="900" b="0" i="0" u="none" strike="noStrike" dirty="0">
                        <a:solidFill>
                          <a:srgbClr val="000000"/>
                        </a:solidFill>
                        <a:effectLst/>
                        <a:latin typeface="Calibri"/>
                      </a:endParaRPr>
                    </a:p>
                  </a:txBody>
                  <a:tcPr marL="7706" marR="7706" marT="7706" marB="0" anchor="b"/>
                </a:tc>
                <a:extLst>
                  <a:ext uri="{0D108BD9-81ED-4DB2-BD59-A6C34878D82A}">
                    <a16:rowId xmlns:a16="http://schemas.microsoft.com/office/drawing/2014/main" val="10012"/>
                  </a:ext>
                </a:extLst>
              </a:tr>
              <a:tr h="129413">
                <a:tc>
                  <a:txBody>
                    <a:bodyPr/>
                    <a:lstStyle/>
                    <a:p>
                      <a:pPr algn="l" fontAlgn="b"/>
                      <a:r>
                        <a:rPr lang="en-US" sz="900" u="none" strike="noStrike" dirty="0">
                          <a:effectLst/>
                        </a:rPr>
                        <a:t>Dev.</a:t>
                      </a:r>
                      <a:endParaRPr lang="en-US" sz="900" b="0" i="0" u="none" strike="noStrike" dirty="0">
                        <a:solidFill>
                          <a:srgbClr val="000000"/>
                        </a:solidFill>
                        <a:effectLst/>
                        <a:latin typeface="Calibri"/>
                      </a:endParaRPr>
                    </a:p>
                  </a:txBody>
                  <a:tcPr marL="7706" marR="7706" marT="7706" marB="0" anchor="b"/>
                </a:tc>
                <a:tc gridSpan="3">
                  <a:txBody>
                    <a:bodyPr/>
                    <a:lstStyle/>
                    <a:p>
                      <a:pPr algn="l" fontAlgn="b"/>
                      <a:r>
                        <a:rPr lang="en-US" sz="900" u="none" strike="noStrike" dirty="0">
                          <a:effectLst/>
                          <a:highlight>
                            <a:srgbClr val="FFFF00"/>
                          </a:highlight>
                        </a:rPr>
                        <a:t>High 7 @ 41.00%</a:t>
                      </a:r>
                      <a:endParaRPr lang="en-US" sz="900" b="0" i="0" u="none" strike="noStrike" dirty="0">
                        <a:solidFill>
                          <a:srgbClr val="000000"/>
                        </a:solidFill>
                        <a:effectLst/>
                        <a:highlight>
                          <a:srgbClr val="FFFF00"/>
                        </a:highlight>
                        <a:latin typeface="Calibri"/>
                      </a:endParaRPr>
                    </a:p>
                  </a:txBody>
                  <a:tcPr marL="7706" marR="7706" marT="7706" marB="0" anchor="b"/>
                </a:tc>
                <a:tc hMerge="1">
                  <a:txBody>
                    <a:bodyPr/>
                    <a:lstStyle/>
                    <a:p>
                      <a:endParaRPr lang="en-US"/>
                    </a:p>
                  </a:txBody>
                  <a:tcPr/>
                </a:tc>
                <a:tc hMerge="1">
                  <a:txBody>
                    <a:bodyPr/>
                    <a:lstStyle/>
                    <a:p>
                      <a:endParaRPr lang="en-US"/>
                    </a:p>
                  </a:txBody>
                  <a:tcPr/>
                </a:tc>
                <a:tc>
                  <a:txBody>
                    <a:bodyPr/>
                    <a:lstStyle/>
                    <a:p>
                      <a:pPr algn="l" fontAlgn="b"/>
                      <a:endParaRPr lang="en-US" sz="900" b="0" i="0" u="none" strike="noStrike" dirty="0">
                        <a:solidFill>
                          <a:srgbClr val="000000"/>
                        </a:solidFill>
                        <a:effectLst/>
                        <a:latin typeface="Calibri"/>
                      </a:endParaRPr>
                    </a:p>
                  </a:txBody>
                  <a:tcPr marL="7706" marR="7706" marT="7706" marB="0" anchor="b"/>
                </a:tc>
                <a:tc>
                  <a:txBody>
                    <a:bodyPr/>
                    <a:lstStyle/>
                    <a:p>
                      <a:pPr algn="l" fontAlgn="b"/>
                      <a:endParaRPr lang="en-US" sz="900" b="0" i="0" u="none" strike="noStrike" dirty="0">
                        <a:solidFill>
                          <a:srgbClr val="000000"/>
                        </a:solidFill>
                        <a:effectLst/>
                        <a:latin typeface="Calibri"/>
                      </a:endParaRPr>
                    </a:p>
                  </a:txBody>
                  <a:tcPr marL="7706" marR="7706" marT="7706" marB="0" anchor="b"/>
                </a:tc>
                <a:tc>
                  <a:txBody>
                    <a:bodyPr/>
                    <a:lstStyle/>
                    <a:p>
                      <a:pPr algn="l" fontAlgn="b"/>
                      <a:endParaRPr lang="en-US" sz="900" b="0" i="0" u="none" strike="noStrike" dirty="0">
                        <a:solidFill>
                          <a:srgbClr val="000000"/>
                        </a:solidFill>
                        <a:effectLst/>
                        <a:latin typeface="Calibri"/>
                      </a:endParaRPr>
                    </a:p>
                  </a:txBody>
                  <a:tcPr marL="7706" marR="7706" marT="7706" marB="0" anchor="b"/>
                </a:tc>
                <a:tc>
                  <a:txBody>
                    <a:bodyPr/>
                    <a:lstStyle/>
                    <a:p>
                      <a:pPr algn="l" fontAlgn="b"/>
                      <a:endParaRPr lang="en-US" sz="900" b="0" i="0" u="none" strike="noStrike" dirty="0">
                        <a:solidFill>
                          <a:srgbClr val="000000"/>
                        </a:solidFill>
                        <a:effectLst/>
                        <a:latin typeface="Calibri"/>
                      </a:endParaRPr>
                    </a:p>
                  </a:txBody>
                  <a:tcPr marL="7706" marR="7706" marT="7706" marB="0" anchor="b"/>
                </a:tc>
                <a:tc>
                  <a:txBody>
                    <a:bodyPr/>
                    <a:lstStyle/>
                    <a:p>
                      <a:pPr algn="l" fontAlgn="b"/>
                      <a:endParaRPr lang="en-US" sz="900" b="0" i="0" u="none" strike="noStrike" dirty="0">
                        <a:solidFill>
                          <a:srgbClr val="000000"/>
                        </a:solidFill>
                        <a:effectLst/>
                        <a:latin typeface="Calibri"/>
                      </a:endParaRPr>
                    </a:p>
                  </a:txBody>
                  <a:tcPr marL="7706" marR="7706" marT="7706" marB="0" anchor="b"/>
                </a:tc>
                <a:tc>
                  <a:txBody>
                    <a:bodyPr/>
                    <a:lstStyle/>
                    <a:p>
                      <a:pPr algn="l" fontAlgn="b"/>
                      <a:endParaRPr lang="en-US" sz="900" b="0" i="0" u="none" strike="noStrike" dirty="0">
                        <a:solidFill>
                          <a:srgbClr val="000000"/>
                        </a:solidFill>
                        <a:effectLst/>
                        <a:latin typeface="Calibri"/>
                      </a:endParaRPr>
                    </a:p>
                  </a:txBody>
                  <a:tcPr marL="7706" marR="7706" marT="7706" marB="0" anchor="b"/>
                </a:tc>
                <a:tc>
                  <a:txBody>
                    <a:bodyPr/>
                    <a:lstStyle/>
                    <a:p>
                      <a:pPr algn="l" fontAlgn="b"/>
                      <a:endParaRPr lang="en-US" sz="900" b="0" i="0" u="none" strike="noStrike" dirty="0">
                        <a:solidFill>
                          <a:srgbClr val="000000"/>
                        </a:solidFill>
                        <a:effectLst/>
                        <a:latin typeface="Calibri"/>
                      </a:endParaRPr>
                    </a:p>
                  </a:txBody>
                  <a:tcPr marL="7706" marR="7706" marT="7706" marB="0" anchor="b"/>
                </a:tc>
                <a:tc>
                  <a:txBody>
                    <a:bodyPr/>
                    <a:lstStyle/>
                    <a:p>
                      <a:pPr algn="l" fontAlgn="b"/>
                      <a:endParaRPr lang="en-US" sz="900" b="0" i="0" u="none" strike="noStrike" dirty="0">
                        <a:solidFill>
                          <a:srgbClr val="000000"/>
                        </a:solidFill>
                        <a:effectLst/>
                        <a:latin typeface="Calibri"/>
                      </a:endParaRPr>
                    </a:p>
                  </a:txBody>
                  <a:tcPr marL="7706" marR="7706" marT="7706" marB="0" anchor="b"/>
                </a:tc>
                <a:tc>
                  <a:txBody>
                    <a:bodyPr/>
                    <a:lstStyle/>
                    <a:p>
                      <a:pPr algn="l" fontAlgn="b"/>
                      <a:endParaRPr lang="en-US" sz="900" b="0" i="0" u="none" strike="noStrike" dirty="0">
                        <a:solidFill>
                          <a:srgbClr val="000000"/>
                        </a:solidFill>
                        <a:effectLst/>
                        <a:latin typeface="Calibri"/>
                      </a:endParaRPr>
                    </a:p>
                  </a:txBody>
                  <a:tcPr marL="7706" marR="7706" marT="7706" marB="0" anchor="b"/>
                </a:tc>
                <a:tc>
                  <a:txBody>
                    <a:bodyPr/>
                    <a:lstStyle/>
                    <a:p>
                      <a:pPr algn="l" fontAlgn="b"/>
                      <a:endParaRPr lang="en-US" sz="900" b="0" i="0" u="none" strike="noStrike" dirty="0">
                        <a:solidFill>
                          <a:srgbClr val="000000"/>
                        </a:solidFill>
                        <a:effectLst/>
                        <a:latin typeface="Calibri"/>
                      </a:endParaRPr>
                    </a:p>
                  </a:txBody>
                  <a:tcPr marL="7706" marR="7706" marT="7706" marB="0" anchor="b"/>
                </a:tc>
                <a:tc>
                  <a:txBody>
                    <a:bodyPr/>
                    <a:lstStyle/>
                    <a:p>
                      <a:pPr algn="l" fontAlgn="b"/>
                      <a:endParaRPr lang="en-US" sz="900" b="0" i="0" u="none" strike="noStrike" dirty="0">
                        <a:solidFill>
                          <a:srgbClr val="000000"/>
                        </a:solidFill>
                        <a:effectLst/>
                        <a:latin typeface="Calibri"/>
                      </a:endParaRPr>
                    </a:p>
                  </a:txBody>
                  <a:tcPr marL="7706" marR="7706" marT="7706" marB="0" anchor="b"/>
                </a:tc>
                <a:tc>
                  <a:txBody>
                    <a:bodyPr/>
                    <a:lstStyle/>
                    <a:p>
                      <a:pPr algn="l" fontAlgn="b"/>
                      <a:endParaRPr lang="en-US" sz="900" b="0" i="0" u="none" strike="noStrike" dirty="0">
                        <a:solidFill>
                          <a:srgbClr val="000000"/>
                        </a:solidFill>
                        <a:effectLst/>
                        <a:latin typeface="Calibri"/>
                      </a:endParaRPr>
                    </a:p>
                  </a:txBody>
                  <a:tcPr marL="7706" marR="7706" marT="7706" marB="0" anchor="b"/>
                </a:tc>
                <a:tc>
                  <a:txBody>
                    <a:bodyPr/>
                    <a:lstStyle/>
                    <a:p>
                      <a:pPr algn="l" fontAlgn="b"/>
                      <a:endParaRPr lang="en-US" sz="900" b="0" i="0" u="none" strike="noStrike" dirty="0">
                        <a:solidFill>
                          <a:srgbClr val="000000"/>
                        </a:solidFill>
                        <a:effectLst/>
                        <a:latin typeface="Calibri"/>
                      </a:endParaRPr>
                    </a:p>
                  </a:txBody>
                  <a:tcPr marL="7706" marR="7706" marT="7706" marB="0" anchor="b"/>
                </a:tc>
                <a:tc>
                  <a:txBody>
                    <a:bodyPr/>
                    <a:lstStyle/>
                    <a:p>
                      <a:pPr algn="l" fontAlgn="b"/>
                      <a:endParaRPr lang="en-US" sz="900" b="0" i="0" u="none" strike="noStrike" dirty="0">
                        <a:solidFill>
                          <a:srgbClr val="000000"/>
                        </a:solidFill>
                        <a:effectLst/>
                        <a:latin typeface="Calibri"/>
                      </a:endParaRPr>
                    </a:p>
                  </a:txBody>
                  <a:tcPr marL="7706" marR="7706" marT="7706" marB="0" anchor="b"/>
                </a:tc>
                <a:tc>
                  <a:txBody>
                    <a:bodyPr/>
                    <a:lstStyle/>
                    <a:p>
                      <a:pPr algn="l" fontAlgn="b"/>
                      <a:endParaRPr lang="en-US" sz="900" b="0" i="0" u="none" strike="noStrike" dirty="0">
                        <a:solidFill>
                          <a:srgbClr val="000000"/>
                        </a:solidFill>
                        <a:effectLst/>
                        <a:latin typeface="Calibri"/>
                      </a:endParaRPr>
                    </a:p>
                  </a:txBody>
                  <a:tcPr marL="7706" marR="7706" marT="7706" marB="0" anchor="b"/>
                </a:tc>
                <a:extLst>
                  <a:ext uri="{0D108BD9-81ED-4DB2-BD59-A6C34878D82A}">
                    <a16:rowId xmlns:a16="http://schemas.microsoft.com/office/drawing/2014/main" val="10013"/>
                  </a:ext>
                </a:extLst>
              </a:tr>
              <a:tr h="129413">
                <a:tc>
                  <a:txBody>
                    <a:bodyPr/>
                    <a:lstStyle/>
                    <a:p>
                      <a:pPr algn="l" fontAlgn="b"/>
                      <a:endParaRPr lang="en-US" sz="900" b="0" i="0" u="none" strike="noStrike" dirty="0">
                        <a:solidFill>
                          <a:srgbClr val="000000"/>
                        </a:solidFill>
                        <a:effectLst/>
                        <a:latin typeface="Calibri"/>
                      </a:endParaRPr>
                    </a:p>
                  </a:txBody>
                  <a:tcPr marL="7706" marR="7706" marT="7706" marB="0" anchor="b"/>
                </a:tc>
                <a:tc gridSpan="3">
                  <a:txBody>
                    <a:bodyPr/>
                    <a:lstStyle/>
                    <a:p>
                      <a:pPr algn="l" fontAlgn="b"/>
                      <a:r>
                        <a:rPr lang="en-US" sz="900" u="none" strike="noStrike" dirty="0">
                          <a:effectLst/>
                          <a:highlight>
                            <a:srgbClr val="FFFF00"/>
                          </a:highlight>
                        </a:rPr>
                        <a:t>Low 1 @ -24.86%</a:t>
                      </a:r>
                      <a:endParaRPr lang="en-US" sz="900" b="0" i="0" u="none" strike="noStrike" dirty="0">
                        <a:solidFill>
                          <a:srgbClr val="000000"/>
                        </a:solidFill>
                        <a:effectLst/>
                        <a:highlight>
                          <a:srgbClr val="FFFF00"/>
                        </a:highlight>
                        <a:latin typeface="Calibri"/>
                      </a:endParaRPr>
                    </a:p>
                  </a:txBody>
                  <a:tcPr marL="7706" marR="7706" marT="7706" marB="0" anchor="b"/>
                </a:tc>
                <a:tc hMerge="1">
                  <a:txBody>
                    <a:bodyPr/>
                    <a:lstStyle/>
                    <a:p>
                      <a:endParaRPr lang="en-US"/>
                    </a:p>
                  </a:txBody>
                  <a:tcPr/>
                </a:tc>
                <a:tc hMerge="1">
                  <a:txBody>
                    <a:bodyPr/>
                    <a:lstStyle/>
                    <a:p>
                      <a:endParaRPr lang="en-US"/>
                    </a:p>
                  </a:txBody>
                  <a:tcPr/>
                </a:tc>
                <a:tc>
                  <a:txBody>
                    <a:bodyPr/>
                    <a:lstStyle/>
                    <a:p>
                      <a:pPr algn="l" fontAlgn="b"/>
                      <a:endParaRPr lang="en-US" sz="900" b="0" i="0" u="none" strike="noStrike" dirty="0">
                        <a:solidFill>
                          <a:srgbClr val="000000"/>
                        </a:solidFill>
                        <a:effectLst/>
                        <a:latin typeface="Calibri"/>
                      </a:endParaRPr>
                    </a:p>
                  </a:txBody>
                  <a:tcPr marL="7706" marR="7706" marT="7706" marB="0" anchor="b"/>
                </a:tc>
                <a:tc>
                  <a:txBody>
                    <a:bodyPr/>
                    <a:lstStyle/>
                    <a:p>
                      <a:pPr algn="l" fontAlgn="b"/>
                      <a:endParaRPr lang="en-US" sz="900" b="0" i="0" u="none" strike="noStrike" dirty="0">
                        <a:solidFill>
                          <a:srgbClr val="000000"/>
                        </a:solidFill>
                        <a:effectLst/>
                        <a:latin typeface="Calibri"/>
                      </a:endParaRPr>
                    </a:p>
                  </a:txBody>
                  <a:tcPr marL="7706" marR="7706" marT="7706" marB="0" anchor="b"/>
                </a:tc>
                <a:tc>
                  <a:txBody>
                    <a:bodyPr/>
                    <a:lstStyle/>
                    <a:p>
                      <a:pPr algn="l" fontAlgn="b"/>
                      <a:endParaRPr lang="en-US" sz="900" b="0" i="0" u="none" strike="noStrike" dirty="0">
                        <a:solidFill>
                          <a:srgbClr val="000000"/>
                        </a:solidFill>
                        <a:effectLst/>
                        <a:latin typeface="Calibri"/>
                      </a:endParaRPr>
                    </a:p>
                  </a:txBody>
                  <a:tcPr marL="7706" marR="7706" marT="7706" marB="0" anchor="b"/>
                </a:tc>
                <a:tc>
                  <a:txBody>
                    <a:bodyPr/>
                    <a:lstStyle/>
                    <a:p>
                      <a:pPr algn="l" fontAlgn="b"/>
                      <a:endParaRPr lang="en-US" sz="900" b="0" i="0" u="none" strike="noStrike" dirty="0">
                        <a:solidFill>
                          <a:srgbClr val="000000"/>
                        </a:solidFill>
                        <a:effectLst/>
                        <a:latin typeface="Calibri"/>
                      </a:endParaRPr>
                    </a:p>
                  </a:txBody>
                  <a:tcPr marL="7706" marR="7706" marT="7706" marB="0" anchor="b"/>
                </a:tc>
                <a:tc>
                  <a:txBody>
                    <a:bodyPr/>
                    <a:lstStyle/>
                    <a:p>
                      <a:pPr algn="l" fontAlgn="b"/>
                      <a:endParaRPr lang="en-US" sz="900" b="0" i="0" u="none" strike="noStrike" dirty="0">
                        <a:solidFill>
                          <a:srgbClr val="000000"/>
                        </a:solidFill>
                        <a:effectLst/>
                        <a:latin typeface="Calibri"/>
                      </a:endParaRPr>
                    </a:p>
                  </a:txBody>
                  <a:tcPr marL="7706" marR="7706" marT="7706" marB="0" anchor="b"/>
                </a:tc>
                <a:tc>
                  <a:txBody>
                    <a:bodyPr/>
                    <a:lstStyle/>
                    <a:p>
                      <a:pPr algn="l" fontAlgn="b"/>
                      <a:endParaRPr lang="en-US" sz="900" b="0" i="0" u="none" strike="noStrike" dirty="0">
                        <a:solidFill>
                          <a:srgbClr val="000000"/>
                        </a:solidFill>
                        <a:effectLst/>
                        <a:latin typeface="Calibri"/>
                      </a:endParaRPr>
                    </a:p>
                  </a:txBody>
                  <a:tcPr marL="7706" marR="7706" marT="7706" marB="0" anchor="b"/>
                </a:tc>
                <a:tc>
                  <a:txBody>
                    <a:bodyPr/>
                    <a:lstStyle/>
                    <a:p>
                      <a:pPr algn="l" fontAlgn="b"/>
                      <a:endParaRPr lang="en-US" sz="900" b="0" i="0" u="none" strike="noStrike" dirty="0">
                        <a:solidFill>
                          <a:srgbClr val="000000"/>
                        </a:solidFill>
                        <a:effectLst/>
                        <a:latin typeface="Calibri"/>
                      </a:endParaRPr>
                    </a:p>
                  </a:txBody>
                  <a:tcPr marL="7706" marR="7706" marT="7706" marB="0" anchor="b"/>
                </a:tc>
                <a:tc>
                  <a:txBody>
                    <a:bodyPr/>
                    <a:lstStyle/>
                    <a:p>
                      <a:pPr algn="l" fontAlgn="b"/>
                      <a:endParaRPr lang="en-US" sz="900" b="0" i="0" u="none" strike="noStrike" dirty="0">
                        <a:solidFill>
                          <a:srgbClr val="000000"/>
                        </a:solidFill>
                        <a:effectLst/>
                        <a:latin typeface="Calibri"/>
                      </a:endParaRPr>
                    </a:p>
                  </a:txBody>
                  <a:tcPr marL="7706" marR="7706" marT="7706" marB="0" anchor="b"/>
                </a:tc>
                <a:tc>
                  <a:txBody>
                    <a:bodyPr/>
                    <a:lstStyle/>
                    <a:p>
                      <a:pPr algn="l" fontAlgn="b"/>
                      <a:endParaRPr lang="en-US" sz="900" b="0" i="0" u="none" strike="noStrike" dirty="0">
                        <a:solidFill>
                          <a:srgbClr val="000000"/>
                        </a:solidFill>
                        <a:effectLst/>
                        <a:latin typeface="Calibri"/>
                      </a:endParaRPr>
                    </a:p>
                  </a:txBody>
                  <a:tcPr marL="7706" marR="7706" marT="7706" marB="0" anchor="b"/>
                </a:tc>
                <a:tc>
                  <a:txBody>
                    <a:bodyPr/>
                    <a:lstStyle/>
                    <a:p>
                      <a:pPr algn="l" fontAlgn="b"/>
                      <a:endParaRPr lang="en-US" sz="900" b="0" i="0" u="none" strike="noStrike" dirty="0">
                        <a:solidFill>
                          <a:srgbClr val="000000"/>
                        </a:solidFill>
                        <a:effectLst/>
                        <a:latin typeface="Calibri"/>
                      </a:endParaRPr>
                    </a:p>
                  </a:txBody>
                  <a:tcPr marL="7706" marR="7706" marT="7706" marB="0" anchor="b"/>
                </a:tc>
                <a:tc>
                  <a:txBody>
                    <a:bodyPr/>
                    <a:lstStyle/>
                    <a:p>
                      <a:pPr algn="l" fontAlgn="b"/>
                      <a:endParaRPr lang="en-US" sz="900" b="0" i="0" u="none" strike="noStrike" dirty="0">
                        <a:solidFill>
                          <a:srgbClr val="000000"/>
                        </a:solidFill>
                        <a:effectLst/>
                        <a:latin typeface="Calibri"/>
                      </a:endParaRPr>
                    </a:p>
                  </a:txBody>
                  <a:tcPr marL="7706" marR="7706" marT="7706" marB="0" anchor="b"/>
                </a:tc>
                <a:tc>
                  <a:txBody>
                    <a:bodyPr/>
                    <a:lstStyle/>
                    <a:p>
                      <a:pPr algn="l" fontAlgn="b"/>
                      <a:endParaRPr lang="en-US" sz="900" b="0" i="0" u="none" strike="noStrike" dirty="0">
                        <a:solidFill>
                          <a:srgbClr val="000000"/>
                        </a:solidFill>
                        <a:effectLst/>
                        <a:latin typeface="Calibri"/>
                      </a:endParaRPr>
                    </a:p>
                  </a:txBody>
                  <a:tcPr marL="7706" marR="7706" marT="7706" marB="0" anchor="b"/>
                </a:tc>
                <a:tc>
                  <a:txBody>
                    <a:bodyPr/>
                    <a:lstStyle/>
                    <a:p>
                      <a:pPr algn="l" fontAlgn="b"/>
                      <a:endParaRPr lang="en-US" sz="900" b="0" i="0" u="none" strike="noStrike" dirty="0">
                        <a:solidFill>
                          <a:srgbClr val="000000"/>
                        </a:solidFill>
                        <a:effectLst/>
                        <a:latin typeface="Calibri"/>
                      </a:endParaRPr>
                    </a:p>
                  </a:txBody>
                  <a:tcPr marL="7706" marR="7706" marT="7706" marB="0" anchor="b"/>
                </a:tc>
                <a:tc>
                  <a:txBody>
                    <a:bodyPr/>
                    <a:lstStyle/>
                    <a:p>
                      <a:pPr algn="l" fontAlgn="b"/>
                      <a:endParaRPr lang="en-US" sz="900" b="0" i="0" u="none" strike="noStrike" dirty="0">
                        <a:solidFill>
                          <a:srgbClr val="000000"/>
                        </a:solidFill>
                        <a:effectLst/>
                        <a:latin typeface="Calibri"/>
                      </a:endParaRPr>
                    </a:p>
                  </a:txBody>
                  <a:tcPr marL="7706" marR="7706" marT="7706" marB="0" anchor="b"/>
                </a:tc>
                <a:tc>
                  <a:txBody>
                    <a:bodyPr/>
                    <a:lstStyle/>
                    <a:p>
                      <a:pPr algn="l" fontAlgn="b"/>
                      <a:endParaRPr lang="en-US" sz="900" b="0" i="0" u="none" strike="noStrike" dirty="0">
                        <a:solidFill>
                          <a:srgbClr val="000000"/>
                        </a:solidFill>
                        <a:effectLst/>
                        <a:latin typeface="Calibri"/>
                      </a:endParaRPr>
                    </a:p>
                  </a:txBody>
                  <a:tcPr marL="7706" marR="7706" marT="7706" marB="0" anchor="b"/>
                </a:tc>
                <a:extLst>
                  <a:ext uri="{0D108BD9-81ED-4DB2-BD59-A6C34878D82A}">
                    <a16:rowId xmlns:a16="http://schemas.microsoft.com/office/drawing/2014/main" val="10014"/>
                  </a:ext>
                </a:extLst>
              </a:tr>
              <a:tr h="129413">
                <a:tc>
                  <a:txBody>
                    <a:bodyPr/>
                    <a:lstStyle/>
                    <a:p>
                      <a:pPr algn="l" fontAlgn="b"/>
                      <a:endParaRPr lang="en-US" sz="900" b="0" i="0" u="none" strike="noStrike" dirty="0">
                        <a:solidFill>
                          <a:srgbClr val="000000"/>
                        </a:solidFill>
                        <a:effectLst/>
                        <a:latin typeface="Calibri"/>
                      </a:endParaRPr>
                    </a:p>
                  </a:txBody>
                  <a:tcPr marL="7706" marR="7706" marT="7706" marB="0" anchor="b"/>
                </a:tc>
                <a:tc gridSpan="2">
                  <a:txBody>
                    <a:bodyPr/>
                    <a:lstStyle/>
                    <a:p>
                      <a:pPr algn="l" fontAlgn="b"/>
                      <a:r>
                        <a:rPr lang="en-US" sz="900" u="none" strike="noStrike" dirty="0">
                          <a:effectLst/>
                          <a:highlight>
                            <a:srgbClr val="FFFF00"/>
                          </a:highlight>
                        </a:rPr>
                        <a:t>Total: 65.86%</a:t>
                      </a:r>
                      <a:endParaRPr lang="en-US" sz="900" b="0" i="0" u="none" strike="noStrike" dirty="0">
                        <a:solidFill>
                          <a:srgbClr val="000000"/>
                        </a:solidFill>
                        <a:effectLst/>
                        <a:highlight>
                          <a:srgbClr val="FFFF00"/>
                        </a:highlight>
                        <a:latin typeface="Calibri"/>
                      </a:endParaRPr>
                    </a:p>
                  </a:txBody>
                  <a:tcPr marL="7706" marR="7706" marT="7706" marB="0" anchor="b"/>
                </a:tc>
                <a:tc hMerge="1">
                  <a:txBody>
                    <a:bodyPr/>
                    <a:lstStyle/>
                    <a:p>
                      <a:endParaRPr lang="en-US"/>
                    </a:p>
                  </a:txBody>
                  <a:tcPr/>
                </a:tc>
                <a:tc>
                  <a:txBody>
                    <a:bodyPr/>
                    <a:lstStyle/>
                    <a:p>
                      <a:pPr algn="l" fontAlgn="b"/>
                      <a:endParaRPr lang="en-US" sz="900" b="0" i="0" u="none" strike="noStrike" dirty="0">
                        <a:solidFill>
                          <a:srgbClr val="000000"/>
                        </a:solidFill>
                        <a:effectLst/>
                        <a:highlight>
                          <a:srgbClr val="FFFF00"/>
                        </a:highlight>
                        <a:latin typeface="Calibri"/>
                      </a:endParaRPr>
                    </a:p>
                  </a:txBody>
                  <a:tcPr marL="7706" marR="7706" marT="7706" marB="0" anchor="b"/>
                </a:tc>
                <a:tc>
                  <a:txBody>
                    <a:bodyPr/>
                    <a:lstStyle/>
                    <a:p>
                      <a:pPr algn="l" fontAlgn="b"/>
                      <a:endParaRPr lang="en-US" sz="900" b="0" i="0" u="none" strike="noStrike" dirty="0">
                        <a:solidFill>
                          <a:srgbClr val="000000"/>
                        </a:solidFill>
                        <a:effectLst/>
                        <a:latin typeface="Calibri"/>
                      </a:endParaRPr>
                    </a:p>
                  </a:txBody>
                  <a:tcPr marL="7706" marR="7706" marT="7706" marB="0" anchor="b"/>
                </a:tc>
                <a:tc>
                  <a:txBody>
                    <a:bodyPr/>
                    <a:lstStyle/>
                    <a:p>
                      <a:pPr algn="l" fontAlgn="b"/>
                      <a:endParaRPr lang="en-US" sz="900" b="0" i="0" u="none" strike="noStrike" dirty="0">
                        <a:solidFill>
                          <a:srgbClr val="000000"/>
                        </a:solidFill>
                        <a:effectLst/>
                        <a:latin typeface="Calibri"/>
                      </a:endParaRPr>
                    </a:p>
                  </a:txBody>
                  <a:tcPr marL="7706" marR="7706" marT="7706" marB="0" anchor="b"/>
                </a:tc>
                <a:tc>
                  <a:txBody>
                    <a:bodyPr/>
                    <a:lstStyle/>
                    <a:p>
                      <a:pPr algn="l" fontAlgn="b"/>
                      <a:endParaRPr lang="en-US" sz="900" b="0" i="0" u="none" strike="noStrike" dirty="0">
                        <a:solidFill>
                          <a:srgbClr val="000000"/>
                        </a:solidFill>
                        <a:effectLst/>
                        <a:latin typeface="Calibri"/>
                      </a:endParaRPr>
                    </a:p>
                  </a:txBody>
                  <a:tcPr marL="7706" marR="7706" marT="7706" marB="0" anchor="b"/>
                </a:tc>
                <a:tc>
                  <a:txBody>
                    <a:bodyPr/>
                    <a:lstStyle/>
                    <a:p>
                      <a:pPr algn="l" fontAlgn="b"/>
                      <a:endParaRPr lang="en-US" sz="900" b="0" i="0" u="none" strike="noStrike" dirty="0">
                        <a:solidFill>
                          <a:srgbClr val="000000"/>
                        </a:solidFill>
                        <a:effectLst/>
                        <a:latin typeface="Calibri"/>
                      </a:endParaRPr>
                    </a:p>
                  </a:txBody>
                  <a:tcPr marL="7706" marR="7706" marT="7706" marB="0" anchor="b"/>
                </a:tc>
                <a:tc>
                  <a:txBody>
                    <a:bodyPr/>
                    <a:lstStyle/>
                    <a:p>
                      <a:pPr algn="l" fontAlgn="b"/>
                      <a:endParaRPr lang="en-US" sz="900" b="0" i="0" u="none" strike="noStrike" dirty="0">
                        <a:solidFill>
                          <a:srgbClr val="000000"/>
                        </a:solidFill>
                        <a:effectLst/>
                        <a:latin typeface="Calibri"/>
                      </a:endParaRPr>
                    </a:p>
                  </a:txBody>
                  <a:tcPr marL="7706" marR="7706" marT="7706" marB="0" anchor="b"/>
                </a:tc>
                <a:tc>
                  <a:txBody>
                    <a:bodyPr/>
                    <a:lstStyle/>
                    <a:p>
                      <a:pPr algn="l" fontAlgn="b"/>
                      <a:endParaRPr lang="en-US" sz="900" b="0" i="0" u="none" strike="noStrike" dirty="0">
                        <a:solidFill>
                          <a:srgbClr val="000000"/>
                        </a:solidFill>
                        <a:effectLst/>
                        <a:latin typeface="Calibri"/>
                      </a:endParaRPr>
                    </a:p>
                  </a:txBody>
                  <a:tcPr marL="7706" marR="7706" marT="7706" marB="0" anchor="b"/>
                </a:tc>
                <a:tc>
                  <a:txBody>
                    <a:bodyPr/>
                    <a:lstStyle/>
                    <a:p>
                      <a:pPr algn="l" fontAlgn="b"/>
                      <a:endParaRPr lang="en-US" sz="900" b="0" i="0" u="none" strike="noStrike" dirty="0">
                        <a:solidFill>
                          <a:srgbClr val="000000"/>
                        </a:solidFill>
                        <a:effectLst/>
                        <a:latin typeface="Calibri"/>
                      </a:endParaRPr>
                    </a:p>
                  </a:txBody>
                  <a:tcPr marL="7706" marR="7706" marT="7706" marB="0" anchor="b"/>
                </a:tc>
                <a:tc>
                  <a:txBody>
                    <a:bodyPr/>
                    <a:lstStyle/>
                    <a:p>
                      <a:pPr algn="l" fontAlgn="b"/>
                      <a:endParaRPr lang="en-US" sz="900" b="0" i="0" u="none" strike="noStrike" dirty="0">
                        <a:solidFill>
                          <a:srgbClr val="000000"/>
                        </a:solidFill>
                        <a:effectLst/>
                        <a:latin typeface="Calibri"/>
                      </a:endParaRPr>
                    </a:p>
                  </a:txBody>
                  <a:tcPr marL="7706" marR="7706" marT="7706" marB="0" anchor="b"/>
                </a:tc>
                <a:tc>
                  <a:txBody>
                    <a:bodyPr/>
                    <a:lstStyle/>
                    <a:p>
                      <a:pPr algn="l" fontAlgn="b"/>
                      <a:endParaRPr lang="en-US" sz="900" b="0" i="0" u="none" strike="noStrike" dirty="0">
                        <a:solidFill>
                          <a:srgbClr val="000000"/>
                        </a:solidFill>
                        <a:effectLst/>
                        <a:latin typeface="Calibri"/>
                      </a:endParaRPr>
                    </a:p>
                  </a:txBody>
                  <a:tcPr marL="7706" marR="7706" marT="7706" marB="0" anchor="b"/>
                </a:tc>
                <a:tc>
                  <a:txBody>
                    <a:bodyPr/>
                    <a:lstStyle/>
                    <a:p>
                      <a:pPr algn="l" fontAlgn="b"/>
                      <a:endParaRPr lang="en-US" sz="900" b="0" i="0" u="none" strike="noStrike" dirty="0">
                        <a:solidFill>
                          <a:srgbClr val="000000"/>
                        </a:solidFill>
                        <a:effectLst/>
                        <a:latin typeface="Calibri"/>
                      </a:endParaRPr>
                    </a:p>
                  </a:txBody>
                  <a:tcPr marL="7706" marR="7706" marT="7706" marB="0" anchor="b"/>
                </a:tc>
                <a:tc>
                  <a:txBody>
                    <a:bodyPr/>
                    <a:lstStyle/>
                    <a:p>
                      <a:pPr algn="l" fontAlgn="b"/>
                      <a:endParaRPr lang="en-US" sz="900" b="0" i="0" u="none" strike="noStrike" dirty="0">
                        <a:solidFill>
                          <a:srgbClr val="000000"/>
                        </a:solidFill>
                        <a:effectLst/>
                        <a:latin typeface="Calibri"/>
                      </a:endParaRPr>
                    </a:p>
                  </a:txBody>
                  <a:tcPr marL="7706" marR="7706" marT="7706" marB="0" anchor="b"/>
                </a:tc>
                <a:tc>
                  <a:txBody>
                    <a:bodyPr/>
                    <a:lstStyle/>
                    <a:p>
                      <a:pPr algn="l" fontAlgn="b"/>
                      <a:endParaRPr lang="en-US" sz="900" b="0" i="0" u="none" strike="noStrike" dirty="0">
                        <a:solidFill>
                          <a:srgbClr val="000000"/>
                        </a:solidFill>
                        <a:effectLst/>
                        <a:latin typeface="Calibri"/>
                      </a:endParaRPr>
                    </a:p>
                  </a:txBody>
                  <a:tcPr marL="7706" marR="7706" marT="7706" marB="0" anchor="b"/>
                </a:tc>
                <a:tc>
                  <a:txBody>
                    <a:bodyPr/>
                    <a:lstStyle/>
                    <a:p>
                      <a:pPr algn="l" fontAlgn="b"/>
                      <a:endParaRPr lang="en-US" sz="900" b="0" i="0" u="none" strike="noStrike" dirty="0">
                        <a:solidFill>
                          <a:srgbClr val="000000"/>
                        </a:solidFill>
                        <a:effectLst/>
                        <a:latin typeface="Calibri"/>
                      </a:endParaRPr>
                    </a:p>
                  </a:txBody>
                  <a:tcPr marL="7706" marR="7706" marT="7706" marB="0" anchor="b"/>
                </a:tc>
                <a:tc>
                  <a:txBody>
                    <a:bodyPr/>
                    <a:lstStyle/>
                    <a:p>
                      <a:pPr algn="l" fontAlgn="b"/>
                      <a:endParaRPr lang="en-US" sz="900" b="0" i="0" u="none" strike="noStrike" dirty="0">
                        <a:solidFill>
                          <a:srgbClr val="000000"/>
                        </a:solidFill>
                        <a:effectLst/>
                        <a:latin typeface="Calibri"/>
                      </a:endParaRPr>
                    </a:p>
                  </a:txBody>
                  <a:tcPr marL="7706" marR="7706" marT="7706" marB="0" anchor="b"/>
                </a:tc>
                <a:tc>
                  <a:txBody>
                    <a:bodyPr/>
                    <a:lstStyle/>
                    <a:p>
                      <a:pPr algn="l" fontAlgn="b"/>
                      <a:endParaRPr lang="en-US" sz="900" b="0" i="0" u="none" strike="noStrike" dirty="0">
                        <a:solidFill>
                          <a:srgbClr val="000000"/>
                        </a:solidFill>
                        <a:effectLst/>
                        <a:latin typeface="Calibri"/>
                      </a:endParaRPr>
                    </a:p>
                  </a:txBody>
                  <a:tcPr marL="7706" marR="7706" marT="7706" marB="0" anchor="b"/>
                </a:tc>
                <a:extLst>
                  <a:ext uri="{0D108BD9-81ED-4DB2-BD59-A6C34878D82A}">
                    <a16:rowId xmlns:a16="http://schemas.microsoft.com/office/drawing/2014/main" val="10015"/>
                  </a:ext>
                </a:extLst>
              </a:tr>
            </a:tbl>
          </a:graphicData>
        </a:graphic>
      </p:graphicFrame>
      <p:sp>
        <p:nvSpPr>
          <p:cNvPr id="4" name="Slide Number Placeholder 3">
            <a:extLst>
              <a:ext uri="{FF2B5EF4-FFF2-40B4-BE49-F238E27FC236}">
                <a16:creationId xmlns:a16="http://schemas.microsoft.com/office/drawing/2014/main" id="{79C3703C-4684-4CC9-81CE-0657310BE76F}"/>
              </a:ext>
            </a:extLst>
          </p:cNvPr>
          <p:cNvSpPr>
            <a:spLocks noGrp="1"/>
          </p:cNvSpPr>
          <p:nvPr>
            <p:ph type="sldNum" sz="quarter" idx="12"/>
          </p:nvPr>
        </p:nvSpPr>
        <p:spPr/>
        <p:txBody>
          <a:bodyPr/>
          <a:lstStyle/>
          <a:p>
            <a:fld id="{784DC4BC-AE01-4C6D-870D-ADD2363A0B6C}" type="slidenum">
              <a:rPr lang="en-US" smtClean="0"/>
              <a:t>9</a:t>
            </a:fld>
            <a:endParaRPr lang="en-US" dirty="0"/>
          </a:p>
        </p:txBody>
      </p:sp>
      <p:sp>
        <p:nvSpPr>
          <p:cNvPr id="5" name="Date Placeholder 4">
            <a:extLst>
              <a:ext uri="{FF2B5EF4-FFF2-40B4-BE49-F238E27FC236}">
                <a16:creationId xmlns:a16="http://schemas.microsoft.com/office/drawing/2014/main" id="{0307EB0F-761E-4564-B5BD-CC048FCE2C2F}"/>
              </a:ext>
            </a:extLst>
          </p:cNvPr>
          <p:cNvSpPr>
            <a:spLocks noGrp="1"/>
          </p:cNvSpPr>
          <p:nvPr>
            <p:ph type="dt" sz="half" idx="10"/>
          </p:nvPr>
        </p:nvSpPr>
        <p:spPr/>
        <p:txBody>
          <a:bodyPr/>
          <a:lstStyle/>
          <a:p>
            <a:r>
              <a:rPr lang="en-US"/>
              <a:t>Summer 2021</a:t>
            </a:r>
            <a:endParaRPr lang="en-US" dirty="0"/>
          </a:p>
        </p:txBody>
      </p:sp>
    </p:spTree>
    <p:extLst>
      <p:ext uri="{BB962C8B-B14F-4D97-AF65-F5344CB8AC3E}">
        <p14:creationId xmlns:p14="http://schemas.microsoft.com/office/powerpoint/2010/main" val="2550103070"/>
      </p:ext>
    </p:extLst>
  </p:cSld>
  <p:clrMapOvr>
    <a:masterClrMapping/>
  </p:clrMapOvr>
</p:sld>
</file>

<file path=ppt/theme/theme1.xml><?xml version="1.0" encoding="utf-8"?>
<a:theme xmlns:a="http://schemas.openxmlformats.org/drawingml/2006/main" name="1_RFA widescreen PowerPoint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FA widescreen PowerPoint Theme" id="{B99C1916-097F-450E-A27C-6FB5AF3B078F}" vid="{0F182D99-7C5B-4F14-A3E1-DBE999373D2F}"/>
    </a:ext>
  </a:extLst>
</a:theme>
</file>

<file path=ppt/theme/theme2.xml><?xml version="1.0" encoding="utf-8"?>
<a:theme xmlns:a="http://schemas.openxmlformats.org/drawingml/2006/main" name="2_RFA widescreen PowerPoint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FA widescreen PowerPoint Theme" id="{B99C1916-097F-450E-A27C-6FB5AF3B078F}" vid="{0F182D99-7C5B-4F14-A3E1-DBE999373D2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15017</TotalTime>
  <Words>2879</Words>
  <Application>Microsoft Office PowerPoint</Application>
  <PresentationFormat>Widescreen</PresentationFormat>
  <Paragraphs>451</Paragraphs>
  <Slides>23</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23</vt:i4>
      </vt:variant>
    </vt:vector>
  </HeadingPairs>
  <TitlesOfParts>
    <vt:vector size="32" baseType="lpstr">
      <vt:lpstr>Arial</vt:lpstr>
      <vt:lpstr>Book Antiqua</vt:lpstr>
      <vt:lpstr>Calibri</vt:lpstr>
      <vt:lpstr>Courier New</vt:lpstr>
      <vt:lpstr>Franklin Gothic Book</vt:lpstr>
      <vt:lpstr>Franklin Gothic Medium</vt:lpstr>
      <vt:lpstr>Times New Roman</vt:lpstr>
      <vt:lpstr>1_RFA widescreen PowerPoint Theme</vt:lpstr>
      <vt:lpstr>2_RFA widescreen PowerPoint Theme</vt:lpstr>
      <vt:lpstr>Census and Redistricting Summer 2021      </vt:lpstr>
      <vt:lpstr>PowerPoint Presentation</vt:lpstr>
      <vt:lpstr>Responsibility for Redistricting</vt:lpstr>
      <vt:lpstr> Tools, Laws, and Principles</vt:lpstr>
      <vt:lpstr>Tools - The Census</vt:lpstr>
      <vt:lpstr>Tools - Census Tract, Block Group, and Block </vt:lpstr>
      <vt:lpstr>Tools – Software and Statistics </vt:lpstr>
      <vt:lpstr>Key Principles - One Person, One Vote</vt:lpstr>
      <vt:lpstr>Deviating from One Person One Vote</vt:lpstr>
      <vt:lpstr>Key Issues – Racial Gerrymandering</vt:lpstr>
      <vt:lpstr>Examples of Racial Gerrymandering</vt:lpstr>
      <vt:lpstr>Key Issues - Voting Rights Act, Section 2</vt:lpstr>
      <vt:lpstr>Voting Rights Act – 3-Prong Test</vt:lpstr>
      <vt:lpstr>Key Issues - Voting Rights Act, Section 5</vt:lpstr>
      <vt:lpstr>Traditional Redistricting Principles</vt:lpstr>
      <vt:lpstr>South Carolina – Estimated Population Change by Census Tract</vt:lpstr>
      <vt:lpstr>Key Steps</vt:lpstr>
      <vt:lpstr>Key Goals – Resolutions</vt:lpstr>
      <vt:lpstr>Final Thoughts</vt:lpstr>
      <vt:lpstr>Questions?   Thank You!   For Further Information, Contact –  Victor Frontroth     Frank Rainwater 803-734-0969         803-734-3786 victor.frontroth@rfa.sc.gov           frank.rainwater@rfa.sc.gov </vt:lpstr>
      <vt:lpstr>Relevant Laws and Court Decisions</vt:lpstr>
      <vt:lpstr>Relevant Laws and Court Decisions</vt:lpstr>
      <vt:lpstr>Relevant Laws and Court Decisions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CENSUS AND REDISTRICTING Presented To</dc:title>
  <dc:creator>Karen Rhinehart</dc:creator>
  <cp:lastModifiedBy>Sandra Kelly</cp:lastModifiedBy>
  <cp:revision>375</cp:revision>
  <cp:lastPrinted>2020-11-05T21:05:05Z</cp:lastPrinted>
  <dcterms:created xsi:type="dcterms:W3CDTF">2020-01-06T16:34:59Z</dcterms:created>
  <dcterms:modified xsi:type="dcterms:W3CDTF">2021-06-04T15:39:56Z</dcterms:modified>
</cp:coreProperties>
</file>