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2" r:id="rId2"/>
    <p:sldId id="366" r:id="rId3"/>
    <p:sldId id="367" r:id="rId4"/>
    <p:sldId id="368" r:id="rId5"/>
    <p:sldId id="369" r:id="rId6"/>
    <p:sldId id="370" r:id="rId7"/>
    <p:sldId id="371" r:id="rId8"/>
    <p:sldId id="372" r:id="rId9"/>
    <p:sldId id="373" r:id="rId10"/>
    <p:sldId id="374" r:id="rId11"/>
    <p:sldId id="375" r:id="rId12"/>
    <p:sldId id="390" r:id="rId13"/>
    <p:sldId id="340" r:id="rId14"/>
    <p:sldId id="339" r:id="rId15"/>
    <p:sldId id="341" r:id="rId16"/>
    <p:sldId id="376" r:id="rId17"/>
    <p:sldId id="382" r:id="rId18"/>
    <p:sldId id="388" r:id="rId19"/>
    <p:sldId id="387" r:id="rId20"/>
    <p:sldId id="383" r:id="rId21"/>
    <p:sldId id="385" r:id="rId22"/>
    <p:sldId id="386" r:id="rId23"/>
    <p:sldId id="384" r:id="rId24"/>
    <p:sldId id="377" r:id="rId25"/>
    <p:sldId id="389" r:id="rId26"/>
    <p:sldId id="344" r:id="rId27"/>
    <p:sldId id="335" r:id="rId28"/>
    <p:sldId id="336"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2311" autoAdjust="0"/>
  </p:normalViewPr>
  <p:slideViewPr>
    <p:cSldViewPr>
      <p:cViewPr varScale="1">
        <p:scale>
          <a:sx n="94" d="100"/>
          <a:sy n="94" d="100"/>
        </p:scale>
        <p:origin x="1692" y="90"/>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40" y="1"/>
            <a:ext cx="3037840" cy="464820"/>
          </a:xfrm>
          <a:prstGeom prst="rect">
            <a:avLst/>
          </a:prstGeom>
        </p:spPr>
        <p:txBody>
          <a:bodyPr vert="horz" lIns="93170" tIns="46585" rIns="93170" bIns="46585" rtlCol="0"/>
          <a:lstStyle>
            <a:lvl1pPr algn="r">
              <a:defRPr sz="1200"/>
            </a:lvl1pPr>
          </a:lstStyle>
          <a:p>
            <a:fld id="{6B6D0D8D-FEC3-4E08-AD9D-208726AB95AF}" type="datetimeFigureOut">
              <a:rPr lang="en-US" smtClean="0"/>
              <a:t>1/25/2021</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15789"/>
            <a:ext cx="5608320" cy="4183380"/>
          </a:xfrm>
          <a:prstGeom prst="rect">
            <a:avLst/>
          </a:prstGeom>
        </p:spPr>
        <p:txBody>
          <a:bodyPr vert="horz" lIns="93170" tIns="46585" rIns="93170"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7"/>
            <a:ext cx="3037840" cy="464820"/>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70" tIns="46585" rIns="93170" bIns="46585" rtlCol="0" anchor="b"/>
          <a:lstStyle>
            <a:lvl1pPr algn="r">
              <a:defRPr sz="1200"/>
            </a:lvl1pPr>
          </a:lstStyle>
          <a:p>
            <a:fld id="{57BB548B-7504-45D1-90E8-7D060A9A16B2}" type="slidenum">
              <a:rPr lang="en-US" smtClean="0"/>
              <a:t>‹#›</a:t>
            </a:fld>
            <a:endParaRPr lang="en-US"/>
          </a:p>
        </p:txBody>
      </p:sp>
    </p:spTree>
    <p:extLst>
      <p:ext uri="{BB962C8B-B14F-4D97-AF65-F5344CB8AC3E}">
        <p14:creationId xmlns:p14="http://schemas.microsoft.com/office/powerpoint/2010/main" val="1127672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a:t>
            </a:fld>
            <a:endParaRPr lang="en-US"/>
          </a:p>
        </p:txBody>
      </p:sp>
    </p:spTree>
    <p:extLst>
      <p:ext uri="{BB962C8B-B14F-4D97-AF65-F5344CB8AC3E}">
        <p14:creationId xmlns:p14="http://schemas.microsoft.com/office/powerpoint/2010/main" val="266260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484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5330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12</a:t>
            </a:fld>
            <a:endParaRPr lang="en-US"/>
          </a:p>
        </p:txBody>
      </p:sp>
    </p:spTree>
    <p:extLst>
      <p:ext uri="{BB962C8B-B14F-4D97-AF65-F5344CB8AC3E}">
        <p14:creationId xmlns:p14="http://schemas.microsoft.com/office/powerpoint/2010/main" val="184524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aseline="0" dirty="0"/>
          </a:p>
        </p:txBody>
      </p:sp>
      <p:sp>
        <p:nvSpPr>
          <p:cNvPr id="4" name="Slide Number Placeholder 3"/>
          <p:cNvSpPr>
            <a:spLocks noGrp="1"/>
          </p:cNvSpPr>
          <p:nvPr>
            <p:ph type="sldNum" sz="quarter" idx="10"/>
          </p:nvPr>
        </p:nvSpPr>
        <p:spPr/>
        <p:txBody>
          <a:bodyPr/>
          <a:lstStyle/>
          <a:p>
            <a:fld id="{57BB548B-7504-45D1-90E8-7D060A9A16B2}" type="slidenum">
              <a:rPr lang="en-US" smtClean="0"/>
              <a:t>13</a:t>
            </a:fld>
            <a:endParaRPr lang="en-US"/>
          </a:p>
        </p:txBody>
      </p:sp>
    </p:spTree>
    <p:extLst>
      <p:ext uri="{BB962C8B-B14F-4D97-AF65-F5344CB8AC3E}">
        <p14:creationId xmlns:p14="http://schemas.microsoft.com/office/powerpoint/2010/main" val="434696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14</a:t>
            </a:fld>
            <a:endParaRPr lang="en-US"/>
          </a:p>
        </p:txBody>
      </p:sp>
    </p:spTree>
    <p:extLst>
      <p:ext uri="{BB962C8B-B14F-4D97-AF65-F5344CB8AC3E}">
        <p14:creationId xmlns:p14="http://schemas.microsoft.com/office/powerpoint/2010/main" val="186552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15</a:t>
            </a:fld>
            <a:endParaRPr lang="en-US"/>
          </a:p>
        </p:txBody>
      </p:sp>
    </p:spTree>
    <p:extLst>
      <p:ext uri="{BB962C8B-B14F-4D97-AF65-F5344CB8AC3E}">
        <p14:creationId xmlns:p14="http://schemas.microsoft.com/office/powerpoint/2010/main" val="50810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16</a:t>
            </a:fld>
            <a:endParaRPr lang="en-US"/>
          </a:p>
        </p:txBody>
      </p:sp>
    </p:spTree>
    <p:extLst>
      <p:ext uri="{BB962C8B-B14F-4D97-AF65-F5344CB8AC3E}">
        <p14:creationId xmlns:p14="http://schemas.microsoft.com/office/powerpoint/2010/main" val="2937342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17</a:t>
            </a:fld>
            <a:endParaRPr lang="en-US"/>
          </a:p>
        </p:txBody>
      </p:sp>
    </p:spTree>
    <p:extLst>
      <p:ext uri="{BB962C8B-B14F-4D97-AF65-F5344CB8AC3E}">
        <p14:creationId xmlns:p14="http://schemas.microsoft.com/office/powerpoint/2010/main" val="1421296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18</a:t>
            </a:fld>
            <a:endParaRPr lang="en-US"/>
          </a:p>
        </p:txBody>
      </p:sp>
    </p:spTree>
    <p:extLst>
      <p:ext uri="{BB962C8B-B14F-4D97-AF65-F5344CB8AC3E}">
        <p14:creationId xmlns:p14="http://schemas.microsoft.com/office/powerpoint/2010/main" val="4855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19</a:t>
            </a:fld>
            <a:endParaRPr lang="en-US"/>
          </a:p>
        </p:txBody>
      </p:sp>
    </p:spTree>
    <p:extLst>
      <p:ext uri="{BB962C8B-B14F-4D97-AF65-F5344CB8AC3E}">
        <p14:creationId xmlns:p14="http://schemas.microsoft.com/office/powerpoint/2010/main" val="196466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297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20</a:t>
            </a:fld>
            <a:endParaRPr lang="en-US"/>
          </a:p>
        </p:txBody>
      </p:sp>
    </p:spTree>
    <p:extLst>
      <p:ext uri="{BB962C8B-B14F-4D97-AF65-F5344CB8AC3E}">
        <p14:creationId xmlns:p14="http://schemas.microsoft.com/office/powerpoint/2010/main" val="1064476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21</a:t>
            </a:fld>
            <a:endParaRPr lang="en-US"/>
          </a:p>
        </p:txBody>
      </p:sp>
    </p:spTree>
    <p:extLst>
      <p:ext uri="{BB962C8B-B14F-4D97-AF65-F5344CB8AC3E}">
        <p14:creationId xmlns:p14="http://schemas.microsoft.com/office/powerpoint/2010/main" val="1019764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22</a:t>
            </a:fld>
            <a:endParaRPr lang="en-US"/>
          </a:p>
        </p:txBody>
      </p:sp>
    </p:spTree>
    <p:extLst>
      <p:ext uri="{BB962C8B-B14F-4D97-AF65-F5344CB8AC3E}">
        <p14:creationId xmlns:p14="http://schemas.microsoft.com/office/powerpoint/2010/main" val="1073659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23</a:t>
            </a:fld>
            <a:endParaRPr lang="en-US"/>
          </a:p>
        </p:txBody>
      </p:sp>
    </p:spTree>
    <p:extLst>
      <p:ext uri="{BB962C8B-B14F-4D97-AF65-F5344CB8AC3E}">
        <p14:creationId xmlns:p14="http://schemas.microsoft.com/office/powerpoint/2010/main" val="2440498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24</a:t>
            </a:fld>
            <a:endParaRPr lang="en-US"/>
          </a:p>
        </p:txBody>
      </p:sp>
    </p:spTree>
    <p:extLst>
      <p:ext uri="{BB962C8B-B14F-4D97-AF65-F5344CB8AC3E}">
        <p14:creationId xmlns:p14="http://schemas.microsoft.com/office/powerpoint/2010/main" val="4021691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25</a:t>
            </a:fld>
            <a:endParaRPr lang="en-US"/>
          </a:p>
        </p:txBody>
      </p:sp>
    </p:spTree>
    <p:extLst>
      <p:ext uri="{BB962C8B-B14F-4D97-AF65-F5344CB8AC3E}">
        <p14:creationId xmlns:p14="http://schemas.microsoft.com/office/powerpoint/2010/main" val="936600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0" dirty="0">
              <a:solidFill>
                <a:schemeClr val="tx1"/>
              </a:solidFill>
            </a:endParaRPr>
          </a:p>
        </p:txBody>
      </p:sp>
      <p:sp>
        <p:nvSpPr>
          <p:cNvPr id="4" name="Slide Number Placeholder 3"/>
          <p:cNvSpPr>
            <a:spLocks noGrp="1"/>
          </p:cNvSpPr>
          <p:nvPr>
            <p:ph type="sldNum" sz="quarter" idx="10"/>
          </p:nvPr>
        </p:nvSpPr>
        <p:spPr/>
        <p:txBody>
          <a:bodyPr/>
          <a:lstStyle/>
          <a:p>
            <a:fld id="{57BB548B-7504-45D1-90E8-7D060A9A16B2}" type="slidenum">
              <a:rPr lang="en-US" smtClean="0"/>
              <a:t>26</a:t>
            </a:fld>
            <a:endParaRPr lang="en-US"/>
          </a:p>
        </p:txBody>
      </p:sp>
    </p:spTree>
    <p:extLst>
      <p:ext uri="{BB962C8B-B14F-4D97-AF65-F5344CB8AC3E}">
        <p14:creationId xmlns:p14="http://schemas.microsoft.com/office/powerpoint/2010/main" val="923464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27</a:t>
            </a:fld>
            <a:endParaRPr lang="en-US" dirty="0"/>
          </a:p>
        </p:txBody>
      </p:sp>
    </p:spTree>
    <p:extLst>
      <p:ext uri="{BB962C8B-B14F-4D97-AF65-F5344CB8AC3E}">
        <p14:creationId xmlns:p14="http://schemas.microsoft.com/office/powerpoint/2010/main" val="2062995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28</a:t>
            </a:fld>
            <a:endParaRPr lang="en-US" dirty="0"/>
          </a:p>
        </p:txBody>
      </p:sp>
    </p:spTree>
    <p:extLst>
      <p:ext uri="{BB962C8B-B14F-4D97-AF65-F5344CB8AC3E}">
        <p14:creationId xmlns:p14="http://schemas.microsoft.com/office/powerpoint/2010/main" val="3511700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15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927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7354"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35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52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67354" rtl="0" eaLnBrk="1" fontAlgn="auto" latinLnBrk="0" hangingPunct="1">
              <a:lnSpc>
                <a:spcPct val="100000"/>
              </a:lnSpc>
              <a:spcBef>
                <a:spcPts val="0"/>
              </a:spcBef>
              <a:spcAft>
                <a:spcPts val="0"/>
              </a:spcAft>
              <a:buClrTx/>
              <a:buSzTx/>
              <a:buFontTx/>
              <a:buNone/>
              <a:tabLst/>
              <a:defRPr/>
            </a:pPr>
            <a:fld id="{57BB548B-7504-45D1-90E8-7D060A9A16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6735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277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8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561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171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4CA419A-375B-4FAB-8017-B02787262F3B}" type="datetimeFigureOut">
              <a:rPr lang="en-US" smtClean="0"/>
              <a:t>1/25/2021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2418015-25FE-4034-9C5F-DAA303A4C87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4CA419A-375B-4FAB-8017-B02787262F3B}"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4CA419A-375B-4FAB-8017-B02787262F3B}"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4CA419A-375B-4FAB-8017-B02787262F3B}" type="datetimeFigureOut">
              <a:rPr lang="en-US" smtClean="0"/>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4CA419A-375B-4FAB-8017-B02787262F3B}" type="datetimeFigureOut">
              <a:rPr lang="en-US" smtClean="0"/>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A419A-375B-4FAB-8017-B02787262F3B}" type="datetimeFigureOut">
              <a:rPr lang="en-US" smtClean="0"/>
              <a:t>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4CA419A-375B-4FAB-8017-B02787262F3B}"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4CA419A-375B-4FAB-8017-B02787262F3B}"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2418015-25FE-4034-9C5F-DAA303A4C870}"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4CA419A-375B-4FAB-8017-B02787262F3B}" type="datetimeFigureOut">
              <a:rPr lang="en-US" smtClean="0"/>
              <a:t>1/25/2021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2418015-25FE-4034-9C5F-DAA303A4C870}"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34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
            <a:ext cx="6876047" cy="1443946"/>
          </a:xfrm>
        </p:spPr>
        <p:style>
          <a:lnRef idx="2">
            <a:schemeClr val="dk1"/>
          </a:lnRef>
          <a:fillRef idx="1">
            <a:schemeClr val="lt1"/>
          </a:fillRef>
          <a:effectRef idx="0">
            <a:schemeClr val="dk1"/>
          </a:effectRef>
          <a:fontRef idx="minor">
            <a:schemeClr val="dk1"/>
          </a:fontRef>
        </p:style>
        <p:txBody>
          <a:bodyPr>
            <a:noAutofit/>
          </a:bodyPr>
          <a:lstStyle/>
          <a:p>
            <a:pPr algn="ctr"/>
            <a:r>
              <a:rPr lang="en-US" sz="3200" dirty="0">
                <a:solidFill>
                  <a:schemeClr val="tx1"/>
                </a:solidFill>
              </a:rPr>
              <a:t>CHARLESTON/COLLETON </a:t>
            </a:r>
            <a:br>
              <a:rPr lang="en-US" sz="3200" dirty="0">
                <a:solidFill>
                  <a:schemeClr val="tx1"/>
                </a:solidFill>
              </a:rPr>
            </a:br>
            <a:r>
              <a:rPr lang="en-US" sz="3200" dirty="0">
                <a:solidFill>
                  <a:schemeClr val="tx1"/>
                </a:solidFill>
              </a:rPr>
              <a:t>COUNTY LINE RE-ESTABLISHMENT</a:t>
            </a:r>
            <a:br>
              <a:rPr lang="en-US" sz="3200" dirty="0">
                <a:solidFill>
                  <a:schemeClr val="tx1"/>
                </a:solidFill>
              </a:rPr>
            </a:br>
            <a:r>
              <a:rPr lang="en-US" sz="3200" dirty="0">
                <a:solidFill>
                  <a:schemeClr val="tx1"/>
                </a:solidFill>
              </a:rPr>
              <a:t>(EDISTO ISLAND)</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974" y="6369139"/>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ubtitle 2"/>
          <p:cNvSpPr txBox="1">
            <a:spLocks/>
          </p:cNvSpPr>
          <p:nvPr/>
        </p:nvSpPr>
        <p:spPr>
          <a:xfrm>
            <a:off x="6172200" y="5029200"/>
            <a:ext cx="2819399" cy="1137503"/>
          </a:xfrm>
          <a:prstGeom prst="rect">
            <a:avLst/>
          </a:prstGeom>
          <a:solidFill>
            <a:schemeClr val="bg1"/>
          </a:solidFill>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a:t>David Ballard, PLS</a:t>
            </a:r>
          </a:p>
          <a:p>
            <a:pPr marL="0" indent="0">
              <a:buNone/>
            </a:pPr>
            <a:r>
              <a:rPr lang="en-US" sz="1800" dirty="0"/>
              <a:t>Revenue and Fiscal Affairs</a:t>
            </a:r>
          </a:p>
          <a:p>
            <a:pPr marL="0" indent="0">
              <a:buNone/>
            </a:pPr>
            <a:r>
              <a:rPr lang="en-US" sz="1800" dirty="0"/>
              <a:t>Geodetic Survey  </a:t>
            </a: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33035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a:p>
          <a:p>
            <a:pPr marL="733806" lvl="3" indent="0">
              <a:buNone/>
            </a:pP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85900" y="469106"/>
            <a:ext cx="6172200" cy="857250"/>
          </a:xfrm>
        </p:spPr>
        <p:txBody>
          <a:bodyPr>
            <a:normAutofit/>
          </a:bodyPr>
          <a:lstStyle/>
          <a:p>
            <a:pPr algn="ctr"/>
            <a:r>
              <a:rPr lang="en-US" sz="2400" dirty="0">
                <a:solidFill>
                  <a:schemeClr val="tx1"/>
                </a:solidFill>
              </a:rPr>
              <a:t>SC Code of Law SECTION 27-2-105</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557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5, Title 4 	</a:t>
            </a:r>
          </a:p>
        </p:txBody>
      </p:sp>
      <p:sp>
        <p:nvSpPr>
          <p:cNvPr id="3" name="Content Placeholder 2"/>
          <p:cNvSpPr>
            <a:spLocks noGrp="1"/>
          </p:cNvSpPr>
          <p:nvPr>
            <p:ph idx="1"/>
          </p:nvPr>
        </p:nvSpPr>
        <p:spPr/>
        <p:txBody>
          <a:bodyPr>
            <a:normAutofit fontScale="85000" lnSpcReduction="10000"/>
          </a:bodyPr>
          <a:lstStyle/>
          <a:p>
            <a:r>
              <a:rPr lang="en-US" sz="2400" b="1" dirty="0"/>
              <a:t>Change of Boundaries</a:t>
            </a:r>
          </a:p>
          <a:p>
            <a:pPr marL="0" indent="0">
              <a:buNone/>
            </a:pPr>
            <a:endParaRPr lang="en-US" sz="2400" b="1" dirty="0"/>
          </a:p>
          <a:p>
            <a:pPr lvl="1"/>
            <a:r>
              <a:rPr lang="en-US" sz="1600" b="1" dirty="0"/>
              <a:t>S.C. Code § 4-5-120: Procedure </a:t>
            </a:r>
            <a:r>
              <a:rPr lang="en-US" sz="1700" b="1" dirty="0"/>
              <a:t>for annexing part of county- </a:t>
            </a:r>
            <a:r>
              <a:rPr lang="en-US" sz="1700" dirty="0"/>
              <a:t>governing body or 10 percent of registered voters petition in writing, shall deposit with the clerk of court an amount of money sufficient to cover the expenses of surveys , plats, annexation commission and the election to be held to determine whether the proposed annexation shall be effected and then file such resolution or petition in the office of the clerk of court</a:t>
            </a:r>
          </a:p>
          <a:p>
            <a:pPr marL="393192" lvl="1" indent="0">
              <a:buNone/>
            </a:pPr>
            <a:endParaRPr lang="en-US" sz="1500" dirty="0"/>
          </a:p>
          <a:p>
            <a:pPr lvl="1"/>
            <a:r>
              <a:rPr lang="en-US" sz="1800" b="1" dirty="0"/>
              <a:t>S.C. Code </a:t>
            </a:r>
            <a:r>
              <a:rPr lang="en-US" sz="1800" b="1"/>
              <a:t>§ 4-5-130</a:t>
            </a:r>
            <a:r>
              <a:rPr lang="en-US" sz="1800" b="1" dirty="0"/>
              <a:t>: </a:t>
            </a:r>
            <a:r>
              <a:rPr lang="en-US" sz="1700" b="1" dirty="0"/>
              <a:t>Appointment of Commission for annexation- </a:t>
            </a:r>
            <a:r>
              <a:rPr lang="en-US" sz="1700" dirty="0"/>
              <a:t>once presented to the governor then within 30 days the governor shall appoint a commission of four persons</a:t>
            </a:r>
          </a:p>
          <a:p>
            <a:pPr marL="393192" lvl="1" indent="0">
              <a:buNone/>
            </a:pPr>
            <a:r>
              <a:rPr lang="en-US" sz="1500" dirty="0"/>
              <a:t> </a:t>
            </a:r>
            <a:endParaRPr lang="en-US" sz="1600" dirty="0"/>
          </a:p>
          <a:p>
            <a:pPr lvl="1"/>
            <a:r>
              <a:rPr lang="en-US" sz="1800" b="1" dirty="0"/>
              <a:t>S.C. Code § 4-5-140: </a:t>
            </a:r>
            <a:r>
              <a:rPr lang="en-US" sz="1700" b="1" dirty="0"/>
              <a:t>Employment of Surveyors- </a:t>
            </a:r>
            <a:r>
              <a:rPr lang="en-US" sz="1700" dirty="0"/>
              <a:t>commission may contract for survey and location of the proposed change of line and for such purpose may employ 3 surveyors </a:t>
            </a:r>
          </a:p>
          <a:p>
            <a:pPr marL="393192" lvl="1" indent="0">
              <a:buNone/>
            </a:pPr>
            <a:endParaRPr lang="en-US" sz="1500" dirty="0"/>
          </a:p>
          <a:p>
            <a:pPr lvl="1"/>
            <a:r>
              <a:rPr lang="en-US" sz="1800" b="1" dirty="0"/>
              <a:t>S.C. Code § 4-5-170: </a:t>
            </a:r>
            <a:r>
              <a:rPr lang="en-US" sz="1700" b="1" dirty="0"/>
              <a:t>Governor shall order election; voting place; eligible electors- </a:t>
            </a:r>
            <a:r>
              <a:rPr lang="en-US" sz="1700" dirty="0"/>
              <a:t>to be held in an area sought to be transferred and an election to be held in the county to which the area is proposed to be transferred </a:t>
            </a:r>
          </a:p>
          <a:p>
            <a:pPr marL="393192" lvl="1" indent="0">
              <a:buNone/>
            </a:pPr>
            <a:endParaRPr lang="en-US" sz="1500" dirty="0"/>
          </a:p>
          <a:p>
            <a:pPr lvl="1"/>
            <a:r>
              <a:rPr lang="en-US" sz="1700" b="1" dirty="0"/>
              <a:t>Propose and adopt Legislation </a:t>
            </a:r>
          </a:p>
          <a:p>
            <a:pPr lvl="1"/>
            <a:endParaRPr lang="en-US" sz="1500" dirty="0"/>
          </a:p>
          <a:p>
            <a:pPr lvl="8"/>
            <a:endParaRPr lang="en-US" dirty="0"/>
          </a:p>
          <a:p>
            <a:pPr marL="978408" lvl="3"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7000"/>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142070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34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
            <a:ext cx="6876047" cy="1443946"/>
          </a:xfrm>
        </p:spPr>
        <p:style>
          <a:lnRef idx="2">
            <a:schemeClr val="dk1"/>
          </a:lnRef>
          <a:fillRef idx="1">
            <a:schemeClr val="lt1"/>
          </a:fillRef>
          <a:effectRef idx="0">
            <a:schemeClr val="dk1"/>
          </a:effectRef>
          <a:fontRef idx="minor">
            <a:schemeClr val="dk1"/>
          </a:fontRef>
        </p:style>
        <p:txBody>
          <a:bodyPr>
            <a:noAutofit/>
          </a:bodyPr>
          <a:lstStyle/>
          <a:p>
            <a:pPr algn="ctr"/>
            <a:r>
              <a:rPr lang="en-US" sz="3200" dirty="0">
                <a:solidFill>
                  <a:schemeClr val="tx1"/>
                </a:solidFill>
              </a:rPr>
              <a:t>CHARLESTON/COLLETON </a:t>
            </a:r>
            <a:br>
              <a:rPr lang="en-US" sz="3200" dirty="0">
                <a:solidFill>
                  <a:schemeClr val="tx1"/>
                </a:solidFill>
              </a:rPr>
            </a:br>
            <a:r>
              <a:rPr lang="en-US" sz="3200" dirty="0">
                <a:solidFill>
                  <a:schemeClr val="tx1"/>
                </a:solidFill>
              </a:rPr>
              <a:t>COUNTY LINE RE-ESTABLISHMENT</a:t>
            </a:r>
            <a:br>
              <a:rPr lang="en-US" sz="3200" dirty="0">
                <a:solidFill>
                  <a:schemeClr val="tx1"/>
                </a:solidFill>
              </a:rPr>
            </a:br>
            <a:r>
              <a:rPr lang="en-US" sz="3200" dirty="0">
                <a:solidFill>
                  <a:schemeClr val="tx1"/>
                </a:solidFill>
              </a:rPr>
              <a:t>(EDISTO ISLAND)</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974" y="6369139"/>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p:txBody>
          <a:bodyPr/>
          <a:lstStyle/>
          <a:p>
            <a:endParaRPr lang="en-US" dirty="0"/>
          </a:p>
        </p:txBody>
      </p:sp>
      <p:cxnSp>
        <p:nvCxnSpPr>
          <p:cNvPr id="5" name="Straight Connector 4"/>
          <p:cNvCxnSpPr/>
          <p:nvPr/>
        </p:nvCxnSpPr>
        <p:spPr>
          <a:xfrm flipH="1">
            <a:off x="2057400" y="5181600"/>
            <a:ext cx="76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7400" y="5334000"/>
            <a:ext cx="152400"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209800" y="5289461"/>
            <a:ext cx="762000" cy="30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8000" y="3657600"/>
            <a:ext cx="198120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029200" y="3352800"/>
            <a:ext cx="60960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638800" y="3352800"/>
            <a:ext cx="609600" cy="838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71800" y="5289461"/>
            <a:ext cx="76200" cy="4453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90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Act 259 of 1987</a:t>
            </a:r>
          </a:p>
        </p:txBody>
      </p:sp>
      <p:sp>
        <p:nvSpPr>
          <p:cNvPr id="6" name="Content Placeholder 2"/>
          <p:cNvSpPr txBox="1">
            <a:spLocks/>
          </p:cNvSpPr>
          <p:nvPr/>
        </p:nvSpPr>
        <p:spPr>
          <a:xfrm>
            <a:off x="613916" y="1524000"/>
            <a:ext cx="7996684" cy="4648200"/>
          </a:xfrm>
          <a:prstGeom prst="rect">
            <a:avLst/>
          </a:prstGeom>
        </p:spPr>
        <p:style>
          <a:lnRef idx="1">
            <a:schemeClr val="dk1"/>
          </a:lnRef>
          <a:fillRef idx="2">
            <a:schemeClr val="dk1"/>
          </a:fillRef>
          <a:effectRef idx="1">
            <a:schemeClr val="dk1"/>
          </a:effectRef>
          <a:fontRef idx="minor">
            <a:schemeClr val="dk1"/>
          </a:fontRef>
        </p:style>
        <p:txBody>
          <a:bodyPr vert="horz" tIns="0" anchor="ctr">
            <a:normAutofit fontScale="55000" lnSpcReduction="20000"/>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a:t>“AN ACT TO ALTER THE COUNTY LINES OF CHARLESTON AND COLLETON COUNTIES BY ANNEXING A CERTAIN PORTION OF CHARLESTON COUNTY TO COLLETON COUNTY…”</a:t>
            </a:r>
          </a:p>
          <a:p>
            <a:pPr marL="0" indent="0">
              <a:buNone/>
            </a:pPr>
            <a:endParaRPr lang="en-US" dirty="0"/>
          </a:p>
          <a:p>
            <a:pPr marL="0" indent="0">
              <a:buNone/>
            </a:pPr>
            <a:r>
              <a:rPr lang="en-US" dirty="0"/>
              <a:t>“Beginning at Point "A", the Eastern point of Colleton County on Edisto Beach, running Northwesterly along the centerline of Scott Creek to Point "B" on E. side Highway 174 at the centerline of Scott Creek, thence Southwesterly along the centerline of Scott Creek (the Northern boundary of Edisto Beach, Colleton County) to the intersection of Scott Creek with the centerline of Big Bay Creek, Point "C", thence along the centerline of Big Bay Creek in the direction of the flood tide to Point "D"; thence S 46 E 700 feet Southeastward on the centerline of Capt. John Cut to Point "E" at the centerline of Fishing Creek, thence along the centerline of Fishing Creek in the direction of the flood tide to Point "F"; then S 12 W 2700 feet to Point "G", the boundary of Tax Lot 4 of TMS 80-0-0, thence S 29 E 1200 feet along the boundary of Tax Lot 4, of TMS 80-0-0, to Point "H", thence N 67 E 2750 feet to Point "I" along the Northwestern boundary of Tax Lot 5 of TMS 80-0-0, thence N 40 30 E 2600 feet to Point "J", thence N 50 E 1200 feet along the Northwestern boundary of Tax Lot 5 of TMS 80-0-0 to Point "K", on the East side of S. C. Highway 174, thence S 45 E 35.4 feet to Point "L", thence N 60 E 3800 feet along the Northern boundary of TMS 22-0-0 to Point "M", thence N 77 E 1900 feet to Point "N", thence S 43 E 2600 feet to Point "O", thence along the centerline of the Creek in the direction of the ebb tide to the </a:t>
            </a:r>
            <a:r>
              <a:rPr lang="en-US" dirty="0" err="1"/>
              <a:t>highwater</a:t>
            </a:r>
            <a:r>
              <a:rPr lang="en-US" dirty="0"/>
              <a:t> line of the Atlantic Ocean, Point "P", thence along the </a:t>
            </a:r>
            <a:r>
              <a:rPr lang="en-US" dirty="0" err="1"/>
              <a:t>highwater</a:t>
            </a:r>
            <a:r>
              <a:rPr lang="en-US" dirty="0"/>
              <a:t> line of the Atlantic Ocean S 60 30 W 10,000 feet to Point "A" at the center of an inlet, the point of beginning.”</a:t>
            </a:r>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13</a:t>
            </a:fld>
            <a:endParaRPr lang="en-US" dirty="0"/>
          </a:p>
        </p:txBody>
      </p:sp>
    </p:spTree>
    <p:extLst>
      <p:ext uri="{BB962C8B-B14F-4D97-AF65-F5344CB8AC3E}">
        <p14:creationId xmlns:p14="http://schemas.microsoft.com/office/powerpoint/2010/main" val="2546276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SC CODE of LAW</a:t>
            </a:r>
          </a:p>
        </p:txBody>
      </p:sp>
      <p:sp>
        <p:nvSpPr>
          <p:cNvPr id="6" name="Content Placeholder 2"/>
          <p:cNvSpPr txBox="1">
            <a:spLocks/>
          </p:cNvSpPr>
          <p:nvPr/>
        </p:nvSpPr>
        <p:spPr>
          <a:xfrm>
            <a:off x="628649" y="1752600"/>
            <a:ext cx="7886700" cy="4038600"/>
          </a:xfrm>
          <a:prstGeom prst="rect">
            <a:avLst/>
          </a:prstGeom>
        </p:spPr>
        <p:txBody>
          <a:bodyPr vert="horz" tIns="0">
            <a:normAutofit/>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a:t>-Section 4-3-40. Charleston County: </a:t>
            </a:r>
          </a:p>
          <a:p>
            <a:pPr marL="0" indent="0">
              <a:buNone/>
            </a:pPr>
            <a:r>
              <a:rPr lang="en-US" dirty="0"/>
              <a:t>	SC Code of Law has not been Updated to Show this Annexation</a:t>
            </a:r>
          </a:p>
          <a:p>
            <a:pPr marL="0" indent="0">
              <a:buNone/>
            </a:pPr>
            <a:r>
              <a:rPr lang="en-US" dirty="0"/>
              <a:t>-Section 4-3-150 &amp; 4-3-160: Colleton County: </a:t>
            </a:r>
          </a:p>
          <a:p>
            <a:pPr marL="0" indent="0">
              <a:buNone/>
            </a:pPr>
            <a:r>
              <a:rPr lang="en-US" dirty="0"/>
              <a:t>	SC Code of Law has not been Updated to Show this Annexation</a:t>
            </a:r>
          </a:p>
          <a:p>
            <a:pPr marL="0" indent="0">
              <a:buNone/>
            </a:pPr>
            <a:endParaRPr lang="en-US" dirty="0"/>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14</a:t>
            </a:fld>
            <a:endParaRPr lang="en-US" dirty="0"/>
          </a:p>
        </p:txBody>
      </p:sp>
    </p:spTree>
    <p:extLst>
      <p:ext uri="{BB962C8B-B14F-4D97-AF65-F5344CB8AC3E}">
        <p14:creationId xmlns:p14="http://schemas.microsoft.com/office/powerpoint/2010/main" val="637377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764" y="815787"/>
            <a:ext cx="6987584" cy="5356413"/>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166504" y="868617"/>
            <a:ext cx="4810991" cy="457201"/>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1983 Annexation Map</a:t>
            </a:r>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15</a:t>
            </a:fld>
            <a:endParaRPr lang="en-US" dirty="0"/>
          </a:p>
        </p:txBody>
      </p:sp>
    </p:spTree>
    <p:extLst>
      <p:ext uri="{BB962C8B-B14F-4D97-AF65-F5344CB8AC3E}">
        <p14:creationId xmlns:p14="http://schemas.microsoft.com/office/powerpoint/2010/main" val="1959702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42" y="876904"/>
            <a:ext cx="7962828" cy="5234179"/>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28600" y="838199"/>
            <a:ext cx="5638800" cy="246501"/>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1800" dirty="0">
                <a:solidFill>
                  <a:schemeClr val="tx1"/>
                </a:solidFill>
              </a:rPr>
              <a:t>Colleton Plat Book C </a:t>
            </a:r>
            <a:r>
              <a:rPr lang="en-US" sz="1800" dirty="0" err="1">
                <a:solidFill>
                  <a:schemeClr val="tx1"/>
                </a:solidFill>
              </a:rPr>
              <a:t>pg</a:t>
            </a:r>
            <a:r>
              <a:rPr lang="en-US" sz="1800" dirty="0">
                <a:solidFill>
                  <a:schemeClr val="tx1"/>
                </a:solidFill>
              </a:rPr>
              <a:t> 83; Revised 1985 Annexation Plat</a:t>
            </a:r>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16</a:t>
            </a:fld>
            <a:endParaRPr lang="en-US" dirty="0"/>
          </a:p>
        </p:txBody>
      </p:sp>
    </p:spTree>
    <p:extLst>
      <p:ext uri="{BB962C8B-B14F-4D97-AF65-F5344CB8AC3E}">
        <p14:creationId xmlns:p14="http://schemas.microsoft.com/office/powerpoint/2010/main" val="245089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649" y="876904"/>
            <a:ext cx="7895814" cy="5234179"/>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28600" y="825683"/>
            <a:ext cx="2710296" cy="25901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1800" dirty="0">
                <a:solidFill>
                  <a:schemeClr val="tx1"/>
                </a:solidFill>
              </a:rPr>
              <a:t>1985 Annexation Plat</a:t>
            </a:r>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17</a:t>
            </a:fld>
            <a:endParaRPr lang="en-US" dirty="0"/>
          </a:p>
        </p:txBody>
      </p:sp>
      <p:sp>
        <p:nvSpPr>
          <p:cNvPr id="2" name="Oval 1"/>
          <p:cNvSpPr/>
          <p:nvPr/>
        </p:nvSpPr>
        <p:spPr>
          <a:xfrm>
            <a:off x="2667000" y="3200400"/>
            <a:ext cx="533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85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28600" y="825683"/>
            <a:ext cx="5029200" cy="25901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1800" dirty="0">
                <a:solidFill>
                  <a:schemeClr val="tx1"/>
                </a:solidFill>
              </a:rPr>
              <a:t>Various Plats from Charleston and Colleton Counties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4866" y="1209633"/>
            <a:ext cx="3918334" cy="5254627"/>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79713" y="482487"/>
            <a:ext cx="4886722" cy="6664948"/>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134040" y="-159406"/>
            <a:ext cx="5180721" cy="79248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1503" y="1188633"/>
            <a:ext cx="6144045" cy="5312078"/>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0" y="1142866"/>
            <a:ext cx="7001037" cy="527336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657" y="1189650"/>
            <a:ext cx="7028380" cy="5235206"/>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5951" y="1101123"/>
            <a:ext cx="7076164" cy="5424677"/>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723" y="1093323"/>
            <a:ext cx="8278248" cy="5342931"/>
          </a:xfrm>
          <a:prstGeom prst="rect">
            <a:avLst/>
          </a:prstGeom>
          <a:ln>
            <a:noFill/>
          </a:ln>
          <a:effectLst>
            <a:outerShdw blurRad="190500" algn="tl" rotWithShape="0">
              <a:srgbClr val="000000">
                <a:alpha val="70000"/>
              </a:srgbClr>
            </a:outerShdw>
          </a:effectLst>
        </p:spPr>
      </p:pic>
      <p:cxnSp>
        <p:nvCxnSpPr>
          <p:cNvPr id="16" name="Straight Connector 15"/>
          <p:cNvCxnSpPr/>
          <p:nvPr/>
        </p:nvCxnSpPr>
        <p:spPr>
          <a:xfrm>
            <a:off x="600236" y="1447800"/>
            <a:ext cx="2219164" cy="228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19400" y="1676400"/>
            <a:ext cx="1295400" cy="381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114800" y="2057400"/>
            <a:ext cx="838200" cy="381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953000" y="2438400"/>
            <a:ext cx="609600" cy="1589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562600" y="2597367"/>
            <a:ext cx="1143000" cy="2982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p:cNvCxnSpPr/>
          <p:nvPr/>
        </p:nvCxnSpPr>
        <p:spPr>
          <a:xfrm>
            <a:off x="6705600" y="2895600"/>
            <a:ext cx="1219200" cy="152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18</a:t>
            </a:fld>
            <a:endParaRPr lang="en-US" dirty="0"/>
          </a:p>
        </p:txBody>
      </p:sp>
    </p:spTree>
    <p:extLst>
      <p:ext uri="{BB962C8B-B14F-4D97-AF65-F5344CB8AC3E}">
        <p14:creationId xmlns:p14="http://schemas.microsoft.com/office/powerpoint/2010/main" val="366810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500"/>
                            </p:stCondLst>
                            <p:childTnLst>
                              <p:par>
                                <p:cTn id="13" presetID="22" presetClass="entr" presetSubtype="4"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2500"/>
                            </p:stCondLst>
                            <p:childTnLst>
                              <p:par>
                                <p:cTn id="17" presetID="22" presetClass="entr" presetSubtype="4"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3500"/>
                            </p:stCondLst>
                            <p:childTnLst>
                              <p:par>
                                <p:cTn id="21" presetID="22" presetClass="entr" presetSubtype="4"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par>
                          <p:cTn id="24" fill="hold">
                            <p:stCondLst>
                              <p:cond delay="4500"/>
                            </p:stCondLst>
                            <p:childTnLst>
                              <p:par>
                                <p:cTn id="25" presetID="22" presetClass="entr" presetSubtype="4" fill="hold" nodeType="after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par>
                          <p:cTn id="28" fill="hold">
                            <p:stCondLst>
                              <p:cond delay="5500"/>
                            </p:stCondLst>
                            <p:childTnLst>
                              <p:par>
                                <p:cTn id="29" presetID="22" presetClass="entr" presetSubtype="4" fill="hold"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par>
                          <p:cTn id="32" fill="hold">
                            <p:stCondLst>
                              <p:cond delay="6500"/>
                            </p:stCondLst>
                            <p:childTnLst>
                              <p:par>
                                <p:cTn id="33" presetID="22" presetClass="entr" presetSubtype="4" fill="hold"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2049"/>
                                        </p:tgtEl>
                                        <p:attrNameLst>
                                          <p:attrName>style.visibility</p:attrName>
                                        </p:attrNameLst>
                                      </p:cBhvr>
                                      <p:to>
                                        <p:strVal val="visible"/>
                                      </p:to>
                                    </p:set>
                                    <p:animEffect transition="in" filter="fade">
                                      <p:cBhvr>
                                        <p:cTn id="59"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218548"/>
            <a:ext cx="3429000" cy="257175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638" y="1218547"/>
            <a:ext cx="3455270" cy="2591453"/>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4683" y="3928111"/>
            <a:ext cx="3443180" cy="2582385"/>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28600" y="825683"/>
            <a:ext cx="3200400" cy="25901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1800" dirty="0">
                <a:solidFill>
                  <a:schemeClr val="tx1"/>
                </a:solidFill>
              </a:rPr>
              <a:t>Edisto State Park Boundary Survey</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3911037"/>
            <a:ext cx="3429000" cy="2571750"/>
          </a:xfrm>
          <a:prstGeom prst="rect">
            <a:avLst/>
          </a:prstGeom>
          <a:ln>
            <a:noFill/>
          </a:ln>
          <a:effectLst>
            <a:outerShdw blurRad="190500" algn="tl" rotWithShape="0">
              <a:srgbClr val="000000">
                <a:alpha val="70000"/>
              </a:srgbClr>
            </a:outerShdw>
          </a:effectLst>
        </p:spPr>
      </p:pic>
      <p:sp>
        <p:nvSpPr>
          <p:cNvPr id="11"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19</a:t>
            </a:fld>
            <a:endParaRPr lang="en-US" dirty="0"/>
          </a:p>
        </p:txBody>
      </p:sp>
    </p:spTree>
    <p:extLst>
      <p:ext uri="{BB962C8B-B14F-4D97-AF65-F5344CB8AC3E}">
        <p14:creationId xmlns:p14="http://schemas.microsoft.com/office/powerpoint/2010/main" val="972207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lstStyle/>
          <a:p>
            <a:r>
              <a:rPr lang="en-US" sz="4400" dirty="0"/>
              <a:t>Act No. 262 of 2014</a:t>
            </a:r>
          </a:p>
        </p:txBody>
      </p:sp>
      <p:sp>
        <p:nvSpPr>
          <p:cNvPr id="3" name="Content Placeholder 2"/>
          <p:cNvSpPr>
            <a:spLocks noGrp="1"/>
          </p:cNvSpPr>
          <p:nvPr>
            <p:ph idx="1"/>
          </p:nvPr>
        </p:nvSpPr>
        <p:spPr>
          <a:xfrm>
            <a:off x="381000" y="1828800"/>
            <a:ext cx="8382000" cy="4648200"/>
          </a:xfrm>
        </p:spPr>
        <p:txBody>
          <a:bodyPr>
            <a:normAutofit fontScale="40000" lnSpcReduction="20000"/>
          </a:bodyPr>
          <a:lstStyle/>
          <a:p>
            <a:r>
              <a:rPr lang="en-US" sz="4000" dirty="0"/>
              <a:t>An Act to amend </a:t>
            </a:r>
            <a:r>
              <a:rPr lang="en-US" sz="5000" b="1" dirty="0"/>
              <a:t>Section 27-2-105</a:t>
            </a:r>
          </a:p>
          <a:p>
            <a:pPr marL="0" indent="0">
              <a:buNone/>
            </a:pPr>
            <a:r>
              <a:rPr lang="en-US" sz="4000" dirty="0"/>
              <a:t> </a:t>
            </a:r>
          </a:p>
          <a:p>
            <a:r>
              <a:rPr lang="en-US" sz="4000" dirty="0"/>
              <a:t>Relating to the duties of the SC Geodetic Survey (SCGS) with respect to determining county boundaries</a:t>
            </a:r>
          </a:p>
          <a:p>
            <a:pPr marL="0" indent="0">
              <a:buNone/>
            </a:pPr>
            <a:endParaRPr lang="en-US" sz="2200" dirty="0"/>
          </a:p>
          <a:p>
            <a:r>
              <a:rPr lang="en-US" sz="4600" b="1" dirty="0"/>
              <a:t>Purpose: </a:t>
            </a:r>
          </a:p>
          <a:p>
            <a:pPr marL="0" indent="0">
              <a:buNone/>
            </a:pPr>
            <a:endParaRPr lang="en-US" b="1" dirty="0"/>
          </a:p>
          <a:p>
            <a:pPr lvl="2"/>
            <a:r>
              <a:rPr lang="en-US" sz="4000" dirty="0"/>
              <a:t>Exact and precise locations and boundaries of state’s political subdivisions are critical for services, enforcement of property rights and election of public officials. </a:t>
            </a:r>
          </a:p>
          <a:p>
            <a:pPr marL="667512" lvl="2" indent="0">
              <a:buNone/>
            </a:pPr>
            <a:endParaRPr lang="en-US" sz="4000" dirty="0"/>
          </a:p>
          <a:p>
            <a:pPr lvl="2"/>
            <a:r>
              <a:rPr lang="en-US" sz="4000" dirty="0"/>
              <a:t>Passage of time and growth has led to confusion over statutory county descriptions and the locations of county boundary lines </a:t>
            </a:r>
          </a:p>
          <a:p>
            <a:pPr marL="667512" lvl="2" indent="0">
              <a:buNone/>
            </a:pPr>
            <a:endParaRPr lang="en-US" sz="4000" dirty="0"/>
          </a:p>
          <a:p>
            <a:pPr lvl="2"/>
            <a:r>
              <a:rPr lang="en-US" sz="4000" dirty="0"/>
              <a:t>Technology exists now to cost-effectively provide definite and permanent markers of boundary lines </a:t>
            </a:r>
          </a:p>
          <a:p>
            <a:pPr marL="667512" lvl="2" indent="0">
              <a:buNone/>
            </a:pPr>
            <a:endParaRPr lang="en-US" sz="4000" dirty="0"/>
          </a:p>
          <a:p>
            <a:pPr lvl="2"/>
            <a:r>
              <a:rPr lang="en-US" sz="4000" dirty="0"/>
              <a:t>Necessary for state government and political subdivisions </a:t>
            </a:r>
          </a:p>
          <a:p>
            <a:pPr marL="667512" lvl="2" indent="0">
              <a:buNone/>
            </a:pPr>
            <a:endParaRPr lang="en-US" sz="4000" dirty="0"/>
          </a:p>
          <a:p>
            <a:pPr lvl="2"/>
            <a:r>
              <a:rPr lang="en-US" sz="4000" dirty="0"/>
              <a:t>SCGS is the appropriate instrument to vest with the necessary authority to resolve county boundary issues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77000"/>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3442756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649" y="1255731"/>
            <a:ext cx="7895814" cy="4476525"/>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28600" y="825683"/>
            <a:ext cx="2819400" cy="25901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1800" dirty="0">
                <a:solidFill>
                  <a:schemeClr val="tx1"/>
                </a:solidFill>
              </a:rPr>
              <a:t>Charleston Plat Book E </a:t>
            </a:r>
            <a:r>
              <a:rPr lang="en-US" sz="1800" dirty="0" err="1">
                <a:solidFill>
                  <a:schemeClr val="tx1"/>
                </a:solidFill>
              </a:rPr>
              <a:t>pg</a:t>
            </a:r>
            <a:r>
              <a:rPr lang="en-US" sz="1800" dirty="0">
                <a:solidFill>
                  <a:schemeClr val="tx1"/>
                </a:solidFill>
              </a:rPr>
              <a:t> 191</a:t>
            </a:r>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20</a:t>
            </a:fld>
            <a:endParaRPr lang="en-US" dirty="0"/>
          </a:p>
        </p:txBody>
      </p:sp>
    </p:spTree>
    <p:extLst>
      <p:ext uri="{BB962C8B-B14F-4D97-AF65-F5344CB8AC3E}">
        <p14:creationId xmlns:p14="http://schemas.microsoft.com/office/powerpoint/2010/main" val="2600232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649" y="1741697"/>
            <a:ext cx="7895814" cy="3504593"/>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28600" y="825683"/>
            <a:ext cx="2819400" cy="25901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1800" dirty="0">
                <a:solidFill>
                  <a:schemeClr val="tx1"/>
                </a:solidFill>
              </a:rPr>
              <a:t>Charleston Plat Book E </a:t>
            </a:r>
            <a:r>
              <a:rPr lang="en-US" sz="1800" dirty="0" err="1">
                <a:solidFill>
                  <a:schemeClr val="tx1"/>
                </a:solidFill>
              </a:rPr>
              <a:t>pg</a:t>
            </a:r>
            <a:r>
              <a:rPr lang="en-US" sz="1800" dirty="0">
                <a:solidFill>
                  <a:schemeClr val="tx1"/>
                </a:solidFill>
              </a:rPr>
              <a:t> 192</a:t>
            </a:r>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21</a:t>
            </a:fld>
            <a:endParaRPr lang="en-US" dirty="0"/>
          </a:p>
        </p:txBody>
      </p:sp>
    </p:spTree>
    <p:extLst>
      <p:ext uri="{BB962C8B-B14F-4D97-AF65-F5344CB8AC3E}">
        <p14:creationId xmlns:p14="http://schemas.microsoft.com/office/powerpoint/2010/main" val="2286119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864" y="1255731"/>
            <a:ext cx="7645383" cy="4476525"/>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28600" y="825683"/>
            <a:ext cx="2710296" cy="25901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1800" dirty="0">
                <a:solidFill>
                  <a:schemeClr val="tx1"/>
                </a:solidFill>
              </a:rPr>
              <a:t>Edisto Beach Master Plan</a:t>
            </a:r>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22</a:t>
            </a:fld>
            <a:endParaRPr lang="en-US" dirty="0"/>
          </a:p>
        </p:txBody>
      </p:sp>
    </p:spTree>
    <p:extLst>
      <p:ext uri="{BB962C8B-B14F-4D97-AF65-F5344CB8AC3E}">
        <p14:creationId xmlns:p14="http://schemas.microsoft.com/office/powerpoint/2010/main" val="1982053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57" y="1235469"/>
            <a:ext cx="7895814" cy="5216877"/>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28600" y="825683"/>
            <a:ext cx="3200400" cy="259018"/>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1800" dirty="0">
                <a:solidFill>
                  <a:schemeClr val="tx1"/>
                </a:solidFill>
              </a:rPr>
              <a:t>Edisto State Park Boundary Survey</a:t>
            </a:r>
          </a:p>
        </p:txBody>
      </p:sp>
      <p:sp>
        <p:nvSpPr>
          <p:cNvPr id="2" name="Oval 1"/>
          <p:cNvSpPr/>
          <p:nvPr/>
        </p:nvSpPr>
        <p:spPr>
          <a:xfrm>
            <a:off x="3276600" y="2286000"/>
            <a:ext cx="1447800" cy="457200"/>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23</a:t>
            </a:fld>
            <a:endParaRPr lang="en-US" dirty="0"/>
          </a:p>
        </p:txBody>
      </p:sp>
    </p:spTree>
    <p:extLst>
      <p:ext uri="{BB962C8B-B14F-4D97-AF65-F5344CB8AC3E}">
        <p14:creationId xmlns:p14="http://schemas.microsoft.com/office/powerpoint/2010/main" val="156220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961449"/>
            <a:ext cx="3347397" cy="5234179"/>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568798" y="684195"/>
            <a:ext cx="2936402" cy="246501"/>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1800" dirty="0">
                <a:solidFill>
                  <a:schemeClr val="tx1"/>
                </a:solidFill>
              </a:rPr>
              <a:t>Charleston Plat Book CL </a:t>
            </a:r>
            <a:r>
              <a:rPr lang="en-US" sz="1800" dirty="0" err="1">
                <a:solidFill>
                  <a:schemeClr val="tx1"/>
                </a:solidFill>
              </a:rPr>
              <a:t>pg</a:t>
            </a:r>
            <a:r>
              <a:rPr lang="en-US" sz="1800" dirty="0">
                <a:solidFill>
                  <a:schemeClr val="tx1"/>
                </a:solidFill>
              </a:rPr>
              <a:t> 109</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1600200"/>
            <a:ext cx="5211812" cy="343466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31" y="2362200"/>
            <a:ext cx="3880759" cy="2207403"/>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801" y="1600200"/>
            <a:ext cx="4800600" cy="3434660"/>
          </a:xfrm>
          <a:prstGeom prst="rect">
            <a:avLst/>
          </a:prstGeom>
          <a:ln>
            <a:noFill/>
          </a:ln>
          <a:effectLst>
            <a:outerShdw blurRad="190500" algn="tl" rotWithShape="0">
              <a:srgbClr val="000000">
                <a:alpha val="70000"/>
              </a:srgbClr>
            </a:outerShdw>
          </a:effectLst>
        </p:spPr>
      </p:pic>
      <p:sp>
        <p:nvSpPr>
          <p:cNvPr id="11" name="Title 1"/>
          <p:cNvSpPr txBox="1">
            <a:spLocks/>
          </p:cNvSpPr>
          <p:nvPr/>
        </p:nvSpPr>
        <p:spPr>
          <a:xfrm>
            <a:off x="4876800" y="684766"/>
            <a:ext cx="2936402" cy="246501"/>
          </a:xfrm>
          <a:prstGeom prst="rect">
            <a:avLst/>
          </a:prstGeom>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1800" dirty="0">
                <a:solidFill>
                  <a:schemeClr val="tx1"/>
                </a:solidFill>
              </a:rPr>
              <a:t>Charleston Plat Book EJ </a:t>
            </a:r>
            <a:r>
              <a:rPr lang="en-US" sz="1800" dirty="0" err="1">
                <a:solidFill>
                  <a:schemeClr val="tx1"/>
                </a:solidFill>
              </a:rPr>
              <a:t>pg</a:t>
            </a:r>
            <a:r>
              <a:rPr lang="en-US" sz="1800" dirty="0">
                <a:solidFill>
                  <a:schemeClr val="tx1"/>
                </a:solidFill>
              </a:rPr>
              <a:t> 158</a:t>
            </a:r>
          </a:p>
        </p:txBody>
      </p:sp>
      <p:cxnSp>
        <p:nvCxnSpPr>
          <p:cNvPr id="4" name="Straight Connector 3"/>
          <p:cNvCxnSpPr/>
          <p:nvPr/>
        </p:nvCxnSpPr>
        <p:spPr>
          <a:xfrm>
            <a:off x="457200" y="3124200"/>
            <a:ext cx="3048000" cy="762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122693" y="3733801"/>
            <a:ext cx="4792707" cy="761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24</a:t>
            </a:fld>
            <a:endParaRPr lang="en-US" dirty="0"/>
          </a:p>
        </p:txBody>
      </p:sp>
    </p:spTree>
    <p:extLst>
      <p:ext uri="{BB962C8B-B14F-4D97-AF65-F5344CB8AC3E}">
        <p14:creationId xmlns:p14="http://schemas.microsoft.com/office/powerpoint/2010/main" val="8602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3625" y="2218584"/>
            <a:ext cx="3347397" cy="2510547"/>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2148" y="533399"/>
            <a:ext cx="5211812" cy="2533519"/>
          </a:xfrm>
          <a:prstGeom prst="rect">
            <a:avLst/>
          </a:prstGeom>
          <a:ln>
            <a:noFill/>
          </a:ln>
          <a:effectLst>
            <a:outerShdw blurRad="190500" algn="tl" rotWithShape="0">
              <a:srgbClr val="000000">
                <a:alpha val="70000"/>
              </a:srgbClr>
            </a:outerShdw>
          </a:effectLst>
        </p:spPr>
      </p:pic>
      <p:sp>
        <p:nvSpPr>
          <p:cNvPr id="12"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25</a:t>
            </a:fld>
            <a:endParaRPr lang="en-US"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3702660"/>
            <a:ext cx="3347396" cy="2510547"/>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568904" y="4144331"/>
            <a:ext cx="3347397" cy="16272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763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1000" y="923601"/>
            <a:ext cx="8305800" cy="5454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381000" y="3124200"/>
            <a:ext cx="8305800" cy="457201"/>
          </a:xfrm>
          <a:prstGeom prst="rect">
            <a:avLst/>
          </a:prstGeom>
          <a:solidFill>
            <a:srgbClr val="FFFFFF">
              <a:shade val="85000"/>
            </a:srgbClr>
          </a:solidFill>
          <a:ln w="28575">
            <a:solidFill>
              <a:schemeClr val="tx1"/>
            </a:solidFill>
          </a:ln>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http://rfa.sc.gov/geodetic/cb_projectlist/charcoll</a:t>
            </a:r>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26</a:t>
            </a:fld>
            <a:endParaRPr lang="en-US" dirty="0"/>
          </a:p>
        </p:txBody>
      </p:sp>
    </p:spTree>
    <p:extLst>
      <p:ext uri="{BB962C8B-B14F-4D97-AF65-F5344CB8AC3E}">
        <p14:creationId xmlns:p14="http://schemas.microsoft.com/office/powerpoint/2010/main" val="23562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42" y="1409700"/>
            <a:ext cx="8909516" cy="943514"/>
          </a:xfrm>
        </p:spPr>
        <p:txBody>
          <a:bodyPr>
            <a:noAutofit/>
          </a:bodyPr>
          <a:lstStyle/>
          <a:p>
            <a:pPr algn="ctr"/>
            <a:r>
              <a:rPr lang="en-US" sz="4050" dirty="0">
                <a:solidFill>
                  <a:schemeClr val="tx1"/>
                </a:solidFill>
              </a:rPr>
              <a:t>SIGNIFICANT IMPACTS?</a:t>
            </a:r>
          </a:p>
        </p:txBody>
      </p:sp>
      <p:sp>
        <p:nvSpPr>
          <p:cNvPr id="5" name="Slide Number Placeholder 4"/>
          <p:cNvSpPr>
            <a:spLocks noGrp="1"/>
          </p:cNvSpPr>
          <p:nvPr>
            <p:ph type="sldNum" sz="quarter" idx="4294967295"/>
          </p:nvPr>
        </p:nvSpPr>
        <p:spPr/>
        <p:txBody>
          <a:bodyPr/>
          <a:lstStyle/>
          <a:p>
            <a:fld id="{71BD9442-7015-4E1E-A751-FB3645ED61D5}" type="slidenum">
              <a:rPr lang="en-US" smtClean="0"/>
              <a:t>27</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080347" y="2438400"/>
            <a:ext cx="6909661" cy="9435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1800" dirty="0">
                <a:solidFill>
                  <a:schemeClr val="tx1"/>
                </a:solidFill>
                <a:effectLst/>
              </a:rPr>
              <a:t>A significant impact for this section of boundary has been defined as a residence or a place of business being found in a different county based on the re-established boundary.</a:t>
            </a:r>
            <a:endParaRPr lang="en-US" sz="1800" dirty="0">
              <a:solidFill>
                <a:schemeClr val="tx1"/>
              </a:solidFill>
            </a:endParaRPr>
          </a:p>
        </p:txBody>
      </p:sp>
      <p:sp>
        <p:nvSpPr>
          <p:cNvPr id="9" name="Title 1"/>
          <p:cNvSpPr txBox="1">
            <a:spLocks/>
          </p:cNvSpPr>
          <p:nvPr/>
        </p:nvSpPr>
        <p:spPr>
          <a:xfrm>
            <a:off x="609600" y="4038600"/>
            <a:ext cx="8077200" cy="1400714"/>
          </a:xfrm>
          <a:prstGeom prst="rect">
            <a:avLst/>
          </a:prstGeom>
          <a:ln w="6350" cap="rnd">
            <a:noFill/>
          </a:ln>
        </p:spPr>
        <p:txBody>
          <a:bodyPr vert="horz" rtlCol="0" anchor="b" anchorCtr="0">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1800" dirty="0">
                <a:solidFill>
                  <a:schemeClr val="tx1"/>
                </a:solidFill>
                <a:effectLst/>
              </a:rPr>
              <a:t>Reviewed Close to 57 Properties Along the nearly 3.32 Mile Section of Re-established Boundary:</a:t>
            </a:r>
          </a:p>
          <a:p>
            <a:pPr algn="ctr"/>
            <a:endParaRPr lang="en-US" sz="1800" dirty="0">
              <a:solidFill>
                <a:schemeClr val="tx1"/>
              </a:solidFill>
              <a:effectLst/>
            </a:endParaRPr>
          </a:p>
          <a:p>
            <a:pPr algn="ctr"/>
            <a:endParaRPr lang="en-US" sz="1800" dirty="0">
              <a:solidFill>
                <a:schemeClr val="tx1"/>
              </a:solidFill>
              <a:effectLst/>
            </a:endParaRPr>
          </a:p>
          <a:p>
            <a:pPr algn="ctr"/>
            <a:r>
              <a:rPr lang="en-US" sz="1800" dirty="0">
                <a:solidFill>
                  <a:schemeClr val="tx1"/>
                </a:solidFill>
                <a:effectLst/>
              </a:rPr>
              <a:t>Determined 0 Significant Impacts</a:t>
            </a:r>
          </a:p>
          <a:p>
            <a:pPr algn="ctr"/>
            <a:r>
              <a:rPr lang="en-US" sz="1800" dirty="0">
                <a:solidFill>
                  <a:schemeClr val="tx1"/>
                </a:solidFill>
                <a:effectLst/>
              </a:rPr>
              <a:t>(Per the Definition Above)</a:t>
            </a:r>
          </a:p>
        </p:txBody>
      </p:sp>
    </p:spTree>
    <p:extLst>
      <p:ext uri="{BB962C8B-B14F-4D97-AF65-F5344CB8AC3E}">
        <p14:creationId xmlns:p14="http://schemas.microsoft.com/office/powerpoint/2010/main" val="4168008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94" y="1447800"/>
            <a:ext cx="8909516" cy="943514"/>
          </a:xfrm>
        </p:spPr>
        <p:txBody>
          <a:bodyPr>
            <a:noAutofit/>
          </a:bodyPr>
          <a:lstStyle/>
          <a:p>
            <a:pPr algn="ctr"/>
            <a:r>
              <a:rPr lang="en-US" sz="4050" dirty="0">
                <a:solidFill>
                  <a:schemeClr val="tx1"/>
                </a:solidFill>
              </a:rPr>
              <a:t>QUESTIONS?</a:t>
            </a:r>
            <a:br>
              <a:rPr lang="en-US" sz="4050" dirty="0">
                <a:solidFill>
                  <a:schemeClr val="tx1"/>
                </a:solidFill>
              </a:rPr>
            </a:br>
            <a:r>
              <a:rPr lang="en-US" sz="2000" dirty="0">
                <a:solidFill>
                  <a:schemeClr val="tx1"/>
                </a:solidFill>
              </a:rPr>
              <a:t>Or Information You Would Like to Provide?</a:t>
            </a:r>
            <a:endParaRPr lang="en-US" sz="4050" dirty="0">
              <a:solidFill>
                <a:schemeClr val="tx1"/>
              </a:solidFill>
            </a:endParaRPr>
          </a:p>
        </p:txBody>
      </p:sp>
      <p:sp>
        <p:nvSpPr>
          <p:cNvPr id="5" name="Slide Number Placeholder 4"/>
          <p:cNvSpPr>
            <a:spLocks noGrp="1"/>
          </p:cNvSpPr>
          <p:nvPr>
            <p:ph type="sldNum" sz="quarter" idx="4294967295"/>
          </p:nvPr>
        </p:nvSpPr>
        <p:spPr/>
        <p:txBody>
          <a:bodyPr/>
          <a:lstStyle/>
          <a:p>
            <a:fld id="{71BD9442-7015-4E1E-A751-FB3645ED61D5}" type="slidenum">
              <a:rPr lang="en-US" smtClean="0"/>
              <a:t>28</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3581400"/>
            <a:ext cx="8077200" cy="943514"/>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dirty="0">
                <a:solidFill>
                  <a:schemeClr val="tx1"/>
                </a:solidFill>
              </a:rPr>
              <a:t>PLEASE CALL: </a:t>
            </a:r>
            <a:r>
              <a:rPr lang="en-US" sz="2400" u="sng" dirty="0">
                <a:solidFill>
                  <a:schemeClr val="accent1"/>
                </a:solidFill>
              </a:rPr>
              <a:t>803-734-0959</a:t>
            </a:r>
            <a:r>
              <a:rPr lang="en-US" sz="2400" dirty="0">
                <a:solidFill>
                  <a:schemeClr val="tx1"/>
                </a:solidFill>
              </a:rPr>
              <a:t>   </a:t>
            </a:r>
          </a:p>
          <a:p>
            <a:pPr algn="ctr"/>
            <a:r>
              <a:rPr lang="en-US" sz="2400" dirty="0">
                <a:solidFill>
                  <a:schemeClr val="tx1"/>
                </a:solidFill>
              </a:rPr>
              <a:t>       or EMAIL:  </a:t>
            </a:r>
            <a:r>
              <a:rPr lang="en-US" sz="2400" u="sng" dirty="0">
                <a:solidFill>
                  <a:schemeClr val="accent1"/>
                </a:solidFill>
              </a:rPr>
              <a:t>boundary@rfa.sc.gov</a:t>
            </a:r>
          </a:p>
          <a:p>
            <a:pPr algn="ctr"/>
            <a:r>
              <a:rPr lang="en-US" sz="2400" dirty="0">
                <a:solidFill>
                  <a:schemeClr val="tx1"/>
                </a:solidFill>
              </a:rPr>
              <a:t>We Will Work to Address Questions Promptly or Direct Questions to the Appropriate Agency or Jurisdictional Entity</a:t>
            </a:r>
          </a:p>
        </p:txBody>
      </p:sp>
    </p:spTree>
    <p:extLst>
      <p:ext uri="{BB962C8B-B14F-4D97-AF65-F5344CB8AC3E}">
        <p14:creationId xmlns:p14="http://schemas.microsoft.com/office/powerpoint/2010/main" val="3024756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6468"/>
            <a:ext cx="8005572" cy="4250532"/>
          </a:xfrm>
        </p:spPr>
        <p:txBody>
          <a:bodyPr>
            <a:normAutofit fontScale="55000" lnSpcReduction="20000"/>
          </a:bodyPr>
          <a:lstStyle/>
          <a:p>
            <a:r>
              <a:rPr lang="en-US" sz="2625" b="1" dirty="0"/>
              <a:t>Role of South Carolina Geodetic Survey </a:t>
            </a:r>
          </a:p>
          <a:p>
            <a:pPr marL="733806" lvl="3" indent="0">
              <a:buNone/>
            </a:pPr>
            <a:endParaRPr lang="en-US" sz="1800" b="1" dirty="0"/>
          </a:p>
          <a:p>
            <a:pPr lvl="3"/>
            <a:r>
              <a:rPr lang="en-US" sz="2175" dirty="0"/>
              <a:t>(1994) Dispute between two or more counties- SCGS will act as mediator to resolve the dispute </a:t>
            </a:r>
          </a:p>
          <a:p>
            <a:pPr marL="0" indent="0">
              <a:buNone/>
            </a:pPr>
            <a:endParaRPr lang="en-US" b="1" dirty="0"/>
          </a:p>
          <a:p>
            <a:pPr lvl="3"/>
            <a:r>
              <a:rPr lang="en-US" sz="2175" dirty="0"/>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p>
          <a:p>
            <a:pPr lvl="3"/>
            <a:r>
              <a:rPr lang="en-US" sz="2175" dirty="0"/>
              <a:t>(2014) SCGS will clarify county boundaries as defined in Chapter 3, Title 4</a:t>
            </a:r>
          </a:p>
          <a:p>
            <a:pPr marL="733806" lvl="3" indent="0">
              <a:buNone/>
            </a:pPr>
            <a:endParaRPr lang="en-US" sz="2175" dirty="0"/>
          </a:p>
          <a:p>
            <a:pPr lvl="3"/>
            <a:r>
              <a:rPr lang="en-US" sz="2175" dirty="0"/>
              <a:t>(2014) SCGS will analyze archival and other evidence and perform field surveys to position geographically all county boundaries in accordance with statutory descriptions</a:t>
            </a:r>
          </a:p>
          <a:p>
            <a:pPr marL="978408" lvl="3" indent="0">
              <a:buNone/>
            </a:pPr>
            <a:endParaRPr lang="en-US" sz="2175" dirty="0"/>
          </a:p>
          <a:p>
            <a:pPr lvl="3"/>
            <a:r>
              <a:rPr lang="en-US" sz="2175" dirty="0"/>
              <a:t>(2014) T</a:t>
            </a:r>
            <a:r>
              <a:rPr lang="en-US" dirty="0"/>
              <a:t>o amend section 27-2-105, Code of Laws of South Carolina, 1976, relating to the duties of the South Carolina Geodetic Survey (SCGS) with respect to determining county boundaries, so as to authorize and direct the SCGS to clarify county boundaries and mediate boundary disputes between counties by providing a procedure allowing the SCGS administratively to adjust county boundaries, to provide the procedures including notice that SCGS must follow in making such adjustments, to provide that affected parties may appeal these adjustments to the Administrative Law Court in a de novo hearing, to provide the method of determining the effective date of these administrative county boundary adjustments and the notice requirements for these adjustments to be effective and to provide that nothing contained in this administrative process restricts the authority of the General Assembly by legislative enactment to adjust or otherwise clarify county boundaries by legislative enactment.</a:t>
            </a:r>
            <a:endParaRPr lang="en-US" sz="2175" dirty="0"/>
          </a:p>
          <a:p>
            <a:pPr marL="733806" lvl="3" indent="0">
              <a:buNone/>
            </a:pPr>
            <a:endParaRPr lang="en-US" sz="1800" dirty="0">
              <a:solidFill>
                <a:schemeClr val="bg1"/>
              </a:solidFill>
            </a:endParaRPr>
          </a:p>
          <a:p>
            <a:pPr marL="733806" lvl="3" indent="0">
              <a:buNone/>
            </a:pP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47800" y="762000"/>
            <a:ext cx="6172200" cy="834629"/>
          </a:xfrm>
        </p:spPr>
        <p:txBody>
          <a:bodyPr vert="horz" lIns="0" rIns="0" bIns="0" anchor="b">
            <a:normAutofit/>
          </a:bodyPr>
          <a:lstStyle/>
          <a:p>
            <a:r>
              <a:rPr lang="en-US" sz="3200" dirty="0"/>
              <a:t>SC Code of Law and Act 262 Of 2014</a:t>
            </a:r>
          </a:p>
        </p:txBody>
      </p:sp>
      <p:sp>
        <p:nvSpPr>
          <p:cNvPr id="6" name="TextBox 5"/>
          <p:cNvSpPr txBox="1"/>
          <p:nvPr/>
        </p:nvSpPr>
        <p:spPr>
          <a:xfrm>
            <a:off x="304800" y="6017796"/>
            <a:ext cx="4441253"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Op. S.C. Atty. Gen. 2016 (S.C.A.G. March 1, 2016)</a:t>
            </a:r>
          </a:p>
        </p:txBody>
      </p:sp>
      <p:sp>
        <p:nvSpPr>
          <p:cNvPr id="7" name="TextBox 6"/>
          <p:cNvSpPr txBox="1"/>
          <p:nvPr/>
        </p:nvSpPr>
        <p:spPr>
          <a:xfrm>
            <a:off x="304799" y="6429961"/>
            <a:ext cx="4441253"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Op. S.C. Atty. Gen. 2018 (S.C.A.G. May 22, 2018)</a:t>
            </a:r>
          </a:p>
        </p:txBody>
      </p:sp>
    </p:spTree>
    <p:extLst>
      <p:ext uri="{BB962C8B-B14F-4D97-AF65-F5344CB8AC3E}">
        <p14:creationId xmlns:p14="http://schemas.microsoft.com/office/powerpoint/2010/main" val="1328655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066800"/>
            <a:ext cx="5181600" cy="533400"/>
          </a:xfrm>
        </p:spPr>
        <p:txBody>
          <a:bodyPr vert="horz" lIns="0" rIns="0" bIns="0" anchor="b">
            <a:normAutofit/>
          </a:bodyPr>
          <a:lstStyle/>
          <a:p>
            <a:r>
              <a:rPr lang="en-US" sz="3200" dirty="0"/>
              <a:t>Steps for Clarifying Boundaries </a:t>
            </a:r>
          </a:p>
        </p:txBody>
      </p:sp>
      <p:sp>
        <p:nvSpPr>
          <p:cNvPr id="3" name="Content Placeholder 2"/>
          <p:cNvSpPr>
            <a:spLocks noGrp="1"/>
          </p:cNvSpPr>
          <p:nvPr>
            <p:ph idx="1"/>
          </p:nvPr>
        </p:nvSpPr>
        <p:spPr/>
        <p:txBody>
          <a:bodyPr>
            <a:normAutofit lnSpcReduction="10000"/>
          </a:bodyPr>
          <a:lstStyle/>
          <a:p>
            <a:endParaRPr lang="en-US" dirty="0"/>
          </a:p>
          <a:p>
            <a:r>
              <a:rPr lang="en-US" sz="2400" dirty="0"/>
              <a:t>Notify County Administrators in advance of planned work</a:t>
            </a:r>
          </a:p>
          <a:p>
            <a:r>
              <a:rPr lang="en-US" sz="2400" dirty="0"/>
              <a:t>Conduct historical research for documentary evidence of boundaries  </a:t>
            </a:r>
          </a:p>
          <a:p>
            <a:r>
              <a:rPr lang="en-US" sz="2400" dirty="0"/>
              <a:t>Perform field work to locate monuments and corroborating evidence and position on State Plane Coordinates</a:t>
            </a:r>
          </a:p>
          <a:p>
            <a:r>
              <a:rPr lang="en-US" sz="2400" dirty="0"/>
              <a:t>Share preliminary findings with county officials for impact analysis and to plan public meetings</a:t>
            </a:r>
          </a:p>
          <a:p>
            <a:r>
              <a:rPr lang="en-US" sz="2400" dirty="0"/>
              <a:t>Receive feedback and input from local officials and public</a:t>
            </a:r>
          </a:p>
          <a:p>
            <a:r>
              <a:rPr lang="en-US" sz="2400" dirty="0"/>
              <a:t>Review and update findings, as appropriate</a:t>
            </a:r>
          </a:p>
          <a:p>
            <a:r>
              <a:rPr lang="en-US" sz="2400" dirty="0"/>
              <a:t>Work to build cooperation with affected parties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516216"/>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prstClr val="black">
                    <a:tint val="75000"/>
                  </a:prst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Georgia"/>
              <a:ea typeface="+mn-ea"/>
              <a:cs typeface="+mn-cs"/>
            </a:endParaRPr>
          </a:p>
        </p:txBody>
      </p:sp>
    </p:spTree>
    <p:extLst>
      <p:ext uri="{BB962C8B-B14F-4D97-AF65-F5344CB8AC3E}">
        <p14:creationId xmlns:p14="http://schemas.microsoft.com/office/powerpoint/2010/main" val="1999060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8784" y="1687143"/>
            <a:ext cx="3146432" cy="4073081"/>
          </a:xfrm>
          <a:ln>
            <a:solidFill>
              <a:schemeClr val="tx1"/>
            </a:solidFill>
          </a:ln>
        </p:spPr>
      </p:pic>
      <p:sp>
        <p:nvSpPr>
          <p:cNvPr id="6" name="Title 4"/>
          <p:cNvSpPr txBox="1">
            <a:spLocks/>
          </p:cNvSpPr>
          <p:nvPr/>
        </p:nvSpPr>
        <p:spPr>
          <a:xfrm>
            <a:off x="725022" y="685800"/>
            <a:ext cx="7886700" cy="511709"/>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75" b="0" i="0" u="none" strike="noStrike" kern="1200" cap="none" spc="0" normalizeH="0" baseline="0" noProof="0" dirty="0">
                <a:ln>
                  <a:noFill/>
                </a:ln>
                <a:solidFill>
                  <a:prstClr val="black"/>
                </a:solidFill>
                <a:effectLst/>
                <a:uLnTx/>
                <a:uFillTx/>
                <a:latin typeface="Georgia"/>
                <a:ea typeface="+mj-ea"/>
                <a:cs typeface="+mj-cs"/>
              </a:rPr>
              <a:t>Public Meeting Notification </a:t>
            </a:r>
            <a:r>
              <a:rPr kumimoji="0" lang="en-US" sz="2700" b="0" i="0" u="none" strike="noStrike" kern="1200" cap="none" spc="0" normalizeH="0" baseline="0" noProof="0" dirty="0">
                <a:ln>
                  <a:noFill/>
                </a:ln>
                <a:solidFill>
                  <a:prstClr val="black"/>
                </a:solidFill>
                <a:effectLst/>
                <a:uLnTx/>
                <a:uFillTx/>
                <a:latin typeface="Georgia"/>
                <a:ea typeface="+mj-ea"/>
                <a:cs typeface="+mj-cs"/>
              </a:rPr>
              <a:t>(Example)</a:t>
            </a:r>
          </a:p>
        </p:txBody>
      </p:sp>
      <p:sp>
        <p:nvSpPr>
          <p:cNvPr id="5"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5</a:t>
            </a:fld>
            <a:endParaRPr lang="en-US" dirty="0"/>
          </a:p>
        </p:txBody>
      </p:sp>
    </p:spTree>
    <p:extLst>
      <p:ext uri="{BB962C8B-B14F-4D97-AF65-F5344CB8AC3E}">
        <p14:creationId xmlns:p14="http://schemas.microsoft.com/office/powerpoint/2010/main" val="4097195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652155"/>
            <a:ext cx="6441144" cy="4977245"/>
          </a:xfrm>
          <a:ln>
            <a:solidFill>
              <a:schemeClr val="tx1"/>
            </a:solidFill>
          </a:ln>
        </p:spPr>
      </p:pic>
      <p:sp>
        <p:nvSpPr>
          <p:cNvPr id="5" name="Title 4"/>
          <p:cNvSpPr>
            <a:spLocks noGrp="1"/>
          </p:cNvSpPr>
          <p:nvPr>
            <p:ph type="title"/>
          </p:nvPr>
        </p:nvSpPr>
        <p:spPr>
          <a:xfrm>
            <a:off x="725022" y="685800"/>
            <a:ext cx="7886700" cy="511709"/>
          </a:xfrm>
        </p:spPr>
        <p:txBody>
          <a:bodyPr>
            <a:normAutofit fontScale="90000"/>
          </a:bodyPr>
          <a:lstStyle/>
          <a:p>
            <a:pPr algn="ctr"/>
            <a:r>
              <a:rPr lang="en-US" sz="3675" dirty="0">
                <a:solidFill>
                  <a:schemeClr val="tx1"/>
                </a:solidFill>
              </a:rPr>
              <a:t>Public Meeting Notification </a:t>
            </a:r>
            <a:r>
              <a:rPr lang="en-US" sz="2700" dirty="0">
                <a:solidFill>
                  <a:schemeClr val="tx1"/>
                </a:solidFill>
              </a:rPr>
              <a:t>(Example)</a:t>
            </a:r>
          </a:p>
        </p:txBody>
      </p:sp>
      <p:sp>
        <p:nvSpPr>
          <p:cNvPr id="6" name="Slide Number Placeholder 4"/>
          <p:cNvSpPr>
            <a:spLocks noGrp="1"/>
          </p:cNvSpPr>
          <p:nvPr>
            <p:ph type="sldNum" sz="quarter" idx="4294967295"/>
          </p:nvPr>
        </p:nvSpPr>
        <p:spPr>
          <a:xfrm>
            <a:off x="7924800" y="6356350"/>
            <a:ext cx="762000" cy="365125"/>
          </a:xfrm>
        </p:spPr>
        <p:txBody>
          <a:bodyPr/>
          <a:lstStyle/>
          <a:p>
            <a:fld id="{71BD9442-7015-4E1E-A751-FB3645ED61D5}" type="slidenum">
              <a:rPr lang="en-US" smtClean="0"/>
              <a:t>6</a:t>
            </a:fld>
            <a:endParaRPr lang="en-US" dirty="0"/>
          </a:p>
        </p:txBody>
      </p:sp>
    </p:spTree>
    <p:extLst>
      <p:ext uri="{BB962C8B-B14F-4D97-AF65-F5344CB8AC3E}">
        <p14:creationId xmlns:p14="http://schemas.microsoft.com/office/powerpoint/2010/main" val="3168735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a:solidFill>
                  <a:schemeClr val="tx1"/>
                </a:solidFill>
                <a:effectLst/>
              </a:rPr>
              <a:t>Scatter Gram of Differences</a:t>
            </a:r>
            <a:br>
              <a:rPr lang="en-US" sz="3600" dirty="0">
                <a:solidFill>
                  <a:schemeClr val="tx1"/>
                </a:solidFill>
                <a:effectLst/>
              </a:rPr>
            </a:br>
            <a:r>
              <a:rPr lang="en-US" sz="3600" dirty="0">
                <a:solidFill>
                  <a:schemeClr val="tx1"/>
                </a:solidFill>
                <a:effectLst/>
              </a:rPr>
              <a:t>Between Observations</a:t>
            </a:r>
            <a:br>
              <a:rPr lang="en-US" dirty="0"/>
            </a:br>
            <a:r>
              <a:rPr lang="en-US" sz="1800" dirty="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itchFamily="34" charset="0"/>
                <a:ea typeface="+mn-ea"/>
                <a:cs typeface="+mn-cs"/>
              </a:rPr>
              <a:t>0.015m = ~0.05’</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F07CF-6503-4887-A1B1-2E2BCEE34CB9}" type="slidenum">
              <a:rPr kumimoji="0" lang="en-US" sz="1200" b="0" i="0" u="none" strike="noStrike" kern="1200" cap="none" spc="0" normalizeH="0" baseline="0" noProof="0" smtClean="0">
                <a:ln>
                  <a:noFill/>
                </a:ln>
                <a:solidFill>
                  <a:srgbClr val="1F497D">
                    <a:shade val="90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1F497D">
                  <a:shade val="90000"/>
                </a:srgbClr>
              </a:solidFill>
              <a:effectLst/>
              <a:uLnTx/>
              <a:uFillTx/>
              <a:latin typeface="Georgia"/>
              <a:ea typeface="+mn-ea"/>
              <a:cs typeface="+mn-cs"/>
            </a:endParaRPr>
          </a:p>
        </p:txBody>
      </p:sp>
    </p:spTree>
    <p:extLst>
      <p:ext uri="{BB962C8B-B14F-4D97-AF65-F5344CB8AC3E}">
        <p14:creationId xmlns:p14="http://schemas.microsoft.com/office/powerpoint/2010/main" val="382194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a:solidFill>
                  <a:schemeClr val="tx1"/>
                </a:solidFill>
                <a:effectLst/>
              </a:rPr>
              <a:t>Scatter Gram of Differences</a:t>
            </a:r>
            <a:br>
              <a:rPr lang="en-US" sz="3600" dirty="0">
                <a:solidFill>
                  <a:schemeClr val="tx1"/>
                </a:solidFill>
                <a:effectLst/>
              </a:rPr>
            </a:br>
            <a:r>
              <a:rPr lang="en-US" sz="3600" dirty="0">
                <a:solidFill>
                  <a:schemeClr val="tx1"/>
                </a:solidFill>
                <a:effectLst/>
              </a:rPr>
              <a:t>Between Observations</a:t>
            </a:r>
            <a:br>
              <a:rPr lang="en-US" dirty="0"/>
            </a:br>
            <a:r>
              <a:rPr lang="en-US" sz="1800" dirty="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libri" pitchFamily="34" charset="0"/>
                <a:ea typeface="+mn-ea"/>
                <a:cs typeface="+mn-cs"/>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itchFamily="34" charset="0"/>
                <a:ea typeface="+mn-ea"/>
                <a:cs typeface="+mn-cs"/>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78596"/>
            <a:ext cx="3352800" cy="3301266"/>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F07CF-6503-4887-A1B1-2E2BCEE34CB9}" type="slidenum">
              <a:rPr kumimoji="0" lang="en-US" sz="1200" b="0" i="0" u="none" strike="noStrike" kern="1200" cap="none" spc="0" normalizeH="0" baseline="0" noProof="0" smtClean="0">
                <a:ln>
                  <a:noFill/>
                </a:ln>
                <a:solidFill>
                  <a:srgbClr val="1F497D">
                    <a:shade val="90000"/>
                  </a:srgbClr>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1F497D">
                  <a:shade val="90000"/>
                </a:srgbClr>
              </a:solidFill>
              <a:effectLst/>
              <a:uLnTx/>
              <a:uFillTx/>
              <a:latin typeface="Georgia"/>
              <a:ea typeface="+mn-ea"/>
              <a:cs typeface="+mn-cs"/>
            </a:endParaRPr>
          </a:p>
        </p:txBody>
      </p:sp>
    </p:spTree>
    <p:extLst>
      <p:ext uri="{BB962C8B-B14F-4D97-AF65-F5344CB8AC3E}">
        <p14:creationId xmlns:p14="http://schemas.microsoft.com/office/powerpoint/2010/main" val="118613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32" y="1752598"/>
            <a:ext cx="8229600" cy="4572000"/>
          </a:xfrm>
        </p:spPr>
        <p:txBody>
          <a:bodyPr>
            <a:noAutofit/>
          </a:bodyPr>
          <a:lstStyle/>
          <a:p>
            <a:r>
              <a:rPr lang="en-US" sz="1050" b="1" dirty="0"/>
              <a:t>SCGS Requirements: </a:t>
            </a:r>
          </a:p>
          <a:p>
            <a:pPr marL="0" indent="0">
              <a:buNone/>
            </a:pPr>
            <a:endParaRPr lang="en-US" sz="1050" b="1" dirty="0"/>
          </a:p>
          <a:p>
            <a:pPr lvl="2"/>
            <a:r>
              <a:rPr lang="en-US" sz="1050" dirty="0"/>
              <a:t>Upon reestablishing county boundary, SCGS shall certify its work and within 30 days of certification: </a:t>
            </a:r>
          </a:p>
          <a:p>
            <a:pPr marL="500634" lvl="2" indent="0">
              <a:buNone/>
            </a:pPr>
            <a:endParaRPr lang="en-US" sz="1050" dirty="0"/>
          </a:p>
          <a:p>
            <a:pPr lvl="4"/>
            <a:r>
              <a:rPr lang="en-US" sz="1050" dirty="0"/>
              <a:t>Provide copies to the administrator of each affected county; </a:t>
            </a:r>
          </a:p>
          <a:p>
            <a:pPr lvl="4"/>
            <a:r>
              <a:rPr lang="en-US" sz="1050" dirty="0"/>
              <a:t>Provide written notification to affected parties</a:t>
            </a:r>
          </a:p>
          <a:p>
            <a:pPr lvl="4"/>
            <a:r>
              <a:rPr lang="en-US" sz="1050" dirty="0"/>
              <a:t>Provide notice and copies to the public through its official website and or other means it considers appropriate; and</a:t>
            </a:r>
          </a:p>
          <a:p>
            <a:pPr lvl="4"/>
            <a:r>
              <a:rPr lang="en-US" sz="1050" dirty="0"/>
              <a:t> Notify as it determines appropriate, other affected state and federal agencies </a:t>
            </a:r>
          </a:p>
          <a:p>
            <a:pPr lvl="4"/>
            <a:endParaRPr lang="en-US" sz="1050" dirty="0"/>
          </a:p>
          <a:p>
            <a:pPr marL="785241" lvl="2" indent="-257175"/>
            <a:r>
              <a:rPr lang="en-US" sz="1050" dirty="0"/>
              <a:t>(Initiates 60 Day Appeal Process)</a:t>
            </a:r>
          </a:p>
          <a:p>
            <a:pPr lvl="2">
              <a:buFont typeface="Arial" panose="020B0604020202020204" pitchFamily="34" charset="0"/>
              <a:buChar char="•"/>
            </a:pPr>
            <a:endParaRPr lang="en-US" sz="1050" dirty="0"/>
          </a:p>
          <a:p>
            <a:pPr lvl="1"/>
            <a:r>
              <a:rPr lang="en-US" sz="1050" dirty="0"/>
              <a:t>Certified Surveys submitted to Secretary of State, Register of Deeds Offices, and South Carolina Department of Archives with Cover Letter</a:t>
            </a:r>
          </a:p>
          <a:p>
            <a:pPr lvl="1"/>
            <a:r>
              <a:rPr lang="en-US" sz="1050" dirty="0"/>
              <a:t>Date of the cover letter is the date the surveys become effective</a:t>
            </a:r>
          </a:p>
          <a:p>
            <a:pPr lvl="1"/>
            <a:r>
              <a:rPr lang="en-US" sz="1050" dirty="0"/>
              <a:t>Introduce Legislation to update Code of Law to reflect clarified boundary with State Plane Coordinates</a:t>
            </a:r>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96232" y="1116579"/>
            <a:ext cx="6172200" cy="529189"/>
          </a:xfrm>
        </p:spPr>
        <p:txBody>
          <a:bodyPr>
            <a:normAutofit fontScale="90000"/>
          </a:bodyPr>
          <a:lstStyle/>
          <a:p>
            <a:r>
              <a:rPr lang="en-US" sz="2400" dirty="0">
                <a:solidFill>
                  <a:schemeClr val="bg1"/>
                </a:solidFill>
              </a:rPr>
              <a:t>Act 262 of 2014</a:t>
            </a:r>
            <a:r>
              <a:rPr lang="en-US" dirty="0">
                <a:solidFill>
                  <a:schemeClr val="bg1"/>
                </a:solidFill>
              </a:rPr>
              <a:t>	</a:t>
            </a:r>
          </a:p>
        </p:txBody>
      </p:sp>
      <p:sp>
        <p:nvSpPr>
          <p:cNvPr id="6" name="Title 1"/>
          <p:cNvSpPr txBox="1">
            <a:spLocks/>
          </p:cNvSpPr>
          <p:nvPr/>
        </p:nvSpPr>
        <p:spPr>
          <a:xfrm>
            <a:off x="1295400" y="771573"/>
            <a:ext cx="6343650" cy="609600"/>
          </a:xfrm>
          <a:prstGeom prst="rect">
            <a:avLst/>
          </a:prstGeom>
        </p:spPr>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50" b="0" i="0" u="none" strike="noStrike" kern="1200" cap="none" spc="0" normalizeH="0" baseline="0" noProof="0" dirty="0">
                <a:ln>
                  <a:noFill/>
                </a:ln>
                <a:solidFill>
                  <a:prstClr val="black"/>
                </a:solidFill>
                <a:effectLst/>
                <a:uLnTx/>
                <a:uFillTx/>
                <a:latin typeface="Calibri"/>
                <a:ea typeface="+mj-ea"/>
                <a:cs typeface="+mj-cs"/>
              </a:rPr>
              <a:t>Steps for Clarifying Boundaries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50" b="0" i="0" u="none" strike="noStrike" kern="1200" cap="none" spc="0" normalizeH="0" baseline="0" noProof="0" dirty="0">
                <a:ln>
                  <a:noFill/>
                </a:ln>
                <a:solidFill>
                  <a:prstClr val="black"/>
                </a:solidFill>
                <a:effectLst/>
                <a:uLnTx/>
                <a:uFillTx/>
                <a:latin typeface="Calibri"/>
                <a:ea typeface="+mj-ea"/>
                <a:cs typeface="+mj-cs"/>
              </a:rPr>
              <a:t>SC Code of Law </a:t>
            </a:r>
            <a:r>
              <a:rPr kumimoji="0" lang="en-US" sz="3800" b="0" i="0" u="none" strike="noStrike" kern="1200" cap="none" spc="0" normalizeH="0" baseline="0" noProof="0" dirty="0">
                <a:ln>
                  <a:noFill/>
                </a:ln>
                <a:solidFill>
                  <a:prstClr val="black"/>
                </a:solidFill>
                <a:effectLst/>
                <a:uLnTx/>
                <a:uFillTx/>
                <a:latin typeface="Calibri"/>
                <a:ea typeface="+mj-ea"/>
                <a:cs typeface="+mj-cs"/>
              </a:rPr>
              <a:t>SECTION 27-2-105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8595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4517</TotalTime>
  <Words>1722</Words>
  <Application>Microsoft Office PowerPoint</Application>
  <PresentationFormat>On-screen Show (4:3)</PresentationFormat>
  <Paragraphs>184</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Constantia</vt:lpstr>
      <vt:lpstr>Georgia</vt:lpstr>
      <vt:lpstr>Wingdings 2</vt:lpstr>
      <vt:lpstr>Flow</vt:lpstr>
      <vt:lpstr>CHARLESTON/COLLETON  COUNTY LINE RE-ESTABLISHMENT (EDISTO ISLAND)</vt:lpstr>
      <vt:lpstr>Act No. 262 of 2014</vt:lpstr>
      <vt:lpstr>SC Code of Law and Act 262 Of 2014</vt:lpstr>
      <vt:lpstr>Steps for Clarifying Boundaries </vt:lpstr>
      <vt:lpstr>PowerPoint Presentation</vt:lpstr>
      <vt:lpstr>Public Meeting Notification (Example)</vt:lpstr>
      <vt:lpstr>Scatter Gram of Differences Between Observations 2 – Five Minute Sessions</vt:lpstr>
      <vt:lpstr>Scatter Gram of Differences Between Observations 2 – Five Minute Sessions</vt:lpstr>
      <vt:lpstr>Act 262 of 2014 </vt:lpstr>
      <vt:lpstr>SC Code of Law SECTION 27-2-105</vt:lpstr>
      <vt:lpstr>Chapter 5, Title 4  </vt:lpstr>
      <vt:lpstr>CHARLESTON/COLLETON  COUNTY LINE RE-ESTABLISHMENT (EDISTO ISLAND)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SIGNIFICANT IMPACTS?</vt:lpstr>
      <vt:lpstr>QUESTIONS? Or Information You Would Like to Provide?</vt:lpstr>
    </vt:vector>
  </TitlesOfParts>
  <Company>SC Budget and Control  Board - ORS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 Ballard</dc:creator>
  <cp:lastModifiedBy>Jacob Braxton</cp:lastModifiedBy>
  <cp:revision>270</cp:revision>
  <cp:lastPrinted>2018-04-09T17:25:47Z</cp:lastPrinted>
  <dcterms:created xsi:type="dcterms:W3CDTF">2014-10-03T14:20:08Z</dcterms:created>
  <dcterms:modified xsi:type="dcterms:W3CDTF">2021-01-25T17:41:26Z</dcterms:modified>
</cp:coreProperties>
</file>