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handoutMasterIdLst>
    <p:handoutMasterId r:id="rId74"/>
  </p:handoutMasterIdLst>
  <p:sldIdLst>
    <p:sldId id="256" r:id="rId2"/>
    <p:sldId id="337" r:id="rId3"/>
    <p:sldId id="336" r:id="rId4"/>
    <p:sldId id="338" r:id="rId5"/>
    <p:sldId id="339" r:id="rId6"/>
    <p:sldId id="340" r:id="rId7"/>
    <p:sldId id="341" r:id="rId8"/>
    <p:sldId id="342" r:id="rId9"/>
    <p:sldId id="343" r:id="rId10"/>
    <p:sldId id="344" r:id="rId11"/>
    <p:sldId id="345" r:id="rId12"/>
    <p:sldId id="275" r:id="rId13"/>
    <p:sldId id="274" r:id="rId14"/>
    <p:sldId id="300" r:id="rId15"/>
    <p:sldId id="299" r:id="rId16"/>
    <p:sldId id="298" r:id="rId17"/>
    <p:sldId id="297" r:id="rId18"/>
    <p:sldId id="296" r:id="rId19"/>
    <p:sldId id="295" r:id="rId20"/>
    <p:sldId id="291" r:id="rId21"/>
    <p:sldId id="292" r:id="rId22"/>
    <p:sldId id="294" r:id="rId23"/>
    <p:sldId id="293" r:id="rId24"/>
    <p:sldId id="290" r:id="rId25"/>
    <p:sldId id="289" r:id="rId26"/>
    <p:sldId id="288" r:id="rId27"/>
    <p:sldId id="284" r:id="rId28"/>
    <p:sldId id="287" r:id="rId29"/>
    <p:sldId id="286" r:id="rId30"/>
    <p:sldId id="285" r:id="rId31"/>
    <p:sldId id="283" r:id="rId32"/>
    <p:sldId id="282" r:id="rId33"/>
    <p:sldId id="281" r:id="rId34"/>
    <p:sldId id="280" r:id="rId35"/>
    <p:sldId id="279" r:id="rId36"/>
    <p:sldId id="278" r:id="rId37"/>
    <p:sldId id="277" r:id="rId38"/>
    <p:sldId id="276" r:id="rId39"/>
    <p:sldId id="311" r:id="rId40"/>
    <p:sldId id="310" r:id="rId41"/>
    <p:sldId id="309" r:id="rId42"/>
    <p:sldId id="308" r:id="rId43"/>
    <p:sldId id="307" r:id="rId44"/>
    <p:sldId id="306" r:id="rId45"/>
    <p:sldId id="305" r:id="rId46"/>
    <p:sldId id="304" r:id="rId47"/>
    <p:sldId id="303"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5" r:id="rId69"/>
    <p:sldId id="332" r:id="rId70"/>
    <p:sldId id="301" r:id="rId71"/>
    <p:sldId id="257" r:id="rId7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0127" autoAdjust="0"/>
  </p:normalViewPr>
  <p:slideViewPr>
    <p:cSldViewPr snapToGrid="0">
      <p:cViewPr varScale="1">
        <p:scale>
          <a:sx n="96" d="100"/>
          <a:sy n="96" d="100"/>
        </p:scale>
        <p:origin x="207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42" d="100"/>
          <a:sy n="142" d="100"/>
        </p:scale>
        <p:origin x="45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30EC155-0C52-490C-8271-A91BBEDF3681}" type="datetimeFigureOut">
              <a:rPr lang="en-US" smtClean="0"/>
              <a:t>11/12/2019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93B80F6-52DE-4EE2-8081-4C2E5B2BED33}" type="slidenum">
              <a:rPr lang="en-US" smtClean="0"/>
              <a:t>‹#›</a:t>
            </a:fld>
            <a:endParaRPr lang="en-US"/>
          </a:p>
        </p:txBody>
      </p:sp>
    </p:spTree>
    <p:extLst>
      <p:ext uri="{BB962C8B-B14F-4D97-AF65-F5344CB8AC3E}">
        <p14:creationId xmlns:p14="http://schemas.microsoft.com/office/powerpoint/2010/main" val="1083690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8A22F68-CEEF-4926-9392-F69A8F57410E}" type="datetimeFigureOut">
              <a:rPr lang="en-US" smtClean="0"/>
              <a:t>11/12/2019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AC80E45-694E-4DC7-B4D9-DCA3EC4CCD70}" type="slidenum">
              <a:rPr lang="en-US" smtClean="0"/>
              <a:t>‹#›</a:t>
            </a:fld>
            <a:endParaRPr lang="en-US"/>
          </a:p>
        </p:txBody>
      </p:sp>
    </p:spTree>
    <p:extLst>
      <p:ext uri="{BB962C8B-B14F-4D97-AF65-F5344CB8AC3E}">
        <p14:creationId xmlns:p14="http://schemas.microsoft.com/office/powerpoint/2010/main" val="274500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48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00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88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49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05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49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80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82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09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03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C0005A-C56A-4CA1-BC4B-F7A64D29050C}"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418451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0005A-C56A-4CA1-BC4B-F7A64D29050C}"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2833574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0005A-C56A-4CA1-BC4B-F7A64D29050C}"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295493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C0005A-C56A-4CA1-BC4B-F7A64D29050C}"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123411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0005A-C56A-4CA1-BC4B-F7A64D29050C}"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133326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C0005A-C56A-4CA1-BC4B-F7A64D29050C}"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253267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C0005A-C56A-4CA1-BC4B-F7A64D29050C}" type="datetimeFigureOut">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170793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C0005A-C56A-4CA1-BC4B-F7A64D29050C}" type="datetimeFigureOut">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130039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0005A-C56A-4CA1-BC4B-F7A64D29050C}" type="datetimeFigureOut">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237693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0005A-C56A-4CA1-BC4B-F7A64D29050C}"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289295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0005A-C56A-4CA1-BC4B-F7A64D29050C}"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7B0D6-56D4-4365-9FE5-57EA9CED292D}" type="slidenum">
              <a:rPr lang="en-US" smtClean="0"/>
              <a:t>‹#›</a:t>
            </a:fld>
            <a:endParaRPr lang="en-US"/>
          </a:p>
        </p:txBody>
      </p:sp>
    </p:spTree>
    <p:extLst>
      <p:ext uri="{BB962C8B-B14F-4D97-AF65-F5344CB8AC3E}">
        <p14:creationId xmlns:p14="http://schemas.microsoft.com/office/powerpoint/2010/main" val="54125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0005A-C56A-4CA1-BC4B-F7A64D29050C}" type="datetimeFigureOut">
              <a:rPr lang="en-US" smtClean="0"/>
              <a:t>11/12/2019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7B0D6-56D4-4365-9FE5-57EA9CED292D}" type="slidenum">
              <a:rPr lang="en-US" smtClean="0"/>
              <a:t>‹#›</a:t>
            </a:fld>
            <a:endParaRPr lang="en-US"/>
          </a:p>
        </p:txBody>
      </p:sp>
    </p:spTree>
    <p:extLst>
      <p:ext uri="{BB962C8B-B14F-4D97-AF65-F5344CB8AC3E}">
        <p14:creationId xmlns:p14="http://schemas.microsoft.com/office/powerpoint/2010/main" val="2800908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3.jp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3.jp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3.jpg"/><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3.jp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3.jp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3.jp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3.jp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3.jp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3.jp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3.jp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3.jp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3.jp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3.jp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3.jp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6" Type="http://schemas.openxmlformats.org/officeDocument/2006/relationships/image" Target="../media/image102.jpeg"/><Relationship Id="rId5" Type="http://schemas.openxmlformats.org/officeDocument/2006/relationships/image" Target="../media/image3.jp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3.jpg"/><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DE67-9A73-4A6E-9721-375A1B5AD549}"/>
              </a:ext>
            </a:extLst>
          </p:cNvPr>
          <p:cNvSpPr>
            <a:spLocks noGrp="1"/>
          </p:cNvSpPr>
          <p:nvPr>
            <p:ph type="ctrTitle"/>
          </p:nvPr>
        </p:nvSpPr>
        <p:spPr>
          <a:xfrm>
            <a:off x="685799" y="1122363"/>
            <a:ext cx="7783497" cy="1780635"/>
          </a:xfrm>
        </p:spPr>
        <p:txBody>
          <a:bodyPr/>
          <a:lstStyle/>
          <a:p>
            <a:r>
              <a:rPr lang="en-US" dirty="0">
                <a:latin typeface="Georgia" panose="02040502050405020303" pitchFamily="18" charset="0"/>
              </a:rPr>
              <a:t>Newberry – Union</a:t>
            </a:r>
            <a:br>
              <a:rPr lang="en-US" dirty="0">
                <a:latin typeface="Georgia" panose="02040502050405020303" pitchFamily="18" charset="0"/>
              </a:rPr>
            </a:br>
            <a:r>
              <a:rPr lang="en-US" dirty="0">
                <a:latin typeface="Georgia" panose="02040502050405020303" pitchFamily="18" charset="0"/>
              </a:rPr>
              <a:t>County Line</a:t>
            </a:r>
          </a:p>
        </p:txBody>
      </p:sp>
      <p:sp>
        <p:nvSpPr>
          <p:cNvPr id="3" name="Subtitle 2">
            <a:extLst>
              <a:ext uri="{FF2B5EF4-FFF2-40B4-BE49-F238E27FC236}">
                <a16:creationId xmlns:a16="http://schemas.microsoft.com/office/drawing/2014/main" id="{92299E42-93D7-4D58-A329-44491DF2E261}"/>
              </a:ext>
            </a:extLst>
          </p:cNvPr>
          <p:cNvSpPr>
            <a:spLocks noGrp="1"/>
          </p:cNvSpPr>
          <p:nvPr>
            <p:ph type="subTitle" idx="1"/>
          </p:nvPr>
        </p:nvSpPr>
        <p:spPr>
          <a:xfrm>
            <a:off x="1121915" y="3352412"/>
            <a:ext cx="6900169" cy="1205181"/>
          </a:xfrm>
        </p:spPr>
        <p:txBody>
          <a:bodyPr>
            <a:normAutofit/>
          </a:bodyPr>
          <a:lstStyle/>
          <a:p>
            <a:r>
              <a:rPr lang="en-US" sz="4000" dirty="0">
                <a:latin typeface="Georgia" panose="02040502050405020303" pitchFamily="18" charset="0"/>
              </a:rPr>
              <a:t>From the </a:t>
            </a:r>
            <a:r>
              <a:rPr lang="en-US" sz="4000" dirty="0" err="1">
                <a:latin typeface="Georgia" panose="02040502050405020303" pitchFamily="18" charset="0"/>
              </a:rPr>
              <a:t>Enoree</a:t>
            </a:r>
            <a:r>
              <a:rPr lang="en-US" sz="4000" dirty="0">
                <a:latin typeface="Georgia" panose="02040502050405020303" pitchFamily="18" charset="0"/>
              </a:rPr>
              <a:t> River to the Tyger River</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
        <p:nvSpPr>
          <p:cNvPr id="4" name="TextBox 3">
            <a:extLst>
              <a:ext uri="{FF2B5EF4-FFF2-40B4-BE49-F238E27FC236}">
                <a16:creationId xmlns:a16="http://schemas.microsoft.com/office/drawing/2014/main" id="{C1A8F7DD-BE08-4C99-A79D-384E9F696F93}"/>
              </a:ext>
            </a:extLst>
          </p:cNvPr>
          <p:cNvSpPr txBox="1"/>
          <p:nvPr/>
        </p:nvSpPr>
        <p:spPr>
          <a:xfrm>
            <a:off x="1979720" y="4873841"/>
            <a:ext cx="5122416" cy="830997"/>
          </a:xfrm>
          <a:prstGeom prst="rect">
            <a:avLst/>
          </a:prstGeom>
          <a:noFill/>
        </p:spPr>
        <p:txBody>
          <a:bodyPr wrap="square" rtlCol="0">
            <a:spAutoFit/>
          </a:bodyPr>
          <a:lstStyle/>
          <a:p>
            <a:pPr algn="ctr"/>
            <a:r>
              <a:rPr lang="en-US" sz="2400" i="1" dirty="0">
                <a:latin typeface="Georgia" panose="02040502050405020303" pitchFamily="18" charset="0"/>
              </a:rPr>
              <a:t>Prepared by: CESI</a:t>
            </a:r>
          </a:p>
          <a:p>
            <a:pPr algn="ctr"/>
            <a:r>
              <a:rPr lang="en-US" sz="2400" i="1" dirty="0">
                <a:latin typeface="Georgia" panose="02040502050405020303" pitchFamily="18" charset="0"/>
              </a:rPr>
              <a:t>2019</a:t>
            </a:r>
          </a:p>
        </p:txBody>
      </p:sp>
    </p:spTree>
    <p:extLst>
      <p:ext uri="{BB962C8B-B14F-4D97-AF65-F5344CB8AC3E}">
        <p14:creationId xmlns:p14="http://schemas.microsoft.com/office/powerpoint/2010/main" val="3396730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smtClean="0">
                <a:solidFill>
                  <a:schemeClr val="tx1"/>
                </a:solidFill>
              </a:rPr>
              <a:t>SC Code of </a:t>
            </a:r>
            <a:r>
              <a:rPr lang="en-US" sz="2400" dirty="0">
                <a:solidFill>
                  <a:schemeClr val="tx1"/>
                </a:solidFill>
              </a:rPr>
              <a:t>Law SECTION </a:t>
            </a:r>
            <a:r>
              <a:rPr lang="en-US" sz="2400" dirty="0" smtClean="0">
                <a:solidFill>
                  <a:schemeClr val="tx1"/>
                </a:solidFill>
              </a:rPr>
              <a:t>27-2-105</a:t>
            </a:r>
            <a:endParaRPr lang="en-US" sz="2400"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917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 Title 4 	</a:t>
            </a:r>
            <a:endParaRPr lang="en-US" dirty="0"/>
          </a:p>
        </p:txBody>
      </p:sp>
      <p:sp>
        <p:nvSpPr>
          <p:cNvPr id="3" name="Content Placeholder 2"/>
          <p:cNvSpPr>
            <a:spLocks noGrp="1"/>
          </p:cNvSpPr>
          <p:nvPr>
            <p:ph idx="1"/>
          </p:nvPr>
        </p:nvSpPr>
        <p:spPr/>
        <p:txBody>
          <a:bodyPr>
            <a:normAutofit fontScale="85000" lnSpcReduction="10000"/>
          </a:bodyPr>
          <a:lstStyle/>
          <a:p>
            <a:r>
              <a:rPr lang="en-US" sz="2400" b="1" dirty="0" smtClean="0"/>
              <a:t>Change of Boundaries</a:t>
            </a:r>
          </a:p>
          <a:p>
            <a:pPr marL="0" indent="0">
              <a:buNone/>
            </a:pPr>
            <a:endParaRPr lang="en-US" sz="2400" b="1" dirty="0" smtClean="0"/>
          </a:p>
          <a:p>
            <a:pPr lvl="1"/>
            <a:r>
              <a:rPr lang="en-US" sz="1600" b="1" dirty="0"/>
              <a:t>S.C. Code § </a:t>
            </a:r>
            <a:r>
              <a:rPr lang="en-US" sz="1600" b="1" dirty="0" smtClean="0"/>
              <a:t>4-5-120: </a:t>
            </a:r>
            <a:r>
              <a:rPr lang="en-US" sz="1600" b="1" dirty="0"/>
              <a:t>Procedure </a:t>
            </a:r>
            <a:r>
              <a:rPr lang="en-US" sz="1700" b="1" dirty="0" smtClean="0"/>
              <a:t>for annexing part of county- </a:t>
            </a:r>
            <a:r>
              <a:rPr lang="en-US" sz="1700" dirty="0" smtClean="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smtClean="0"/>
          </a:p>
          <a:p>
            <a:pPr lvl="1"/>
            <a:r>
              <a:rPr lang="en-US" sz="1800" b="1" dirty="0"/>
              <a:t>S.C. Code </a:t>
            </a:r>
            <a:r>
              <a:rPr lang="en-US" sz="1800" b="1"/>
              <a:t>§ </a:t>
            </a:r>
            <a:r>
              <a:rPr lang="en-US" sz="1800" b="1" smtClean="0"/>
              <a:t>4-5-130</a:t>
            </a:r>
            <a:r>
              <a:rPr lang="en-US" sz="1800" b="1" dirty="0"/>
              <a:t>: </a:t>
            </a:r>
            <a:r>
              <a:rPr lang="en-US" sz="1700" b="1" dirty="0" smtClean="0"/>
              <a:t>Appointment of Commission for annexation- </a:t>
            </a:r>
            <a:r>
              <a:rPr lang="en-US" sz="1700" dirty="0" smtClean="0"/>
              <a:t>once presented to the governor then within 30 days the governor shall appoint a commission of four persons</a:t>
            </a:r>
          </a:p>
          <a:p>
            <a:pPr marL="393192" lvl="1" indent="0">
              <a:buNone/>
            </a:pPr>
            <a:r>
              <a:rPr lang="en-US" sz="1500" dirty="0" smtClean="0"/>
              <a:t> </a:t>
            </a:r>
            <a:endParaRPr lang="en-US" sz="1600" dirty="0" smtClean="0"/>
          </a:p>
          <a:p>
            <a:pPr lvl="1"/>
            <a:r>
              <a:rPr lang="en-US" sz="1800" b="1" dirty="0"/>
              <a:t>S.C. Code § </a:t>
            </a:r>
            <a:r>
              <a:rPr lang="en-US" sz="1800" b="1" dirty="0" smtClean="0"/>
              <a:t>4-5-140</a:t>
            </a:r>
            <a:r>
              <a:rPr lang="en-US" sz="1800" b="1" dirty="0"/>
              <a:t>: </a:t>
            </a:r>
            <a:r>
              <a:rPr lang="en-US" sz="1700" b="1" dirty="0" smtClean="0"/>
              <a:t>Employment of Surveyors- </a:t>
            </a:r>
            <a:r>
              <a:rPr lang="en-US" sz="1700" dirty="0" smtClean="0"/>
              <a:t>commission may contract for survey and location of the proposed change of line and for such purpose may employ 3 surveyors </a:t>
            </a:r>
          </a:p>
          <a:p>
            <a:pPr marL="393192" lvl="1" indent="0">
              <a:buNone/>
            </a:pPr>
            <a:endParaRPr lang="en-US" sz="1500" dirty="0" smtClean="0"/>
          </a:p>
          <a:p>
            <a:pPr lvl="1"/>
            <a:r>
              <a:rPr lang="en-US" sz="1800" b="1" dirty="0"/>
              <a:t>S.C. Code § </a:t>
            </a:r>
            <a:r>
              <a:rPr lang="en-US" sz="1800" b="1" dirty="0" smtClean="0"/>
              <a:t>4-5-170</a:t>
            </a:r>
            <a:r>
              <a:rPr lang="en-US" sz="1800" b="1" dirty="0"/>
              <a:t>: </a:t>
            </a:r>
            <a:r>
              <a:rPr lang="en-US" sz="1700" b="1" dirty="0" smtClean="0"/>
              <a:t>Governor shall order election; voting place; eligible electors- </a:t>
            </a:r>
            <a:r>
              <a:rPr lang="en-US" sz="1700" dirty="0" smtClean="0"/>
              <a:t>to be held in an area sought to be transferred and an election to be held in the county to which the area is proposed to be transferred </a:t>
            </a:r>
          </a:p>
          <a:p>
            <a:pPr marL="393192" lvl="1" indent="0">
              <a:buNone/>
            </a:pPr>
            <a:endParaRPr lang="en-US" sz="1500" dirty="0" smtClean="0"/>
          </a:p>
          <a:p>
            <a:pPr lvl="1"/>
            <a:r>
              <a:rPr lang="en-US" sz="1700" b="1" dirty="0" smtClean="0"/>
              <a:t>Propose and adopt </a:t>
            </a:r>
            <a:r>
              <a:rPr lang="en-US" sz="1700" b="1" dirty="0"/>
              <a:t>L</a:t>
            </a:r>
            <a:r>
              <a:rPr lang="en-US" sz="1700" b="1" dirty="0" smtClean="0"/>
              <a:t>egislation </a:t>
            </a:r>
          </a:p>
          <a:p>
            <a:pPr lvl="1"/>
            <a:endParaRPr lang="en-US" sz="1500" dirty="0" smtClean="0"/>
          </a:p>
          <a:p>
            <a:pPr lvl="8"/>
            <a:endParaRPr lang="en-US" dirty="0" smtClean="0"/>
          </a:p>
          <a:p>
            <a:pPr marL="978408" lvl="3"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718206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3065B0-0FB3-4762-9B23-E672A26D1803}"/>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 </a:t>
            </a:r>
          </a:p>
        </p:txBody>
      </p:sp>
      <p:pic>
        <p:nvPicPr>
          <p:cNvPr id="9" name="Content Placeholder 8">
            <a:extLst>
              <a:ext uri="{FF2B5EF4-FFF2-40B4-BE49-F238E27FC236}">
                <a16:creationId xmlns:a16="http://schemas.microsoft.com/office/drawing/2014/main" id="{255D5549-4EC2-4A97-978A-37F782037F7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a:stretch/>
        </p:blipFill>
        <p:spPr>
          <a:xfrm>
            <a:off x="722554" y="1405273"/>
            <a:ext cx="7725504" cy="5208591"/>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256742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p:txBody>
          <a:bodyPr>
            <a:normAutofit lnSpcReduction="10000"/>
          </a:bodyPr>
          <a:lstStyle/>
          <a:p>
            <a:r>
              <a:rPr lang="en-US" dirty="0">
                <a:latin typeface="Georgia" panose="02040502050405020303" pitchFamily="18" charset="0"/>
              </a:rPr>
              <a:t>By Act No. 1263 in 1785 the SC Legislature divided the Ninety-Six District into six counties</a:t>
            </a:r>
          </a:p>
          <a:p>
            <a:r>
              <a:rPr lang="en-US" dirty="0">
                <a:latin typeface="Georgia" panose="02040502050405020303" pitchFamily="18" charset="0"/>
              </a:rPr>
              <a:t>The new counties included Newberry (Newbury) and Union counties</a:t>
            </a:r>
          </a:p>
        </p:txBody>
      </p:sp>
      <p:sp>
        <p:nvSpPr>
          <p:cNvPr id="8" name="Content Placeholder 7">
            <a:extLst>
              <a:ext uri="{FF2B5EF4-FFF2-40B4-BE49-F238E27FC236}">
                <a16:creationId xmlns:a16="http://schemas.microsoft.com/office/drawing/2014/main" id="{607931D3-BFE2-44E2-B1C4-98FB1C4B2549}"/>
              </a:ext>
            </a:extLst>
          </p:cNvPr>
          <p:cNvSpPr>
            <a:spLocks noGrp="1"/>
          </p:cNvSpPr>
          <p:nvPr>
            <p:ph sz="half" idx="2"/>
          </p:nvPr>
        </p:nvSpPr>
        <p:spPr/>
        <p:txBody>
          <a:bodyPr>
            <a:normAutofit lnSpcReduction="10000"/>
          </a:bodyPr>
          <a:lstStyle/>
          <a:p>
            <a:r>
              <a:rPr lang="en-US" dirty="0">
                <a:latin typeface="Georgia" panose="02040502050405020303" pitchFamily="18" charset="0"/>
              </a:rPr>
              <a:t>Between the </a:t>
            </a:r>
            <a:r>
              <a:rPr lang="en-US" dirty="0" err="1">
                <a:latin typeface="Georgia" panose="02040502050405020303" pitchFamily="18" charset="0"/>
              </a:rPr>
              <a:t>Enoree</a:t>
            </a:r>
            <a:r>
              <a:rPr lang="en-US" dirty="0">
                <a:latin typeface="Georgia" panose="02040502050405020303" pitchFamily="18" charset="0"/>
              </a:rPr>
              <a:t> and Tyger rivers Newberry was described as bounding on the road that ran from Anderson’s Ford to Hill’s Ford</a:t>
            </a:r>
          </a:p>
          <a:p>
            <a:r>
              <a:rPr lang="en-US" dirty="0">
                <a:latin typeface="Georgia" panose="02040502050405020303" pitchFamily="18" charset="0"/>
              </a:rPr>
              <a:t>Union had no description – it was the remnant of the district</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38025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11" name="Content Placeholder 10" descr="A picture containing text, map&#10;&#10;Description automatically generated">
            <a:extLst>
              <a:ext uri="{FF2B5EF4-FFF2-40B4-BE49-F238E27FC236}">
                <a16:creationId xmlns:a16="http://schemas.microsoft.com/office/drawing/2014/main" id="{F6A87901-F7B9-4C14-A688-F2D8D36917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462359"/>
            <a:ext cx="3886200" cy="3077870"/>
          </a:xfrm>
        </p:spPr>
      </p:pic>
      <p:pic>
        <p:nvPicPr>
          <p:cNvPr id="13" name="Content Placeholder 12" descr="A picture containing text, map&#10;&#10;Description automatically generated">
            <a:extLst>
              <a:ext uri="{FF2B5EF4-FFF2-40B4-BE49-F238E27FC236}">
                <a16:creationId xmlns:a16="http://schemas.microsoft.com/office/drawing/2014/main" id="{E5D5AB5A-2238-4A03-9297-66B3177172B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40677" y="2462359"/>
            <a:ext cx="2934035" cy="2948141"/>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135148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248575" y="1855433"/>
            <a:ext cx="4154749" cy="4873840"/>
          </a:xfrm>
        </p:spPr>
        <p:txBody>
          <a:bodyPr>
            <a:normAutofit/>
          </a:bodyPr>
          <a:lstStyle/>
          <a:p>
            <a:r>
              <a:rPr lang="en-US" dirty="0">
                <a:latin typeface="Georgia" panose="02040502050405020303" pitchFamily="18" charset="0"/>
              </a:rPr>
              <a:t>In 1882 Union County got a written description </a:t>
            </a:r>
          </a:p>
          <a:p>
            <a:r>
              <a:rPr lang="en-US" dirty="0">
                <a:latin typeface="Georgia" panose="02040502050405020303" pitchFamily="18" charset="0"/>
              </a:rPr>
              <a:t>The road from Avery’s Ford on the </a:t>
            </a:r>
            <a:r>
              <a:rPr lang="en-US" dirty="0" err="1">
                <a:latin typeface="Georgia" panose="02040502050405020303" pitchFamily="18" charset="0"/>
              </a:rPr>
              <a:t>Enoree</a:t>
            </a:r>
            <a:r>
              <a:rPr lang="en-US" dirty="0">
                <a:latin typeface="Georgia" panose="02040502050405020303" pitchFamily="18" charset="0"/>
              </a:rPr>
              <a:t> to Crenshaw’s Ford on the Tyger</a:t>
            </a:r>
          </a:p>
          <a:p>
            <a:r>
              <a:rPr lang="en-US" dirty="0">
                <a:latin typeface="Georgia" panose="02040502050405020303" pitchFamily="18" charset="0"/>
              </a:rPr>
              <a:t>In the 1930s US Forest Service bought most of the land and the road disappeared</a:t>
            </a:r>
          </a:p>
        </p:txBody>
      </p:sp>
      <p:pic>
        <p:nvPicPr>
          <p:cNvPr id="3" name="Content Placeholder 2" descr="A vintage photo of a person&#10;&#10;Description automatically generated">
            <a:extLst>
              <a:ext uri="{FF2B5EF4-FFF2-40B4-BE49-F238E27FC236}">
                <a16:creationId xmlns:a16="http://schemas.microsoft.com/office/drawing/2014/main" id="{4403B585-253B-4D54-ADFA-300CA80B3CD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310817" y="2166151"/>
            <a:ext cx="4397833" cy="3568823"/>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183909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553592"/>
            <a:ext cx="3886200" cy="5060271"/>
          </a:xfrm>
        </p:spPr>
        <p:txBody>
          <a:bodyPr>
            <a:normAutofit/>
          </a:bodyPr>
          <a:lstStyle/>
          <a:p>
            <a:r>
              <a:rPr lang="en-US" dirty="0">
                <a:latin typeface="Georgia" panose="02040502050405020303" pitchFamily="18" charset="0"/>
              </a:rPr>
              <a:t>The road ceased to be used and much of the land was prepared for timber planting</a:t>
            </a:r>
          </a:p>
          <a:p>
            <a:r>
              <a:rPr lang="en-US" dirty="0">
                <a:latin typeface="Georgia" panose="02040502050405020303" pitchFamily="18" charset="0"/>
              </a:rPr>
              <a:t>Since the 1930s the property has been timbered multiple times</a:t>
            </a:r>
          </a:p>
          <a:p>
            <a:r>
              <a:rPr lang="en-US" dirty="0">
                <a:latin typeface="Georgia" panose="02040502050405020303" pitchFamily="18" charset="0"/>
              </a:rPr>
              <a:t>But some sections of road remained along property lines and in other places</a:t>
            </a:r>
          </a:p>
        </p:txBody>
      </p:sp>
      <p:pic>
        <p:nvPicPr>
          <p:cNvPr id="3" name="Content Placeholder 2" descr="A picture containing clothing&#10;&#10;Description automatically generated">
            <a:extLst>
              <a:ext uri="{FF2B5EF4-FFF2-40B4-BE49-F238E27FC236}">
                <a16:creationId xmlns:a16="http://schemas.microsoft.com/office/drawing/2014/main" id="{A1229ACB-ECBC-4AD5-9E78-B7670B94ED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98183" y="2201662"/>
            <a:ext cx="4611655" cy="381739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954413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4"/>
            <a:ext cx="2656088" cy="4415377"/>
          </a:xfrm>
        </p:spPr>
        <p:txBody>
          <a:bodyPr>
            <a:normAutofit lnSpcReduction="10000"/>
          </a:bodyPr>
          <a:lstStyle/>
          <a:p>
            <a:r>
              <a:rPr lang="en-US" dirty="0">
                <a:latin typeface="Georgia" panose="02040502050405020303" pitchFamily="18" charset="0"/>
              </a:rPr>
              <a:t>Maps such as the Mills Atlas of 1820/1825 give us an idea of the general location and route of the road</a:t>
            </a:r>
          </a:p>
          <a:p>
            <a:r>
              <a:rPr lang="en-US" dirty="0">
                <a:latin typeface="Georgia" panose="02040502050405020303" pitchFamily="18" charset="0"/>
              </a:rPr>
              <a:t>Newberry County…,</a:t>
            </a:r>
          </a:p>
        </p:txBody>
      </p:sp>
      <p:pic>
        <p:nvPicPr>
          <p:cNvPr id="3" name="Content Placeholder 2" descr="A close up of a map&#10;&#10;Description automatically generated">
            <a:extLst>
              <a:ext uri="{FF2B5EF4-FFF2-40B4-BE49-F238E27FC236}">
                <a16:creationId xmlns:a16="http://schemas.microsoft.com/office/drawing/2014/main" id="{3528600C-FB24-48B5-9C1D-C6B291C7CC61}"/>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133817" y="1521358"/>
            <a:ext cx="5381533" cy="5125269"/>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669450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49" y="2686759"/>
            <a:ext cx="3099971" cy="3634142"/>
          </a:xfrm>
        </p:spPr>
        <p:txBody>
          <a:bodyPr/>
          <a:lstStyle/>
          <a:p>
            <a:r>
              <a:rPr lang="en-US" dirty="0">
                <a:latin typeface="Georgia" panose="02040502050405020303" pitchFamily="18" charset="0"/>
              </a:rPr>
              <a:t>…and Union County</a:t>
            </a:r>
          </a:p>
        </p:txBody>
      </p:sp>
      <p:pic>
        <p:nvPicPr>
          <p:cNvPr id="3" name="Content Placeholder 2" descr="A close up of a map&#10;&#10;Description automatically generated">
            <a:extLst>
              <a:ext uri="{FF2B5EF4-FFF2-40B4-BE49-F238E27FC236}">
                <a16:creationId xmlns:a16="http://schemas.microsoft.com/office/drawing/2014/main" id="{4A5C49D2-F6B8-47F3-B689-58486C9744DB}"/>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817399" y="1465813"/>
            <a:ext cx="4697952" cy="5194269"/>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0297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picture containing text, map&#10;&#10;Description automatically generated">
            <a:extLst>
              <a:ext uri="{FF2B5EF4-FFF2-40B4-BE49-F238E27FC236}">
                <a16:creationId xmlns:a16="http://schemas.microsoft.com/office/drawing/2014/main" id="{F81D9FEE-295D-455E-B604-279F2766DF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4297" y="2556769"/>
            <a:ext cx="4181361" cy="3107184"/>
          </a:xfrm>
        </p:spPr>
      </p:pic>
      <p:pic>
        <p:nvPicPr>
          <p:cNvPr id="10" name="Content Placeholder 9" descr="A close up of a map&#10;&#10;Description automatically generated">
            <a:extLst>
              <a:ext uri="{FF2B5EF4-FFF2-40B4-BE49-F238E27FC236}">
                <a16:creationId xmlns:a16="http://schemas.microsoft.com/office/drawing/2014/main" id="{60B908FC-1724-4EAF-9EE5-26EB79B008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1495" y="2536695"/>
            <a:ext cx="3417983" cy="312725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784208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sz="4400" dirty="0" smtClean="0"/>
              <a:t>Act No. 262 of 2014</a:t>
            </a:r>
            <a:endParaRPr lang="en-US" sz="4400" dirty="0"/>
          </a:p>
        </p:txBody>
      </p:sp>
      <p:sp>
        <p:nvSpPr>
          <p:cNvPr id="3" name="Content Placeholder 2"/>
          <p:cNvSpPr>
            <a:spLocks noGrp="1"/>
          </p:cNvSpPr>
          <p:nvPr>
            <p:ph idx="1"/>
          </p:nvPr>
        </p:nvSpPr>
        <p:spPr>
          <a:xfrm>
            <a:off x="381000" y="1828800"/>
            <a:ext cx="8382000" cy="4648200"/>
          </a:xfrm>
        </p:spPr>
        <p:txBody>
          <a:bodyPr>
            <a:normAutofit fontScale="40000" lnSpcReduction="20000"/>
          </a:bodyPr>
          <a:lstStyle/>
          <a:p>
            <a:r>
              <a:rPr lang="en-US" sz="4000" dirty="0" smtClean="0"/>
              <a:t>An Act to amend </a:t>
            </a:r>
            <a:r>
              <a:rPr lang="en-US" sz="5000" b="1" dirty="0" smtClean="0"/>
              <a:t>Section 27-2-105</a:t>
            </a:r>
          </a:p>
          <a:p>
            <a:pPr marL="0" indent="0">
              <a:buNone/>
            </a:pPr>
            <a:r>
              <a:rPr lang="en-US" sz="4000" dirty="0" smtClean="0"/>
              <a:t> </a:t>
            </a:r>
          </a:p>
          <a:p>
            <a:r>
              <a:rPr lang="en-US" sz="4000" dirty="0" smtClean="0"/>
              <a:t>Relating to the duties of the SC Geodetic Survey (SCGS) with respect to determining county boundaries</a:t>
            </a:r>
          </a:p>
          <a:p>
            <a:pPr marL="0" indent="0">
              <a:buNone/>
            </a:pPr>
            <a:endParaRPr lang="en-US" sz="2200" dirty="0" smtClean="0"/>
          </a:p>
          <a:p>
            <a:r>
              <a:rPr lang="en-US" sz="4600" b="1" dirty="0" smtClean="0"/>
              <a:t>Purpose: </a:t>
            </a:r>
          </a:p>
          <a:p>
            <a:pPr marL="0" indent="0">
              <a:buNone/>
            </a:pPr>
            <a:endParaRPr lang="en-US" b="1" dirty="0" smtClean="0"/>
          </a:p>
          <a:p>
            <a:pPr lvl="2"/>
            <a:r>
              <a:rPr lang="en-US" sz="4000" dirty="0" smtClean="0"/>
              <a:t>Exact and precise locations and boundaries of state’s political subdivisions are critical for services, enforcement of property rights and election of public officials. </a:t>
            </a:r>
          </a:p>
          <a:p>
            <a:pPr marL="667512" lvl="2" indent="0">
              <a:buNone/>
            </a:pPr>
            <a:endParaRPr lang="en-US" sz="4000" dirty="0" smtClean="0"/>
          </a:p>
          <a:p>
            <a:pPr lvl="2"/>
            <a:r>
              <a:rPr lang="en-US" sz="4000" dirty="0" smtClean="0"/>
              <a:t>Passage of time and growth has led to confusion over statutory county descriptions and the locations of county boundary lines </a:t>
            </a:r>
          </a:p>
          <a:p>
            <a:pPr marL="667512" lvl="2" indent="0">
              <a:buNone/>
            </a:pPr>
            <a:endParaRPr lang="en-US" sz="4000" dirty="0" smtClean="0"/>
          </a:p>
          <a:p>
            <a:pPr lvl="2"/>
            <a:r>
              <a:rPr lang="en-US" sz="4000" dirty="0" smtClean="0"/>
              <a:t>Technology exists now to cost-effectively provide definite and permanent markers of boundary lines </a:t>
            </a:r>
          </a:p>
          <a:p>
            <a:pPr marL="667512" lvl="2" indent="0">
              <a:buNone/>
            </a:pPr>
            <a:endParaRPr lang="en-US" sz="4000" dirty="0" smtClean="0"/>
          </a:p>
          <a:p>
            <a:pPr lvl="2"/>
            <a:r>
              <a:rPr lang="en-US" sz="4000" dirty="0" smtClean="0"/>
              <a:t>Necessary for state government and political subdivisions </a:t>
            </a:r>
          </a:p>
          <a:p>
            <a:pPr marL="667512" lvl="2" indent="0">
              <a:buNone/>
            </a:pPr>
            <a:endParaRPr lang="en-US" sz="4000" dirty="0" smtClean="0"/>
          </a:p>
          <a:p>
            <a:pPr lvl="2"/>
            <a:r>
              <a:rPr lang="en-US" sz="4000" dirty="0" smtClean="0"/>
              <a:t>SCGS is the appropriate instrument to vest with the necessary authority to resolve county boundary issues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4195500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482572"/>
            <a:ext cx="3641509" cy="5237824"/>
          </a:xfrm>
        </p:spPr>
        <p:txBody>
          <a:bodyPr>
            <a:normAutofit/>
          </a:bodyPr>
          <a:lstStyle/>
          <a:p>
            <a:r>
              <a:rPr lang="en-US" dirty="0">
                <a:latin typeface="Georgia" panose="02040502050405020303" pitchFamily="18" charset="0"/>
              </a:rPr>
              <a:t>Ranger Krista Shelton with the </a:t>
            </a:r>
            <a:r>
              <a:rPr lang="en-US" dirty="0" err="1">
                <a:latin typeface="Georgia" panose="02040502050405020303" pitchFamily="18" charset="0"/>
              </a:rPr>
              <a:t>Enoree</a:t>
            </a:r>
            <a:r>
              <a:rPr lang="en-US" dirty="0">
                <a:latin typeface="Georgia" panose="02040502050405020303" pitchFamily="18" charset="0"/>
              </a:rPr>
              <a:t> Ranger District Office in Whitmire made the Forest Services files available yielding lots of maps and abstracts</a:t>
            </a:r>
          </a:p>
          <a:p>
            <a:r>
              <a:rPr lang="en-US" dirty="0">
                <a:latin typeface="Georgia" panose="02040502050405020303" pitchFamily="18" charset="0"/>
              </a:rPr>
              <a:t>The Union County Museum shared their Land Grant Index</a:t>
            </a:r>
          </a:p>
        </p:txBody>
      </p:sp>
      <p:pic>
        <p:nvPicPr>
          <p:cNvPr id="10" name="Content Placeholder 9" descr="A picture containing text&#10;&#10;Description automatically generated">
            <a:extLst>
              <a:ext uri="{FF2B5EF4-FFF2-40B4-BE49-F238E27FC236}">
                <a16:creationId xmlns:a16="http://schemas.microsoft.com/office/drawing/2014/main" id="{F9085177-566B-4485-BC0E-2DC333727625}"/>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106797" y="2183908"/>
            <a:ext cx="4888634" cy="3666476"/>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54290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picture containing text, map&#10;&#10;Description automatically generated">
            <a:extLst>
              <a:ext uri="{FF2B5EF4-FFF2-40B4-BE49-F238E27FC236}">
                <a16:creationId xmlns:a16="http://schemas.microsoft.com/office/drawing/2014/main" id="{7269E2D3-982B-411B-BF8B-C68C47E751A4}"/>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559058" y="1535521"/>
            <a:ext cx="3862022" cy="5149364"/>
          </a:xfrm>
        </p:spPr>
      </p:pic>
      <p:pic>
        <p:nvPicPr>
          <p:cNvPr id="10" name="Content Placeholder 9" descr="A picture containing text, map&#10;&#10;Description automatically generated">
            <a:extLst>
              <a:ext uri="{FF2B5EF4-FFF2-40B4-BE49-F238E27FC236}">
                <a16:creationId xmlns:a16="http://schemas.microsoft.com/office/drawing/2014/main" id="{B2C6545B-B584-48FE-A6E1-76F92B59719E}"/>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509562" y="1535837"/>
            <a:ext cx="4297087" cy="5136154"/>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42090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562470"/>
            <a:ext cx="3419567" cy="5166803"/>
          </a:xfrm>
        </p:spPr>
        <p:txBody>
          <a:bodyPr/>
          <a:lstStyle/>
          <a:p>
            <a:r>
              <a:rPr lang="en-US" dirty="0">
                <a:latin typeface="Georgia" panose="02040502050405020303" pitchFamily="18" charset="0"/>
              </a:rPr>
              <a:t> We recovered about 50 grants for this area from SC Department of Archives and History</a:t>
            </a:r>
          </a:p>
          <a:p>
            <a:r>
              <a:rPr lang="en-US" dirty="0">
                <a:latin typeface="Georgia" panose="02040502050405020303" pitchFamily="18" charset="0"/>
              </a:rPr>
              <a:t>Dates range from 1750 to 1816</a:t>
            </a:r>
          </a:p>
          <a:p>
            <a:r>
              <a:rPr lang="en-US" dirty="0">
                <a:latin typeface="Georgia" panose="02040502050405020303" pitchFamily="18" charset="0"/>
              </a:rPr>
              <a:t>A number of these show the road in question</a:t>
            </a:r>
          </a:p>
        </p:txBody>
      </p:sp>
      <p:pic>
        <p:nvPicPr>
          <p:cNvPr id="3" name="Content Placeholder 2" descr="A picture containing text&#10;&#10;Description automatically generated">
            <a:extLst>
              <a:ext uri="{FF2B5EF4-FFF2-40B4-BE49-F238E27FC236}">
                <a16:creationId xmlns:a16="http://schemas.microsoft.com/office/drawing/2014/main" id="{4C1C26FB-8789-4878-BD8F-07A2639E0D8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914595" y="2281560"/>
            <a:ext cx="5049019" cy="363096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546824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9" name="Content Placeholder 8" descr="A picture containing map, text&#10;&#10;Description automatically generated">
            <a:extLst>
              <a:ext uri="{FF2B5EF4-FFF2-40B4-BE49-F238E27FC236}">
                <a16:creationId xmlns:a16="http://schemas.microsoft.com/office/drawing/2014/main" id="{6C776201-7D7F-46BF-9F2E-85B07CFF8AC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686756" y="1410811"/>
            <a:ext cx="5726097" cy="5141112"/>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813702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79002" y="2646814"/>
            <a:ext cx="3872330" cy="3119236"/>
          </a:xfrm>
        </p:spPr>
        <p:txBody>
          <a:bodyPr/>
          <a:lstStyle/>
          <a:p>
            <a:r>
              <a:rPr lang="en-US" dirty="0">
                <a:latin typeface="Georgia" panose="02040502050405020303" pitchFamily="18" charset="0"/>
              </a:rPr>
              <a:t>Additional deeds and maps were obtained from the Register of Deeds office for both Newberry and Union counties</a:t>
            </a:r>
          </a:p>
        </p:txBody>
      </p:sp>
      <p:pic>
        <p:nvPicPr>
          <p:cNvPr id="3" name="Content Placeholder 2" descr="A close up of a map&#10;&#10;Description automatically generated">
            <a:extLst>
              <a:ext uri="{FF2B5EF4-FFF2-40B4-BE49-F238E27FC236}">
                <a16:creationId xmlns:a16="http://schemas.microsoft.com/office/drawing/2014/main" id="{13662DE4-35CA-4E02-BDB1-7D162AB58E02}"/>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643021" y="1344304"/>
            <a:ext cx="3240003" cy="5377872"/>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561208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4"/>
            <a:ext cx="3357424" cy="4667249"/>
          </a:xfrm>
        </p:spPr>
        <p:txBody>
          <a:bodyPr/>
          <a:lstStyle/>
          <a:p>
            <a:r>
              <a:rPr lang="en-US" dirty="0">
                <a:latin typeface="Georgia" panose="02040502050405020303" pitchFamily="18" charset="0"/>
              </a:rPr>
              <a:t>Review of LIDAR topography provided by GIS Manager Tanner Arrington with SC Geologic Survey showed some areas with contours indicating an old roadbed.</a:t>
            </a:r>
          </a:p>
        </p:txBody>
      </p:sp>
      <p:pic>
        <p:nvPicPr>
          <p:cNvPr id="3" name="Content Placeholder 2" descr="A picture containing clothing&#10;&#10;Description automatically generated">
            <a:extLst>
              <a:ext uri="{FF2B5EF4-FFF2-40B4-BE49-F238E27FC236}">
                <a16:creationId xmlns:a16="http://schemas.microsoft.com/office/drawing/2014/main" id="{F14C5028-4551-4180-81ED-39AC4A69FC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53869" y="2055815"/>
            <a:ext cx="4905822" cy="406090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67359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408373" y="1500326"/>
            <a:ext cx="4106477" cy="5228948"/>
          </a:xfrm>
        </p:spPr>
        <p:txBody>
          <a:bodyPr>
            <a:normAutofit/>
          </a:bodyPr>
          <a:lstStyle/>
          <a:p>
            <a:r>
              <a:rPr lang="en-US" dirty="0">
                <a:latin typeface="Georgia" panose="02040502050405020303" pitchFamily="18" charset="0"/>
              </a:rPr>
              <a:t>An initial field visit was conducted guided by the LIDAR topo</a:t>
            </a:r>
          </a:p>
          <a:p>
            <a:r>
              <a:rPr lang="en-US" dirty="0">
                <a:latin typeface="Georgia" panose="02040502050405020303" pitchFamily="18" charset="0"/>
              </a:rPr>
              <a:t>Sections of old roadbed were found near the </a:t>
            </a:r>
            <a:r>
              <a:rPr lang="en-US" dirty="0" err="1">
                <a:latin typeface="Georgia" panose="02040502050405020303" pitchFamily="18" charset="0"/>
              </a:rPr>
              <a:t>Enoree</a:t>
            </a:r>
            <a:r>
              <a:rPr lang="en-US" dirty="0">
                <a:latin typeface="Georgia" panose="02040502050405020303" pitchFamily="18" charset="0"/>
              </a:rPr>
              <a:t> River, south of </a:t>
            </a:r>
            <a:r>
              <a:rPr lang="en-US" dirty="0" err="1">
                <a:latin typeface="Georgia" panose="02040502050405020303" pitchFamily="18" charset="0"/>
              </a:rPr>
              <a:t>Maybinton</a:t>
            </a:r>
            <a:r>
              <a:rPr lang="en-US" dirty="0">
                <a:latin typeface="Georgia" panose="02040502050405020303" pitchFamily="18" charset="0"/>
              </a:rPr>
              <a:t> Road, and at </a:t>
            </a:r>
            <a:r>
              <a:rPr lang="en-US" dirty="0" err="1">
                <a:latin typeface="Georgia" panose="02040502050405020303" pitchFamily="18" charset="0"/>
              </a:rPr>
              <a:t>Glymph</a:t>
            </a:r>
            <a:r>
              <a:rPr lang="en-US" dirty="0">
                <a:latin typeface="Georgia" panose="02040502050405020303" pitchFamily="18" charset="0"/>
              </a:rPr>
              <a:t> Road</a:t>
            </a:r>
          </a:p>
          <a:p>
            <a:r>
              <a:rPr lang="en-US" dirty="0">
                <a:latin typeface="Georgia" panose="02040502050405020303" pitchFamily="18" charset="0"/>
              </a:rPr>
              <a:t>Forest Service corners and other property lines were noted</a:t>
            </a:r>
          </a:p>
        </p:txBody>
      </p:sp>
      <p:pic>
        <p:nvPicPr>
          <p:cNvPr id="3" name="Content Placeholder 2" descr="A picture containing ground, outdoor, grass, sign&#10;&#10;Description automatically generated">
            <a:extLst>
              <a:ext uri="{FF2B5EF4-FFF2-40B4-BE49-F238E27FC236}">
                <a16:creationId xmlns:a16="http://schemas.microsoft.com/office/drawing/2014/main" id="{3B75D190-4264-492E-B3B6-A9ACFDECCE9E}"/>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402718" y="2210540"/>
            <a:ext cx="4557204" cy="3417903"/>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399290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p:txBody>
          <a:bodyPr/>
          <a:lstStyle/>
          <a:p>
            <a:r>
              <a:rPr lang="en-US" dirty="0">
                <a:latin typeface="Georgia" panose="02040502050405020303" pitchFamily="18" charset="0"/>
              </a:rPr>
              <a:t>Survey crews established control and located all the features identified</a:t>
            </a:r>
          </a:p>
          <a:p>
            <a:r>
              <a:rPr lang="en-US" dirty="0">
                <a:latin typeface="Georgia" panose="02040502050405020303" pitchFamily="18" charset="0"/>
              </a:rPr>
              <a:t>Using the survey locations we worked in the office to begin to fit the grants to the features on the ground</a:t>
            </a:r>
          </a:p>
        </p:txBody>
      </p:sp>
      <p:pic>
        <p:nvPicPr>
          <p:cNvPr id="3" name="Content Placeholder 2">
            <a:extLst>
              <a:ext uri="{FF2B5EF4-FFF2-40B4-BE49-F238E27FC236}">
                <a16:creationId xmlns:a16="http://schemas.microsoft.com/office/drawing/2014/main" id="{53C1D371-AC03-4D10-A131-6D213BA59FFE}"/>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rcRect/>
          <a:stretch/>
        </p:blipFill>
        <p:spPr>
          <a:xfrm>
            <a:off x="4629152" y="1701408"/>
            <a:ext cx="3573150" cy="476722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741743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p:txBody>
          <a:bodyPr>
            <a:normAutofit lnSpcReduction="10000"/>
          </a:bodyPr>
          <a:lstStyle/>
          <a:p>
            <a:r>
              <a:rPr lang="en-US" dirty="0">
                <a:latin typeface="Georgia" panose="02040502050405020303" pitchFamily="18" charset="0"/>
              </a:rPr>
              <a:t>We were fortunate to have grants that gave us the location of the fords for both rivers, and were able to start at the outside and work our way in</a:t>
            </a:r>
          </a:p>
          <a:p>
            <a:r>
              <a:rPr lang="en-US" dirty="0">
                <a:latin typeface="Georgia" panose="02040502050405020303" pitchFamily="18" charset="0"/>
              </a:rPr>
              <a:t>Additionally, unique bends in the river helped confirm locations</a:t>
            </a:r>
          </a:p>
        </p:txBody>
      </p:sp>
      <p:sp>
        <p:nvSpPr>
          <p:cNvPr id="8" name="Content Placeholder 7">
            <a:extLst>
              <a:ext uri="{FF2B5EF4-FFF2-40B4-BE49-F238E27FC236}">
                <a16:creationId xmlns:a16="http://schemas.microsoft.com/office/drawing/2014/main" id="{607931D3-BFE2-44E2-B1C4-98FB1C4B2549}"/>
              </a:ext>
            </a:extLst>
          </p:cNvPr>
          <p:cNvSpPr>
            <a:spLocks noGrp="1"/>
          </p:cNvSpPr>
          <p:nvPr>
            <p:ph sz="half" idx="2"/>
          </p:nvPr>
        </p:nvSpPr>
        <p:spPr/>
        <p:txBody>
          <a:bodyPr>
            <a:normAutofit lnSpcReduction="10000"/>
          </a:bodyPr>
          <a:lstStyle/>
          <a:p>
            <a:r>
              <a:rPr lang="en-US" dirty="0">
                <a:latin typeface="Georgia" panose="02040502050405020303" pitchFamily="18" charset="0"/>
              </a:rPr>
              <a:t>One of our earliest grants, the John Gordon grant of 1750, shows the ford at the </a:t>
            </a:r>
            <a:r>
              <a:rPr lang="en-US" dirty="0" err="1">
                <a:latin typeface="Georgia" panose="02040502050405020303" pitchFamily="18" charset="0"/>
              </a:rPr>
              <a:t>Enoree</a:t>
            </a:r>
            <a:r>
              <a:rPr lang="en-US" dirty="0">
                <a:latin typeface="Georgia" panose="02040502050405020303" pitchFamily="18" charset="0"/>
              </a:rPr>
              <a:t> River</a:t>
            </a:r>
          </a:p>
          <a:p>
            <a:r>
              <a:rPr lang="en-US" dirty="0">
                <a:latin typeface="Georgia" panose="02040502050405020303" pitchFamily="18" charset="0"/>
              </a:rPr>
              <a:t>It labels it the “Path to the </a:t>
            </a:r>
            <a:r>
              <a:rPr lang="en-US" dirty="0" err="1">
                <a:latin typeface="Georgia" panose="02040502050405020303" pitchFamily="18" charset="0"/>
              </a:rPr>
              <a:t>Congarees</a:t>
            </a:r>
            <a:r>
              <a:rPr lang="en-US" dirty="0">
                <a:latin typeface="Georgia" panose="02040502050405020303" pitchFamily="18" charset="0"/>
              </a:rPr>
              <a:t>” and shows something in the river which we interpret to be a shoal or sandbar</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343759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logo&#10;&#10;Description automatically generated">
            <a:extLst>
              <a:ext uri="{FF2B5EF4-FFF2-40B4-BE49-F238E27FC236}">
                <a16:creationId xmlns:a16="http://schemas.microsoft.com/office/drawing/2014/main" id="{1A7BB3F2-EE9C-4739-A54F-F68D382B3422}"/>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54342" y="2055816"/>
            <a:ext cx="4657366" cy="3599260"/>
          </a:xfrm>
        </p:spPr>
      </p:pic>
      <p:sp>
        <p:nvSpPr>
          <p:cNvPr id="8" name="Content Placeholder 7">
            <a:extLst>
              <a:ext uri="{FF2B5EF4-FFF2-40B4-BE49-F238E27FC236}">
                <a16:creationId xmlns:a16="http://schemas.microsoft.com/office/drawing/2014/main" id="{607931D3-BFE2-44E2-B1C4-98FB1C4B2549}"/>
              </a:ext>
            </a:extLst>
          </p:cNvPr>
          <p:cNvSpPr>
            <a:spLocks noGrp="1"/>
          </p:cNvSpPr>
          <p:nvPr>
            <p:ph sz="half" idx="2"/>
          </p:nvPr>
        </p:nvSpPr>
        <p:spPr>
          <a:xfrm>
            <a:off x="4572000" y="1825624"/>
            <a:ext cx="3943350" cy="4667249"/>
          </a:xfrm>
        </p:spPr>
        <p:txBody>
          <a:bodyPr>
            <a:normAutofit/>
          </a:bodyPr>
          <a:lstStyle/>
          <a:p>
            <a:r>
              <a:rPr lang="en-US" dirty="0">
                <a:latin typeface="Georgia" panose="02040502050405020303" pitchFamily="18" charset="0"/>
              </a:rPr>
              <a:t>The pronounced bend in the river makes this location unmistakable</a:t>
            </a:r>
          </a:p>
          <a:p>
            <a:r>
              <a:rPr lang="en-US" dirty="0">
                <a:latin typeface="Georgia" panose="02040502050405020303" pitchFamily="18" charset="0"/>
              </a:rPr>
              <a:t>Google imagery shows the bend</a:t>
            </a:r>
          </a:p>
          <a:p>
            <a:r>
              <a:rPr lang="en-US" dirty="0">
                <a:latin typeface="Georgia" panose="02040502050405020303" pitchFamily="18" charset="0"/>
              </a:rPr>
              <a:t>Google imagery also shows a shoal or sandbar in the location shown on the grant</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657977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8"/>
            <a:ext cx="8005572" cy="4250532"/>
          </a:xfrm>
        </p:spPr>
        <p:txBody>
          <a:bodyPr>
            <a:normAutofit fontScale="55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a:t>
            </a:r>
            <a:r>
              <a:rPr lang="en-US" sz="2175" dirty="0" smtClean="0"/>
              <a:t>descriptions</a:t>
            </a:r>
          </a:p>
          <a:p>
            <a:pPr marL="978408" lvl="3" indent="0">
              <a:buNone/>
            </a:pPr>
            <a:endParaRPr lang="en-US" sz="2175" dirty="0" smtClean="0"/>
          </a:p>
          <a:p>
            <a:pPr lvl="3"/>
            <a:r>
              <a:rPr lang="en-US" sz="2175" dirty="0" smtClean="0"/>
              <a:t>(2014) T</a:t>
            </a:r>
            <a:r>
              <a:rPr lang="en-US" dirty="0" smtClean="0"/>
              <a: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endParaRPr lang="en-US" sz="2175" dirty="0"/>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47800" y="762000"/>
            <a:ext cx="6172200" cy="834629"/>
          </a:xfrm>
        </p:spPr>
        <p:txBody>
          <a:bodyPr vert="horz" lIns="0" rIns="0" bIns="0" anchor="b">
            <a:normAutofit/>
          </a:bodyPr>
          <a:lstStyle/>
          <a:p>
            <a:r>
              <a:rPr lang="en-US" sz="3200" dirty="0"/>
              <a:t>SC Code of Law and Act 262 Of 2014</a:t>
            </a:r>
          </a:p>
        </p:txBody>
      </p:sp>
      <p:sp>
        <p:nvSpPr>
          <p:cNvPr id="6" name="TextBox 5"/>
          <p:cNvSpPr txBox="1"/>
          <p:nvPr/>
        </p:nvSpPr>
        <p:spPr>
          <a:xfrm>
            <a:off x="304800" y="6017796"/>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2016 (S.C.A.G</a:t>
            </a:r>
            <a:r>
              <a:rPr kumimoji="0" lang="en-US" sz="1600" b="0" i="0" u="none" strike="noStrike" kern="1200" cap="none" spc="0" normalizeH="0" baseline="0" noProof="0" dirty="0">
                <a:ln>
                  <a:noFill/>
                </a:ln>
                <a:solidFill>
                  <a:prstClr val="black"/>
                </a:solidFill>
                <a:effectLst/>
                <a:uLnTx/>
                <a:uFillTx/>
                <a:latin typeface="Constantia"/>
                <a:ea typeface="+mn-ea"/>
                <a:cs typeface="+mn-cs"/>
              </a:rPr>
              <a:t>.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March 1, 2016)</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7" name="TextBox 6"/>
          <p:cNvSpPr txBox="1"/>
          <p:nvPr/>
        </p:nvSpPr>
        <p:spPr>
          <a:xfrm>
            <a:off x="304799" y="6429961"/>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2018 (S.C.A.G</a:t>
            </a:r>
            <a:r>
              <a:rPr kumimoji="0" lang="en-US" sz="1600" b="0" i="0" u="none" strike="noStrike" kern="1200" cap="none" spc="0" normalizeH="0" baseline="0" noProof="0" dirty="0">
                <a:ln>
                  <a:noFill/>
                </a:ln>
                <a:solidFill>
                  <a:prstClr val="black"/>
                </a:solidFill>
                <a:effectLst/>
                <a:uLnTx/>
                <a:uFillTx/>
                <a:latin typeface="Constantia"/>
                <a:ea typeface="+mn-ea"/>
                <a:cs typeface="+mn-cs"/>
              </a:rPr>
              <a:t>.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May 22, 2018)</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413370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logo&#10;&#10;Description automatically generated">
            <a:extLst>
              <a:ext uri="{FF2B5EF4-FFF2-40B4-BE49-F238E27FC236}">
                <a16:creationId xmlns:a16="http://schemas.microsoft.com/office/drawing/2014/main" id="{03133C91-E8A8-469D-B496-17BB8B1832AE}"/>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54342" y="2055816"/>
            <a:ext cx="4460508" cy="3447126"/>
          </a:xfrm>
        </p:spPr>
      </p:pic>
      <p:pic>
        <p:nvPicPr>
          <p:cNvPr id="10" name="Content Placeholder 9">
            <a:extLst>
              <a:ext uri="{FF2B5EF4-FFF2-40B4-BE49-F238E27FC236}">
                <a16:creationId xmlns:a16="http://schemas.microsoft.com/office/drawing/2014/main" id="{42DD005C-7B3B-4E61-9C00-B70AEA0144AB}"/>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629150" y="2013820"/>
            <a:ext cx="4514850" cy="3489122"/>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3064166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2597483"/>
            <a:ext cx="3883245" cy="2710864"/>
          </a:xfrm>
        </p:spPr>
        <p:txBody>
          <a:bodyPr/>
          <a:lstStyle/>
          <a:p>
            <a:r>
              <a:rPr lang="en-US" dirty="0">
                <a:latin typeface="Georgia" panose="02040502050405020303" pitchFamily="18" charset="0"/>
              </a:rPr>
              <a:t>And, in 1807 a grant on the south side of the river to John Valentine shows a “</a:t>
            </a:r>
            <a:r>
              <a:rPr lang="en-US" dirty="0" err="1">
                <a:latin typeface="Georgia" panose="02040502050405020303" pitchFamily="18" charset="0"/>
              </a:rPr>
              <a:t>waggon</a:t>
            </a:r>
            <a:r>
              <a:rPr lang="en-US" dirty="0">
                <a:latin typeface="Georgia" panose="02040502050405020303" pitchFamily="18" charset="0"/>
              </a:rPr>
              <a:t>” road in the same location</a:t>
            </a:r>
          </a:p>
        </p:txBody>
      </p:sp>
      <p:pic>
        <p:nvPicPr>
          <p:cNvPr id="3" name="Content Placeholder 2" descr="A close up of a piece of paper&#10;&#10;Description automatically generated">
            <a:extLst>
              <a:ext uri="{FF2B5EF4-FFF2-40B4-BE49-F238E27FC236}">
                <a16:creationId xmlns:a16="http://schemas.microsoft.com/office/drawing/2014/main" id="{82943B1A-BE4C-4E28-85DC-6872A5356EB0}"/>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16200000">
            <a:off x="4265323" y="1849258"/>
            <a:ext cx="4700459" cy="420731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754935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514905" y="1825624"/>
            <a:ext cx="3999945" cy="4743851"/>
          </a:xfrm>
        </p:spPr>
        <p:txBody>
          <a:bodyPr>
            <a:normAutofit/>
          </a:bodyPr>
          <a:lstStyle/>
          <a:p>
            <a:r>
              <a:rPr lang="en-US" dirty="0">
                <a:latin typeface="Georgia" panose="02040502050405020303" pitchFamily="18" charset="0"/>
              </a:rPr>
              <a:t>At the Tyger River an 1809 grant to James Crenshaw shows the road and ford there</a:t>
            </a:r>
          </a:p>
          <a:p>
            <a:r>
              <a:rPr lang="en-US" dirty="0">
                <a:latin typeface="Georgia" panose="02040502050405020303" pitchFamily="18" charset="0"/>
              </a:rPr>
              <a:t>It also shows a house immediately adjacent the river</a:t>
            </a:r>
          </a:p>
          <a:p>
            <a:r>
              <a:rPr lang="en-US" dirty="0">
                <a:latin typeface="Georgia" panose="02040502050405020303" pitchFamily="18" charset="0"/>
              </a:rPr>
              <a:t>This would be an unusual place for a house unless there is high ground there</a:t>
            </a:r>
          </a:p>
        </p:txBody>
      </p:sp>
      <p:pic>
        <p:nvPicPr>
          <p:cNvPr id="3" name="Content Placeholder 2" descr="A close up of a piece of paper&#10;&#10;Description automatically generated">
            <a:extLst>
              <a:ext uri="{FF2B5EF4-FFF2-40B4-BE49-F238E27FC236}">
                <a16:creationId xmlns:a16="http://schemas.microsoft.com/office/drawing/2014/main" id="{BEE5E1DC-2CDC-4299-BBC8-E4AB5E995D39}"/>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629152" y="1486960"/>
            <a:ext cx="3886198" cy="502867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551392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239698" y="1825625"/>
            <a:ext cx="3648722" cy="4770484"/>
          </a:xfrm>
        </p:spPr>
        <p:txBody>
          <a:bodyPr>
            <a:normAutofit lnSpcReduction="10000"/>
          </a:bodyPr>
          <a:lstStyle/>
          <a:p>
            <a:r>
              <a:rPr lang="en-US" dirty="0">
                <a:latin typeface="Georgia" panose="02040502050405020303" pitchFamily="18" charset="0"/>
              </a:rPr>
              <a:t>Many of the lines on this grant are still property lines, so it was easy to position this grant in the real world</a:t>
            </a:r>
          </a:p>
          <a:p>
            <a:r>
              <a:rPr lang="en-US" dirty="0">
                <a:latin typeface="Georgia" panose="02040502050405020303" pitchFamily="18" charset="0"/>
              </a:rPr>
              <a:t>At the real-world location that the grant shows a house the LIDAR shows high ground – and a roadbed</a:t>
            </a:r>
          </a:p>
        </p:txBody>
      </p:sp>
      <p:pic>
        <p:nvPicPr>
          <p:cNvPr id="3" name="Content Placeholder 2" descr="A close up of a map&#10;&#10;Description automatically generated">
            <a:extLst>
              <a:ext uri="{FF2B5EF4-FFF2-40B4-BE49-F238E27FC236}">
                <a16:creationId xmlns:a16="http://schemas.microsoft.com/office/drawing/2014/main" id="{5BC14390-D7CE-427D-BCB8-F8A2EE96B79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90421" y="2219417"/>
            <a:ext cx="5233905" cy="3462291"/>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134789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5"/>
            <a:ext cx="3886200" cy="4752728"/>
          </a:xfrm>
        </p:spPr>
        <p:txBody>
          <a:bodyPr>
            <a:normAutofit/>
          </a:bodyPr>
          <a:lstStyle/>
          <a:p>
            <a:r>
              <a:rPr lang="en-US" dirty="0">
                <a:latin typeface="Georgia" panose="02040502050405020303" pitchFamily="18" charset="0"/>
              </a:rPr>
              <a:t>With the two ends in place we started at the </a:t>
            </a:r>
            <a:r>
              <a:rPr lang="en-US" dirty="0" err="1">
                <a:latin typeface="Georgia" panose="02040502050405020303" pitchFamily="18" charset="0"/>
              </a:rPr>
              <a:t>Enoree</a:t>
            </a:r>
            <a:r>
              <a:rPr lang="en-US" dirty="0">
                <a:latin typeface="Georgia" panose="02040502050405020303" pitchFamily="18" charset="0"/>
              </a:rPr>
              <a:t> and worked our way toward the Tyger</a:t>
            </a:r>
          </a:p>
          <a:p>
            <a:r>
              <a:rPr lang="en-US" dirty="0">
                <a:latin typeface="Georgia" panose="02040502050405020303" pitchFamily="18" charset="0"/>
              </a:rPr>
              <a:t>There is existing roadbed for almost a mile and contemporary maps label it “Old Avery Ford Road”</a:t>
            </a:r>
          </a:p>
        </p:txBody>
      </p:sp>
      <p:pic>
        <p:nvPicPr>
          <p:cNvPr id="3" name="Content Placeholder 2" descr="A close up of a sign&#10;&#10;Description automatically generated">
            <a:extLst>
              <a:ext uri="{FF2B5EF4-FFF2-40B4-BE49-F238E27FC236}">
                <a16:creationId xmlns:a16="http://schemas.microsoft.com/office/drawing/2014/main" id="{1316AC7F-CB10-4B48-945E-E35657A1D5C2}"/>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5400000">
            <a:off x="4057330" y="2008043"/>
            <a:ext cx="5084981" cy="4055643"/>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121696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 up of a map&#10;&#10;Description automatically generated">
            <a:extLst>
              <a:ext uri="{FF2B5EF4-FFF2-40B4-BE49-F238E27FC236}">
                <a16:creationId xmlns:a16="http://schemas.microsoft.com/office/drawing/2014/main" id="{7377A936-8875-4AA9-A57F-27C64A4D3FEE}"/>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928201" y="2290439"/>
            <a:ext cx="5254773" cy="3400147"/>
          </a:xfrm>
        </p:spPr>
      </p:pic>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5"/>
            <a:ext cx="3641509" cy="4752728"/>
          </a:xfrm>
        </p:spPr>
        <p:txBody>
          <a:bodyPr>
            <a:normAutofit lnSpcReduction="10000"/>
          </a:bodyPr>
          <a:lstStyle/>
          <a:p>
            <a:r>
              <a:rPr lang="en-US" dirty="0">
                <a:latin typeface="Georgia" panose="02040502050405020303" pitchFamily="18" charset="0"/>
              </a:rPr>
              <a:t>There is a gap of about 1500’ </a:t>
            </a:r>
          </a:p>
          <a:p>
            <a:r>
              <a:rPr lang="en-US" dirty="0">
                <a:latin typeface="Georgia" panose="02040502050405020303" pitchFamily="18" charset="0"/>
              </a:rPr>
              <a:t>The old roadbed picks up again at Collins Branch</a:t>
            </a:r>
          </a:p>
          <a:p>
            <a:r>
              <a:rPr lang="en-US" dirty="0">
                <a:latin typeface="Georgia" panose="02040502050405020303" pitchFamily="18" charset="0"/>
              </a:rPr>
              <a:t>A grant for Gordon </a:t>
            </a:r>
            <a:r>
              <a:rPr lang="en-US" dirty="0" err="1">
                <a:latin typeface="Georgia" panose="02040502050405020303" pitchFamily="18" charset="0"/>
              </a:rPr>
              <a:t>Govin</a:t>
            </a:r>
            <a:r>
              <a:rPr lang="en-US" dirty="0">
                <a:latin typeface="Georgia" panose="02040502050405020303" pitchFamily="18" charset="0"/>
              </a:rPr>
              <a:t> from 1794 shows a “</a:t>
            </a:r>
            <a:r>
              <a:rPr lang="en-US" dirty="0" err="1">
                <a:latin typeface="Georgia" panose="02040502050405020303" pitchFamily="18" charset="0"/>
              </a:rPr>
              <a:t>waggon</a:t>
            </a:r>
            <a:r>
              <a:rPr lang="en-US" dirty="0">
                <a:latin typeface="Georgia" panose="02040502050405020303" pitchFamily="18" charset="0"/>
              </a:rPr>
              <a:t> road” crossing in the location we find roadbed at Collins Branch</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006148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363984" y="1690689"/>
            <a:ext cx="4649513" cy="5056339"/>
          </a:xfrm>
        </p:spPr>
        <p:txBody>
          <a:bodyPr>
            <a:normAutofit/>
          </a:bodyPr>
          <a:lstStyle/>
          <a:p>
            <a:r>
              <a:rPr lang="en-US" dirty="0">
                <a:latin typeface="Georgia" panose="02040502050405020303" pitchFamily="18" charset="0"/>
              </a:rPr>
              <a:t>From there to </a:t>
            </a:r>
            <a:r>
              <a:rPr lang="en-US" dirty="0" err="1">
                <a:latin typeface="Georgia" panose="02040502050405020303" pitchFamily="18" charset="0"/>
              </a:rPr>
              <a:t>Maybinton</a:t>
            </a:r>
            <a:r>
              <a:rPr lang="en-US" dirty="0">
                <a:latin typeface="Georgia" panose="02040502050405020303" pitchFamily="18" charset="0"/>
              </a:rPr>
              <a:t> Road (and the historic location of Chicks Crossroads on 1887 Lake map) the old roadbed is visible and attested by a plat from 1883 and grants from 1769 and 1775</a:t>
            </a:r>
          </a:p>
          <a:p>
            <a:r>
              <a:rPr lang="en-US" dirty="0">
                <a:latin typeface="Georgia" panose="02040502050405020303" pitchFamily="18" charset="0"/>
              </a:rPr>
              <a:t>The 1769 and 1775 grants actually continue ½ mile past Chicks Crossroads</a:t>
            </a:r>
          </a:p>
        </p:txBody>
      </p:sp>
      <p:pic>
        <p:nvPicPr>
          <p:cNvPr id="3" name="Content Placeholder 2" descr="A close up of a map&#10;&#10;Description automatically generated">
            <a:extLst>
              <a:ext uri="{FF2B5EF4-FFF2-40B4-BE49-F238E27FC236}">
                <a16:creationId xmlns:a16="http://schemas.microsoft.com/office/drawing/2014/main" id="{7365A6D0-EA77-4F61-BF6D-8D2EBB157568}"/>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5013497" y="1414021"/>
            <a:ext cx="3269369" cy="5426614"/>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619428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16DB9587-B154-48CA-8D08-3F9D6D703F4F}"/>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rot="5400000">
            <a:off x="43225" y="1951861"/>
            <a:ext cx="4666204" cy="4143859"/>
          </a:xfrm>
        </p:spPr>
      </p:pic>
      <p:pic>
        <p:nvPicPr>
          <p:cNvPr id="10" name="Content Placeholder 9" descr="A close up of a map&#10;&#10;Description automatically generated">
            <a:extLst>
              <a:ext uri="{FF2B5EF4-FFF2-40B4-BE49-F238E27FC236}">
                <a16:creationId xmlns:a16="http://schemas.microsoft.com/office/drawing/2014/main" id="{D69917AE-3C2A-4A9D-81B0-75190EF26C84}"/>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rot="16200000">
            <a:off x="3982058" y="2692928"/>
            <a:ext cx="5192597" cy="259227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50743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picture containing text, map&#10;&#10;Description automatically generated">
            <a:extLst>
              <a:ext uri="{FF2B5EF4-FFF2-40B4-BE49-F238E27FC236}">
                <a16:creationId xmlns:a16="http://schemas.microsoft.com/office/drawing/2014/main" id="{6FF74F9D-B5DD-4512-A1A2-29BE67FCF88E}"/>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32875" y="2055816"/>
            <a:ext cx="4181975" cy="3633942"/>
          </a:xfrm>
        </p:spPr>
      </p:pic>
      <p:pic>
        <p:nvPicPr>
          <p:cNvPr id="10" name="Content Placeholder 9" descr="A picture containing text, map&#10;&#10;Description automatically generated">
            <a:extLst>
              <a:ext uri="{FF2B5EF4-FFF2-40B4-BE49-F238E27FC236}">
                <a16:creationId xmlns:a16="http://schemas.microsoft.com/office/drawing/2014/main" id="{886F1F73-D986-4DF6-8771-2A763B47A0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86502" y="2055815"/>
            <a:ext cx="4488986" cy="3633941"/>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080233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597981"/>
            <a:ext cx="3340387" cy="5095782"/>
          </a:xfrm>
        </p:spPr>
        <p:txBody>
          <a:bodyPr>
            <a:normAutofit fontScale="92500" lnSpcReduction="10000"/>
          </a:bodyPr>
          <a:lstStyle/>
          <a:p>
            <a:r>
              <a:rPr lang="en-US" dirty="0">
                <a:latin typeface="Georgia" panose="02040502050405020303" pitchFamily="18" charset="0"/>
              </a:rPr>
              <a:t>North of Chicks Crossroads both the 1769 and 1775 grants show the road running approximately </a:t>
            </a:r>
            <a:r>
              <a:rPr lang="en-US" u="sng" dirty="0">
                <a:latin typeface="Georgia" panose="02040502050405020303" pitchFamily="18" charset="0"/>
              </a:rPr>
              <a:t>North 25° East</a:t>
            </a:r>
            <a:endParaRPr lang="en-US" dirty="0">
              <a:latin typeface="Georgia" panose="02040502050405020303" pitchFamily="18" charset="0"/>
            </a:endParaRPr>
          </a:p>
          <a:p>
            <a:r>
              <a:rPr lang="en-US" dirty="0">
                <a:latin typeface="Georgia" panose="02040502050405020303" pitchFamily="18" charset="0"/>
              </a:rPr>
              <a:t>In the same location a survey from 1838 shows the road (District Line) running </a:t>
            </a:r>
            <a:r>
              <a:rPr lang="en-US" u="sng" dirty="0">
                <a:latin typeface="Georgia" panose="02040502050405020303" pitchFamily="18" charset="0"/>
              </a:rPr>
              <a:t>North 24° East</a:t>
            </a:r>
            <a:r>
              <a:rPr lang="en-US" dirty="0">
                <a:latin typeface="Georgia" panose="02040502050405020303" pitchFamily="18" charset="0"/>
              </a:rPr>
              <a:t> across the 307 acre tract</a:t>
            </a:r>
          </a:p>
        </p:txBody>
      </p:sp>
      <p:pic>
        <p:nvPicPr>
          <p:cNvPr id="3" name="Content Placeholder 2" descr="A close up of a map&#10;&#10;Description automatically generated">
            <a:extLst>
              <a:ext uri="{FF2B5EF4-FFF2-40B4-BE49-F238E27FC236}">
                <a16:creationId xmlns:a16="http://schemas.microsoft.com/office/drawing/2014/main" id="{AE201D6E-8441-4212-BD01-F2553E468AB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969037" y="1961965"/>
            <a:ext cx="4964166" cy="428791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3402795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66800"/>
            <a:ext cx="5181600" cy="533400"/>
          </a:xfrm>
        </p:spPr>
        <p:txBody>
          <a:bodyPr vert="horz" lIns="0" rIns="0" bIns="0" anchor="b">
            <a:normAutofit/>
          </a:bodyPr>
          <a:lstStyle/>
          <a:p>
            <a:r>
              <a:rPr lang="en-US" sz="3200" dirty="0"/>
              <a:t>Steps for Clarifying Boundaries </a:t>
            </a:r>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sz="2400" dirty="0" smtClean="0"/>
              <a:t>Notify County Administrators in advance of planned work</a:t>
            </a:r>
          </a:p>
          <a:p>
            <a:r>
              <a:rPr lang="en-US" sz="2400" dirty="0" smtClean="0"/>
              <a:t>Conduct historical research for documentary evidence of boundaries  </a:t>
            </a:r>
          </a:p>
          <a:p>
            <a:r>
              <a:rPr lang="en-US" sz="2400" dirty="0" smtClean="0"/>
              <a:t>Perform field </a:t>
            </a:r>
            <a:r>
              <a:rPr lang="en-US" sz="2400" dirty="0"/>
              <a:t>w</a:t>
            </a:r>
            <a:r>
              <a:rPr lang="en-US" sz="2400" dirty="0" smtClean="0"/>
              <a:t>ork to locate monuments and corroborating evidence and position on State Plane Coordinates</a:t>
            </a:r>
          </a:p>
          <a:p>
            <a:r>
              <a:rPr lang="en-US" sz="2400" dirty="0" smtClean="0"/>
              <a:t>Share preliminary findings with county officials for impact analysis and to plan public meetings</a:t>
            </a:r>
          </a:p>
          <a:p>
            <a:r>
              <a:rPr lang="en-US" sz="2400" dirty="0" smtClean="0"/>
              <a:t>Receive feedback and input from local officials and public</a:t>
            </a:r>
          </a:p>
          <a:p>
            <a:r>
              <a:rPr lang="en-US" sz="2400" dirty="0" smtClean="0"/>
              <a:t>Review and update findings, as appropriate</a:t>
            </a:r>
          </a:p>
          <a:p>
            <a:r>
              <a:rPr lang="en-US" sz="2400" dirty="0" smtClean="0"/>
              <a:t>Work to build cooperation with affected parties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16216"/>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2511695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5"/>
            <a:ext cx="3886200" cy="4592930"/>
          </a:xfrm>
        </p:spPr>
        <p:txBody>
          <a:bodyPr>
            <a:normAutofit/>
          </a:bodyPr>
          <a:lstStyle/>
          <a:p>
            <a:r>
              <a:rPr lang="en-US" dirty="0">
                <a:latin typeface="Georgia" panose="02040502050405020303" pitchFamily="18" charset="0"/>
              </a:rPr>
              <a:t>The northern line of this 1838 survey still exists</a:t>
            </a:r>
          </a:p>
          <a:p>
            <a:r>
              <a:rPr lang="en-US" dirty="0">
                <a:latin typeface="Georgia" panose="02040502050405020303" pitchFamily="18" charset="0"/>
              </a:rPr>
              <a:t>Based on property corners along the northern line we were able to position the 1838 survey and intersect the “District Line” with the existing property line</a:t>
            </a:r>
          </a:p>
        </p:txBody>
      </p:sp>
      <p:pic>
        <p:nvPicPr>
          <p:cNvPr id="3" name="Content Placeholder 2" descr="A close up of a map&#10;&#10;Description automatically generated">
            <a:extLst>
              <a:ext uri="{FF2B5EF4-FFF2-40B4-BE49-F238E27FC236}">
                <a16:creationId xmlns:a16="http://schemas.microsoft.com/office/drawing/2014/main" id="{46AAF3C6-85E3-4322-80F4-BA1F79544805}"/>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404492" y="1890944"/>
            <a:ext cx="4468394" cy="435005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400152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10" name="Content Placeholder 9" descr="A close up of a map&#10;&#10;Description automatically generated">
            <a:extLst>
              <a:ext uri="{FF2B5EF4-FFF2-40B4-BE49-F238E27FC236}">
                <a16:creationId xmlns:a16="http://schemas.microsoft.com/office/drawing/2014/main" id="{6C15DABE-A9E6-455C-A2B2-12DB20DBA563}"/>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72575" y="2055815"/>
            <a:ext cx="4442275" cy="3837120"/>
          </a:xfrm>
        </p:spPr>
      </p:pic>
      <p:pic>
        <p:nvPicPr>
          <p:cNvPr id="3" name="Content Placeholder 2" descr="A close up of a map&#10;&#10;Description automatically generated">
            <a:extLst>
              <a:ext uri="{FF2B5EF4-FFF2-40B4-BE49-F238E27FC236}">
                <a16:creationId xmlns:a16="http://schemas.microsoft.com/office/drawing/2014/main" id="{0BA17788-07D6-4933-8703-E4F057CA43CC}"/>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629150" y="2109653"/>
            <a:ext cx="3886200" cy="3783282"/>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070105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50" y="1825625"/>
            <a:ext cx="7547684" cy="1147938"/>
          </a:xfrm>
        </p:spPr>
        <p:txBody>
          <a:bodyPr>
            <a:normAutofit lnSpcReduction="10000"/>
          </a:bodyPr>
          <a:lstStyle/>
          <a:p>
            <a:r>
              <a:rPr lang="en-US" dirty="0">
                <a:latin typeface="Georgia" panose="02040502050405020303" pitchFamily="18" charset="0"/>
              </a:rPr>
              <a:t>The resulting intersection point lined up very well with the next section of existing roadbed and property line</a:t>
            </a:r>
          </a:p>
        </p:txBody>
      </p:sp>
      <p:pic>
        <p:nvPicPr>
          <p:cNvPr id="3" name="Content Placeholder 2" descr="A close up of a map&#10;&#10;Description automatically generated">
            <a:extLst>
              <a:ext uri="{FF2B5EF4-FFF2-40B4-BE49-F238E27FC236}">
                <a16:creationId xmlns:a16="http://schemas.microsoft.com/office/drawing/2014/main" id="{535F4896-4B92-455F-B8D2-84A59D15DCF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1215408" y="2973563"/>
            <a:ext cx="6713183" cy="355069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672170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close up of a map&#10;&#10;Description automatically generated">
            <a:extLst>
              <a:ext uri="{FF2B5EF4-FFF2-40B4-BE49-F238E27FC236}">
                <a16:creationId xmlns:a16="http://schemas.microsoft.com/office/drawing/2014/main" id="{B5A783DB-9C60-43F1-B314-3CB3CACE729E}"/>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439265" y="1709458"/>
            <a:ext cx="5496942" cy="4393613"/>
          </a:xfrm>
        </p:spPr>
      </p:pic>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825242" y="1658029"/>
            <a:ext cx="3187464" cy="4834845"/>
          </a:xfrm>
        </p:spPr>
        <p:txBody>
          <a:bodyPr/>
          <a:lstStyle/>
          <a:p>
            <a:r>
              <a:rPr lang="en-US" dirty="0">
                <a:latin typeface="Georgia" panose="02040502050405020303" pitchFamily="18" charset="0"/>
              </a:rPr>
              <a:t>The property line in the old roadbed is shown on a plat from 1899</a:t>
            </a:r>
          </a:p>
          <a:p>
            <a:r>
              <a:rPr lang="en-US" dirty="0">
                <a:latin typeface="Georgia" panose="02040502050405020303" pitchFamily="18" charset="0"/>
              </a:rPr>
              <a:t>Note the acreage is divided into 166 and 19 acres</a:t>
            </a:r>
          </a:p>
          <a:p>
            <a:r>
              <a:rPr lang="en-US" dirty="0">
                <a:latin typeface="Georgia" panose="02040502050405020303" pitchFamily="18" charset="0"/>
              </a:rPr>
              <a:t>Separated by the road?</a:t>
            </a: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717289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85800" y="2373497"/>
            <a:ext cx="3829051" cy="3986212"/>
          </a:xfrm>
        </p:spPr>
        <p:txBody>
          <a:bodyPr/>
          <a:lstStyle/>
          <a:p>
            <a:r>
              <a:rPr lang="en-US" dirty="0">
                <a:latin typeface="Georgia" panose="02040502050405020303" pitchFamily="18" charset="0"/>
              </a:rPr>
              <a:t>The old roadbed ends just north of </a:t>
            </a:r>
            <a:r>
              <a:rPr lang="en-US" dirty="0" err="1">
                <a:latin typeface="Georgia" panose="02040502050405020303" pitchFamily="18" charset="0"/>
              </a:rPr>
              <a:t>Glymph</a:t>
            </a:r>
            <a:r>
              <a:rPr lang="en-US" dirty="0">
                <a:latin typeface="Georgia" panose="02040502050405020303" pitchFamily="18" charset="0"/>
              </a:rPr>
              <a:t> Road</a:t>
            </a:r>
          </a:p>
          <a:p>
            <a:r>
              <a:rPr lang="en-US" dirty="0">
                <a:latin typeface="Georgia" panose="02040502050405020303" pitchFamily="18" charset="0"/>
              </a:rPr>
              <a:t>Between there and the Tyger River we find only one small section that appears to be old roadbed</a:t>
            </a:r>
          </a:p>
        </p:txBody>
      </p:sp>
      <p:pic>
        <p:nvPicPr>
          <p:cNvPr id="3" name="Content Placeholder 2" descr="A person standing next to a tree in a forest&#10;&#10;Description automatically generated">
            <a:extLst>
              <a:ext uri="{FF2B5EF4-FFF2-40B4-BE49-F238E27FC236}">
                <a16:creationId xmlns:a16="http://schemas.microsoft.com/office/drawing/2014/main" id="{8A563CA6-9F2E-43BA-BF58-6E1E1623EA6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4629150" y="2543969"/>
            <a:ext cx="3886200" cy="291465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855919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a:xfrm>
            <a:off x="628649" y="1825625"/>
            <a:ext cx="8266775" cy="1831975"/>
          </a:xfrm>
        </p:spPr>
        <p:txBody>
          <a:bodyPr>
            <a:normAutofit lnSpcReduction="10000"/>
          </a:bodyPr>
          <a:lstStyle/>
          <a:p>
            <a:r>
              <a:rPr lang="en-US" dirty="0">
                <a:latin typeface="Georgia" panose="02040502050405020303" pitchFamily="18" charset="0"/>
              </a:rPr>
              <a:t>However, when we connect that small section with the last roadbed at </a:t>
            </a:r>
            <a:r>
              <a:rPr lang="en-US" dirty="0" err="1">
                <a:latin typeface="Georgia" panose="02040502050405020303" pitchFamily="18" charset="0"/>
              </a:rPr>
              <a:t>Glymph</a:t>
            </a:r>
            <a:r>
              <a:rPr lang="en-US" dirty="0">
                <a:latin typeface="Georgia" panose="02040502050405020303" pitchFamily="18" charset="0"/>
              </a:rPr>
              <a:t> Road and calculate the acreage to the western line of the positioned grant it calculates almost exactly 19 acres</a:t>
            </a:r>
          </a:p>
        </p:txBody>
      </p:sp>
      <p:pic>
        <p:nvPicPr>
          <p:cNvPr id="3" name="Content Placeholder 2" descr="A close up of a map&#10;&#10;Description automatically generated">
            <a:extLst>
              <a:ext uri="{FF2B5EF4-FFF2-40B4-BE49-F238E27FC236}">
                <a16:creationId xmlns:a16="http://schemas.microsoft.com/office/drawing/2014/main" id="{86DA694C-D89E-4283-9D7E-140A573D40D7}"/>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1704512" y="3576543"/>
            <a:ext cx="5734975" cy="3033302"/>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576132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p:txBody>
          <a:bodyPr/>
          <a:lstStyle/>
          <a:p>
            <a:r>
              <a:rPr lang="en-US" dirty="0">
                <a:latin typeface="Georgia" panose="02040502050405020303" pitchFamily="18" charset="0"/>
              </a:rPr>
              <a:t>From this last point on top of the ridge we can find no additional old roadbed </a:t>
            </a:r>
          </a:p>
          <a:p>
            <a:r>
              <a:rPr lang="en-US" dirty="0">
                <a:latin typeface="Georgia" panose="02040502050405020303" pitchFamily="18" charset="0"/>
              </a:rPr>
              <a:t>We believe a straight line from there to Crenshaw’s Ford is the best approximation for the road</a:t>
            </a:r>
          </a:p>
        </p:txBody>
      </p:sp>
      <p:pic>
        <p:nvPicPr>
          <p:cNvPr id="3" name="Content Placeholder 2" descr="A close up of a map&#10;&#10;Description automatically generated">
            <a:extLst>
              <a:ext uri="{FF2B5EF4-FFF2-40B4-BE49-F238E27FC236}">
                <a16:creationId xmlns:a16="http://schemas.microsoft.com/office/drawing/2014/main" id="{1364C1DD-95E3-4261-B71C-7E40BCC06C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715910"/>
            <a:ext cx="3886200" cy="257076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944842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text on a white background&#10;&#10;Description automatically generated">
            <a:extLst>
              <a:ext uri="{FF2B5EF4-FFF2-40B4-BE49-F238E27FC236}">
                <a16:creationId xmlns:a16="http://schemas.microsoft.com/office/drawing/2014/main" id="{F6E2E715-6E52-456D-90C7-A3DEC6D8108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876894" y="1540988"/>
            <a:ext cx="7343828" cy="495188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844730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EFC75AE8-C1A9-4A70-9EE9-28470CEBBBD4}"/>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36798" y="1916551"/>
            <a:ext cx="6164002" cy="4489082"/>
          </a:xfrm>
        </p:spPr>
      </p:pic>
      <p:pic>
        <p:nvPicPr>
          <p:cNvPr id="10" name="Content Placeholder 9" descr="A sign on the side of a river&#10;&#10;Description automatically generated">
            <a:extLst>
              <a:ext uri="{FF2B5EF4-FFF2-40B4-BE49-F238E27FC236}">
                <a16:creationId xmlns:a16="http://schemas.microsoft.com/office/drawing/2014/main" id="{10F83F9A-BDAE-4E14-8626-188BA601FA3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940498" y="1825625"/>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120502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D4EC4751-46B7-4B27-AE55-B597E9CE5728}"/>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63073" y="1521228"/>
            <a:ext cx="6687996" cy="4870693"/>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sign on a pole near a forest&#10;&#10;Description automatically generated">
            <a:extLst>
              <a:ext uri="{FF2B5EF4-FFF2-40B4-BE49-F238E27FC236}">
                <a16:creationId xmlns:a16="http://schemas.microsoft.com/office/drawing/2014/main" id="{8FA5523F-596C-41A6-8750-6D84D75C78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40758" y="1450505"/>
            <a:ext cx="3886200" cy="5181600"/>
          </a:xfrm>
          <a:prstGeom prst="rect">
            <a:avLst/>
          </a:prstGeom>
        </p:spPr>
      </p:pic>
      <p:pic>
        <p:nvPicPr>
          <p:cNvPr id="10" name="Content Placeholder 9" descr="A close up of an animal&#10;&#10;Description automatically generated">
            <a:extLst>
              <a:ext uri="{FF2B5EF4-FFF2-40B4-BE49-F238E27FC236}">
                <a16:creationId xmlns:a16="http://schemas.microsoft.com/office/drawing/2014/main" id="{9AB19D4C-7FD3-4D40-A388-24E0366EAA54}"/>
              </a:ext>
            </a:extLst>
          </p:cNvPr>
          <p:cNvPicPr>
            <a:picLocks noGrp="1" noChangeAspect="1"/>
          </p:cNvPicPr>
          <p:nvPr>
            <p:ph sz="half" idx="2"/>
          </p:nvPr>
        </p:nvPicPr>
        <p:blipFill>
          <a:blip r:embed="rId6" cstate="hqprint">
            <a:extLst>
              <a:ext uri="{28A0092B-C50C-407E-A947-70E740481C1C}">
                <a14:useLocalDpi xmlns:a14="http://schemas.microsoft.com/office/drawing/2010/main" val="0"/>
              </a:ext>
            </a:extLst>
          </a:blip>
          <a:stretch>
            <a:fillRect/>
          </a:stretch>
        </p:blipFill>
        <p:spPr>
          <a:xfrm>
            <a:off x="2991854" y="1389466"/>
            <a:ext cx="3886200" cy="2914650"/>
          </a:xfrm>
        </p:spPr>
      </p:pic>
    </p:spTree>
    <p:extLst>
      <p:ext uri="{BB962C8B-B14F-4D97-AF65-F5344CB8AC3E}">
        <p14:creationId xmlns:p14="http://schemas.microsoft.com/office/powerpoint/2010/main" val="1492552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6" name="Title 4"/>
          <p:cNvSpPr txBox="1">
            <a:spLocks/>
          </p:cNvSpPr>
          <p:nvPr/>
        </p:nvSpPr>
        <p:spPr>
          <a:xfrm>
            <a:off x="725022" y="685800"/>
            <a:ext cx="7886700" cy="51170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75" b="0" i="0" u="none" strike="noStrike" kern="1200" cap="none" spc="0" normalizeH="0" baseline="0" noProof="0" smtClean="0">
                <a:ln>
                  <a:noFill/>
                </a:ln>
                <a:solidFill>
                  <a:prstClr val="black"/>
                </a:solidFill>
                <a:effectLst/>
                <a:uLnTx/>
                <a:uFillTx/>
                <a:latin typeface="Georgia"/>
                <a:ea typeface="+mj-ea"/>
                <a:cs typeface="+mj-cs"/>
              </a:rPr>
              <a:t>Public Meeting Notification</a:t>
            </a:r>
            <a:endParaRPr kumimoji="0" lang="en-US" sz="3675" b="0" i="0" u="none" strike="noStrike" kern="1200" cap="none" spc="0" normalizeH="0" baseline="0" noProof="0" dirty="0">
              <a:ln>
                <a:noFill/>
              </a:ln>
              <a:solidFill>
                <a:prstClr val="black"/>
              </a:solidFill>
              <a:effectLst/>
              <a:uLnTx/>
              <a:uFillTx/>
              <a:latin typeface="Georgia"/>
              <a:ea typeface="+mj-ea"/>
              <a:cs typeface="+mj-cs"/>
            </a:endParaRPr>
          </a:p>
        </p:txBody>
      </p:sp>
    </p:spTree>
    <p:extLst>
      <p:ext uri="{BB962C8B-B14F-4D97-AF65-F5344CB8AC3E}">
        <p14:creationId xmlns:p14="http://schemas.microsoft.com/office/powerpoint/2010/main" val="3615442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8AB818CC-C515-4043-A5ED-4CA26621B50F}"/>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414021"/>
            <a:ext cx="5114845" cy="3725008"/>
          </a:xfrm>
        </p:spPr>
      </p:pic>
      <p:pic>
        <p:nvPicPr>
          <p:cNvPr id="10" name="Content Placeholder 9" descr="A sign on the side of a tree&#10;&#10;Description automatically generated">
            <a:extLst>
              <a:ext uri="{FF2B5EF4-FFF2-40B4-BE49-F238E27FC236}">
                <a16:creationId xmlns:a16="http://schemas.microsoft.com/office/drawing/2014/main" id="{40E22BFF-AB24-47C1-B7ED-D30AC08531F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940498" y="1531080"/>
            <a:ext cx="3875028" cy="516670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picture containing fungus, grass&#10;&#10;Description automatically generated">
            <a:extLst>
              <a:ext uri="{FF2B5EF4-FFF2-40B4-BE49-F238E27FC236}">
                <a16:creationId xmlns:a16="http://schemas.microsoft.com/office/drawing/2014/main" id="{3B29C421-6FBF-470E-83A1-B082398ED11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54423" y="3959759"/>
            <a:ext cx="3645763" cy="2734322"/>
          </a:xfrm>
          <a:prstGeom prst="rect">
            <a:avLst/>
          </a:prstGeom>
        </p:spPr>
      </p:pic>
    </p:spTree>
    <p:extLst>
      <p:ext uri="{BB962C8B-B14F-4D97-AF65-F5344CB8AC3E}">
        <p14:creationId xmlns:p14="http://schemas.microsoft.com/office/powerpoint/2010/main" val="34098033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5FF879A6-54EF-4944-B3CA-7DBE31D1E9CD}"/>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95702" y="1548957"/>
            <a:ext cx="5747862" cy="4186018"/>
          </a:xfrm>
        </p:spPr>
      </p:pic>
      <p:pic>
        <p:nvPicPr>
          <p:cNvPr id="10" name="Content Placeholder 9" descr="A tree in a forest&#10;&#10;Description automatically generated">
            <a:extLst>
              <a:ext uri="{FF2B5EF4-FFF2-40B4-BE49-F238E27FC236}">
                <a16:creationId xmlns:a16="http://schemas.microsoft.com/office/drawing/2014/main" id="{23E6597C-14AB-41EB-91FE-3B61C7189C45}"/>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497414" y="1479395"/>
            <a:ext cx="3884142" cy="517885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157632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09BF1316-65A9-42A3-8A76-9C558EB90C7D}"/>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9047" y="1690688"/>
            <a:ext cx="5443539" cy="3964387"/>
          </a:xfrm>
        </p:spPr>
      </p:pic>
      <p:pic>
        <p:nvPicPr>
          <p:cNvPr id="10" name="Content Placeholder 9" descr="A sign on a dirt road&#10;&#10;Description automatically generated">
            <a:extLst>
              <a:ext uri="{FF2B5EF4-FFF2-40B4-BE49-F238E27FC236}">
                <a16:creationId xmlns:a16="http://schemas.microsoft.com/office/drawing/2014/main" id="{B5F6B973-0D65-4853-A889-6CAED5CE8E3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940497" y="1410493"/>
            <a:ext cx="4094455" cy="5459274"/>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picture containing fungus&#10;&#10;Description automatically generated">
            <a:extLst>
              <a:ext uri="{FF2B5EF4-FFF2-40B4-BE49-F238E27FC236}">
                <a16:creationId xmlns:a16="http://schemas.microsoft.com/office/drawing/2014/main" id="{DFC8C38B-948A-4FF8-A85D-367C846A2D3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46414" y="3922366"/>
            <a:ext cx="3914179" cy="2935634"/>
          </a:xfrm>
          <a:prstGeom prst="rect">
            <a:avLst/>
          </a:prstGeom>
        </p:spPr>
      </p:pic>
    </p:spTree>
    <p:extLst>
      <p:ext uri="{BB962C8B-B14F-4D97-AF65-F5344CB8AC3E}">
        <p14:creationId xmlns:p14="http://schemas.microsoft.com/office/powerpoint/2010/main" val="470496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D033B2D2-835D-483C-BF84-078ED94C847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6760" y="1548956"/>
            <a:ext cx="5760052" cy="4194895"/>
          </a:xfrm>
        </p:spPr>
      </p:pic>
      <p:pic>
        <p:nvPicPr>
          <p:cNvPr id="10" name="Content Placeholder 9" descr="A sign in front of a tree&#10;&#10;Description automatically generated">
            <a:extLst>
              <a:ext uri="{FF2B5EF4-FFF2-40B4-BE49-F238E27FC236}">
                <a16:creationId xmlns:a16="http://schemas.microsoft.com/office/drawing/2014/main" id="{1E252039-A9EC-4D98-B1F1-02D4CB511CEA}"/>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4940498" y="1470518"/>
            <a:ext cx="3963805" cy="5285074"/>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n animal&#10;&#10;Description automatically generated">
            <a:extLst>
              <a:ext uri="{FF2B5EF4-FFF2-40B4-BE49-F238E27FC236}">
                <a16:creationId xmlns:a16="http://schemas.microsoft.com/office/drawing/2014/main" id="{BF0C1BE0-6E4E-4892-B14D-63C2FE8AD81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42461" y="3812329"/>
            <a:ext cx="3924351" cy="2943263"/>
          </a:xfrm>
          <a:prstGeom prst="rect">
            <a:avLst/>
          </a:prstGeom>
        </p:spPr>
      </p:pic>
    </p:spTree>
    <p:extLst>
      <p:ext uri="{BB962C8B-B14F-4D97-AF65-F5344CB8AC3E}">
        <p14:creationId xmlns:p14="http://schemas.microsoft.com/office/powerpoint/2010/main" val="16347414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a:extLst>
              <a:ext uri="{FF2B5EF4-FFF2-40B4-BE49-F238E27FC236}">
                <a16:creationId xmlns:a16="http://schemas.microsoft.com/office/drawing/2014/main" id="{7B51B7CB-8ABB-43E6-9CAF-9C6B46F01CE1}"/>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rcRect/>
          <a:stretch/>
        </p:blipFill>
        <p:spPr>
          <a:xfrm>
            <a:off x="1890944" y="1565221"/>
            <a:ext cx="7027507" cy="5117950"/>
          </a:xfrm>
        </p:spPr>
      </p:pic>
      <p:pic>
        <p:nvPicPr>
          <p:cNvPr id="10" name="Content Placeholder 9" descr="A large tree in a forest&#10;&#10;Description automatically generated">
            <a:extLst>
              <a:ext uri="{FF2B5EF4-FFF2-40B4-BE49-F238E27FC236}">
                <a16:creationId xmlns:a16="http://schemas.microsoft.com/office/drawing/2014/main" id="{AE0CFD14-084D-4098-AFE6-FCC9FE57120C}"/>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8651" y="1487359"/>
            <a:ext cx="3943350" cy="5257801"/>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6632251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44548AE9-5F45-4AB6-8029-615389A67950}"/>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196298" y="1611101"/>
            <a:ext cx="5881952" cy="4283672"/>
          </a:xfrm>
        </p:spPr>
      </p:pic>
      <p:pic>
        <p:nvPicPr>
          <p:cNvPr id="10" name="Content Placeholder 9" descr="A sign in the middle of a forest&#10;&#10;Description automatically generated">
            <a:extLst>
              <a:ext uri="{FF2B5EF4-FFF2-40B4-BE49-F238E27FC236}">
                <a16:creationId xmlns:a16="http://schemas.microsoft.com/office/drawing/2014/main" id="{50028C31-7D5B-4803-8237-1F1328A8CA2D}"/>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175960" y="1368094"/>
            <a:ext cx="4027542" cy="537005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picture containing ground&#10;&#10;Description automatically generated">
            <a:extLst>
              <a:ext uri="{FF2B5EF4-FFF2-40B4-BE49-F238E27FC236}">
                <a16:creationId xmlns:a16="http://schemas.microsoft.com/office/drawing/2014/main" id="{80C5A96E-5745-46F6-B8FF-595AFB15337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06205" y="3834606"/>
            <a:ext cx="3965806" cy="2974354"/>
          </a:xfrm>
          <a:prstGeom prst="rect">
            <a:avLst/>
          </a:prstGeom>
        </p:spPr>
      </p:pic>
    </p:spTree>
    <p:extLst>
      <p:ext uri="{BB962C8B-B14F-4D97-AF65-F5344CB8AC3E}">
        <p14:creationId xmlns:p14="http://schemas.microsoft.com/office/powerpoint/2010/main" val="4137546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3840C9C7-0905-4281-A771-17AC7D101F6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105562" y="1499954"/>
            <a:ext cx="7034150" cy="5122788"/>
          </a:xfrm>
        </p:spPr>
      </p:pic>
      <p:pic>
        <p:nvPicPr>
          <p:cNvPr id="10" name="Content Placeholder 9" descr="A sign on a pole&#10;&#10;Description automatically generated">
            <a:extLst>
              <a:ext uri="{FF2B5EF4-FFF2-40B4-BE49-F238E27FC236}">
                <a16:creationId xmlns:a16="http://schemas.microsoft.com/office/drawing/2014/main" id="{635B2583-63D0-4E65-A94D-0AD84F27D7D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0" y="1538413"/>
            <a:ext cx="3784401" cy="5045869"/>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some grass&#10;&#10;Description automatically generated">
            <a:extLst>
              <a:ext uri="{FF2B5EF4-FFF2-40B4-BE49-F238E27FC236}">
                <a16:creationId xmlns:a16="http://schemas.microsoft.com/office/drawing/2014/main" id="{CADCA4C5-2D9D-4CF7-AB7F-DBCA15D56D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65671" y="3855647"/>
            <a:ext cx="3974041" cy="2980531"/>
          </a:xfrm>
          <a:prstGeom prst="rect">
            <a:avLst/>
          </a:prstGeom>
        </p:spPr>
      </p:pic>
    </p:spTree>
    <p:extLst>
      <p:ext uri="{BB962C8B-B14F-4D97-AF65-F5344CB8AC3E}">
        <p14:creationId xmlns:p14="http://schemas.microsoft.com/office/powerpoint/2010/main" val="1108013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B3D11D5E-EEB0-486F-8EB3-7DD1A6281D1F}"/>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6096" y="1690689"/>
            <a:ext cx="5293118" cy="5065218"/>
          </a:xfrm>
        </p:spPr>
      </p:pic>
      <p:pic>
        <p:nvPicPr>
          <p:cNvPr id="10" name="Content Placeholder 9" descr="A sign on a pole near a forest&#10;&#10;Description automatically generated">
            <a:extLst>
              <a:ext uri="{FF2B5EF4-FFF2-40B4-BE49-F238E27FC236}">
                <a16:creationId xmlns:a16="http://schemas.microsoft.com/office/drawing/2014/main" id="{8E92FB86-3AB7-4F9D-87E3-4F31C5925544}"/>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073662" y="1430883"/>
            <a:ext cx="4070337" cy="542711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a:extLst>
              <a:ext uri="{FF2B5EF4-FFF2-40B4-BE49-F238E27FC236}">
                <a16:creationId xmlns:a16="http://schemas.microsoft.com/office/drawing/2014/main" id="{EEEDBC96-F503-4C8E-9429-ABDC95348A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0944" y="3452811"/>
            <a:ext cx="4572000" cy="3429000"/>
          </a:xfrm>
          <a:prstGeom prst="rect">
            <a:avLst/>
          </a:prstGeom>
        </p:spPr>
      </p:pic>
    </p:spTree>
    <p:extLst>
      <p:ext uri="{BB962C8B-B14F-4D97-AF65-F5344CB8AC3E}">
        <p14:creationId xmlns:p14="http://schemas.microsoft.com/office/powerpoint/2010/main" val="28512084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3A8D82A6-9A2A-4F64-BBF6-99AE826844D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610042"/>
            <a:ext cx="5484080" cy="5247958"/>
          </a:xfrm>
        </p:spPr>
      </p:pic>
      <p:pic>
        <p:nvPicPr>
          <p:cNvPr id="10" name="Content Placeholder 9" descr="A tree in a forest&#10;&#10;Description automatically generated">
            <a:extLst>
              <a:ext uri="{FF2B5EF4-FFF2-40B4-BE49-F238E27FC236}">
                <a16:creationId xmlns:a16="http://schemas.microsoft.com/office/drawing/2014/main" id="{E6A6C259-ED74-4498-8391-C459F282B0C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339993" y="1698016"/>
            <a:ext cx="3804007" cy="507201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sign on the side of a tree&#10;&#10;Description automatically generated">
            <a:extLst>
              <a:ext uri="{FF2B5EF4-FFF2-40B4-BE49-F238E27FC236}">
                <a16:creationId xmlns:a16="http://schemas.microsoft.com/office/drawing/2014/main" id="{90FCA167-A2A5-44F1-AEDB-9EA4C4E9D59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610042"/>
            <a:ext cx="4450672" cy="3338004"/>
          </a:xfrm>
          <a:prstGeom prst="rect">
            <a:avLst/>
          </a:prstGeom>
        </p:spPr>
      </p:pic>
    </p:spTree>
    <p:extLst>
      <p:ext uri="{BB962C8B-B14F-4D97-AF65-F5344CB8AC3E}">
        <p14:creationId xmlns:p14="http://schemas.microsoft.com/office/powerpoint/2010/main" val="37285439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7511E046-5CC9-4BE2-BC9A-68C80A513AAB}"/>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17065"/>
            <a:ext cx="5581240" cy="5340935"/>
          </a:xfrm>
        </p:spPr>
      </p:pic>
      <p:pic>
        <p:nvPicPr>
          <p:cNvPr id="10" name="Content Placeholder 9" descr="A sign in the middle of a forest&#10;&#10;Description automatically generated">
            <a:extLst>
              <a:ext uri="{FF2B5EF4-FFF2-40B4-BE49-F238E27FC236}">
                <a16:creationId xmlns:a16="http://schemas.microsoft.com/office/drawing/2014/main" id="{A21A5D43-74CD-4728-AB23-125A325C864B}"/>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073662" y="1414021"/>
            <a:ext cx="4070337" cy="5427116"/>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picture containing grass, carrot, orange&#10;&#10;Description automatically generated">
            <a:extLst>
              <a:ext uri="{FF2B5EF4-FFF2-40B4-BE49-F238E27FC236}">
                <a16:creationId xmlns:a16="http://schemas.microsoft.com/office/drawing/2014/main" id="{87B16B99-90D2-4B55-89DF-A793E63F2F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01157" y="4387788"/>
            <a:ext cx="3293616" cy="2470212"/>
          </a:xfrm>
          <a:prstGeom prst="rect">
            <a:avLst/>
          </a:prstGeom>
        </p:spPr>
      </p:pic>
    </p:spTree>
    <p:extLst>
      <p:ext uri="{BB962C8B-B14F-4D97-AF65-F5344CB8AC3E}">
        <p14:creationId xmlns:p14="http://schemas.microsoft.com/office/powerpoint/2010/main" val="2127688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52155"/>
            <a:ext cx="6441144" cy="4977245"/>
          </a:xfrm>
          <a:ln>
            <a:solidFill>
              <a:schemeClr val="tx1"/>
            </a:solidFill>
          </a:ln>
        </p:spPr>
      </p:pic>
      <p:sp>
        <p:nvSpPr>
          <p:cNvPr id="5" name="Title 4"/>
          <p:cNvSpPr>
            <a:spLocks noGrp="1"/>
          </p:cNvSpPr>
          <p:nvPr>
            <p:ph type="title"/>
          </p:nvPr>
        </p:nvSpPr>
        <p:spPr>
          <a:xfrm>
            <a:off x="725022" y="685800"/>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19315776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50FED907-DA53-4799-BFE6-B735B8C8CC53}"/>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42846" y="1548957"/>
            <a:ext cx="5079421" cy="4860721"/>
          </a:xfrm>
        </p:spPr>
      </p:pic>
      <p:pic>
        <p:nvPicPr>
          <p:cNvPr id="10" name="Content Placeholder 9" descr="A sign in front of a forest&#10;&#10;Description automatically generated">
            <a:extLst>
              <a:ext uri="{FF2B5EF4-FFF2-40B4-BE49-F238E27FC236}">
                <a16:creationId xmlns:a16="http://schemas.microsoft.com/office/drawing/2014/main" id="{4CBBB0CC-7597-4663-BD25-1D4BC60CB92E}"/>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7" y="1548957"/>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sign sitting on the grass&#10;&#10;Description automatically generated">
            <a:extLst>
              <a:ext uri="{FF2B5EF4-FFF2-40B4-BE49-F238E27FC236}">
                <a16:creationId xmlns:a16="http://schemas.microsoft.com/office/drawing/2014/main" id="{A202E7B8-E04E-4CEC-B529-728B4F203E4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63301" y="3795204"/>
            <a:ext cx="4083728" cy="3062796"/>
          </a:xfrm>
          <a:prstGeom prst="rect">
            <a:avLst/>
          </a:prstGeom>
        </p:spPr>
      </p:pic>
    </p:spTree>
    <p:extLst>
      <p:ext uri="{BB962C8B-B14F-4D97-AF65-F5344CB8AC3E}">
        <p14:creationId xmlns:p14="http://schemas.microsoft.com/office/powerpoint/2010/main" val="13440744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3DDD86C0-30CA-4447-80C7-D0ABAE9E58D8}"/>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 y="1540273"/>
            <a:ext cx="5338977" cy="5109102"/>
          </a:xfrm>
        </p:spPr>
      </p:pic>
      <p:pic>
        <p:nvPicPr>
          <p:cNvPr id="10" name="Content Placeholder 9" descr="A sign in front of a tree&#10;&#10;Description automatically generated">
            <a:extLst>
              <a:ext uri="{FF2B5EF4-FFF2-40B4-BE49-F238E27FC236}">
                <a16:creationId xmlns:a16="http://schemas.microsoft.com/office/drawing/2014/main" id="{2FA63D84-B51B-4C3C-ADE0-280C3A355FB1}"/>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6" y="1414021"/>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15677902-23E5-43FE-B3A2-E2D2B52595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66179" y="3865705"/>
            <a:ext cx="3989727" cy="2992295"/>
          </a:xfrm>
          <a:prstGeom prst="rect">
            <a:avLst/>
          </a:prstGeom>
        </p:spPr>
      </p:pic>
    </p:spTree>
    <p:extLst>
      <p:ext uri="{BB962C8B-B14F-4D97-AF65-F5344CB8AC3E}">
        <p14:creationId xmlns:p14="http://schemas.microsoft.com/office/powerpoint/2010/main" val="3517722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F6F7A4BC-CBBB-4A8C-9B42-99885F7DCE1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09393"/>
            <a:ext cx="5408352" cy="5175491"/>
          </a:xfrm>
        </p:spPr>
      </p:pic>
      <p:pic>
        <p:nvPicPr>
          <p:cNvPr id="10" name="Content Placeholder 9" descr="A sign on the side of a tree&#10;&#10;Description automatically generated">
            <a:extLst>
              <a:ext uri="{FF2B5EF4-FFF2-40B4-BE49-F238E27FC236}">
                <a16:creationId xmlns:a16="http://schemas.microsoft.com/office/drawing/2014/main" id="{AA24CB08-546B-483A-ADF4-7A7687AE5FD9}"/>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126928" y="1501905"/>
            <a:ext cx="4017071" cy="5356095"/>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2383016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5579DED6-F23C-4050-8D3D-CE6B62437406}"/>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40273"/>
            <a:ext cx="5556988" cy="5317727"/>
          </a:xfrm>
        </p:spPr>
      </p:pic>
      <p:pic>
        <p:nvPicPr>
          <p:cNvPr id="10" name="Content Placeholder 9" descr="A sign on a pole near a forest&#10;&#10;Description automatically generated">
            <a:extLst>
              <a:ext uri="{FF2B5EF4-FFF2-40B4-BE49-F238E27FC236}">
                <a16:creationId xmlns:a16="http://schemas.microsoft.com/office/drawing/2014/main" id="{4604DA36-D227-4556-87C1-3ACCC1E8F27E}"/>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7" y="1540273"/>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 garden&#10;&#10;Description automatically generated">
            <a:extLst>
              <a:ext uri="{FF2B5EF4-FFF2-40B4-BE49-F238E27FC236}">
                <a16:creationId xmlns:a16="http://schemas.microsoft.com/office/drawing/2014/main" id="{A76C7995-D573-4703-BA13-CFCFB7242E3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47891" y="3821837"/>
            <a:ext cx="4048217" cy="3036163"/>
          </a:xfrm>
          <a:prstGeom prst="rect">
            <a:avLst/>
          </a:prstGeom>
        </p:spPr>
      </p:pic>
    </p:spTree>
    <p:extLst>
      <p:ext uri="{BB962C8B-B14F-4D97-AF65-F5344CB8AC3E}">
        <p14:creationId xmlns:p14="http://schemas.microsoft.com/office/powerpoint/2010/main" val="1539567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C0F8FC32-E841-4704-9F9F-FFF71A1F13B5}"/>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00516"/>
            <a:ext cx="5598533" cy="5357483"/>
          </a:xfrm>
        </p:spPr>
      </p:pic>
      <p:pic>
        <p:nvPicPr>
          <p:cNvPr id="10" name="Content Placeholder 9" descr="A sign in the middle of a forest&#10;&#10;Description automatically generated">
            <a:extLst>
              <a:ext uri="{FF2B5EF4-FFF2-40B4-BE49-F238E27FC236}">
                <a16:creationId xmlns:a16="http://schemas.microsoft.com/office/drawing/2014/main" id="{3CF7EFE7-6E89-4C03-8796-444CF6A84CD1}"/>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6" y="1500516"/>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 tree&#10;&#10;Description automatically generated">
            <a:extLst>
              <a:ext uri="{FF2B5EF4-FFF2-40B4-BE49-F238E27FC236}">
                <a16:creationId xmlns:a16="http://schemas.microsoft.com/office/drawing/2014/main" id="{9F7432AB-1737-4281-83F8-C84BD79DD81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9266" y="4187260"/>
            <a:ext cx="3560986" cy="2670740"/>
          </a:xfrm>
          <a:prstGeom prst="rect">
            <a:avLst/>
          </a:prstGeom>
        </p:spPr>
      </p:pic>
    </p:spTree>
    <p:extLst>
      <p:ext uri="{BB962C8B-B14F-4D97-AF65-F5344CB8AC3E}">
        <p14:creationId xmlns:p14="http://schemas.microsoft.com/office/powerpoint/2010/main" val="1724461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3BAFB37B-EB42-48A1-BDB7-582D2F5931E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40273"/>
            <a:ext cx="5556988" cy="5317727"/>
          </a:xfrm>
        </p:spPr>
      </p:pic>
      <p:pic>
        <p:nvPicPr>
          <p:cNvPr id="10" name="Content Placeholder 9" descr="A sign on a pole&#10;&#10;Description automatically generated">
            <a:extLst>
              <a:ext uri="{FF2B5EF4-FFF2-40B4-BE49-F238E27FC236}">
                <a16:creationId xmlns:a16="http://schemas.microsoft.com/office/drawing/2014/main" id="{66EE7E05-7422-49FE-B599-01C9F16D2CD0}"/>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397259" y="1414020"/>
            <a:ext cx="3746742" cy="4995657"/>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 tree&#10;&#10;Description automatically generated">
            <a:extLst>
              <a:ext uri="{FF2B5EF4-FFF2-40B4-BE49-F238E27FC236}">
                <a16:creationId xmlns:a16="http://schemas.microsoft.com/office/drawing/2014/main" id="{3CF27D27-C2CC-4D0C-92C6-3D820B645F3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414021"/>
            <a:ext cx="2722670" cy="3630227"/>
          </a:xfrm>
          <a:prstGeom prst="rect">
            <a:avLst/>
          </a:prstGeom>
        </p:spPr>
      </p:pic>
    </p:spTree>
    <p:extLst>
      <p:ext uri="{BB962C8B-B14F-4D97-AF65-F5344CB8AC3E}">
        <p14:creationId xmlns:p14="http://schemas.microsoft.com/office/powerpoint/2010/main" val="3521886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DFC83D06-BD7B-42D7-A821-AFB51EEAF35D}"/>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09394"/>
            <a:ext cx="5589257" cy="5348606"/>
          </a:xfrm>
        </p:spPr>
      </p:pic>
      <p:pic>
        <p:nvPicPr>
          <p:cNvPr id="10" name="Content Placeholder 9" descr="A close up of a sign&#10;&#10;Description automatically generated">
            <a:extLst>
              <a:ext uri="{FF2B5EF4-FFF2-40B4-BE49-F238E27FC236}">
                <a16:creationId xmlns:a16="http://schemas.microsoft.com/office/drawing/2014/main" id="{627395A9-A5EB-4E0B-B21C-EE4AD1225D8C}"/>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6" y="1414021"/>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a:extLst>
              <a:ext uri="{FF2B5EF4-FFF2-40B4-BE49-F238E27FC236}">
                <a16:creationId xmlns:a16="http://schemas.microsoft.com/office/drawing/2014/main" id="{17D86BB4-5B7A-42B4-B6F6-0698D8E1DB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89225" y="4314547"/>
            <a:ext cx="3391270" cy="2543453"/>
          </a:xfrm>
          <a:prstGeom prst="rect">
            <a:avLst/>
          </a:prstGeom>
        </p:spPr>
      </p:pic>
    </p:spTree>
    <p:extLst>
      <p:ext uri="{BB962C8B-B14F-4D97-AF65-F5344CB8AC3E}">
        <p14:creationId xmlns:p14="http://schemas.microsoft.com/office/powerpoint/2010/main" val="3039734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F6F12FFD-46FD-4F96-9FC2-67A9D1BA0A9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0" y="1509394"/>
            <a:ext cx="5589256" cy="5348606"/>
          </a:xfrm>
        </p:spPr>
      </p:pic>
      <p:pic>
        <p:nvPicPr>
          <p:cNvPr id="10" name="Content Placeholder 9" descr="A picture containing outdoor, sign, grass, ground&#10;&#10;Description automatically generated">
            <a:extLst>
              <a:ext uri="{FF2B5EF4-FFF2-40B4-BE49-F238E27FC236}">
                <a16:creationId xmlns:a16="http://schemas.microsoft.com/office/drawing/2014/main" id="{CE9D5678-8F68-468E-947B-CC8841CE90E9}"/>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880497" y="1414021"/>
            <a:ext cx="3263503"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some grass&#10;&#10;Description automatically generated">
            <a:extLst>
              <a:ext uri="{FF2B5EF4-FFF2-40B4-BE49-F238E27FC236}">
                <a16:creationId xmlns:a16="http://schemas.microsoft.com/office/drawing/2014/main" id="{36261DB4-C5AB-4EDE-A130-C782BF3E303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6365" y="4059062"/>
            <a:ext cx="3764132" cy="2823099"/>
          </a:xfrm>
          <a:prstGeom prst="rect">
            <a:avLst/>
          </a:prstGeom>
        </p:spPr>
      </p:pic>
    </p:spTree>
    <p:extLst>
      <p:ext uri="{BB962C8B-B14F-4D97-AF65-F5344CB8AC3E}">
        <p14:creationId xmlns:p14="http://schemas.microsoft.com/office/powerpoint/2010/main" val="886118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3" name="Content Placeholder 2" descr="A close up of a map&#10;&#10;Description automatically generated">
            <a:extLst>
              <a:ext uri="{FF2B5EF4-FFF2-40B4-BE49-F238E27FC236}">
                <a16:creationId xmlns:a16="http://schemas.microsoft.com/office/drawing/2014/main" id="{EB88DB7C-516C-4866-AE04-B08999B22BF6}"/>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554743" y="1414021"/>
            <a:ext cx="5589256" cy="5348606"/>
          </a:xfrm>
        </p:spPr>
      </p:pic>
      <p:pic>
        <p:nvPicPr>
          <p:cNvPr id="10" name="Content Placeholder 9" descr="A tree in a forest&#10;&#10;Description automatically generated">
            <a:extLst>
              <a:ext uri="{FF2B5EF4-FFF2-40B4-BE49-F238E27FC236}">
                <a16:creationId xmlns:a16="http://schemas.microsoft.com/office/drawing/2014/main" id="{D9A0CFB6-CA41-428A-A230-83149DB5BF1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5257800" y="3967362"/>
            <a:ext cx="3886200" cy="2914650"/>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pic>
        <p:nvPicPr>
          <p:cNvPr id="12" name="Picture 11" descr="A close up of an animal&#10;&#10;Description automatically generated">
            <a:extLst>
              <a:ext uri="{FF2B5EF4-FFF2-40B4-BE49-F238E27FC236}">
                <a16:creationId xmlns:a16="http://schemas.microsoft.com/office/drawing/2014/main" id="{3F9E5531-BB3D-40CB-880E-162F37F400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402272"/>
            <a:ext cx="4101483" cy="5468644"/>
          </a:xfrm>
          <a:prstGeom prst="rect">
            <a:avLst/>
          </a:prstGeom>
        </p:spPr>
      </p:pic>
    </p:spTree>
    <p:extLst>
      <p:ext uri="{BB962C8B-B14F-4D97-AF65-F5344CB8AC3E}">
        <p14:creationId xmlns:p14="http://schemas.microsoft.com/office/powerpoint/2010/main" val="1759264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pic>
        <p:nvPicPr>
          <p:cNvPr id="9" name="Content Placeholder 8">
            <a:extLst>
              <a:ext uri="{FF2B5EF4-FFF2-40B4-BE49-F238E27FC236}">
                <a16:creationId xmlns:a16="http://schemas.microsoft.com/office/drawing/2014/main" id="{2CBC9765-173A-4BAB-9657-009AD68A05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7434" y="1825625"/>
            <a:ext cx="4669132" cy="4351338"/>
          </a:xfrm>
        </p:spPr>
      </p:pic>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351540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11665119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F64209-2EF6-4F4E-B04E-829F59BEFBF6}"/>
              </a:ext>
            </a:extLst>
          </p:cNvPr>
          <p:cNvSpPr>
            <a:spLocks noGrp="1"/>
          </p:cNvSpPr>
          <p:nvPr>
            <p:ph type="title"/>
          </p:nvPr>
        </p:nvSpPr>
        <p:spPr/>
        <p:txBody>
          <a:bodyPr>
            <a:normAutofit/>
          </a:bodyPr>
          <a:lstStyle/>
          <a:p>
            <a:pPr algn="ctr"/>
            <a:r>
              <a:rPr lang="en-US" sz="3600" dirty="0">
                <a:latin typeface="Georgia" panose="02040502050405020303" pitchFamily="18" charset="0"/>
              </a:rPr>
              <a:t>Newberry-Union County Line</a:t>
            </a:r>
          </a:p>
        </p:txBody>
      </p:sp>
      <p:sp>
        <p:nvSpPr>
          <p:cNvPr id="6" name="Content Placeholder 5">
            <a:extLst>
              <a:ext uri="{FF2B5EF4-FFF2-40B4-BE49-F238E27FC236}">
                <a16:creationId xmlns:a16="http://schemas.microsoft.com/office/drawing/2014/main" id="{D4E7B8A2-7E19-4E61-AE32-9086CD0769CE}"/>
              </a:ext>
            </a:extLst>
          </p:cNvPr>
          <p:cNvSpPr>
            <a:spLocks noGrp="1"/>
          </p:cNvSpPr>
          <p:nvPr>
            <p:ph sz="half" idx="1"/>
          </p:nvPr>
        </p:nvSpPr>
        <p:spPr/>
        <p:txBody>
          <a:bodyPr/>
          <a:lstStyle/>
          <a:p>
            <a:endParaRPr lang="en-US" dirty="0">
              <a:latin typeface="Georgia" panose="02040502050405020303" pitchFamily="18" charset="0"/>
            </a:endParaRPr>
          </a:p>
        </p:txBody>
      </p:sp>
      <p:sp>
        <p:nvSpPr>
          <p:cNvPr id="8" name="Content Placeholder 7">
            <a:extLst>
              <a:ext uri="{FF2B5EF4-FFF2-40B4-BE49-F238E27FC236}">
                <a16:creationId xmlns:a16="http://schemas.microsoft.com/office/drawing/2014/main" id="{607931D3-BFE2-44E2-B1C4-98FB1C4B2549}"/>
              </a:ext>
            </a:extLst>
          </p:cNvPr>
          <p:cNvSpPr>
            <a:spLocks noGrp="1"/>
          </p:cNvSpPr>
          <p:nvPr>
            <p:ph sz="half" idx="2"/>
          </p:nvPr>
        </p:nvSpPr>
        <p:spPr/>
        <p:txBody>
          <a:bodyPr/>
          <a:lstStyle/>
          <a:p>
            <a:endParaRPr lang="en-US" dirty="0">
              <a:latin typeface="Georgia" panose="02040502050405020303" pitchFamily="18" charset="0"/>
            </a:endParaRPr>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4048338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DE67-9A73-4A6E-9721-375A1B5AD54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2299E42-93D7-4D58-A329-44491DF2E26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062DE82-783C-4247-83A3-4DAFBDDFE5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1484269" cy="1414021"/>
          </a:xfrm>
          <a:prstGeom prst="rect">
            <a:avLst/>
          </a:prstGeom>
        </p:spPr>
      </p:pic>
      <p:pic>
        <p:nvPicPr>
          <p:cNvPr id="7" name="Picture 6">
            <a:extLst>
              <a:ext uri="{FF2B5EF4-FFF2-40B4-BE49-F238E27FC236}">
                <a16:creationId xmlns:a16="http://schemas.microsoft.com/office/drawing/2014/main" id="{7818E83C-6F72-4DB0-9EA8-D4A079903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713" y="0"/>
            <a:ext cx="1169287" cy="1414021"/>
          </a:xfrm>
          <a:prstGeom prst="rect">
            <a:avLst/>
          </a:prstGeom>
        </p:spPr>
      </p:pic>
    </p:spTree>
    <p:extLst>
      <p:ext uri="{BB962C8B-B14F-4D97-AF65-F5344CB8AC3E}">
        <p14:creationId xmlns:p14="http://schemas.microsoft.com/office/powerpoint/2010/main" val="817499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32134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295400" y="771573"/>
            <a:ext cx="6343650" cy="609600"/>
          </a:xfrm>
          <a:prstGeom prst="rect">
            <a:avLst/>
          </a:prstGeom>
        </p:spPr>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Steps for Clarifying </a:t>
            </a:r>
            <a:r>
              <a:rPr kumimoji="0" lang="en-US" sz="3750" b="0" i="0" u="none" strike="noStrike" kern="1200" cap="none" spc="0" normalizeH="0" baseline="0" noProof="0" dirty="0" smtClean="0">
                <a:ln>
                  <a:noFill/>
                </a:ln>
                <a:solidFill>
                  <a:prstClr val="black"/>
                </a:solidFill>
                <a:effectLst/>
                <a:uLnTx/>
                <a:uFillTx/>
                <a:latin typeface="Calibri"/>
                <a:ea typeface="+mj-ea"/>
                <a:cs typeface="+mj-cs"/>
              </a:rPr>
              <a:t>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smtClean="0">
                <a:ln>
                  <a:noFill/>
                </a:ln>
                <a:solidFill>
                  <a:prstClr val="black"/>
                </a:solidFill>
                <a:effectLst/>
                <a:uLnTx/>
                <a:uFillTx/>
                <a:latin typeface="Calibri"/>
                <a:ea typeface="+mj-ea"/>
                <a:cs typeface="+mj-cs"/>
              </a:rPr>
              <a:t>SC Code of Law </a:t>
            </a:r>
            <a:r>
              <a:rPr kumimoji="0" lang="en-US" sz="3800" b="0" i="0" u="none" strike="noStrike" kern="1200" cap="none" spc="0" normalizeH="0" baseline="0" noProof="0" dirty="0">
                <a:ln>
                  <a:noFill/>
                </a:ln>
                <a:solidFill>
                  <a:prstClr val="black"/>
                </a:solidFill>
                <a:effectLst/>
                <a:uLnTx/>
                <a:uFillTx/>
                <a:latin typeface="Calibri"/>
                <a:ea typeface="+mj-ea"/>
                <a:cs typeface="+mj-cs"/>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6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TotalTime>
  <Words>2081</Words>
  <Application>Microsoft Office PowerPoint</Application>
  <PresentationFormat>On-screen Show (4:3)</PresentationFormat>
  <Paragraphs>232</Paragraphs>
  <Slides>71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Constantia</vt:lpstr>
      <vt:lpstr>Georgia</vt:lpstr>
      <vt:lpstr>Office Theme</vt:lpstr>
      <vt:lpstr>Newberry – Union County Line</vt:lpstr>
      <vt:lpstr>Act No. 262 of 2014</vt:lpstr>
      <vt:lpstr>SC Code of Law and Act 262 Of 2014</vt:lpstr>
      <vt:lpstr>Steps for Clarifying Boundaries </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SC Code of Law SECTION 27-2-105</vt:lpstr>
      <vt:lpstr>Chapter 5, Title 4  </vt:lpstr>
      <vt:lpstr>Newberry-Union County Line </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Newberry-Union County 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Rankin</dc:creator>
  <cp:lastModifiedBy>David K. Ballard</cp:lastModifiedBy>
  <cp:revision>34</cp:revision>
  <cp:lastPrinted>2019-09-04T14:46:27Z</cp:lastPrinted>
  <dcterms:created xsi:type="dcterms:W3CDTF">2019-05-28T13:29:38Z</dcterms:created>
  <dcterms:modified xsi:type="dcterms:W3CDTF">2019-11-12T15:54:31Z</dcterms:modified>
</cp:coreProperties>
</file>