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73" r:id="rId10"/>
    <p:sldId id="264" r:id="rId11"/>
    <p:sldId id="266" r:id="rId12"/>
    <p:sldId id="267" r:id="rId13"/>
    <p:sldId id="277" r:id="rId14"/>
    <p:sldId id="275" r:id="rId15"/>
    <p:sldId id="268" r:id="rId16"/>
    <p:sldId id="272" r:id="rId17"/>
    <p:sldId id="269" r:id="rId18"/>
    <p:sldId id="276" r:id="rId19"/>
    <p:sldId id="270"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55" autoAdjust="0"/>
    <p:restoredTop sz="94130" autoAdjust="0"/>
  </p:normalViewPr>
  <p:slideViewPr>
    <p:cSldViewPr snapToGrid="0">
      <p:cViewPr varScale="1">
        <p:scale>
          <a:sx n="106" d="100"/>
          <a:sy n="106" d="100"/>
        </p:scale>
        <p:origin x="114" y="4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p:cNvSpPr>
            <a:spLocks noGrp="1"/>
          </p:cNvSpPr>
          <p:nvPr>
            <p:ph type="sldNum" sz="quarter" idx="12"/>
          </p:nvPr>
        </p:nvSpPr>
        <p:spPr/>
        <p:txBody>
          <a:bodyPr/>
          <a:lstStyle/>
          <a:p>
            <a:fld id="{C1747816-27C5-42C2-B1ED-2F35774367D5}" type="slidenum">
              <a:rPr lang="en-US" smtClean="0"/>
              <a:t>‹#›</a:t>
            </a:fld>
            <a:endParaRPr lang="en-US" dirty="0"/>
          </a:p>
        </p:txBody>
      </p:sp>
      <p:pic>
        <p:nvPicPr>
          <p:cNvPr id="8" name="Picture 7"/>
          <p:cNvPicPr>
            <a:picLocks noChangeAspect="1"/>
          </p:cNvPicPr>
          <p:nvPr userDrawn="1"/>
        </p:nvPicPr>
        <p:blipFill>
          <a:blip r:embed="rId2"/>
          <a:stretch>
            <a:fillRect/>
          </a:stretch>
        </p:blipFill>
        <p:spPr>
          <a:xfrm>
            <a:off x="396571" y="6267616"/>
            <a:ext cx="1859441" cy="542591"/>
          </a:xfrm>
          <a:prstGeom prst="rect">
            <a:avLst/>
          </a:prstGeom>
        </p:spPr>
      </p:pic>
    </p:spTree>
    <p:extLst>
      <p:ext uri="{BB962C8B-B14F-4D97-AF65-F5344CB8AC3E}">
        <p14:creationId xmlns:p14="http://schemas.microsoft.com/office/powerpoint/2010/main" val="364438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C3B16B-2128-4842-B590-40F0B822F84B}" type="datetimeFigureOut">
              <a:rPr lang="en-US" smtClean="0"/>
              <a:t>4/21/2016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337747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C3B16B-2128-4842-B590-40F0B822F84B}" type="datetimeFigureOut">
              <a:rPr lang="en-US" smtClean="0"/>
              <a:t>4/21/2016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999734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2"/>
          <a:stretch>
            <a:fillRect/>
          </a:stretch>
        </p:blipFill>
        <p:spPr>
          <a:xfrm>
            <a:off x="387178" y="6266653"/>
            <a:ext cx="1861664" cy="544518"/>
          </a:xfrm>
          <a:prstGeom prst="rect">
            <a:avLst/>
          </a:prstGeom>
        </p:spPr>
      </p:pic>
      <p:sp>
        <p:nvSpPr>
          <p:cNvPr id="6" name="Slide Number Placeholder 5"/>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6459333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6C3B16B-2128-4842-B590-40F0B822F84B}" type="datetimeFigureOut">
              <a:rPr lang="en-US" smtClean="0"/>
              <a:t>4/21/2016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3022654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6C3B16B-2128-4842-B590-40F0B822F84B}" type="datetimeFigureOut">
              <a:rPr lang="en-US" smtClean="0"/>
              <a:t>4/21/2016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166749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C3B16B-2128-4842-B590-40F0B822F84B}" type="datetimeFigureOut">
              <a:rPr lang="en-US" smtClean="0"/>
              <a:t>4/21/2016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36266794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C3B16B-2128-4842-B590-40F0B822F84B}" type="datetimeFigureOut">
              <a:rPr lang="en-US" smtClean="0"/>
              <a:t>4/21/2016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2434586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6C3B16B-2128-4842-B590-40F0B822F84B}" type="datetimeFigureOut">
              <a:rPr lang="en-US" smtClean="0"/>
              <a:t>4/21/2016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2545197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C3B16B-2128-4842-B590-40F0B822F84B}" type="datetimeFigureOut">
              <a:rPr lang="en-US" smtClean="0"/>
              <a:t>4/21/2016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2614420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6C3B16B-2128-4842-B590-40F0B822F84B}" type="datetimeFigureOut">
              <a:rPr lang="en-US" smtClean="0"/>
              <a:t>4/21/2016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1747816-27C5-42C2-B1ED-2F35774367D5}" type="slidenum">
              <a:rPr lang="en-US" smtClean="0"/>
              <a:t>‹#›</a:t>
            </a:fld>
            <a:endParaRPr lang="en-US" dirty="0"/>
          </a:p>
        </p:txBody>
      </p:sp>
    </p:spTree>
    <p:extLst>
      <p:ext uri="{BB962C8B-B14F-4D97-AF65-F5344CB8AC3E}">
        <p14:creationId xmlns:p14="http://schemas.microsoft.com/office/powerpoint/2010/main" val="3708607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C3B16B-2128-4842-B590-40F0B822F84B}" type="datetimeFigureOut">
              <a:rPr lang="en-US" smtClean="0"/>
              <a:t>4/21/2016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47816-27C5-42C2-B1ED-2F35774367D5}" type="slidenum">
              <a:rPr lang="en-US" smtClean="0"/>
              <a:t>‹#›</a:t>
            </a:fld>
            <a:endParaRPr lang="en-US" dirty="0"/>
          </a:p>
        </p:txBody>
      </p:sp>
    </p:spTree>
    <p:extLst>
      <p:ext uri="{BB962C8B-B14F-4D97-AF65-F5344CB8AC3E}">
        <p14:creationId xmlns:p14="http://schemas.microsoft.com/office/powerpoint/2010/main" val="826266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4276" y="1122362"/>
            <a:ext cx="9703724" cy="4081405"/>
          </a:xfrm>
        </p:spPr>
        <p:txBody>
          <a:bodyPr>
            <a:normAutofit fontScale="90000"/>
          </a:bodyPr>
          <a:lstStyle/>
          <a:p>
            <a:r>
              <a:rPr lang="en-US" dirty="0"/>
              <a:t>Charleston – Dorchester</a:t>
            </a:r>
            <a:br>
              <a:rPr lang="en-US" dirty="0"/>
            </a:br>
            <a:r>
              <a:rPr lang="en-US" dirty="0"/>
              <a:t>County Line</a:t>
            </a:r>
            <a:br>
              <a:rPr lang="en-US" dirty="0"/>
            </a:br>
            <a:r>
              <a:rPr lang="en-US" dirty="0"/>
              <a:t>Rantowles Creek to Ashley River</a:t>
            </a:r>
            <a:br>
              <a:rPr lang="en-US" dirty="0"/>
            </a:br>
            <a:endParaRPr lang="en-US" dirty="0"/>
          </a:p>
        </p:txBody>
      </p:sp>
    </p:spTree>
    <p:extLst>
      <p:ext uri="{BB962C8B-B14F-4D97-AF65-F5344CB8AC3E}">
        <p14:creationId xmlns:p14="http://schemas.microsoft.com/office/powerpoint/2010/main" val="12783042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0709" t="7239" r="16307" b="16571"/>
          <a:stretch/>
        </p:blipFill>
        <p:spPr>
          <a:xfrm>
            <a:off x="893546" y="469965"/>
            <a:ext cx="3296366" cy="5316716"/>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2403" t="9905" r="3438" b="15809"/>
          <a:stretch/>
        </p:blipFill>
        <p:spPr>
          <a:xfrm>
            <a:off x="4245258" y="469965"/>
            <a:ext cx="3944983" cy="5268984"/>
          </a:xfrm>
          <a:prstGeom prst="rect">
            <a:avLst/>
          </a:prstGeom>
        </p:spPr>
      </p:pic>
      <p:pic>
        <p:nvPicPr>
          <p:cNvPr id="9" name="Content Placeholder 8"/>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8513" t="6077" r="12107" b="4862"/>
          <a:stretch/>
        </p:blipFill>
        <p:spPr>
          <a:xfrm>
            <a:off x="8395062" y="469965"/>
            <a:ext cx="3048001" cy="5216771"/>
          </a:xfrm>
        </p:spPr>
      </p:pic>
    </p:spTree>
    <p:extLst>
      <p:ext uri="{BB962C8B-B14F-4D97-AF65-F5344CB8AC3E}">
        <p14:creationId xmlns:p14="http://schemas.microsoft.com/office/powerpoint/2010/main" val="3601005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6267" y="173573"/>
            <a:ext cx="4949676" cy="6488484"/>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593" t="9818" r="1083" b="10201"/>
          <a:stretch/>
        </p:blipFill>
        <p:spPr>
          <a:xfrm>
            <a:off x="507867" y="284559"/>
            <a:ext cx="5660177" cy="6266512"/>
          </a:xfrm>
          <a:prstGeom prst="rect">
            <a:avLst/>
          </a:prstGeom>
        </p:spPr>
      </p:pic>
      <p:sp>
        <p:nvSpPr>
          <p:cNvPr id="2" name="Freeform 1"/>
          <p:cNvSpPr/>
          <p:nvPr/>
        </p:nvSpPr>
        <p:spPr>
          <a:xfrm>
            <a:off x="3016250" y="838200"/>
            <a:ext cx="2698750" cy="4730750"/>
          </a:xfrm>
          <a:custGeom>
            <a:avLst/>
            <a:gdLst>
              <a:gd name="connsiteX0" fmla="*/ 0 w 2698750"/>
              <a:gd name="connsiteY0" fmla="*/ 4311650 h 4730750"/>
              <a:gd name="connsiteX1" fmla="*/ 184150 w 2698750"/>
              <a:gd name="connsiteY1" fmla="*/ 4387850 h 4730750"/>
              <a:gd name="connsiteX2" fmla="*/ 419100 w 2698750"/>
              <a:gd name="connsiteY2" fmla="*/ 4470400 h 4730750"/>
              <a:gd name="connsiteX3" fmla="*/ 1250950 w 2698750"/>
              <a:gd name="connsiteY3" fmla="*/ 4730750 h 4730750"/>
              <a:gd name="connsiteX4" fmla="*/ 2698750 w 2698750"/>
              <a:gd name="connsiteY4" fmla="*/ 0 h 4730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8750" h="4730750">
                <a:moveTo>
                  <a:pt x="0" y="4311650"/>
                </a:moveTo>
                <a:lnTo>
                  <a:pt x="184150" y="4387850"/>
                </a:lnTo>
                <a:lnTo>
                  <a:pt x="419100" y="4470400"/>
                </a:lnTo>
                <a:lnTo>
                  <a:pt x="1250950" y="4730750"/>
                </a:lnTo>
                <a:lnTo>
                  <a:pt x="269875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7753350" y="774700"/>
            <a:ext cx="1174750" cy="5346700"/>
          </a:xfrm>
          <a:custGeom>
            <a:avLst/>
            <a:gdLst>
              <a:gd name="connsiteX0" fmla="*/ 0 w 1174750"/>
              <a:gd name="connsiteY0" fmla="*/ 5346700 h 5346700"/>
              <a:gd name="connsiteX1" fmla="*/ 1028700 w 1174750"/>
              <a:gd name="connsiteY1" fmla="*/ 1752600 h 5346700"/>
              <a:gd name="connsiteX2" fmla="*/ 1174750 w 1174750"/>
              <a:gd name="connsiteY2" fmla="*/ 0 h 5346700"/>
            </a:gdLst>
            <a:ahLst/>
            <a:cxnLst>
              <a:cxn ang="0">
                <a:pos x="connsiteX0" y="connsiteY0"/>
              </a:cxn>
              <a:cxn ang="0">
                <a:pos x="connsiteX1" y="connsiteY1"/>
              </a:cxn>
              <a:cxn ang="0">
                <a:pos x="connsiteX2" y="connsiteY2"/>
              </a:cxn>
            </a:cxnLst>
            <a:rect l="l" t="t" r="r" b="b"/>
            <a:pathLst>
              <a:path w="1174750" h="5346700">
                <a:moveTo>
                  <a:pt x="0" y="5346700"/>
                </a:moveTo>
                <a:lnTo>
                  <a:pt x="1028700" y="1752600"/>
                </a:lnTo>
                <a:lnTo>
                  <a:pt x="117475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294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Survey Update</a:t>
            </a:r>
          </a:p>
        </p:txBody>
      </p:sp>
      <p:sp>
        <p:nvSpPr>
          <p:cNvPr id="3" name="Content Placeholder 2"/>
          <p:cNvSpPr>
            <a:spLocks noGrp="1"/>
          </p:cNvSpPr>
          <p:nvPr>
            <p:ph idx="1"/>
          </p:nvPr>
        </p:nvSpPr>
        <p:spPr/>
        <p:txBody>
          <a:bodyPr/>
          <a:lstStyle/>
          <a:p>
            <a:r>
              <a:rPr lang="en-US" dirty="0"/>
              <a:t>Both Property Owners have been very corporative and provided Cornerstone with their Foresters to help establish the current boundary.</a:t>
            </a:r>
          </a:p>
          <a:p>
            <a:r>
              <a:rPr lang="en-US" dirty="0"/>
              <a:t>Field Work is at 95% Complete, only monuments left to be set.</a:t>
            </a:r>
          </a:p>
          <a:p>
            <a:r>
              <a:rPr lang="en-US" dirty="0"/>
              <a:t>We have not encountered any boundary problems outside the “expected” normal that is seen in tracing a 40 plus year old line.</a:t>
            </a:r>
          </a:p>
          <a:p>
            <a:pPr marL="0" indent="0">
              <a:buNone/>
            </a:pPr>
            <a:endParaRPr lang="en-US" dirty="0"/>
          </a:p>
        </p:txBody>
      </p:sp>
    </p:spTree>
    <p:extLst>
      <p:ext uri="{BB962C8B-B14F-4D97-AF65-F5344CB8AC3E}">
        <p14:creationId xmlns:p14="http://schemas.microsoft.com/office/powerpoint/2010/main" val="733694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635" y="-1"/>
            <a:ext cx="10604003" cy="6861413"/>
          </a:xfrm>
          <a:prstGeom prst="rect">
            <a:avLst/>
          </a:prstGeom>
        </p:spPr>
      </p:pic>
    </p:spTree>
    <p:extLst>
      <p:ext uri="{BB962C8B-B14F-4D97-AF65-F5344CB8AC3E}">
        <p14:creationId xmlns:p14="http://schemas.microsoft.com/office/powerpoint/2010/main" val="10916670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Ashley River					</a:t>
            </a:r>
            <a:r>
              <a:rPr lang="en-US" dirty="0" err="1"/>
              <a:t>Rantowles</a:t>
            </a:r>
            <a:r>
              <a:rPr lang="en-US" dirty="0"/>
              <a:t> Creek</a:t>
            </a:r>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79900" y="1845578"/>
            <a:ext cx="5595264" cy="4196448"/>
          </a:xfr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0701" y="1519232"/>
            <a:ext cx="3742128" cy="4989504"/>
          </a:xfrm>
          <a:prstGeom prst="rect">
            <a:avLst/>
          </a:prstGeom>
        </p:spPr>
      </p:pic>
    </p:spTree>
    <p:extLst>
      <p:ext uri="{BB962C8B-B14F-4D97-AF65-F5344CB8AC3E}">
        <p14:creationId xmlns:p14="http://schemas.microsoft.com/office/powerpoint/2010/main" val="12527302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413374" y="1056005"/>
            <a:ext cx="6297023" cy="4722767"/>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26695" y="1058908"/>
            <a:ext cx="6320245" cy="4740184"/>
          </a:xfrm>
          <a:prstGeom prst="rect">
            <a:avLst/>
          </a:prstGeom>
        </p:spPr>
      </p:pic>
    </p:spTree>
    <p:extLst>
      <p:ext uri="{BB962C8B-B14F-4D97-AF65-F5344CB8AC3E}">
        <p14:creationId xmlns:p14="http://schemas.microsoft.com/office/powerpoint/2010/main" val="3373637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5591" y="1104356"/>
            <a:ext cx="6257108" cy="469283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44003" y="1100636"/>
            <a:ext cx="6227353" cy="4670515"/>
          </a:xfrm>
          <a:prstGeom prst="rect">
            <a:avLst/>
          </a:prstGeom>
        </p:spPr>
      </p:pic>
    </p:spTree>
    <p:extLst>
      <p:ext uri="{BB962C8B-B14F-4D97-AF65-F5344CB8AC3E}">
        <p14:creationId xmlns:p14="http://schemas.microsoft.com/office/powerpoint/2010/main" val="11094111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0787" y="304801"/>
            <a:ext cx="4604657" cy="6139543"/>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7920" y="304801"/>
            <a:ext cx="4609556" cy="6146075"/>
          </a:xfrm>
          <a:prstGeom prst="rect">
            <a:avLst/>
          </a:prstGeom>
        </p:spPr>
      </p:pic>
    </p:spTree>
    <p:extLst>
      <p:ext uri="{BB962C8B-B14F-4D97-AF65-F5344CB8AC3E}">
        <p14:creationId xmlns:p14="http://schemas.microsoft.com/office/powerpoint/2010/main" val="25405465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64" y="335559"/>
            <a:ext cx="4705350" cy="62738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0361" y="280106"/>
            <a:ext cx="4788530" cy="6384707"/>
          </a:xfrm>
          <a:prstGeom prst="rect">
            <a:avLst/>
          </a:prstGeom>
        </p:spPr>
      </p:pic>
    </p:spTree>
    <p:extLst>
      <p:ext uri="{BB962C8B-B14F-4D97-AF65-F5344CB8AC3E}">
        <p14:creationId xmlns:p14="http://schemas.microsoft.com/office/powerpoint/2010/main" val="1773220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546" y="338909"/>
            <a:ext cx="4591595" cy="6122126"/>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3245" y="338909"/>
            <a:ext cx="4566013" cy="6088017"/>
          </a:xfrm>
          <a:prstGeom prst="rect">
            <a:avLst/>
          </a:prstGeom>
        </p:spPr>
      </p:pic>
    </p:spTree>
    <p:extLst>
      <p:ext uri="{BB962C8B-B14F-4D97-AF65-F5344CB8AC3E}">
        <p14:creationId xmlns:p14="http://schemas.microsoft.com/office/powerpoint/2010/main" val="21189246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Content Placeholder 7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43150" y="371867"/>
            <a:ext cx="7531100" cy="5819487"/>
          </a:xfrm>
        </p:spPr>
      </p:pic>
      <p:cxnSp>
        <p:nvCxnSpPr>
          <p:cNvPr id="31" name="Straight Connector 30"/>
          <p:cNvCxnSpPr/>
          <p:nvPr/>
        </p:nvCxnSpPr>
        <p:spPr>
          <a:xfrm flipV="1">
            <a:off x="4006467" y="2045465"/>
            <a:ext cx="484743" cy="1053947"/>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491210" y="2045465"/>
            <a:ext cx="293783" cy="242371"/>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4784993" y="2287836"/>
            <a:ext cx="403952" cy="910728"/>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5188945" y="3194892"/>
            <a:ext cx="161580" cy="3672"/>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747133" y="282766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5350525" y="2823990"/>
            <a:ext cx="396608" cy="370902"/>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548829" y="2115239"/>
            <a:ext cx="198304" cy="705079"/>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5548829" y="2045465"/>
            <a:ext cx="716096" cy="69774"/>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6264925" y="1560924"/>
            <a:ext cx="389263" cy="4845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flipV="1">
            <a:off x="6668877" y="1560924"/>
            <a:ext cx="418641" cy="117312"/>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6986588" y="1678236"/>
            <a:ext cx="121443" cy="214858"/>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6986588" y="1733550"/>
            <a:ext cx="745331" cy="159544"/>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8017669" y="1035844"/>
            <a:ext cx="126206" cy="273844"/>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7798594" y="1309688"/>
            <a:ext cx="219075" cy="440531"/>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7731919" y="1733550"/>
            <a:ext cx="66675" cy="16669"/>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6428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Lines are Established by Legislative Acts</a:t>
            </a:r>
          </a:p>
        </p:txBody>
      </p:sp>
      <p:sp>
        <p:nvSpPr>
          <p:cNvPr id="3" name="Content Placeholder 2"/>
          <p:cNvSpPr>
            <a:spLocks noGrp="1"/>
          </p:cNvSpPr>
          <p:nvPr>
            <p:ph idx="1"/>
          </p:nvPr>
        </p:nvSpPr>
        <p:spPr/>
        <p:txBody>
          <a:bodyPr/>
          <a:lstStyle/>
          <a:p>
            <a:pPr marL="0" marR="0" indent="0">
              <a:lnSpc>
                <a:spcPct val="115000"/>
              </a:lnSpc>
              <a:spcBef>
                <a:spcPts val="0"/>
              </a:spcBef>
              <a:spcAft>
                <a:spcPts val="1000"/>
              </a:spcAft>
              <a:buNone/>
            </a:pPr>
            <a:r>
              <a:rPr lang="en-US" b="1" dirty="0">
                <a:latin typeface="Times New Roman" panose="02020603050405020304" pitchFamily="18" charset="0"/>
                <a:ea typeface="Times New Roman" panose="02020603050405020304" pitchFamily="18" charset="0"/>
                <a:cs typeface="Times New Roman" panose="02020603050405020304" pitchFamily="18" charset="0"/>
              </a:rPr>
              <a:t>1976 South Carolina Code of Laws</a:t>
            </a:r>
            <a:br>
              <a:rPr lang="en-US" b="1" dirty="0">
                <a:latin typeface="Times New Roman" panose="02020603050405020304" pitchFamily="18" charset="0"/>
                <a:ea typeface="Times New Roman" panose="02020603050405020304" pitchFamily="18" charset="0"/>
                <a:cs typeface="Times New Roman" panose="02020603050405020304" pitchFamily="18" charset="0"/>
              </a:rPr>
            </a:br>
            <a:r>
              <a:rPr lang="en-US" b="1" dirty="0">
                <a:latin typeface="Times New Roman" panose="02020603050405020304" pitchFamily="18" charset="0"/>
                <a:ea typeface="Times New Roman" panose="02020603050405020304" pitchFamily="18" charset="0"/>
                <a:cs typeface="Times New Roman" panose="02020603050405020304" pitchFamily="18" charset="0"/>
              </a:rPr>
              <a:t>Unannotated</a:t>
            </a:r>
            <a:br>
              <a:rPr lang="en-US" b="1" dirty="0">
                <a:latin typeface="Times New Roman" panose="02020603050405020304" pitchFamily="18" charset="0"/>
                <a:ea typeface="Times New Roman" panose="02020603050405020304" pitchFamily="18" charset="0"/>
                <a:cs typeface="Times New Roman" panose="02020603050405020304" pitchFamily="18" charset="0"/>
              </a:rPr>
            </a:br>
            <a:r>
              <a:rPr lang="en-US" b="1" dirty="0">
                <a:latin typeface="Times New Roman" panose="02020603050405020304" pitchFamily="18" charset="0"/>
                <a:ea typeface="Times New Roman" panose="02020603050405020304" pitchFamily="18" charset="0"/>
                <a:cs typeface="Times New Roman" panose="02020603050405020304" pitchFamily="18" charset="0"/>
              </a:rPr>
              <a:t>Updated through the end of the 2013 Session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15000"/>
              </a:lnSpc>
              <a:spcBef>
                <a:spcPts val="0"/>
              </a:spcBef>
              <a:spcAft>
                <a:spcPts val="0"/>
              </a:spcAft>
              <a:buNone/>
            </a:pPr>
            <a:r>
              <a:rPr lang="en-US" sz="1800" b="1" dirty="0">
                <a:effectLst/>
                <a:latin typeface="Times New Roman" panose="02020603050405020304" pitchFamily="18" charset="0"/>
                <a:ea typeface="Times New Roman" panose="02020603050405020304" pitchFamily="18" charset="0"/>
                <a:cs typeface="Times New Roman" panose="02020603050405020304" pitchFamily="18" charset="0"/>
              </a:rPr>
              <a:t>Title 4 - Counties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150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CHAPTER 3.</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15000"/>
              </a:lnSpc>
              <a:spcBef>
                <a:spcPts val="0"/>
              </a:spcBef>
              <a:spcAft>
                <a:spcPts val="0"/>
              </a:spcAft>
              <a:buNone/>
            </a:pPr>
            <a:r>
              <a:rPr lang="en-US" sz="1800" dirty="0">
                <a:effectLst/>
                <a:latin typeface="Times New Roman" panose="02020603050405020304" pitchFamily="18" charset="0"/>
                <a:ea typeface="Times New Roman" panose="02020603050405020304" pitchFamily="18" charset="0"/>
                <a:cs typeface="Times New Roman" panose="02020603050405020304" pitchFamily="18" charset="0"/>
              </a:rPr>
              <a:t>BOUNDARIES OF EXISTING COUNTIES</a:t>
            </a:r>
            <a:r>
              <a:rPr lang="en-US" sz="1800" dirty="0">
                <a:effectLst/>
                <a:latin typeface="Times New Roman" panose="02020603050405020304" pitchFamily="18" charset="0"/>
                <a:ea typeface="Times New Roman" panose="02020603050405020304" pitchFamily="18" charset="0"/>
              </a:rPr>
              <a:t/>
            </a:r>
            <a:br>
              <a:rPr lang="en-US" sz="1800" dirty="0">
                <a:effectLst/>
                <a:latin typeface="Times New Roman" panose="02020603050405020304" pitchFamily="18" charset="0"/>
                <a:ea typeface="Times New Roman" panose="02020603050405020304" pitchFamily="18" charset="0"/>
              </a:rPr>
            </a:br>
            <a:endParaRPr lang="en-US" dirty="0"/>
          </a:p>
        </p:txBody>
      </p:sp>
    </p:spTree>
    <p:extLst>
      <p:ext uri="{BB962C8B-B14F-4D97-AF65-F5344CB8AC3E}">
        <p14:creationId xmlns:p14="http://schemas.microsoft.com/office/powerpoint/2010/main" val="175518204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SECTION 4-3-100.</a:t>
            </a:r>
            <a:r>
              <a:rPr lang="en-US" dirty="0"/>
              <a:t> Charleston County</a:t>
            </a:r>
          </a:p>
        </p:txBody>
      </p:sp>
      <p:sp>
        <p:nvSpPr>
          <p:cNvPr id="3" name="Content Placeholder 2"/>
          <p:cNvSpPr>
            <a:spLocks noGrp="1"/>
          </p:cNvSpPr>
          <p:nvPr>
            <p:ph idx="1"/>
          </p:nvPr>
        </p:nvSpPr>
        <p:spPr/>
        <p:txBody>
          <a:bodyPr/>
          <a:lstStyle/>
          <a:p>
            <a:pPr marL="0" indent="0">
              <a:buNone/>
            </a:pPr>
            <a:r>
              <a:rPr lang="en-US" dirty="0"/>
              <a:t>thence northward following the center line of Rantowles Creek to its intersection with the Dorchester County line; thence following said line to its intersection with the property of Charles H. P. Duell (Middleton Gardens); thence following the eastern boundary of the property of Charles H. P. Duell (Middleton Gardens) to the ordinary high-water line on the eastern bank of the Ashley River; thence following the ordinary high-water line on the eastern bank of said river </a:t>
            </a:r>
          </a:p>
        </p:txBody>
      </p:sp>
    </p:spTree>
    <p:extLst>
      <p:ext uri="{BB962C8B-B14F-4D97-AF65-F5344CB8AC3E}">
        <p14:creationId xmlns:p14="http://schemas.microsoft.com/office/powerpoint/2010/main" val="6708478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SECTION 4-3-200.</a:t>
            </a:r>
            <a:r>
              <a:rPr lang="en-US" dirty="0"/>
              <a:t> Dorchester County</a:t>
            </a:r>
          </a:p>
        </p:txBody>
      </p:sp>
      <p:sp>
        <p:nvSpPr>
          <p:cNvPr id="3" name="Content Placeholder 2"/>
          <p:cNvSpPr>
            <a:spLocks noGrp="1"/>
          </p:cNvSpPr>
          <p:nvPr>
            <p:ph idx="1"/>
          </p:nvPr>
        </p:nvSpPr>
        <p:spPr/>
        <p:txBody>
          <a:bodyPr/>
          <a:lstStyle/>
          <a:p>
            <a:r>
              <a:rPr lang="en-US" dirty="0"/>
              <a:t>and by a straight line running thence to a point upon Saw Mill Branch one mile northeast of the South Carolina and Georgia Railroad, and thence along said branch to the old division line between Colleton and Berkeley Counties; and thence by said old division line to the point where said line intersects the division line between Charleston and Berkeley Counties; on the southeast by Charleston County, from which it is separated by the old division line between Charleston and Colleton Counties to Lowndes' Landing, on Rantowles Creek</a:t>
            </a:r>
          </a:p>
        </p:txBody>
      </p:sp>
    </p:spTree>
    <p:extLst>
      <p:ext uri="{BB962C8B-B14F-4D97-AF65-F5344CB8AC3E}">
        <p14:creationId xmlns:p14="http://schemas.microsoft.com/office/powerpoint/2010/main" val="32364960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SECTION 4-3-231.</a:t>
            </a:r>
            <a:r>
              <a:rPr lang="en-US" dirty="0"/>
              <a:t> Dorchester County; additional area of Charleston County transferred to Dorchester County. </a:t>
            </a:r>
            <a:br>
              <a:rPr lang="en-US" dirty="0"/>
            </a:br>
            <a:endParaRPr lang="en-US" dirty="0"/>
          </a:p>
        </p:txBody>
      </p:sp>
      <p:sp>
        <p:nvSpPr>
          <p:cNvPr id="3" name="Content Placeholder 2"/>
          <p:cNvSpPr>
            <a:spLocks noGrp="1"/>
          </p:cNvSpPr>
          <p:nvPr>
            <p:ph idx="1"/>
          </p:nvPr>
        </p:nvSpPr>
        <p:spPr/>
        <p:txBody>
          <a:bodyPr>
            <a:normAutofit fontScale="70000" lnSpcReduction="20000"/>
          </a:bodyPr>
          <a:lstStyle/>
          <a:p>
            <a:r>
              <a:rPr lang="en-US" dirty="0"/>
              <a:t>The following described portion of Charleston County is hereby transferred and annexed to Dorchester County: </a:t>
            </a:r>
            <a:br>
              <a:rPr lang="en-US" dirty="0"/>
            </a:br>
            <a:r>
              <a:rPr lang="en-US" dirty="0"/>
              <a:t/>
            </a:r>
            <a:br>
              <a:rPr lang="en-US" dirty="0"/>
            </a:br>
            <a:r>
              <a:rPr lang="en-US" dirty="0"/>
              <a:t>All that tract of land now situate and lying in Charleston County, being a portion of property formerly known as "Middleton Tract" and more commonly known as "Middleton Place", said tract containing 1,085 acres more or less and constituting the southernmost portion of Middleton Place to the west of South Carolina Highway 61 and more particularly shown on the tax maps of Charleston County as T.M.S. Number 301-001 and also shown on a plat recorded in the office of the Clerk of Court for Dorchester County in Plat Book 21, at page 42, and in the R.M.C. office for Charleston County in Plat Book AC, at page 144; and </a:t>
            </a:r>
            <a:br>
              <a:rPr lang="en-US" dirty="0"/>
            </a:br>
            <a:r>
              <a:rPr lang="en-US" dirty="0"/>
              <a:t/>
            </a:r>
            <a:br>
              <a:rPr lang="en-US" dirty="0"/>
            </a:br>
            <a:r>
              <a:rPr lang="en-US" dirty="0"/>
              <a:t>All that tract of land now situate and lying in Charleston County, being a portion of property formerly known as "Middleton Tract" and more commonly known as "Middleton Place", said tract containing 130 acres, more or less, of highland and 49 acres, more or less, of marshland, and constituting the southernmost portion of Middleton Place to the east of South Carolina Highway 61 and more particularly shown on the tax maps of Charleston County as T.M.S. Number 364-011 and also shown on a plat recorded in the office of the Clerk of Court for Dorchester County in Plat Book 21, at page 42 and in the R.M.C. office for Charleston County in Plat Book AC, at page 144. </a:t>
            </a:r>
            <a:br>
              <a:rPr lang="en-US" dirty="0"/>
            </a:br>
            <a:endParaRPr lang="en-US" dirty="0"/>
          </a:p>
        </p:txBody>
      </p:sp>
    </p:spTree>
    <p:extLst>
      <p:ext uri="{BB962C8B-B14F-4D97-AF65-F5344CB8AC3E}">
        <p14:creationId xmlns:p14="http://schemas.microsoft.com/office/powerpoint/2010/main" val="34763029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2186" y="0"/>
            <a:ext cx="8447627" cy="6858000"/>
          </a:xfrm>
          <a:prstGeom prst="rect">
            <a:avLst/>
          </a:prstGeom>
        </p:spPr>
      </p:pic>
      <p:sp>
        <p:nvSpPr>
          <p:cNvPr id="4" name="Freeform 3"/>
          <p:cNvSpPr/>
          <p:nvPr/>
        </p:nvSpPr>
        <p:spPr>
          <a:xfrm>
            <a:off x="5556250" y="2828924"/>
            <a:ext cx="3692525" cy="2771775"/>
          </a:xfrm>
          <a:custGeom>
            <a:avLst/>
            <a:gdLst>
              <a:gd name="connsiteX0" fmla="*/ 0 w 3686175"/>
              <a:gd name="connsiteY0" fmla="*/ 2743200 h 2743200"/>
              <a:gd name="connsiteX1" fmla="*/ 142875 w 3686175"/>
              <a:gd name="connsiteY1" fmla="*/ 1847850 h 2743200"/>
              <a:gd name="connsiteX2" fmla="*/ 628650 w 3686175"/>
              <a:gd name="connsiteY2" fmla="*/ 1670050 h 2743200"/>
              <a:gd name="connsiteX3" fmla="*/ 692150 w 3686175"/>
              <a:gd name="connsiteY3" fmla="*/ 1682750 h 2743200"/>
              <a:gd name="connsiteX4" fmla="*/ 806450 w 3686175"/>
              <a:gd name="connsiteY4" fmla="*/ 1790700 h 2743200"/>
              <a:gd name="connsiteX5" fmla="*/ 974725 w 3686175"/>
              <a:gd name="connsiteY5" fmla="*/ 1981200 h 2743200"/>
              <a:gd name="connsiteX6" fmla="*/ 1444625 w 3686175"/>
              <a:gd name="connsiteY6" fmla="*/ 2606675 h 2743200"/>
              <a:gd name="connsiteX7" fmla="*/ 1577975 w 3686175"/>
              <a:gd name="connsiteY7" fmla="*/ 2498725 h 2743200"/>
              <a:gd name="connsiteX8" fmla="*/ 2000250 w 3686175"/>
              <a:gd name="connsiteY8" fmla="*/ 1793875 h 2743200"/>
              <a:gd name="connsiteX9" fmla="*/ 1689100 w 3686175"/>
              <a:gd name="connsiteY9" fmla="*/ 1298575 h 2743200"/>
              <a:gd name="connsiteX10" fmla="*/ 1571625 w 3686175"/>
              <a:gd name="connsiteY10" fmla="*/ 1085850 h 2743200"/>
              <a:gd name="connsiteX11" fmla="*/ 2346325 w 3686175"/>
              <a:gd name="connsiteY11" fmla="*/ 790575 h 2743200"/>
              <a:gd name="connsiteX12" fmla="*/ 2651125 w 3686175"/>
              <a:gd name="connsiteY12" fmla="*/ 161925 h 2743200"/>
              <a:gd name="connsiteX13" fmla="*/ 3146425 w 3686175"/>
              <a:gd name="connsiteY13" fmla="*/ 152400 h 2743200"/>
              <a:gd name="connsiteX14" fmla="*/ 3082925 w 3686175"/>
              <a:gd name="connsiteY14" fmla="*/ 450850 h 2743200"/>
              <a:gd name="connsiteX15" fmla="*/ 3673475 w 3686175"/>
              <a:gd name="connsiteY15" fmla="*/ 136525 h 2743200"/>
              <a:gd name="connsiteX16" fmla="*/ 3686175 w 3686175"/>
              <a:gd name="connsiteY16" fmla="*/ 0 h 2743200"/>
              <a:gd name="connsiteX17" fmla="*/ 2686050 w 3686175"/>
              <a:gd name="connsiteY17" fmla="*/ 25400 h 2743200"/>
              <a:gd name="connsiteX0" fmla="*/ 0 w 3692525"/>
              <a:gd name="connsiteY0" fmla="*/ 2771775 h 2771775"/>
              <a:gd name="connsiteX1" fmla="*/ 142875 w 3692525"/>
              <a:gd name="connsiteY1" fmla="*/ 1876425 h 2771775"/>
              <a:gd name="connsiteX2" fmla="*/ 628650 w 3692525"/>
              <a:gd name="connsiteY2" fmla="*/ 1698625 h 2771775"/>
              <a:gd name="connsiteX3" fmla="*/ 692150 w 3692525"/>
              <a:gd name="connsiteY3" fmla="*/ 1711325 h 2771775"/>
              <a:gd name="connsiteX4" fmla="*/ 806450 w 3692525"/>
              <a:gd name="connsiteY4" fmla="*/ 1819275 h 2771775"/>
              <a:gd name="connsiteX5" fmla="*/ 974725 w 3692525"/>
              <a:gd name="connsiteY5" fmla="*/ 2009775 h 2771775"/>
              <a:gd name="connsiteX6" fmla="*/ 1444625 w 3692525"/>
              <a:gd name="connsiteY6" fmla="*/ 2635250 h 2771775"/>
              <a:gd name="connsiteX7" fmla="*/ 1577975 w 3692525"/>
              <a:gd name="connsiteY7" fmla="*/ 2527300 h 2771775"/>
              <a:gd name="connsiteX8" fmla="*/ 2000250 w 3692525"/>
              <a:gd name="connsiteY8" fmla="*/ 1822450 h 2771775"/>
              <a:gd name="connsiteX9" fmla="*/ 1689100 w 3692525"/>
              <a:gd name="connsiteY9" fmla="*/ 1327150 h 2771775"/>
              <a:gd name="connsiteX10" fmla="*/ 1571625 w 3692525"/>
              <a:gd name="connsiteY10" fmla="*/ 1114425 h 2771775"/>
              <a:gd name="connsiteX11" fmla="*/ 2346325 w 3692525"/>
              <a:gd name="connsiteY11" fmla="*/ 819150 h 2771775"/>
              <a:gd name="connsiteX12" fmla="*/ 2651125 w 3692525"/>
              <a:gd name="connsiteY12" fmla="*/ 190500 h 2771775"/>
              <a:gd name="connsiteX13" fmla="*/ 3146425 w 3692525"/>
              <a:gd name="connsiteY13" fmla="*/ 180975 h 2771775"/>
              <a:gd name="connsiteX14" fmla="*/ 3082925 w 3692525"/>
              <a:gd name="connsiteY14" fmla="*/ 479425 h 2771775"/>
              <a:gd name="connsiteX15" fmla="*/ 3673475 w 3692525"/>
              <a:gd name="connsiteY15" fmla="*/ 165100 h 2771775"/>
              <a:gd name="connsiteX16" fmla="*/ 3686175 w 3692525"/>
              <a:gd name="connsiteY16" fmla="*/ 28575 h 2771775"/>
              <a:gd name="connsiteX17" fmla="*/ 3692525 w 3692525"/>
              <a:gd name="connsiteY17" fmla="*/ 0 h 2771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92525" h="2771775">
                <a:moveTo>
                  <a:pt x="0" y="2771775"/>
                </a:moveTo>
                <a:lnTo>
                  <a:pt x="142875" y="1876425"/>
                </a:lnTo>
                <a:lnTo>
                  <a:pt x="628650" y="1698625"/>
                </a:lnTo>
                <a:lnTo>
                  <a:pt x="692150" y="1711325"/>
                </a:lnTo>
                <a:lnTo>
                  <a:pt x="806450" y="1819275"/>
                </a:lnTo>
                <a:lnTo>
                  <a:pt x="974725" y="2009775"/>
                </a:lnTo>
                <a:lnTo>
                  <a:pt x="1444625" y="2635250"/>
                </a:lnTo>
                <a:lnTo>
                  <a:pt x="1577975" y="2527300"/>
                </a:lnTo>
                <a:lnTo>
                  <a:pt x="2000250" y="1822450"/>
                </a:lnTo>
                <a:lnTo>
                  <a:pt x="1689100" y="1327150"/>
                </a:lnTo>
                <a:lnTo>
                  <a:pt x="1571625" y="1114425"/>
                </a:lnTo>
                <a:lnTo>
                  <a:pt x="2346325" y="819150"/>
                </a:lnTo>
                <a:lnTo>
                  <a:pt x="2651125" y="190500"/>
                </a:lnTo>
                <a:lnTo>
                  <a:pt x="3146425" y="180975"/>
                </a:lnTo>
                <a:lnTo>
                  <a:pt x="3082925" y="479425"/>
                </a:lnTo>
                <a:lnTo>
                  <a:pt x="3673475" y="165100"/>
                </a:lnTo>
                <a:lnTo>
                  <a:pt x="3686175" y="28575"/>
                </a:lnTo>
                <a:lnTo>
                  <a:pt x="3692525" y="0"/>
                </a:ln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640014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8997" y="0"/>
            <a:ext cx="4234006" cy="6858000"/>
          </a:xfrm>
          <a:prstGeom prst="rect">
            <a:avLst/>
          </a:prstGeom>
        </p:spPr>
      </p:pic>
    </p:spTree>
    <p:extLst>
      <p:ext uri="{BB962C8B-B14F-4D97-AF65-F5344CB8AC3E}">
        <p14:creationId xmlns:p14="http://schemas.microsoft.com/office/powerpoint/2010/main" val="26366996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1985 Annexation</a:t>
            </a:r>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6007" t="12177" r="16844" b="15137"/>
          <a:stretch/>
        </p:blipFill>
        <p:spPr>
          <a:xfrm>
            <a:off x="4153989" y="1690688"/>
            <a:ext cx="3502285" cy="5052854"/>
          </a:xfrm>
        </p:spPr>
      </p:pic>
    </p:spTree>
    <p:extLst>
      <p:ext uri="{BB962C8B-B14F-4D97-AF65-F5344CB8AC3E}">
        <p14:creationId xmlns:p14="http://schemas.microsoft.com/office/powerpoint/2010/main" val="38264229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646</TotalTime>
  <Words>299</Words>
  <Application>Microsoft Office PowerPoint</Application>
  <PresentationFormat>Widescreen</PresentationFormat>
  <Paragraphs>20</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Times New Roman</vt:lpstr>
      <vt:lpstr>Office Theme</vt:lpstr>
      <vt:lpstr>Charleston – Dorchester County Line Rantowles Creek to Ashley River </vt:lpstr>
      <vt:lpstr>PowerPoint Presentation</vt:lpstr>
      <vt:lpstr>Lines are Established by Legislative Acts</vt:lpstr>
      <vt:lpstr>SECTION 4-3-100. Charleston County</vt:lpstr>
      <vt:lpstr>SECTION 4-3-200. Dorchester County</vt:lpstr>
      <vt:lpstr>SECTION 4-3-231. Dorchester County; additional area of Charleston County transferred to Dorchester County.  </vt:lpstr>
      <vt:lpstr>PowerPoint Presentation</vt:lpstr>
      <vt:lpstr>PowerPoint Presentation</vt:lpstr>
      <vt:lpstr>1985 Annexation</vt:lpstr>
      <vt:lpstr>PowerPoint Presentation</vt:lpstr>
      <vt:lpstr>PowerPoint Presentation</vt:lpstr>
      <vt:lpstr>Field Survey Update</vt:lpstr>
      <vt:lpstr>PowerPoint Presentation</vt:lpstr>
      <vt:lpstr>Ashley River     Rantowles Creek</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Charleston – Dorchester County Line</dc:title>
  <dc:creator>Robert Branton</dc:creator>
  <cp:lastModifiedBy>David K. Ballard</cp:lastModifiedBy>
  <cp:revision>31</cp:revision>
  <dcterms:created xsi:type="dcterms:W3CDTF">2016-02-08T14:04:13Z</dcterms:created>
  <dcterms:modified xsi:type="dcterms:W3CDTF">2016-04-21T15:35:12Z</dcterms:modified>
</cp:coreProperties>
</file>