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sldIdLst>
    <p:sldId id="289" r:id="rId2"/>
    <p:sldId id="425" r:id="rId3"/>
    <p:sldId id="426" r:id="rId4"/>
    <p:sldId id="427" r:id="rId5"/>
    <p:sldId id="266" r:id="rId6"/>
    <p:sldId id="258" r:id="rId7"/>
    <p:sldId id="260" r:id="rId8"/>
    <p:sldId id="290" r:id="rId9"/>
    <p:sldId id="291" r:id="rId10"/>
    <p:sldId id="292" r:id="rId11"/>
    <p:sldId id="296" r:id="rId12"/>
    <p:sldId id="294" r:id="rId13"/>
    <p:sldId id="295" r:id="rId14"/>
    <p:sldId id="300" r:id="rId15"/>
    <p:sldId id="375" r:id="rId16"/>
    <p:sldId id="340" r:id="rId17"/>
    <p:sldId id="341" r:id="rId18"/>
    <p:sldId id="337" r:id="rId19"/>
    <p:sldId id="417" r:id="rId20"/>
    <p:sldId id="331" r:id="rId21"/>
    <p:sldId id="332" r:id="rId22"/>
    <p:sldId id="424" r:id="rId23"/>
    <p:sldId id="313" r:id="rId24"/>
    <p:sldId id="314" r:id="rId25"/>
    <p:sldId id="333" r:id="rId26"/>
    <p:sldId id="334" r:id="rId27"/>
    <p:sldId id="338" r:id="rId28"/>
    <p:sldId id="377" r:id="rId29"/>
    <p:sldId id="342" r:id="rId30"/>
    <p:sldId id="343" r:id="rId31"/>
    <p:sldId id="344" r:id="rId32"/>
    <p:sldId id="418" r:id="rId33"/>
    <p:sldId id="345" r:id="rId34"/>
    <p:sldId id="356" r:id="rId35"/>
    <p:sldId id="357" r:id="rId36"/>
    <p:sldId id="359" r:id="rId37"/>
    <p:sldId id="360" r:id="rId38"/>
    <p:sldId id="361" r:id="rId39"/>
    <p:sldId id="362" r:id="rId40"/>
    <p:sldId id="363" r:id="rId41"/>
    <p:sldId id="364" r:id="rId42"/>
    <p:sldId id="347" r:id="rId43"/>
    <p:sldId id="408" r:id="rId44"/>
    <p:sldId id="265" r:id="rId45"/>
    <p:sldId id="346" r:id="rId46"/>
    <p:sldId id="420" r:id="rId47"/>
    <p:sldId id="262" r:id="rId48"/>
    <p:sldId id="271" r:id="rId49"/>
    <p:sldId id="329" r:id="rId50"/>
    <p:sldId id="322" r:id="rId51"/>
    <p:sldId id="348" r:id="rId52"/>
    <p:sldId id="352" r:id="rId53"/>
    <p:sldId id="366" r:id="rId54"/>
    <p:sldId id="264" r:id="rId55"/>
    <p:sldId id="367" r:id="rId56"/>
    <p:sldId id="278" r:id="rId57"/>
    <p:sldId id="411" r:id="rId58"/>
    <p:sldId id="281" r:id="rId59"/>
    <p:sldId id="378" r:id="rId60"/>
    <p:sldId id="282" r:id="rId61"/>
    <p:sldId id="379" r:id="rId62"/>
    <p:sldId id="380" r:id="rId63"/>
    <p:sldId id="381" r:id="rId64"/>
    <p:sldId id="382" r:id="rId65"/>
    <p:sldId id="383" r:id="rId66"/>
    <p:sldId id="422" r:id="rId67"/>
    <p:sldId id="428" r:id="rId68"/>
    <p:sldId id="429" r:id="rId69"/>
    <p:sldId id="430" r:id="rId70"/>
    <p:sldId id="43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1" autoAdjust="0"/>
    <p:restoredTop sz="94660"/>
  </p:normalViewPr>
  <p:slideViewPr>
    <p:cSldViewPr>
      <p:cViewPr varScale="1">
        <p:scale>
          <a:sx n="114" d="100"/>
          <a:sy n="114" d="100"/>
        </p:scale>
        <p:origin x="151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9DB342-BA10-48D6-83EE-9C4F5320F1D1}" type="datetimeFigureOut">
              <a:rPr lang="en-US" smtClean="0"/>
              <a:pPr/>
              <a:t>11/3/2016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DB5B4-9B94-40AA-9C4F-315E793D0C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a:t>
            </a:fld>
            <a:endParaRPr lang="en-US" dirty="0"/>
          </a:p>
        </p:txBody>
      </p:sp>
    </p:spTree>
    <p:extLst>
      <p:ext uri="{BB962C8B-B14F-4D97-AF65-F5344CB8AC3E}">
        <p14:creationId xmlns:p14="http://schemas.microsoft.com/office/powerpoint/2010/main" val="204527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a:t>
            </a:fld>
            <a:endParaRPr lang="en-US" dirty="0"/>
          </a:p>
        </p:txBody>
      </p:sp>
    </p:spTree>
    <p:extLst>
      <p:ext uri="{BB962C8B-B14F-4D97-AF65-F5344CB8AC3E}">
        <p14:creationId xmlns:p14="http://schemas.microsoft.com/office/powerpoint/2010/main" val="232361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49317">
              <a:defRPr/>
            </a:pPr>
            <a:fld id="{57BB548B-7504-45D1-90E8-7D060A9A16B2}" type="slidenum">
              <a:rPr lang="en-US">
                <a:solidFill>
                  <a:prstClr val="black"/>
                </a:solidFill>
                <a:latin typeface="Calibri"/>
              </a:rPr>
              <a:pPr defTabSz="949317">
                <a:defRPr/>
              </a:pPr>
              <a:t>4</a:t>
            </a:fld>
            <a:endParaRPr lang="en-US">
              <a:solidFill>
                <a:prstClr val="black"/>
              </a:solidFill>
              <a:latin typeface="Calibri"/>
            </a:endParaRPr>
          </a:p>
        </p:txBody>
      </p:sp>
    </p:spTree>
    <p:extLst>
      <p:ext uri="{BB962C8B-B14F-4D97-AF65-F5344CB8AC3E}">
        <p14:creationId xmlns:p14="http://schemas.microsoft.com/office/powerpoint/2010/main" val="396682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0DB5B4-9B94-40AA-9C4F-315E793D0CB1}"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67</a:t>
            </a:fld>
            <a:endParaRPr lang="en-US" dirty="0"/>
          </a:p>
        </p:txBody>
      </p:sp>
    </p:spTree>
    <p:extLst>
      <p:ext uri="{BB962C8B-B14F-4D97-AF65-F5344CB8AC3E}">
        <p14:creationId xmlns:p14="http://schemas.microsoft.com/office/powerpoint/2010/main" val="237656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68</a:t>
            </a:fld>
            <a:endParaRPr lang="en-US" dirty="0"/>
          </a:p>
        </p:txBody>
      </p:sp>
    </p:spTree>
    <p:extLst>
      <p:ext uri="{BB962C8B-B14F-4D97-AF65-F5344CB8AC3E}">
        <p14:creationId xmlns:p14="http://schemas.microsoft.com/office/powerpoint/2010/main" val="402675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69</a:t>
            </a:fld>
            <a:endParaRPr lang="en-US" dirty="0"/>
          </a:p>
        </p:txBody>
      </p:sp>
    </p:spTree>
    <p:extLst>
      <p:ext uri="{BB962C8B-B14F-4D97-AF65-F5344CB8AC3E}">
        <p14:creationId xmlns:p14="http://schemas.microsoft.com/office/powerpoint/2010/main" val="374322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70</a:t>
            </a:fld>
            <a:endParaRPr lang="en-US" dirty="0"/>
          </a:p>
        </p:txBody>
      </p:sp>
    </p:spTree>
    <p:extLst>
      <p:ext uri="{BB962C8B-B14F-4D97-AF65-F5344CB8AC3E}">
        <p14:creationId xmlns:p14="http://schemas.microsoft.com/office/powerpoint/2010/main" val="2917745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52704D4-3F2E-4902-8979-A150B26B02B7}" type="datetime1">
              <a:rPr lang="en-US" smtClean="0"/>
              <a:pPr/>
              <a:t>11/3/2016</a:t>
            </a:fld>
            <a:endParaRPr lang="en-US"/>
          </a:p>
        </p:txBody>
      </p:sp>
      <p:sp>
        <p:nvSpPr>
          <p:cNvPr id="16" name="Slide Number Placeholder 15"/>
          <p:cNvSpPr>
            <a:spLocks noGrp="1"/>
          </p:cNvSpPr>
          <p:nvPr>
            <p:ph type="sldNum" sz="quarter" idx="11"/>
          </p:nvPr>
        </p:nvSpPr>
        <p:spPr/>
        <p:txBody>
          <a:bodyPr/>
          <a:lstStyle/>
          <a:p>
            <a:fld id="{71A447A7-16E7-463B-B7A4-4A92DBC9578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878A75-408A-4DE0-A55C-D6F7783C8401}" type="datetime1">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447A7-16E7-463B-B7A4-4A92DBC957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DDA76-E7E9-45D5-B80D-624C5D7B4122}" type="datetime1">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447A7-16E7-463B-B7A4-4A92DBC9578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D75EAF2-EEA6-4662-8552-D9DEDAE6A679}" type="datetime1">
              <a:rPr lang="en-US" smtClean="0"/>
              <a:pPr/>
              <a:t>11/3/2016</a:t>
            </a:fld>
            <a:endParaRPr lang="en-US"/>
          </a:p>
        </p:txBody>
      </p:sp>
      <p:sp>
        <p:nvSpPr>
          <p:cNvPr id="15" name="Slide Number Placeholder 14"/>
          <p:cNvSpPr>
            <a:spLocks noGrp="1"/>
          </p:cNvSpPr>
          <p:nvPr>
            <p:ph type="sldNum" sz="quarter" idx="15"/>
          </p:nvPr>
        </p:nvSpPr>
        <p:spPr/>
        <p:txBody>
          <a:bodyPr/>
          <a:lstStyle>
            <a:lvl1pPr algn="ctr">
              <a:defRPr/>
            </a:lvl1pPr>
          </a:lstStyle>
          <a:p>
            <a:fld id="{71A447A7-16E7-463B-B7A4-4A92DBC9578D}"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A0E90B-4E52-4FD8-98AB-5795B4487D47}" type="datetime1">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447A7-16E7-463B-B7A4-4A92DBC9578D}"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63C475E-54D0-4E99-AB97-FECD2E97E1DB}" type="datetime1">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447A7-16E7-463B-B7A4-4A92DBC9578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1A447A7-16E7-463B-B7A4-4A92DBC9578D}"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47BB697A-F0D9-4064-B9DE-73B6A0565B7B}" type="datetime1">
              <a:rPr lang="en-US" smtClean="0"/>
              <a:pPr/>
              <a:t>11/3/2016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C67B01-4007-4AFB-AA06-D11FECDD46E2}" type="datetime1">
              <a:rPr lang="en-US" smtClean="0"/>
              <a:pPr/>
              <a:t>11/3/2016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447A7-16E7-463B-B7A4-4A92DBC9578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A9C2-770C-431C-87A6-B00E198CC8B4}" type="datetime1">
              <a:rPr lang="en-US" smtClean="0"/>
              <a:pPr/>
              <a:t>11/3/2016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447A7-16E7-463B-B7A4-4A92DBC957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8F548769-490D-4BBE-BE2D-C2DA2C64794D}" type="datetime1">
              <a:rPr lang="en-US" smtClean="0"/>
              <a:pPr/>
              <a:t>11/3/2016</a:t>
            </a:fld>
            <a:endParaRPr lang="en-US"/>
          </a:p>
        </p:txBody>
      </p:sp>
      <p:sp>
        <p:nvSpPr>
          <p:cNvPr id="9" name="Slide Number Placeholder 8"/>
          <p:cNvSpPr>
            <a:spLocks noGrp="1"/>
          </p:cNvSpPr>
          <p:nvPr>
            <p:ph type="sldNum" sz="quarter" idx="15"/>
          </p:nvPr>
        </p:nvSpPr>
        <p:spPr/>
        <p:txBody>
          <a:bodyPr/>
          <a:lstStyle/>
          <a:p>
            <a:fld id="{71A447A7-16E7-463B-B7A4-4A92DBC9578D}"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6C995999-0150-4B21-B41F-2058484E2809}" type="datetime1">
              <a:rPr lang="en-US" smtClean="0"/>
              <a:pPr/>
              <a:t>11/3/2016</a:t>
            </a:fld>
            <a:endParaRPr lang="en-US"/>
          </a:p>
        </p:txBody>
      </p:sp>
      <p:sp>
        <p:nvSpPr>
          <p:cNvPr id="9" name="Slide Number Placeholder 8"/>
          <p:cNvSpPr>
            <a:spLocks noGrp="1"/>
          </p:cNvSpPr>
          <p:nvPr>
            <p:ph type="sldNum" sz="quarter" idx="11"/>
          </p:nvPr>
        </p:nvSpPr>
        <p:spPr/>
        <p:txBody>
          <a:bodyPr/>
          <a:lstStyle/>
          <a:p>
            <a:fld id="{71A447A7-16E7-463B-B7A4-4A92DBC9578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2D4FC0-B9EE-4623-B86E-1F74FB8132BE}" type="datetime1">
              <a:rPr lang="en-US" smtClean="0"/>
              <a:pPr/>
              <a:t>11/3/2016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1A447A7-16E7-463B-B7A4-4A92DBC9578D}"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illiamsburg DOT map.JPG"/>
          <p:cNvPicPr>
            <a:picLocks noChangeAspect="1"/>
          </p:cNvPicPr>
          <p:nvPr/>
        </p:nvPicPr>
        <p:blipFill>
          <a:blip r:embed="rId2" cstate="print"/>
          <a:stretch>
            <a:fillRect/>
          </a:stretch>
        </p:blipFill>
        <p:spPr>
          <a:xfrm>
            <a:off x="1600200" y="3048000"/>
            <a:ext cx="5181600" cy="3246304"/>
          </a:xfrm>
          <a:prstGeom prst="rect">
            <a:avLst/>
          </a:prstGeom>
        </p:spPr>
      </p:pic>
      <p:pic>
        <p:nvPicPr>
          <p:cNvPr id="12" name="Content Placeholder 11" descr="FLORENCE DOT map-2.JPG"/>
          <p:cNvPicPr>
            <a:picLocks noGrp="1" noChangeAspect="1"/>
          </p:cNvPicPr>
          <p:nvPr>
            <p:ph idx="1"/>
          </p:nvPr>
        </p:nvPicPr>
        <p:blipFill>
          <a:blip r:embed="rId3" cstate="print"/>
          <a:stretch>
            <a:fillRect/>
          </a:stretch>
        </p:blipFill>
        <p:spPr>
          <a:xfrm>
            <a:off x="1600200" y="381000"/>
            <a:ext cx="5181600" cy="2350318"/>
          </a:xfrm>
        </p:spPr>
      </p:pic>
      <p:sp>
        <p:nvSpPr>
          <p:cNvPr id="3" name="Title 2"/>
          <p:cNvSpPr>
            <a:spLocks noGrp="1"/>
          </p:cNvSpPr>
          <p:nvPr>
            <p:ph type="title"/>
          </p:nvPr>
        </p:nvSpPr>
        <p:spPr>
          <a:xfrm>
            <a:off x="304800" y="2438400"/>
            <a:ext cx="5638800" cy="205740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lvl="0">
              <a:defRPr/>
            </a:pPr>
            <a:r>
              <a:rPr lang="en-US" sz="2800" dirty="0" smtClean="0">
                <a:ln w="3200">
                  <a:solidFill>
                    <a:schemeClr val="bg2">
                      <a:shade val="75000"/>
                      <a:alpha val="25000"/>
                    </a:schemeClr>
                  </a:solidFill>
                  <a:prstDash val="solid"/>
                  <a:bevel/>
                </a:ln>
                <a:solidFill>
                  <a:schemeClr val="bg2"/>
                </a:solidFill>
              </a:rPr>
              <a:t>PORTION OF </a:t>
            </a:r>
            <a:br>
              <a:rPr lang="en-US" sz="2800" dirty="0" smtClean="0">
                <a:ln w="3200">
                  <a:solidFill>
                    <a:schemeClr val="bg2">
                      <a:shade val="75000"/>
                      <a:alpha val="25000"/>
                    </a:schemeClr>
                  </a:solidFill>
                  <a:prstDash val="solid"/>
                  <a:bevel/>
                </a:ln>
                <a:solidFill>
                  <a:schemeClr val="bg2"/>
                </a:solidFill>
              </a:rPr>
            </a:br>
            <a:r>
              <a:rPr lang="en-US" sz="2800" dirty="0" smtClean="0">
                <a:ln w="3200">
                  <a:solidFill>
                    <a:schemeClr val="bg2">
                      <a:shade val="75000"/>
                      <a:alpha val="25000"/>
                    </a:schemeClr>
                  </a:solidFill>
                  <a:prstDash val="solid"/>
                  <a:bevel/>
                </a:ln>
                <a:solidFill>
                  <a:schemeClr val="bg2"/>
                </a:solidFill>
              </a:rPr>
              <a:t>FLORENCE  WILLIAMSBURG </a:t>
            </a:r>
            <a:br>
              <a:rPr lang="en-US" sz="2800" dirty="0" smtClean="0">
                <a:ln w="3200">
                  <a:solidFill>
                    <a:schemeClr val="bg2">
                      <a:shade val="75000"/>
                      <a:alpha val="25000"/>
                    </a:schemeClr>
                  </a:solidFill>
                  <a:prstDash val="solid"/>
                  <a:bevel/>
                </a:ln>
                <a:solidFill>
                  <a:schemeClr val="bg2"/>
                </a:solidFill>
              </a:rPr>
            </a:br>
            <a:r>
              <a:rPr lang="en-US" sz="2800" dirty="0" smtClean="0">
                <a:ln w="3200">
                  <a:solidFill>
                    <a:schemeClr val="bg2">
                      <a:shade val="75000"/>
                      <a:alpha val="25000"/>
                    </a:schemeClr>
                  </a:solidFill>
                  <a:prstDash val="solid"/>
                  <a:bevel/>
                </a:ln>
                <a:solidFill>
                  <a:schemeClr val="bg2"/>
                </a:solidFill>
              </a:rPr>
              <a:t>COMMON BOUNDARY </a:t>
            </a:r>
            <a:br>
              <a:rPr lang="en-US" sz="2800" dirty="0" smtClean="0">
                <a:ln w="3200">
                  <a:solidFill>
                    <a:schemeClr val="bg2">
                      <a:shade val="75000"/>
                      <a:alpha val="25000"/>
                    </a:schemeClr>
                  </a:solidFill>
                  <a:prstDash val="solid"/>
                  <a:bevel/>
                </a:ln>
                <a:solidFill>
                  <a:schemeClr val="bg2"/>
                </a:solidFill>
              </a:rPr>
            </a:br>
            <a:r>
              <a:rPr lang="en-US" sz="2800" dirty="0" smtClean="0">
                <a:ln w="3200">
                  <a:solidFill>
                    <a:schemeClr val="bg2">
                      <a:shade val="75000"/>
                      <a:alpha val="25000"/>
                    </a:schemeClr>
                  </a:solidFill>
                  <a:prstDash val="solid"/>
                  <a:bevel/>
                </a:ln>
                <a:solidFill>
                  <a:schemeClr val="bg2"/>
                </a:solidFill>
              </a:rPr>
              <a:t>RE-ESTABLISHMENT PRESENTATION</a:t>
            </a:r>
            <a:br>
              <a:rPr lang="en-US" sz="2800" dirty="0" smtClean="0">
                <a:ln w="3200">
                  <a:solidFill>
                    <a:schemeClr val="bg2">
                      <a:shade val="75000"/>
                      <a:alpha val="25000"/>
                    </a:schemeClr>
                  </a:solidFill>
                  <a:prstDash val="solid"/>
                  <a:bevel/>
                </a:ln>
                <a:solidFill>
                  <a:schemeClr val="bg2"/>
                </a:solidFill>
              </a:rPr>
            </a:br>
            <a:r>
              <a:rPr lang="en-US" sz="2800" dirty="0" smtClean="0">
                <a:ln w="3200">
                  <a:solidFill>
                    <a:schemeClr val="bg2">
                      <a:shade val="75000"/>
                      <a:alpha val="25000"/>
                    </a:schemeClr>
                  </a:solidFill>
                  <a:prstDash val="solid"/>
                  <a:bevel/>
                </a:ln>
                <a:solidFill>
                  <a:schemeClr val="bg2"/>
                </a:solidFill>
              </a:rPr>
              <a:t>October 24, 2016  Lake City, South Carolina</a:t>
            </a:r>
            <a:endParaRPr lang="en-US" sz="2800" dirty="0">
              <a:ln w="3200">
                <a:solidFill>
                  <a:schemeClr val="bg2">
                    <a:shade val="75000"/>
                    <a:alpha val="25000"/>
                  </a:schemeClr>
                </a:solidFill>
                <a:prstDash val="solid"/>
                <a:bevel/>
              </a:ln>
              <a:solidFill>
                <a:schemeClr val="bg2"/>
              </a:solidFill>
            </a:endParaRPr>
          </a:p>
        </p:txBody>
      </p:sp>
      <p:sp>
        <p:nvSpPr>
          <p:cNvPr id="5" name="Title 2"/>
          <p:cNvSpPr txBox="1">
            <a:spLocks/>
          </p:cNvSpPr>
          <p:nvPr/>
        </p:nvSpPr>
        <p:spPr>
          <a:xfrm>
            <a:off x="-533400" y="3733800"/>
            <a:ext cx="8229600" cy="1219200"/>
          </a:xfrm>
          <a:prstGeom prst="rect">
            <a:avLst/>
          </a:prstGeom>
          <a:ln w="6350" cap="rnd">
            <a:noFill/>
          </a:ln>
        </p:spPr>
        <p:txBody>
          <a:bodyPr vert="horz" rtlCol="0" anchor="b"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4724400" y="2514600"/>
            <a:ext cx="1084528" cy="879822"/>
          </a:xfrm>
          <a:prstGeom prst="rect">
            <a:avLst/>
          </a:prstGeom>
          <a:noFill/>
          <a:ln w="9525">
            <a:noFill/>
            <a:miter lim="800000"/>
            <a:headEnd/>
            <a:tailEnd/>
          </a:ln>
        </p:spPr>
      </p:pic>
      <p:pic>
        <p:nvPicPr>
          <p:cNvPr id="9" name="Picture 8" descr="Prepared.JPG"/>
          <p:cNvPicPr>
            <a:picLocks noChangeAspect="1"/>
          </p:cNvPicPr>
          <p:nvPr/>
        </p:nvPicPr>
        <p:blipFill>
          <a:blip r:embed="rId5" cstate="print"/>
          <a:stretch>
            <a:fillRect/>
          </a:stretch>
        </p:blipFill>
        <p:spPr>
          <a:xfrm>
            <a:off x="6172200" y="4495800"/>
            <a:ext cx="2971800" cy="2187721"/>
          </a:xfrm>
          <a:prstGeom prst="ellipse">
            <a:avLst/>
          </a:prstGeom>
          <a:ln w="254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5538" name="AutoShape 2" descr="Glenn-Masthead-3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8229600" cy="914400"/>
          </a:xfrm>
        </p:spPr>
        <p:txBody>
          <a:bodyPr>
            <a:normAutofit/>
          </a:bodyPr>
          <a:lstStyle/>
          <a:p>
            <a:pPr algn="ctr"/>
            <a:r>
              <a:rPr lang="en-US" sz="2400" dirty="0" smtClean="0">
                <a:solidFill>
                  <a:schemeClr val="bg2"/>
                </a:solidFill>
              </a:rPr>
              <a:t>The South Carolina Code of Laws-Williamsburg County</a:t>
            </a:r>
            <a:endParaRPr lang="en-US" sz="2400" dirty="0"/>
          </a:p>
        </p:txBody>
      </p:sp>
      <p:pic>
        <p:nvPicPr>
          <p:cNvPr id="7" name="Picture 6" descr="COL WC-1.JPG"/>
          <p:cNvPicPr>
            <a:picLocks noChangeAspect="1"/>
          </p:cNvPicPr>
          <p:nvPr/>
        </p:nvPicPr>
        <p:blipFill>
          <a:blip r:embed="rId2" cstate="print"/>
          <a:stretch>
            <a:fillRect/>
          </a:stretch>
        </p:blipFill>
        <p:spPr>
          <a:xfrm>
            <a:off x="1219200" y="1066800"/>
            <a:ext cx="3313652" cy="5334000"/>
          </a:xfrm>
          <a:prstGeom prst="rect">
            <a:avLst/>
          </a:prstGeom>
        </p:spPr>
      </p:pic>
      <p:pic>
        <p:nvPicPr>
          <p:cNvPr id="9" name="Content Placeholder 8" descr="COL WC-2.JPG"/>
          <p:cNvPicPr>
            <a:picLocks noGrp="1" noChangeAspect="1"/>
          </p:cNvPicPr>
          <p:nvPr>
            <p:ph idx="1"/>
          </p:nvPr>
        </p:nvPicPr>
        <p:blipFill>
          <a:blip r:embed="rId3" cstate="print"/>
          <a:stretch>
            <a:fillRect/>
          </a:stretch>
        </p:blipFill>
        <p:spPr>
          <a:xfrm>
            <a:off x="4648200" y="1066799"/>
            <a:ext cx="3505200" cy="535004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t-1.JPG"/>
          <p:cNvPicPr>
            <a:picLocks noGrp="1" noChangeAspect="1"/>
          </p:cNvPicPr>
          <p:nvPr>
            <p:ph idx="1"/>
          </p:nvPr>
        </p:nvPicPr>
        <p:blipFill>
          <a:blip r:embed="rId2" cstate="print"/>
          <a:stretch>
            <a:fillRect/>
          </a:stretch>
        </p:blipFill>
        <p:spPr>
          <a:xfrm>
            <a:off x="533400" y="1600200"/>
            <a:ext cx="3280028" cy="4572000"/>
          </a:xfrm>
        </p:spPr>
      </p:pic>
      <p:sp>
        <p:nvSpPr>
          <p:cNvPr id="3" name="Title 2"/>
          <p:cNvSpPr>
            <a:spLocks noGrp="1"/>
          </p:cNvSpPr>
          <p:nvPr>
            <p:ph type="title"/>
          </p:nvPr>
        </p:nvSpPr>
        <p:spPr/>
        <p:txBody>
          <a:bodyPr>
            <a:normAutofit/>
          </a:bodyPr>
          <a:lstStyle/>
          <a:p>
            <a:pPr algn="ctr"/>
            <a:r>
              <a:rPr lang="en-US" sz="2400" dirty="0" smtClean="0">
                <a:solidFill>
                  <a:schemeClr val="bg2"/>
                </a:solidFill>
              </a:rPr>
              <a:t>PETITION FOR ANNEXATION OF A PORTION OF </a:t>
            </a:r>
            <a:br>
              <a:rPr lang="en-US" sz="2400" dirty="0" smtClean="0">
                <a:solidFill>
                  <a:schemeClr val="bg2"/>
                </a:solidFill>
              </a:rPr>
            </a:br>
            <a:r>
              <a:rPr lang="en-US" sz="2400" dirty="0" smtClean="0">
                <a:solidFill>
                  <a:schemeClr val="bg2"/>
                </a:solidFill>
              </a:rPr>
              <a:t>FLORENCE COUNTY TO WILLIAMSBURG COUNTY</a:t>
            </a:r>
            <a:endParaRPr lang="en-US" sz="2400" dirty="0"/>
          </a:p>
        </p:txBody>
      </p:sp>
      <p:pic>
        <p:nvPicPr>
          <p:cNvPr id="5" name="Picture 4" descr="ii-blow-up.JPG"/>
          <p:cNvPicPr>
            <a:picLocks noChangeAspect="1"/>
          </p:cNvPicPr>
          <p:nvPr/>
        </p:nvPicPr>
        <p:blipFill>
          <a:blip r:embed="rId3" cstate="print"/>
          <a:stretch>
            <a:fillRect/>
          </a:stretch>
        </p:blipFill>
        <p:spPr>
          <a:xfrm>
            <a:off x="4038600" y="1600200"/>
            <a:ext cx="4820064" cy="3309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914400" y="3962400"/>
            <a:ext cx="2590800" cy="175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itle 2"/>
          <p:cNvSpPr txBox="1">
            <a:spLocks/>
          </p:cNvSpPr>
          <p:nvPr/>
        </p:nvSpPr>
        <p:spPr>
          <a:xfrm rot="20302345">
            <a:off x="5217527" y="2747560"/>
            <a:ext cx="2638075" cy="69885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vert="horz" rtlCol="0" anchor="b" anchorCtr="0">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latin typeface="+mj-lt"/>
                <a:ea typeface="+mj-ea"/>
                <a:cs typeface="+mj-cs"/>
              </a:rPr>
              <a:t>Unsuccessful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latin typeface="+mj-lt"/>
                <a:ea typeface="+mj-ea"/>
                <a:cs typeface="+mj-cs"/>
              </a:rPr>
              <a:t>Petition</a:t>
            </a:r>
            <a:endParaRPr kumimoji="0" lang="en-US" sz="24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10" name="Picture 9" descr="Pet-6-ref.JPG"/>
          <p:cNvPicPr>
            <a:picLocks noChangeAspect="1"/>
          </p:cNvPicPr>
          <p:nvPr/>
        </p:nvPicPr>
        <p:blipFill>
          <a:blip r:embed="rId4" cstate="print"/>
          <a:stretch>
            <a:fillRect/>
          </a:stretch>
        </p:blipFill>
        <p:spPr>
          <a:xfrm>
            <a:off x="6096000" y="5257800"/>
            <a:ext cx="2356669" cy="1157335"/>
          </a:xfrm>
          <a:prstGeom prst="roundRect">
            <a:avLst>
              <a:gd name="adj" fmla="val 8594"/>
            </a:avLst>
          </a:prstGeom>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1-Glenn Active Projects\12741-858 SC Geodetic Society - County Boundaries\Summary\The PLAT.jpg"/>
          <p:cNvPicPr>
            <a:picLocks noGrp="1" noChangeAspect="1" noChangeArrowheads="1"/>
          </p:cNvPicPr>
          <p:nvPr>
            <p:ph idx="1"/>
          </p:nvPr>
        </p:nvPicPr>
        <p:blipFill>
          <a:blip r:embed="rId2" cstate="print"/>
          <a:srcRect/>
          <a:stretch>
            <a:fillRect/>
          </a:stretch>
        </p:blipFill>
        <p:spPr bwMode="auto">
          <a:xfrm>
            <a:off x="457200" y="990600"/>
            <a:ext cx="8229600" cy="3164857"/>
          </a:xfrm>
          <a:prstGeom prst="rect">
            <a:avLst/>
          </a:prstGeom>
          <a:noFill/>
        </p:spPr>
      </p:pic>
      <p:pic>
        <p:nvPicPr>
          <p:cNvPr id="6" name="Picture 5" descr="20s plat title.JPG"/>
          <p:cNvPicPr>
            <a:picLocks noChangeAspect="1"/>
          </p:cNvPicPr>
          <p:nvPr/>
        </p:nvPicPr>
        <p:blipFill>
          <a:blip r:embed="rId3" cstate="print"/>
          <a:stretch>
            <a:fillRect/>
          </a:stretch>
        </p:blipFill>
        <p:spPr>
          <a:xfrm>
            <a:off x="4953000" y="4343400"/>
            <a:ext cx="3641245" cy="20573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itle 2"/>
          <p:cNvSpPr txBox="1">
            <a:spLocks/>
          </p:cNvSpPr>
          <p:nvPr/>
        </p:nvSpPr>
        <p:spPr>
          <a:xfrm>
            <a:off x="533400" y="152400"/>
            <a:ext cx="8229600" cy="762000"/>
          </a:xfrm>
          <a:prstGeom prst="rect">
            <a:avLst/>
          </a:prstGeom>
          <a:ln w="6350" cap="rnd">
            <a:noFill/>
          </a:ln>
        </p:spPr>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The April 18</a:t>
            </a:r>
            <a:r>
              <a:rPr kumimoji="0" lang="en-US" sz="2400" b="0" i="0" u="none" strike="noStrike" kern="1200" cap="none" spc="-100" normalizeH="0" baseline="3000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th</a:t>
            </a: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 1920 </a:t>
            </a:r>
            <a:r>
              <a:rPr kumimoji="0" lang="en-US" sz="2400" b="0" i="0" u="none" strike="noStrike" kern="1200" cap="none" spc="-100" normalizeH="0" baseline="0" noProof="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Coggeshall</a:t>
            </a: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-Wilson Boundary Plat</a:t>
            </a:r>
            <a:endParaRPr kumimoji="0" lang="en-US" sz="24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pic>
        <p:nvPicPr>
          <p:cNvPr id="9" name="Picture 8" descr="C-W Plat Reference-1.JPG"/>
          <p:cNvPicPr>
            <a:picLocks noChangeAspect="1"/>
          </p:cNvPicPr>
          <p:nvPr/>
        </p:nvPicPr>
        <p:blipFill>
          <a:blip r:embed="rId4" cstate="print"/>
          <a:stretch>
            <a:fillRect/>
          </a:stretch>
        </p:blipFill>
        <p:spPr>
          <a:xfrm>
            <a:off x="457200" y="4724400"/>
            <a:ext cx="1686344" cy="1700212"/>
          </a:xfrm>
          <a:prstGeom prst="rect">
            <a:avLst/>
          </a:prstGeom>
          <a:ln>
            <a:noFill/>
          </a:ln>
          <a:effectLst>
            <a:softEdge rad="112500"/>
          </a:effectLst>
        </p:spPr>
      </p:pic>
      <p:pic>
        <p:nvPicPr>
          <p:cNvPr id="10" name="Picture 9" descr="C-W Plat Reference-2.JPG"/>
          <p:cNvPicPr>
            <a:picLocks noChangeAspect="1"/>
          </p:cNvPicPr>
          <p:nvPr/>
        </p:nvPicPr>
        <p:blipFill>
          <a:blip r:embed="rId5" cstate="print"/>
          <a:stretch>
            <a:fillRect/>
          </a:stretch>
        </p:blipFill>
        <p:spPr>
          <a:xfrm>
            <a:off x="2286000" y="5105400"/>
            <a:ext cx="1833563" cy="797486"/>
          </a:xfrm>
          <a:prstGeom prst="rect">
            <a:avLst/>
          </a:prstGeom>
          <a:ln>
            <a:noFill/>
          </a:ln>
          <a:effectLst>
            <a:softEdge rad="112500"/>
          </a:effectLst>
        </p:spPr>
      </p:pic>
      <p:sp>
        <p:nvSpPr>
          <p:cNvPr id="11" name="TextBox 10"/>
          <p:cNvSpPr txBox="1"/>
          <p:nvPr/>
        </p:nvSpPr>
        <p:spPr>
          <a:xfrm>
            <a:off x="2133600" y="4267200"/>
            <a:ext cx="125374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solidFill>
                  <a:schemeClr val="bg2"/>
                </a:solidFill>
              </a:rPr>
              <a:t>References</a:t>
            </a:r>
            <a:endParaRPr lang="en-US" dirty="0">
              <a:solidFill>
                <a:schemeClr val="bg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State DAH sh1.JPG"/>
          <p:cNvPicPr>
            <a:picLocks noGrp="1" noChangeAspect="1"/>
          </p:cNvPicPr>
          <p:nvPr>
            <p:ph idx="1"/>
          </p:nvPr>
        </p:nvPicPr>
        <p:blipFill>
          <a:blip r:embed="rId2" cstate="print"/>
          <a:stretch>
            <a:fillRect/>
          </a:stretch>
        </p:blipFill>
        <p:spPr>
          <a:xfrm>
            <a:off x="381000" y="1371600"/>
            <a:ext cx="3607055" cy="4572000"/>
          </a:xfrm>
        </p:spPr>
      </p:pic>
      <p:sp>
        <p:nvSpPr>
          <p:cNvPr id="3" name="Title 2"/>
          <p:cNvSpPr>
            <a:spLocks noGrp="1"/>
          </p:cNvSpPr>
          <p:nvPr>
            <p:ph type="title"/>
          </p:nvPr>
        </p:nvSpPr>
        <p:spPr>
          <a:xfrm>
            <a:off x="457200" y="152400"/>
            <a:ext cx="8229600" cy="914400"/>
          </a:xfrm>
        </p:spPr>
        <p:txBody>
          <a:bodyPr/>
          <a:lstStyle/>
          <a:p>
            <a:r>
              <a:rPr lang="en-US" dirty="0" smtClean="0">
                <a:solidFill>
                  <a:schemeClr val="bg2"/>
                </a:solidFill>
              </a:rPr>
              <a:t>1920’s Surveyors</a:t>
            </a:r>
            <a:endParaRPr lang="en-US" dirty="0">
              <a:solidFill>
                <a:schemeClr val="bg2"/>
              </a:solidFill>
            </a:endParaRPr>
          </a:p>
        </p:txBody>
      </p:sp>
      <p:pic>
        <p:nvPicPr>
          <p:cNvPr id="5" name="Picture 4" descr="The State DAH sh2.JPG"/>
          <p:cNvPicPr>
            <a:picLocks noChangeAspect="1"/>
          </p:cNvPicPr>
          <p:nvPr/>
        </p:nvPicPr>
        <p:blipFill>
          <a:blip r:embed="rId3" cstate="print"/>
          <a:stretch>
            <a:fillRect/>
          </a:stretch>
        </p:blipFill>
        <p:spPr>
          <a:xfrm>
            <a:off x="4343400" y="1371600"/>
            <a:ext cx="3691209" cy="4572000"/>
          </a:xfrm>
          <a:prstGeom prst="rect">
            <a:avLst/>
          </a:prstGeom>
        </p:spPr>
      </p:pic>
      <p:pic>
        <p:nvPicPr>
          <p:cNvPr id="6" name="Picture 5" descr="TE Wilson.JPG"/>
          <p:cNvPicPr>
            <a:picLocks noChangeAspect="1"/>
          </p:cNvPicPr>
          <p:nvPr/>
        </p:nvPicPr>
        <p:blipFill>
          <a:blip r:embed="rId4" cstate="print"/>
          <a:stretch>
            <a:fillRect/>
          </a:stretch>
        </p:blipFill>
        <p:spPr>
          <a:xfrm>
            <a:off x="457200" y="4648200"/>
            <a:ext cx="3429000" cy="25994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jw coggeshall.JPG"/>
          <p:cNvPicPr>
            <a:picLocks noChangeAspect="1"/>
          </p:cNvPicPr>
          <p:nvPr/>
        </p:nvPicPr>
        <p:blipFill>
          <a:blip r:embed="rId5" cstate="print"/>
          <a:stretch>
            <a:fillRect/>
          </a:stretch>
        </p:blipFill>
        <p:spPr>
          <a:xfrm>
            <a:off x="4419600" y="1676400"/>
            <a:ext cx="3581400" cy="38100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The State DAH Title.JPG"/>
          <p:cNvPicPr>
            <a:picLocks noChangeAspect="1"/>
          </p:cNvPicPr>
          <p:nvPr/>
        </p:nvPicPr>
        <p:blipFill>
          <a:blip r:embed="rId6" cstate="print"/>
          <a:stretch>
            <a:fillRect/>
          </a:stretch>
        </p:blipFill>
        <p:spPr>
          <a:xfrm>
            <a:off x="381000" y="1219200"/>
            <a:ext cx="2514600" cy="1050131"/>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The State DAH Ref.JPG"/>
          <p:cNvPicPr>
            <a:picLocks noChangeAspect="1"/>
          </p:cNvPicPr>
          <p:nvPr/>
        </p:nvPicPr>
        <p:blipFill>
          <a:blip r:embed="rId7" cstate="print"/>
          <a:stretch>
            <a:fillRect/>
          </a:stretch>
        </p:blipFill>
        <p:spPr>
          <a:xfrm>
            <a:off x="6593236" y="5486400"/>
            <a:ext cx="2370757" cy="1047750"/>
          </a:xfrm>
          <a:prstGeom prst="roundRect">
            <a:avLst>
              <a:gd name="adj" fmla="val 8594"/>
            </a:avLst>
          </a:prstGeom>
          <a:ln/>
        </p:spPr>
        <p:style>
          <a:lnRef idx="2">
            <a:schemeClr val="accent1">
              <a:shade val="50000"/>
            </a:schemeClr>
          </a:lnRef>
          <a:fillRef idx="1">
            <a:schemeClr val="accent1"/>
          </a:fillRef>
          <a:effectRef idx="0">
            <a:schemeClr val="accent1"/>
          </a:effectRef>
          <a:fontRef idx="minor">
            <a:schemeClr val="lt1"/>
          </a:fontRef>
        </p:style>
      </p:pic>
      <p:sp>
        <p:nvSpPr>
          <p:cNvPr id="10" name="TextBox 9"/>
          <p:cNvSpPr txBox="1"/>
          <p:nvPr/>
        </p:nvSpPr>
        <p:spPr>
          <a:xfrm>
            <a:off x="7239000" y="5029200"/>
            <a:ext cx="11607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solidFill>
                  <a:schemeClr val="bg2"/>
                </a:solidFill>
              </a:rPr>
              <a:t>Reference</a:t>
            </a:r>
            <a:endParaRPr lang="en-US" dirty="0">
              <a:solidFill>
                <a:schemeClr val="bg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reed Hosmer Ref.JPG"/>
          <p:cNvPicPr>
            <a:picLocks noGrp="1" noChangeAspect="1"/>
          </p:cNvPicPr>
          <p:nvPr>
            <p:ph idx="1"/>
          </p:nvPr>
        </p:nvPicPr>
        <p:blipFill>
          <a:blip r:embed="rId2" cstate="print"/>
          <a:stretch>
            <a:fillRect/>
          </a:stretch>
        </p:blipFill>
        <p:spPr>
          <a:xfrm rot="21226866">
            <a:off x="490176" y="1314723"/>
            <a:ext cx="4777322" cy="3682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2"/>
          <p:cNvSpPr txBox="1">
            <a:spLocks/>
          </p:cNvSpPr>
          <p:nvPr/>
        </p:nvSpPr>
        <p:spPr>
          <a:xfrm>
            <a:off x="685800" y="0"/>
            <a:ext cx="8229600" cy="9144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1920’s Surveying Instruments and Practice </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9" name="Picture 8" descr="Compass.JPG"/>
          <p:cNvPicPr>
            <a:picLocks noChangeAspect="1"/>
          </p:cNvPicPr>
          <p:nvPr/>
        </p:nvPicPr>
        <p:blipFill>
          <a:blip r:embed="rId3" cstate="print"/>
          <a:stretch>
            <a:fillRect/>
          </a:stretch>
        </p:blipFill>
        <p:spPr>
          <a:xfrm>
            <a:off x="5943600" y="3352800"/>
            <a:ext cx="2788151" cy="270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unter_chain-BW.jpg"/>
          <p:cNvPicPr>
            <a:picLocks noChangeAspect="1"/>
          </p:cNvPicPr>
          <p:nvPr/>
        </p:nvPicPr>
        <p:blipFill>
          <a:blip r:embed="rId4" cstate="print"/>
          <a:stretch>
            <a:fillRect/>
          </a:stretch>
        </p:blipFill>
        <p:spPr>
          <a:xfrm>
            <a:off x="6096000" y="1143000"/>
            <a:ext cx="24003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BH 1915.JPG"/>
          <p:cNvPicPr>
            <a:picLocks noChangeAspect="1"/>
          </p:cNvPicPr>
          <p:nvPr/>
        </p:nvPicPr>
        <p:blipFill>
          <a:blip r:embed="rId5" cstate="print"/>
          <a:stretch>
            <a:fillRect/>
          </a:stretch>
        </p:blipFill>
        <p:spPr>
          <a:xfrm rot="21170421">
            <a:off x="2947783" y="3796921"/>
            <a:ext cx="2590800" cy="1090863"/>
          </a:xfrm>
          <a:prstGeom prst="rect">
            <a:avLst/>
          </a:prstGeom>
          <a:ln w="88900" cap="sq" cmpd="thickThin">
            <a:solidFill>
              <a:srgbClr val="000000"/>
            </a:solidFill>
            <a:prstDash val="solid"/>
            <a:miter lim="800000"/>
          </a:ln>
          <a:effectLst>
            <a:innerShdw blurRad="76200">
              <a:srgbClr val="000000"/>
            </a:innerShdw>
          </a:effectLst>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09600"/>
          </a:xfrm>
        </p:spPr>
        <p:txBody>
          <a:bodyPr>
            <a:normAutofit/>
          </a:bodyPr>
          <a:lstStyle/>
          <a:p>
            <a:r>
              <a:rPr lang="en-US" sz="2400" dirty="0" smtClean="0">
                <a:solidFill>
                  <a:schemeClr val="bg2"/>
                </a:solidFill>
              </a:rPr>
              <a:t>Map of Survey</a:t>
            </a:r>
            <a:endParaRPr lang="en-US" sz="2400" dirty="0"/>
          </a:p>
        </p:txBody>
      </p:sp>
      <p:pic>
        <p:nvPicPr>
          <p:cNvPr id="6" name="Picture 5" descr="Cover.JPG"/>
          <p:cNvPicPr>
            <a:picLocks noChangeAspect="1"/>
          </p:cNvPicPr>
          <p:nvPr/>
        </p:nvPicPr>
        <p:blipFill>
          <a:blip r:embed="rId2" cstate="print"/>
          <a:stretch>
            <a:fillRect/>
          </a:stretch>
        </p:blipFill>
        <p:spPr>
          <a:xfrm>
            <a:off x="533400" y="838200"/>
            <a:ext cx="8187949" cy="540267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8200" y="3048000"/>
            <a:ext cx="3657600" cy="990600"/>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lgn="ctr">
              <a:buNone/>
            </a:pPr>
            <a:r>
              <a:rPr lang="en-US" sz="6000" dirty="0" smtClean="0">
                <a:solidFill>
                  <a:schemeClr val="bg2"/>
                </a:solidFill>
              </a:rPr>
              <a:t>Section 1</a:t>
            </a:r>
            <a:endParaRPr lang="en-US" sz="6000" dirty="0">
              <a:solidFill>
                <a:schemeClr val="bg2"/>
              </a:solidFill>
            </a:endParaRPr>
          </a:p>
        </p:txBody>
      </p:sp>
      <p:sp>
        <p:nvSpPr>
          <p:cNvPr id="3" name="Title 2"/>
          <p:cNvSpPr>
            <a:spLocks noGrp="1"/>
          </p:cNvSpPr>
          <p:nvPr>
            <p:ph type="title"/>
          </p:nvPr>
        </p:nvSpPr>
        <p:spPr/>
        <p:txBody>
          <a:bodyPr>
            <a:normAutofit/>
          </a:bodyPr>
          <a:lstStyle/>
          <a:p>
            <a:r>
              <a:rPr lang="en-US" sz="2400" dirty="0" smtClean="0"/>
              <a:t/>
            </a:r>
            <a:br>
              <a:rPr lang="en-US" sz="2400" dirty="0" smtClean="0"/>
            </a:br>
            <a:r>
              <a:rPr lang="en-US" sz="2400" dirty="0" smtClean="0">
                <a:solidFill>
                  <a:schemeClr val="bg2"/>
                </a:solidFill>
              </a:rPr>
              <a:t>Lynches Creek along Old Georgetown Road to the </a:t>
            </a:r>
            <a:br>
              <a:rPr lang="en-US" sz="2400" dirty="0" smtClean="0">
                <a:solidFill>
                  <a:schemeClr val="bg2"/>
                </a:solidFill>
              </a:rPr>
            </a:br>
            <a:r>
              <a:rPr lang="en-US" sz="2400" dirty="0" smtClean="0">
                <a:solidFill>
                  <a:schemeClr val="bg2"/>
                </a:solidFill>
              </a:rPr>
              <a:t>Road Intersection with </a:t>
            </a:r>
            <a:r>
              <a:rPr lang="en-US" sz="2400" dirty="0" err="1" smtClean="0">
                <a:solidFill>
                  <a:schemeClr val="bg2"/>
                </a:solidFill>
              </a:rPr>
              <a:t>Vox</a:t>
            </a:r>
            <a:r>
              <a:rPr lang="en-US" sz="2400" dirty="0" smtClean="0">
                <a:solidFill>
                  <a:schemeClr val="bg2"/>
                </a:solidFill>
              </a:rPr>
              <a:t> Highway </a:t>
            </a:r>
            <a:endParaRPr lang="en-US" sz="2400" dirty="0">
              <a:solidFill>
                <a:schemeClr val="bg2"/>
              </a:solidFill>
            </a:endParaRPr>
          </a:p>
        </p:txBody>
      </p:sp>
      <p:pic>
        <p:nvPicPr>
          <p:cNvPr id="1026" name="Picture 2"/>
          <p:cNvPicPr>
            <a:picLocks noChangeAspect="1" noChangeArrowheads="1"/>
          </p:cNvPicPr>
          <p:nvPr/>
        </p:nvPicPr>
        <p:blipFill>
          <a:blip r:embed="rId2" cstate="print"/>
          <a:srcRect/>
          <a:stretch>
            <a:fillRect/>
          </a:stretch>
        </p:blipFill>
        <p:spPr bwMode="auto">
          <a:xfrm>
            <a:off x="1219200" y="1447800"/>
            <a:ext cx="2766560" cy="487179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533400"/>
          </a:xfrm>
        </p:spPr>
        <p:txBody>
          <a:bodyPr>
            <a:normAutofit/>
          </a:bodyPr>
          <a:lstStyle/>
          <a:p>
            <a:r>
              <a:rPr lang="en-US" sz="2400" dirty="0" smtClean="0">
                <a:solidFill>
                  <a:schemeClr val="bg2"/>
                </a:solidFill>
              </a:rPr>
              <a:t>Point of Beginning</a:t>
            </a:r>
            <a:endParaRPr lang="en-US" sz="2400" dirty="0">
              <a:solidFill>
                <a:schemeClr val="bg2"/>
              </a:solidFill>
            </a:endParaRPr>
          </a:p>
        </p:txBody>
      </p:sp>
      <p:pic>
        <p:nvPicPr>
          <p:cNvPr id="2050" name="Picture 2"/>
          <p:cNvPicPr>
            <a:picLocks noChangeAspect="1" noChangeArrowheads="1"/>
          </p:cNvPicPr>
          <p:nvPr/>
        </p:nvPicPr>
        <p:blipFill>
          <a:blip r:embed="rId2" cstate="print"/>
          <a:srcRect/>
          <a:stretch>
            <a:fillRect/>
          </a:stretch>
        </p:blipFill>
        <p:spPr bwMode="auto">
          <a:xfrm>
            <a:off x="762000" y="1143000"/>
            <a:ext cx="3581400" cy="5343676"/>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cstate="print"/>
          <a:srcRect/>
          <a:stretch>
            <a:fillRect/>
          </a:stretch>
        </p:blipFill>
        <p:spPr bwMode="auto">
          <a:xfrm>
            <a:off x="4953000" y="1143000"/>
            <a:ext cx="3303410" cy="533400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rot="20734589">
            <a:off x="6877001" y="4749722"/>
            <a:ext cx="1469822" cy="338554"/>
          </a:xfrm>
          <a:prstGeom prst="rect">
            <a:avLst/>
          </a:prstGeom>
          <a:noFill/>
        </p:spPr>
        <p:txBody>
          <a:bodyPr wrap="square" rtlCol="0">
            <a:spAutoFit/>
          </a:bodyPr>
          <a:lstStyle/>
          <a:p>
            <a:r>
              <a:rPr lang="en-US" sz="1600" dirty="0" smtClean="0">
                <a:solidFill>
                  <a:srgbClr val="FFFF00"/>
                </a:solidFill>
              </a:rPr>
              <a:t>Lynches Creek</a:t>
            </a:r>
            <a:endParaRPr lang="en-US" sz="1600"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                           1944 Aerial Photo</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4419600" y="1066800"/>
            <a:ext cx="4114800" cy="5183770"/>
          </a:xfrm>
          <a:prstGeom prst="rect">
            <a:avLst/>
          </a:prstGeom>
          <a:ln>
            <a:noFill/>
          </a:ln>
          <a:effectLst>
            <a:outerShdw blurRad="292100" dist="139700" dir="2700000" algn="tl" rotWithShape="0">
              <a:srgbClr val="333333">
                <a:alpha val="65000"/>
              </a:srgbClr>
            </a:outerShdw>
          </a:effectLst>
        </p:spPr>
      </p:pic>
      <p:pic>
        <p:nvPicPr>
          <p:cNvPr id="5" name="Picture 4" descr="VOX int.JPG"/>
          <p:cNvPicPr>
            <a:picLocks noChangeAspect="1"/>
          </p:cNvPicPr>
          <p:nvPr/>
        </p:nvPicPr>
        <p:blipFill>
          <a:blip r:embed="rId3" cstate="print"/>
          <a:stretch>
            <a:fillRect/>
          </a:stretch>
        </p:blipFill>
        <p:spPr>
          <a:xfrm>
            <a:off x="762000" y="1219200"/>
            <a:ext cx="3048000" cy="298604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57200" y="4495800"/>
            <a:ext cx="3657600" cy="181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bg2"/>
                </a:solidFill>
              </a:rPr>
              <a:t>Aerial References:</a:t>
            </a:r>
          </a:p>
          <a:p>
            <a:endParaRPr lang="en-US" sz="1600" dirty="0" smtClean="0">
              <a:solidFill>
                <a:schemeClr val="bg2"/>
              </a:solidFill>
            </a:endParaRPr>
          </a:p>
          <a:p>
            <a:r>
              <a:rPr lang="en-US" sz="1600" dirty="0" smtClean="0">
                <a:solidFill>
                  <a:schemeClr val="bg2"/>
                </a:solidFill>
              </a:rPr>
              <a:t>UNIVERSITY OF SOUTH CAROLINA</a:t>
            </a:r>
          </a:p>
          <a:p>
            <a:r>
              <a:rPr lang="en-US" sz="1600" dirty="0" smtClean="0">
                <a:solidFill>
                  <a:schemeClr val="bg2"/>
                </a:solidFill>
              </a:rPr>
              <a:t>THOMAS COOPER LIBRARY</a:t>
            </a:r>
          </a:p>
          <a:p>
            <a:endParaRPr lang="en-US" sz="1600" dirty="0" smtClean="0">
              <a:solidFill>
                <a:schemeClr val="bg2"/>
              </a:solidFill>
            </a:endParaRPr>
          </a:p>
          <a:p>
            <a:r>
              <a:rPr lang="en-US" sz="1600" dirty="0" smtClean="0">
                <a:solidFill>
                  <a:schemeClr val="bg2"/>
                </a:solidFill>
              </a:rPr>
              <a:t>SOUTH CAROLINA FORESTRY COMMISSION</a:t>
            </a:r>
            <a:endParaRPr lang="en-US" sz="1600" dirty="0">
              <a:solidFill>
                <a:schemeClr val="bg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1524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                       1928 Williamsburg                      					   County Soil Map</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5" name="Picture 4" descr="VOX int.JPG"/>
          <p:cNvPicPr>
            <a:picLocks noChangeAspect="1"/>
          </p:cNvPicPr>
          <p:nvPr/>
        </p:nvPicPr>
        <p:blipFill>
          <a:blip r:embed="rId2" cstate="print"/>
          <a:stretch>
            <a:fillRect/>
          </a:stretch>
        </p:blipFill>
        <p:spPr>
          <a:xfrm>
            <a:off x="762000" y="1219200"/>
            <a:ext cx="3048000" cy="298604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419600" y="4419600"/>
            <a:ext cx="36576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bg2"/>
                </a:solidFill>
              </a:rPr>
              <a:t>References:</a:t>
            </a:r>
          </a:p>
          <a:p>
            <a:r>
              <a:rPr lang="en-US" sz="1600" dirty="0" smtClean="0">
                <a:solidFill>
                  <a:schemeClr val="bg2"/>
                </a:solidFill>
              </a:rPr>
              <a:t>Soil Survey of Williamsburg County, SC</a:t>
            </a:r>
          </a:p>
          <a:p>
            <a:r>
              <a:rPr lang="en-US" sz="1600" dirty="0" smtClean="0">
                <a:solidFill>
                  <a:schemeClr val="bg2"/>
                </a:solidFill>
              </a:rPr>
              <a:t>By W.J. Latimer, B.H. Hendrickson, F.R., </a:t>
            </a:r>
            <a:r>
              <a:rPr lang="en-US" sz="1600" dirty="0" err="1" smtClean="0">
                <a:solidFill>
                  <a:schemeClr val="bg2"/>
                </a:solidFill>
              </a:rPr>
              <a:t>Lesh</a:t>
            </a:r>
            <a:r>
              <a:rPr lang="en-US" sz="1600" dirty="0" smtClean="0">
                <a:solidFill>
                  <a:schemeClr val="bg2"/>
                </a:solidFill>
              </a:rPr>
              <a:t>, A.H Hasty, W.E. Tharp, and C.S. Simmons</a:t>
            </a:r>
          </a:p>
          <a:p>
            <a:r>
              <a:rPr lang="en-US" sz="1600" dirty="0" smtClean="0">
                <a:solidFill>
                  <a:schemeClr val="bg2"/>
                </a:solidFill>
              </a:rPr>
              <a:t>UNIVERSITY OF SOUTH CAROLINA</a:t>
            </a:r>
          </a:p>
          <a:p>
            <a:r>
              <a:rPr lang="en-US" sz="1600" dirty="0" smtClean="0">
                <a:solidFill>
                  <a:schemeClr val="bg2"/>
                </a:solidFill>
              </a:rPr>
              <a:t>USDA Historical Soil Survey Maps of SC Digital Collection </a:t>
            </a:r>
            <a:endParaRPr lang="en-US" sz="1600" dirty="0">
              <a:solidFill>
                <a:schemeClr val="bg2"/>
              </a:solidFill>
            </a:endParaRPr>
          </a:p>
        </p:txBody>
      </p:sp>
      <p:pic>
        <p:nvPicPr>
          <p:cNvPr id="1026" name="Picture 2"/>
          <p:cNvPicPr>
            <a:picLocks noChangeAspect="1" noChangeArrowheads="1"/>
          </p:cNvPicPr>
          <p:nvPr/>
        </p:nvPicPr>
        <p:blipFill>
          <a:blip r:embed="rId3" cstate="print"/>
          <a:srcRect/>
          <a:stretch>
            <a:fillRect/>
          </a:stretch>
        </p:blipFill>
        <p:spPr bwMode="auto">
          <a:xfrm>
            <a:off x="4495800" y="1066800"/>
            <a:ext cx="3581400" cy="3105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257300"/>
            <a:ext cx="6172200" cy="834629"/>
          </a:xfrm>
        </p:spPr>
        <p:txBody>
          <a:bodyPr>
            <a:normAutofit fontScale="90000"/>
          </a:bodyPr>
          <a:lstStyle/>
          <a:p>
            <a:r>
              <a:rPr lang="en-US" dirty="0" smtClean="0">
                <a:solidFill>
                  <a:schemeClr val="bg1"/>
                </a:solidFill>
              </a:rPr>
              <a:t>SC Code of Law and Act </a:t>
            </a:r>
            <a:r>
              <a:rPr lang="en-US" dirty="0">
                <a:solidFill>
                  <a:schemeClr val="bg1"/>
                </a:solidFill>
              </a:rPr>
              <a:t>262 Of </a:t>
            </a:r>
            <a:r>
              <a:rPr lang="en-US" dirty="0" smtClean="0">
                <a:solidFill>
                  <a:schemeClr val="bg1"/>
                </a:solidFill>
              </a:rPr>
              <a:t>2014</a:t>
            </a:r>
            <a:endParaRPr lang="en-US" dirty="0">
              <a:solidFill>
                <a:schemeClr val="bg1"/>
              </a:solidFill>
            </a:endParaRPr>
          </a:p>
        </p:txBody>
      </p:sp>
      <p:sp>
        <p:nvSpPr>
          <p:cNvPr id="3" name="Content Placeholder 2"/>
          <p:cNvSpPr>
            <a:spLocks noGrp="1"/>
          </p:cNvSpPr>
          <p:nvPr>
            <p:ph idx="1"/>
          </p:nvPr>
        </p:nvSpPr>
        <p:spPr>
          <a:xfrm>
            <a:off x="628650" y="2226469"/>
            <a:ext cx="8005572" cy="3263504"/>
          </a:xfrm>
        </p:spPr>
        <p:txBody>
          <a:bodyPr>
            <a:normAutofit fontScale="70000" lnSpcReduction="20000"/>
          </a:bodyPr>
          <a:lstStyle/>
          <a:p>
            <a:r>
              <a:rPr lang="en-US" sz="2625" b="1" dirty="0">
                <a:solidFill>
                  <a:schemeClr val="bg1"/>
                </a:solidFill>
              </a:rPr>
              <a:t>Role of South Carolina Geodetic Survey </a:t>
            </a:r>
          </a:p>
          <a:p>
            <a:pPr marL="733806" lvl="3" indent="0">
              <a:buNone/>
            </a:pPr>
            <a:endParaRPr lang="en-US" sz="1800" b="1" dirty="0">
              <a:solidFill>
                <a:schemeClr val="bg1"/>
              </a:solidFill>
            </a:endParaRPr>
          </a:p>
          <a:p>
            <a:pPr lvl="3"/>
            <a:r>
              <a:rPr lang="en-US" sz="2175" dirty="0">
                <a:solidFill>
                  <a:schemeClr val="bg1"/>
                </a:solidFill>
              </a:rPr>
              <a:t>(1994) Dispute between two or more counties- SCGS will act as mediator to resolve the dispute </a:t>
            </a:r>
          </a:p>
          <a:p>
            <a:pPr marL="0" indent="0">
              <a:buNone/>
            </a:pPr>
            <a:endParaRPr lang="en-US" b="1" dirty="0" smtClean="0">
              <a:solidFill>
                <a:schemeClr val="bg1"/>
              </a:solidFill>
            </a:endParaRPr>
          </a:p>
          <a:p>
            <a:pPr lvl="3"/>
            <a:r>
              <a:rPr lang="en-US" sz="2175" dirty="0">
                <a:solidFill>
                  <a:schemeClr val="bg1"/>
                </a:solidFill>
              </a:rPr>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solidFill>
                <a:schemeClr val="bg1"/>
              </a:solidFill>
            </a:endParaRPr>
          </a:p>
          <a:p>
            <a:pPr lvl="3"/>
            <a:r>
              <a:rPr lang="en-US" sz="2175" dirty="0">
                <a:solidFill>
                  <a:schemeClr val="bg1"/>
                </a:solidFill>
              </a:rPr>
              <a:t>(2014) SCGS will clarify county boundaries as defined in Chapter 3, Title 4</a:t>
            </a:r>
          </a:p>
          <a:p>
            <a:pPr marL="733806" lvl="3" indent="0">
              <a:buNone/>
            </a:pPr>
            <a:endParaRPr lang="en-US" sz="2175" dirty="0">
              <a:solidFill>
                <a:schemeClr val="bg1"/>
              </a:solidFill>
            </a:endParaRPr>
          </a:p>
          <a:p>
            <a:pPr lvl="3"/>
            <a:r>
              <a:rPr lang="en-US" sz="2175" dirty="0">
                <a:solidFill>
                  <a:schemeClr val="bg1"/>
                </a:solidFill>
              </a:rPr>
              <a:t>(2014) SCGS will analyze archival and other evidence and perform field surveys to position geographically all county boundaries in accordance with statutory descriptions</a:t>
            </a:r>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 y="566023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452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81000" y="1295400"/>
            <a:ext cx="8191500" cy="5093130"/>
          </a:xfrm>
          <a:prstGeom prst="rect">
            <a:avLst/>
          </a:prstGeom>
          <a:noFill/>
          <a:ln w="9525">
            <a:noFill/>
            <a:miter lim="800000"/>
            <a:headEnd/>
            <a:tailEnd/>
          </a:ln>
        </p:spPr>
      </p:pic>
      <p:sp>
        <p:nvSpPr>
          <p:cNvPr id="5" name="Rectangle 4"/>
          <p:cNvSpPr/>
          <p:nvPr/>
        </p:nvSpPr>
        <p:spPr>
          <a:xfrm rot="19372775">
            <a:off x="3335583" y="4904382"/>
            <a:ext cx="2527156" cy="553998"/>
          </a:xfrm>
          <a:prstGeom prst="rect">
            <a:avLst/>
          </a:prstGeom>
          <a:noFill/>
        </p:spPr>
        <p:txBody>
          <a:bodyPr wrap="square" lIns="91440" tIns="45720" rIns="91440" bIns="45720">
            <a:spAutoFit/>
          </a:bodyPr>
          <a:lstStyle/>
          <a:p>
            <a:pPr algn="ctr"/>
            <a:r>
              <a:rPr lang="en-US" sz="3000" b="1" cap="none" spc="0" dirty="0" smtClean="0">
                <a:ln w="1905"/>
                <a:solidFill>
                  <a:srgbClr val="0070C0"/>
                </a:solidFill>
                <a:effectLst>
                  <a:innerShdw blurRad="69850" dist="43180" dir="5400000">
                    <a:srgbClr val="000000">
                      <a:alpha val="65000"/>
                    </a:srgbClr>
                  </a:innerShdw>
                </a:effectLst>
              </a:rPr>
              <a:t>County Line</a:t>
            </a:r>
            <a:endParaRPr lang="en-US" sz="3000" b="1" cap="none" spc="0" dirty="0">
              <a:ln w="1905"/>
              <a:solidFill>
                <a:srgbClr val="0070C0"/>
              </a:solidFill>
              <a:effectLst>
                <a:innerShdw blurRad="69850" dist="43180" dir="5400000">
                  <a:srgbClr val="000000">
                    <a:alpha val="65000"/>
                  </a:srgbClr>
                </a:innerShdw>
              </a:effectLst>
            </a:endParaRPr>
          </a:p>
        </p:txBody>
      </p:sp>
      <p:sp>
        <p:nvSpPr>
          <p:cNvPr id="6" name="Rectangle 5"/>
          <p:cNvSpPr/>
          <p:nvPr/>
        </p:nvSpPr>
        <p:spPr>
          <a:xfrm rot="20455899">
            <a:off x="684227" y="4564607"/>
            <a:ext cx="4272031" cy="707886"/>
          </a:xfrm>
          <a:prstGeom prst="rect">
            <a:avLst/>
          </a:prstGeom>
          <a:noFill/>
        </p:spPr>
        <p:txBody>
          <a:bodyPr wrap="square" lIns="91440" tIns="45720" rIns="91440" bIns="45720">
            <a:spAutoFit/>
          </a:bodyPr>
          <a:lstStyle/>
          <a:p>
            <a:pPr algn="ctr"/>
            <a:r>
              <a:rPr lang="en-US" sz="2000" b="1" cap="none" spc="0" dirty="0" smtClean="0">
                <a:ln w="1905"/>
                <a:solidFill>
                  <a:srgbClr val="0070C0"/>
                </a:solidFill>
                <a:effectLst>
                  <a:innerShdw blurRad="69850" dist="43180" dir="5400000">
                    <a:srgbClr val="000000">
                      <a:alpha val="65000"/>
                    </a:srgbClr>
                  </a:innerShdw>
                </a:effectLst>
              </a:rPr>
              <a:t>Old Georgetown Road </a:t>
            </a:r>
          </a:p>
          <a:p>
            <a:pPr algn="ctr"/>
            <a:r>
              <a:rPr lang="en-US" sz="2000" b="1" cap="none" spc="0" dirty="0" smtClean="0">
                <a:ln w="1905"/>
                <a:solidFill>
                  <a:srgbClr val="0070C0"/>
                </a:solidFill>
                <a:effectLst>
                  <a:innerShdw blurRad="69850" dist="43180" dir="5400000">
                    <a:srgbClr val="000000">
                      <a:alpha val="65000"/>
                    </a:srgbClr>
                  </a:innerShdw>
                </a:effectLst>
              </a:rPr>
              <a:t>S 21-58</a:t>
            </a:r>
            <a:endParaRPr lang="en-US" sz="2000" b="1" cap="none" spc="0" dirty="0">
              <a:ln w="1905"/>
              <a:solidFill>
                <a:srgbClr val="0070C0"/>
              </a:solidFill>
              <a:effectLst>
                <a:innerShdw blurRad="69850" dist="43180" dir="5400000">
                  <a:srgbClr val="000000">
                    <a:alpha val="65000"/>
                  </a:srgbClr>
                </a:innerShdw>
              </a:effectLst>
            </a:endParaRPr>
          </a:p>
        </p:txBody>
      </p:sp>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Lynches Creek and Old Georgetown Road</a:t>
            </a:r>
            <a:endParaRPr lang="en-US" dirty="0"/>
          </a:p>
        </p:txBody>
      </p:sp>
      <p:sp>
        <p:nvSpPr>
          <p:cNvPr id="9" name="Down Arrow 8"/>
          <p:cNvSpPr/>
          <p:nvPr/>
        </p:nvSpPr>
        <p:spPr>
          <a:xfrm rot="2554819">
            <a:off x="6343265" y="2345515"/>
            <a:ext cx="484632" cy="137020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4419600" y="2362200"/>
            <a:ext cx="3047999" cy="307777"/>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1400" b="1" cap="none" spc="0" dirty="0" smtClean="0">
                <a:ln w="1905"/>
                <a:solidFill>
                  <a:srgbClr val="0070C0"/>
                </a:solidFill>
                <a:effectLst>
                  <a:innerShdw blurRad="69850" dist="43180" dir="5400000">
                    <a:srgbClr val="000000">
                      <a:alpha val="65000"/>
                    </a:srgbClr>
                  </a:innerShdw>
                </a:effectLst>
              </a:rPr>
              <a:t>Probable  Run of  Lynches Creek</a:t>
            </a:r>
            <a:endParaRPr lang="en-US" sz="1400" b="1" cap="none" spc="0" dirty="0">
              <a:ln w="1905"/>
              <a:solidFill>
                <a:srgbClr val="0070C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838200" y="1066800"/>
            <a:ext cx="7391400" cy="5330210"/>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Lynches Creek and Old Georgetown Road-Aerial</a:t>
            </a:r>
            <a:endParaRPr lang="en-US" dirty="0"/>
          </a:p>
        </p:txBody>
      </p:sp>
      <p:sp>
        <p:nvSpPr>
          <p:cNvPr id="4" name="TextBox 3"/>
          <p:cNvSpPr txBox="1"/>
          <p:nvPr/>
        </p:nvSpPr>
        <p:spPr>
          <a:xfrm>
            <a:off x="4953000" y="1752600"/>
            <a:ext cx="829843" cy="369332"/>
          </a:xfrm>
          <a:prstGeom prst="rect">
            <a:avLst/>
          </a:prstGeom>
          <a:noFill/>
        </p:spPr>
        <p:txBody>
          <a:bodyPr wrap="none" rtlCol="0">
            <a:spAutoFit/>
          </a:bodyPr>
          <a:lstStyle/>
          <a:p>
            <a:r>
              <a:rPr lang="en-US" dirty="0" smtClean="0"/>
              <a:t>Bridge</a:t>
            </a:r>
            <a:endParaRPr lang="en-US" dirty="0"/>
          </a:p>
        </p:txBody>
      </p:sp>
      <p:sp>
        <p:nvSpPr>
          <p:cNvPr id="5" name="TextBox 4"/>
          <p:cNvSpPr txBox="1"/>
          <p:nvPr/>
        </p:nvSpPr>
        <p:spPr>
          <a:xfrm>
            <a:off x="4800600" y="2819400"/>
            <a:ext cx="829843" cy="369332"/>
          </a:xfrm>
          <a:prstGeom prst="rect">
            <a:avLst/>
          </a:prstGeom>
          <a:noFill/>
        </p:spPr>
        <p:txBody>
          <a:bodyPr wrap="none" rtlCol="0">
            <a:spAutoFit/>
          </a:bodyPr>
          <a:lstStyle/>
          <a:p>
            <a:r>
              <a:rPr lang="en-US" dirty="0" smtClean="0"/>
              <a:t>Bridge</a:t>
            </a:r>
            <a:endParaRPr lang="en-US" dirty="0"/>
          </a:p>
        </p:txBody>
      </p:sp>
      <p:sp>
        <p:nvSpPr>
          <p:cNvPr id="6" name="TextBox 5"/>
          <p:cNvSpPr txBox="1"/>
          <p:nvPr/>
        </p:nvSpPr>
        <p:spPr>
          <a:xfrm>
            <a:off x="4648200" y="3429000"/>
            <a:ext cx="829843" cy="369332"/>
          </a:xfrm>
          <a:prstGeom prst="rect">
            <a:avLst/>
          </a:prstGeom>
          <a:noFill/>
        </p:spPr>
        <p:txBody>
          <a:bodyPr wrap="none" rtlCol="0">
            <a:spAutoFit/>
          </a:bodyPr>
          <a:lstStyle/>
          <a:p>
            <a:r>
              <a:rPr lang="en-US" dirty="0" smtClean="0"/>
              <a:t>Bridge</a:t>
            </a:r>
            <a:endParaRPr lang="en-US" dirty="0"/>
          </a:p>
        </p:txBody>
      </p:sp>
      <p:sp>
        <p:nvSpPr>
          <p:cNvPr id="7" name="TextBox 6"/>
          <p:cNvSpPr txBox="1"/>
          <p:nvPr/>
        </p:nvSpPr>
        <p:spPr>
          <a:xfrm>
            <a:off x="4267200" y="5410200"/>
            <a:ext cx="829843" cy="369332"/>
          </a:xfrm>
          <a:prstGeom prst="rect">
            <a:avLst/>
          </a:prstGeom>
          <a:noFill/>
        </p:spPr>
        <p:txBody>
          <a:bodyPr wrap="none" rtlCol="0">
            <a:spAutoFit/>
          </a:bodyPr>
          <a:lstStyle/>
          <a:p>
            <a:r>
              <a:rPr lang="en-US" dirty="0" smtClean="0"/>
              <a:t>Bridge</a:t>
            </a:r>
            <a:endParaRPr lang="en-US" dirty="0"/>
          </a:p>
        </p:txBody>
      </p:sp>
      <p:cxnSp>
        <p:nvCxnSpPr>
          <p:cNvPr id="10" name="Straight Connector 9"/>
          <p:cNvCxnSpPr/>
          <p:nvPr/>
        </p:nvCxnSpPr>
        <p:spPr>
          <a:xfrm>
            <a:off x="4419600" y="2971800"/>
            <a:ext cx="3048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V="1">
            <a:off x="4038600" y="2971800"/>
            <a:ext cx="685800" cy="3505200"/>
          </a:xfrm>
          <a:prstGeom prst="line">
            <a:avLst/>
          </a:prstGeom>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1524000" y="2819400"/>
            <a:ext cx="2943947" cy="369332"/>
          </a:xfrm>
          <a:prstGeom prst="rect">
            <a:avLst/>
          </a:prstGeom>
          <a:noFill/>
        </p:spPr>
        <p:txBody>
          <a:bodyPr wrap="none" rtlCol="0">
            <a:spAutoFit/>
          </a:bodyPr>
          <a:lstStyle/>
          <a:p>
            <a:r>
              <a:rPr lang="en-US" dirty="0" smtClean="0"/>
              <a:t>POB </a:t>
            </a:r>
            <a:r>
              <a:rPr lang="en-US" dirty="0" err="1" smtClean="0"/>
              <a:t>Coggshall</a:t>
            </a:r>
            <a:r>
              <a:rPr lang="en-US" dirty="0" smtClean="0"/>
              <a:t>-Wilson Plat</a:t>
            </a:r>
            <a:endParaRPr lang="en-US" dirty="0"/>
          </a:p>
        </p:txBody>
      </p:sp>
      <p:cxnSp>
        <p:nvCxnSpPr>
          <p:cNvPr id="15" name="Straight Connector 14"/>
          <p:cNvCxnSpPr/>
          <p:nvPr/>
        </p:nvCxnSpPr>
        <p:spPr>
          <a:xfrm flipH="1" flipV="1">
            <a:off x="3733800" y="5410200"/>
            <a:ext cx="457200" cy="76200"/>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971800" y="5410200"/>
            <a:ext cx="838200" cy="304800"/>
          </a:xfrm>
          <a:prstGeom prst="line">
            <a:avLst/>
          </a:prstGeom>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1905000" y="5105400"/>
            <a:ext cx="1494255" cy="369332"/>
          </a:xfrm>
          <a:prstGeom prst="rect">
            <a:avLst/>
          </a:prstGeom>
          <a:noFill/>
        </p:spPr>
        <p:txBody>
          <a:bodyPr wrap="none" rtlCol="0">
            <a:spAutoFit/>
          </a:bodyPr>
          <a:lstStyle/>
          <a:p>
            <a:r>
              <a:rPr lang="en-US" dirty="0" smtClean="0">
                <a:solidFill>
                  <a:schemeClr val="accent3"/>
                </a:solidFill>
              </a:rPr>
              <a:t>GIS Mapping</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09600"/>
          </a:xfrm>
        </p:spPr>
        <p:txBody>
          <a:bodyPr>
            <a:normAutofit/>
          </a:bodyPr>
          <a:lstStyle/>
          <a:p>
            <a:r>
              <a:rPr lang="en-US" sz="2400" dirty="0" smtClean="0">
                <a:solidFill>
                  <a:schemeClr val="bg2"/>
                </a:solidFill>
              </a:rPr>
              <a:t>Map of Survey</a:t>
            </a:r>
            <a:endParaRPr lang="en-US" sz="2400" dirty="0"/>
          </a:p>
        </p:txBody>
      </p:sp>
      <p:pic>
        <p:nvPicPr>
          <p:cNvPr id="7" name="Picture 6" descr="sh 2 DETAIL A.JPG"/>
          <p:cNvPicPr>
            <a:picLocks noChangeAspect="1"/>
          </p:cNvPicPr>
          <p:nvPr/>
        </p:nvPicPr>
        <p:blipFill>
          <a:blip r:embed="rId2" cstate="print"/>
          <a:stretch>
            <a:fillRect/>
          </a:stretch>
        </p:blipFill>
        <p:spPr>
          <a:xfrm>
            <a:off x="533400" y="1066800"/>
            <a:ext cx="4134517" cy="5143983"/>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5029200" y="1828800"/>
            <a:ext cx="3581400" cy="3105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2"/>
          <p:cNvSpPr txBox="1">
            <a:spLocks/>
          </p:cNvSpPr>
          <p:nvPr/>
        </p:nvSpPr>
        <p:spPr>
          <a:xfrm>
            <a:off x="5029200" y="1143000"/>
            <a:ext cx="8229600" cy="6096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Soils</a:t>
            </a:r>
            <a:r>
              <a:rPr kumimoji="0" lang="en-US" sz="2400" b="0" i="0" u="none" strike="noStrike" kern="1200" cap="none" spc="-100" normalizeH="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 Map</a:t>
            </a:r>
            <a:endParaRPr kumimoji="0" lang="en-US" sz="24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8-SH 7.JPG"/>
          <p:cNvPicPr>
            <a:picLocks noChangeAspect="1"/>
          </p:cNvPicPr>
          <p:nvPr/>
        </p:nvPicPr>
        <p:blipFill>
          <a:blip r:embed="rId2" cstate="print"/>
          <a:stretch>
            <a:fillRect/>
          </a:stretch>
        </p:blipFill>
        <p:spPr>
          <a:xfrm>
            <a:off x="457200" y="990600"/>
            <a:ext cx="8305800" cy="5207896"/>
          </a:xfrm>
          <a:prstGeom prst="rect">
            <a:avLst/>
          </a:prstGeom>
        </p:spPr>
      </p:pic>
      <p:sp>
        <p:nvSpPr>
          <p:cNvPr id="16" name="Down Arrow 15"/>
          <p:cNvSpPr/>
          <p:nvPr/>
        </p:nvSpPr>
        <p:spPr>
          <a:xfrm rot="14400000">
            <a:off x="4418601" y="1584554"/>
            <a:ext cx="147978" cy="1842890"/>
          </a:xfrm>
          <a:prstGeom prst="downArrow">
            <a:avLst/>
          </a:prstGeom>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chemeClr val="bg2"/>
                </a:solidFill>
              </a:rPr>
              <a:t>SCDOT Plans-Florence County Old Georgetown Road S 21-58</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6" name="Down Arrow 5"/>
          <p:cNvSpPr/>
          <p:nvPr/>
        </p:nvSpPr>
        <p:spPr>
          <a:xfrm rot="13193362">
            <a:off x="5871322" y="2198302"/>
            <a:ext cx="484632" cy="2089212"/>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3810000"/>
            <a:ext cx="5459251" cy="369332"/>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solidFill>
                  <a:schemeClr val="bg1"/>
                </a:solidFill>
              </a:rPr>
              <a:t>Resurvey 2015 indicates County Line being at this run</a:t>
            </a:r>
            <a:endParaRPr lang="en-US" dirty="0">
              <a:solidFill>
                <a:schemeClr val="bg1"/>
              </a:solidFill>
            </a:endParaRPr>
          </a:p>
        </p:txBody>
      </p:sp>
      <p:sp>
        <p:nvSpPr>
          <p:cNvPr id="10" name="Down Arrow 9"/>
          <p:cNvSpPr/>
          <p:nvPr/>
        </p:nvSpPr>
        <p:spPr>
          <a:xfrm rot="19685840">
            <a:off x="3803332" y="1425763"/>
            <a:ext cx="484632" cy="97840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9600" y="1295400"/>
            <a:ext cx="3886199"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smtClean="0"/>
              <a:t>Dashed line indicates dirt road of 1971 was not outside of SCDOT R/W</a:t>
            </a:r>
            <a:endParaRPr lang="en-US" dirty="0"/>
          </a:p>
        </p:txBody>
      </p:sp>
      <p:cxnSp>
        <p:nvCxnSpPr>
          <p:cNvPr id="13" name="Straight Connector 12"/>
          <p:cNvCxnSpPr/>
          <p:nvPr/>
        </p:nvCxnSpPr>
        <p:spPr>
          <a:xfrm>
            <a:off x="5334000" y="1676400"/>
            <a:ext cx="0" cy="13716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1981200" y="2895600"/>
            <a:ext cx="1770741" cy="338554"/>
          </a:xfrm>
          <a:prstGeom prst="rect">
            <a:avLst/>
          </a:prstGeom>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600" dirty="0" smtClean="0">
                <a:solidFill>
                  <a:schemeClr val="bg1"/>
                </a:solidFill>
              </a:rPr>
              <a:t>GIS Line Location</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chemeClr val="bg2"/>
                </a:solidFill>
              </a:rPr>
              <a:t>SCDOT Plans-Florence County Old Georgetown Road S 21-58</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5" name="Picture 4" descr="58-SH 7 DETAIL.JPG"/>
          <p:cNvPicPr>
            <a:picLocks noChangeAspect="1"/>
          </p:cNvPicPr>
          <p:nvPr/>
        </p:nvPicPr>
        <p:blipFill>
          <a:blip r:embed="rId2" cstate="print"/>
          <a:stretch>
            <a:fillRect/>
          </a:stretch>
        </p:blipFill>
        <p:spPr>
          <a:xfrm>
            <a:off x="1143000" y="990600"/>
            <a:ext cx="6781800" cy="5445786"/>
          </a:xfrm>
          <a:prstGeom prst="rect">
            <a:avLst/>
          </a:prstGeom>
        </p:spPr>
      </p:pic>
      <p:cxnSp>
        <p:nvCxnSpPr>
          <p:cNvPr id="7" name="Straight Connector 6"/>
          <p:cNvCxnSpPr/>
          <p:nvPr/>
        </p:nvCxnSpPr>
        <p:spPr>
          <a:xfrm>
            <a:off x="3886200" y="2819400"/>
            <a:ext cx="0" cy="106680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990600" y="3886200"/>
            <a:ext cx="2895600" cy="0"/>
          </a:xfrm>
          <a:prstGeom prst="line">
            <a:avLst/>
          </a:prstGeom>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Line along the Old Georgetown Road</a:t>
            </a:r>
            <a:endParaRPr lang="en-US" dirty="0"/>
          </a:p>
        </p:txBody>
      </p:sp>
      <p:pic>
        <p:nvPicPr>
          <p:cNvPr id="4" name="Picture 3" descr="Old Georgetown Rd-evidence 1.JPG"/>
          <p:cNvPicPr>
            <a:picLocks noChangeAspect="1"/>
          </p:cNvPicPr>
          <p:nvPr/>
        </p:nvPicPr>
        <p:blipFill>
          <a:blip r:embed="rId2" cstate="print"/>
          <a:stretch>
            <a:fillRect/>
          </a:stretch>
        </p:blipFill>
        <p:spPr>
          <a:xfrm>
            <a:off x="838200" y="1371600"/>
            <a:ext cx="3426027" cy="2278092"/>
          </a:xfrm>
          <a:prstGeom prst="rect">
            <a:avLst/>
          </a:prstGeom>
          <a:ln>
            <a:noFill/>
          </a:ln>
          <a:effectLst>
            <a:outerShdw blurRad="292100" dist="139700" dir="2700000" algn="tl" rotWithShape="0">
              <a:srgbClr val="333333">
                <a:alpha val="65000"/>
              </a:srgbClr>
            </a:outerShdw>
          </a:effectLst>
        </p:spPr>
      </p:pic>
      <p:pic>
        <p:nvPicPr>
          <p:cNvPr id="5" name="Picture 4" descr="Old Georgetown Rd-evidence 2.JPG"/>
          <p:cNvPicPr>
            <a:picLocks noChangeAspect="1"/>
          </p:cNvPicPr>
          <p:nvPr/>
        </p:nvPicPr>
        <p:blipFill>
          <a:blip r:embed="rId3" cstate="print"/>
          <a:stretch>
            <a:fillRect/>
          </a:stretch>
        </p:blipFill>
        <p:spPr>
          <a:xfrm>
            <a:off x="838200" y="3886200"/>
            <a:ext cx="4038600" cy="2294523"/>
          </a:xfrm>
          <a:prstGeom prst="rect">
            <a:avLst/>
          </a:prstGeom>
          <a:ln>
            <a:noFill/>
          </a:ln>
          <a:effectLst>
            <a:outerShdw blurRad="292100" dist="139700" dir="2700000" algn="tl" rotWithShape="0">
              <a:srgbClr val="333333">
                <a:alpha val="65000"/>
              </a:srgbClr>
            </a:outerShdw>
          </a:effectLst>
        </p:spPr>
      </p:pic>
      <p:pic>
        <p:nvPicPr>
          <p:cNvPr id="6" name="Picture 5" descr="Old Georgetown Rd-evidence 3.JPG"/>
          <p:cNvPicPr>
            <a:picLocks noChangeAspect="1"/>
          </p:cNvPicPr>
          <p:nvPr/>
        </p:nvPicPr>
        <p:blipFill>
          <a:blip r:embed="rId4" cstate="print"/>
          <a:stretch>
            <a:fillRect/>
          </a:stretch>
        </p:blipFill>
        <p:spPr>
          <a:xfrm>
            <a:off x="4876800" y="1371600"/>
            <a:ext cx="3581400" cy="2281978"/>
          </a:xfrm>
          <a:prstGeom prst="rect">
            <a:avLst/>
          </a:prstGeom>
          <a:ln>
            <a:noFill/>
          </a:ln>
          <a:effectLst>
            <a:outerShdw blurRad="292100" dist="139700" dir="2700000" algn="tl" rotWithShape="0">
              <a:srgbClr val="333333">
                <a:alpha val="65000"/>
              </a:srgbClr>
            </a:outerShdw>
          </a:effectLst>
        </p:spPr>
      </p:pic>
      <p:sp>
        <p:nvSpPr>
          <p:cNvPr id="7" name="Title 2"/>
          <p:cNvSpPr txBox="1">
            <a:spLocks/>
          </p:cNvSpPr>
          <p:nvPr/>
        </p:nvSpPr>
        <p:spPr>
          <a:xfrm>
            <a:off x="5105400" y="3886200"/>
            <a:ext cx="3352800" cy="1524000"/>
          </a:xfrm>
          <a:prstGeom prst="rect">
            <a:avLst/>
          </a:prstGeom>
          <a:ln/>
          <a:effectLst>
            <a:innerShdw blurRad="63500" dist="50800" dir="2700000">
              <a:prstClr val="black">
                <a:alpha val="50000"/>
              </a:prstClr>
            </a:innerShdw>
          </a:effectLst>
        </p:spPr>
        <p:style>
          <a:lnRef idx="2">
            <a:schemeClr val="accent1">
              <a:shade val="50000"/>
            </a:schemeClr>
          </a:lnRef>
          <a:fillRef idx="1001">
            <a:schemeClr val="lt2"/>
          </a:fillRef>
          <a:effectRef idx="0">
            <a:schemeClr val="accent1"/>
          </a:effectRef>
          <a:fontRef idx="minor">
            <a:schemeClr val="lt1"/>
          </a:fontRef>
        </p:style>
        <p:txBody>
          <a:bodyPr vert="horz" rtlCol="0" anchor="b" anchorCtr="0">
            <a:normAutofit fontScale="40000" lnSpcReduction="20000"/>
          </a:bodyPr>
          <a:lstStyle/>
          <a:p>
            <a:pPr lvl="0" algn="ctr">
              <a:spcBef>
                <a:spcPct val="0"/>
              </a:spcBef>
            </a:pPr>
            <a:r>
              <a:rPr kumimoji="0" lang="en-US" sz="53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The  field  evidence  supports  </a:t>
            </a:r>
            <a:r>
              <a:rPr lang="en-US" sz="53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latin typeface="+mj-lt"/>
                <a:ea typeface="+mj-ea"/>
                <a:cs typeface="+mj-cs"/>
              </a:rPr>
              <a:t>that  </a:t>
            </a:r>
            <a:r>
              <a:rPr kumimoji="0" lang="en-US" sz="53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the  current  road </a:t>
            </a:r>
            <a:r>
              <a:rPr lang="en-US" sz="53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latin typeface="+mj-lt"/>
                <a:ea typeface="+mj-ea"/>
                <a:cs typeface="+mj-cs"/>
              </a:rPr>
              <a:t>appears  to be in the  same location as the </a:t>
            </a:r>
            <a:r>
              <a:rPr lang="en-US" sz="5400"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z="54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  plat.             No evidence of old roadbed.</a:t>
            </a:r>
            <a:endParaRPr kumimoji="0" lang="en-US" sz="53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9" name="TextBox 8"/>
          <p:cNvSpPr txBox="1"/>
          <p:nvPr/>
        </p:nvSpPr>
        <p:spPr>
          <a:xfrm>
            <a:off x="1905000" y="3200400"/>
            <a:ext cx="1331198" cy="369332"/>
          </a:xfrm>
          <a:prstGeom prst="rect">
            <a:avLst/>
          </a:prstGeom>
          <a:noFill/>
        </p:spPr>
        <p:txBody>
          <a:bodyPr wrap="none" rtlCol="0">
            <a:spAutoFit/>
          </a:bodyPr>
          <a:lstStyle/>
          <a:p>
            <a:r>
              <a:rPr lang="en-US" dirty="0" smtClean="0"/>
              <a:t>North View</a:t>
            </a:r>
            <a:endParaRPr lang="en-US" dirty="0"/>
          </a:p>
        </p:txBody>
      </p:sp>
      <p:sp>
        <p:nvSpPr>
          <p:cNvPr id="10" name="TextBox 9"/>
          <p:cNvSpPr txBox="1"/>
          <p:nvPr/>
        </p:nvSpPr>
        <p:spPr>
          <a:xfrm>
            <a:off x="5791200" y="3200400"/>
            <a:ext cx="1321772" cy="369332"/>
          </a:xfrm>
          <a:prstGeom prst="rect">
            <a:avLst/>
          </a:prstGeom>
          <a:noFill/>
        </p:spPr>
        <p:txBody>
          <a:bodyPr wrap="none" rtlCol="0">
            <a:spAutoFit/>
          </a:bodyPr>
          <a:lstStyle/>
          <a:p>
            <a:r>
              <a:rPr lang="en-US" dirty="0" smtClean="0"/>
              <a:t>South View</a:t>
            </a:r>
            <a:endParaRPr lang="en-US" dirty="0"/>
          </a:p>
        </p:txBody>
      </p:sp>
      <p:sp>
        <p:nvSpPr>
          <p:cNvPr id="11" name="TextBox 10"/>
          <p:cNvSpPr txBox="1"/>
          <p:nvPr/>
        </p:nvSpPr>
        <p:spPr>
          <a:xfrm>
            <a:off x="2514600" y="5562600"/>
            <a:ext cx="1321772" cy="369332"/>
          </a:xfrm>
          <a:prstGeom prst="rect">
            <a:avLst/>
          </a:prstGeom>
          <a:noFill/>
        </p:spPr>
        <p:txBody>
          <a:bodyPr wrap="none" rtlCol="0">
            <a:spAutoFit/>
          </a:bodyPr>
          <a:lstStyle/>
          <a:p>
            <a:r>
              <a:rPr lang="en-US" dirty="0" smtClean="0"/>
              <a:t>South View</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chemeClr val="bg2"/>
                </a:solidFill>
              </a:rPr>
              <a:t>SCDOT Plans-Aerial Comparison</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8" name="Picture 7" descr="39-SH 18 DETAIL.JPG"/>
          <p:cNvPicPr>
            <a:picLocks noChangeAspect="1"/>
          </p:cNvPicPr>
          <p:nvPr/>
        </p:nvPicPr>
        <p:blipFill>
          <a:blip r:embed="rId2" cstate="print"/>
          <a:stretch>
            <a:fillRect/>
          </a:stretch>
        </p:blipFill>
        <p:spPr>
          <a:xfrm rot="16200000">
            <a:off x="2190202" y="2305598"/>
            <a:ext cx="4945857" cy="2925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a:blip r:embed="rId3" cstate="print"/>
          <a:srcRect/>
          <a:stretch>
            <a:fillRect/>
          </a:stretch>
        </p:blipFill>
        <p:spPr bwMode="auto">
          <a:xfrm>
            <a:off x="6324600" y="1295400"/>
            <a:ext cx="2454519"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p:cNvPicPr>
            <a:picLocks noChangeAspect="1" noChangeArrowheads="1"/>
          </p:cNvPicPr>
          <p:nvPr/>
        </p:nvPicPr>
        <p:blipFill>
          <a:blip r:embed="rId4" cstate="print"/>
          <a:srcRect/>
          <a:stretch>
            <a:fillRect/>
          </a:stretch>
        </p:blipFill>
        <p:spPr bwMode="auto">
          <a:xfrm>
            <a:off x="228600" y="1295400"/>
            <a:ext cx="2806091" cy="4916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2"/>
          <p:cNvSpPr txBox="1">
            <a:spLocks/>
          </p:cNvSpPr>
          <p:nvPr/>
        </p:nvSpPr>
        <p:spPr>
          <a:xfrm>
            <a:off x="457200" y="838200"/>
            <a:ext cx="82296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rPr>
              <a:t>             1944		         SCDOT Plans                            2013</a:t>
            </a:r>
            <a:endParaRPr kumimoji="0" lang="en-US" sz="2400" b="0" i="0" u="none" strike="noStrike" kern="1200" cap="none" spc="-100" normalizeH="0" baseline="0" noProof="0" dirty="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Aerial \ Soil –</a:t>
            </a:r>
            <a:r>
              <a:rPr lang="en-US" sz="2400" dirty="0" err="1" smtClean="0">
                <a:solidFill>
                  <a:schemeClr val="bg2"/>
                </a:solidFill>
              </a:rPr>
              <a:t>Coggeshall</a:t>
            </a:r>
            <a:r>
              <a:rPr lang="en-US" sz="2400" dirty="0" smtClean="0">
                <a:solidFill>
                  <a:schemeClr val="bg2"/>
                </a:solidFill>
              </a:rPr>
              <a:t>-Wilson Plat Comparison</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1029" name="Picture 5"/>
          <p:cNvPicPr>
            <a:picLocks noChangeAspect="1" noChangeArrowheads="1"/>
          </p:cNvPicPr>
          <p:nvPr/>
        </p:nvPicPr>
        <p:blipFill>
          <a:blip r:embed="rId2" cstate="print"/>
          <a:srcRect/>
          <a:stretch>
            <a:fillRect/>
          </a:stretch>
        </p:blipFill>
        <p:spPr bwMode="auto">
          <a:xfrm>
            <a:off x="381000" y="1295400"/>
            <a:ext cx="2762598" cy="4840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2"/>
          <p:cNvSpPr txBox="1">
            <a:spLocks/>
          </p:cNvSpPr>
          <p:nvPr/>
        </p:nvSpPr>
        <p:spPr>
          <a:xfrm>
            <a:off x="457200" y="838200"/>
            <a:ext cx="86868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rPr>
              <a:t>             1944                                       1928		</a:t>
            </a:r>
            <a:endParaRPr kumimoji="0" lang="en-US" sz="2400" b="0" i="0" u="none" strike="noStrike" kern="1200" cap="none" spc="-100" normalizeH="0" baseline="0" noProof="0" dirty="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endParaRPr>
          </a:p>
        </p:txBody>
      </p:sp>
      <p:pic>
        <p:nvPicPr>
          <p:cNvPr id="7" name="Picture 6" descr="VOX int.JPG"/>
          <p:cNvPicPr>
            <a:picLocks noChangeAspect="1"/>
          </p:cNvPicPr>
          <p:nvPr/>
        </p:nvPicPr>
        <p:blipFill>
          <a:blip r:embed="rId3" cstate="print"/>
          <a:stretch>
            <a:fillRect/>
          </a:stretch>
        </p:blipFill>
        <p:spPr>
          <a:xfrm>
            <a:off x="6172200" y="2286000"/>
            <a:ext cx="2716324" cy="2661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p:cNvPicPr>
            <a:picLocks noChangeAspect="1" noChangeArrowheads="1"/>
          </p:cNvPicPr>
          <p:nvPr/>
        </p:nvPicPr>
        <p:blipFill>
          <a:blip r:embed="rId4" cstate="print"/>
          <a:srcRect/>
          <a:stretch>
            <a:fillRect/>
          </a:stretch>
        </p:blipFill>
        <p:spPr bwMode="auto">
          <a:xfrm>
            <a:off x="3352800" y="1295400"/>
            <a:ext cx="2674432" cy="4911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Aerial –</a:t>
            </a:r>
            <a:r>
              <a:rPr lang="en-US" sz="2400" dirty="0" err="1" smtClean="0">
                <a:solidFill>
                  <a:schemeClr val="bg2"/>
                </a:solidFill>
              </a:rPr>
              <a:t>Coggeshall</a:t>
            </a:r>
            <a:r>
              <a:rPr lang="en-US" sz="2400" dirty="0" smtClean="0">
                <a:solidFill>
                  <a:schemeClr val="bg2"/>
                </a:solidFill>
              </a:rPr>
              <a:t>-Wilson Plat Comparison</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9" name="Title 2"/>
          <p:cNvSpPr txBox="1">
            <a:spLocks/>
          </p:cNvSpPr>
          <p:nvPr/>
        </p:nvSpPr>
        <p:spPr>
          <a:xfrm>
            <a:off x="1524000" y="838200"/>
            <a:ext cx="30480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rPr>
              <a:t>USDA 2011		</a:t>
            </a:r>
            <a:endParaRPr kumimoji="0" lang="en-US" sz="2400" b="0" i="0" u="none" strike="noStrike" kern="1200" cap="none" spc="-100" normalizeH="0" baseline="0" noProof="0" dirty="0">
              <a:ln w="3200">
                <a:solidFill>
                  <a:schemeClr val="bg2">
                    <a:shade val="75000"/>
                    <a:alpha val="25000"/>
                  </a:schemeClr>
                </a:solidFill>
                <a:prstDash val="solid"/>
                <a:round/>
              </a:ln>
              <a:effectLst>
                <a:innerShdw blurRad="50800" dist="25400" dir="13500000">
                  <a:prstClr val="black">
                    <a:alpha val="70000"/>
                  </a:prstClr>
                </a:innerShdw>
              </a:effectLst>
              <a:uLnTx/>
              <a:uFillTx/>
              <a:latin typeface="+mj-lt"/>
              <a:ea typeface="+mj-ea"/>
              <a:cs typeface="+mj-cs"/>
            </a:endParaRPr>
          </a:p>
        </p:txBody>
      </p:sp>
      <p:pic>
        <p:nvPicPr>
          <p:cNvPr id="7" name="Picture 6" descr="VOX int.JPG"/>
          <p:cNvPicPr>
            <a:picLocks noChangeAspect="1"/>
          </p:cNvPicPr>
          <p:nvPr/>
        </p:nvPicPr>
        <p:blipFill>
          <a:blip r:embed="rId2" cstate="print"/>
          <a:stretch>
            <a:fillRect/>
          </a:stretch>
        </p:blipFill>
        <p:spPr>
          <a:xfrm>
            <a:off x="4495800" y="2133600"/>
            <a:ext cx="4038600" cy="395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p:cNvPicPr>
            <a:picLocks noChangeAspect="1" noChangeArrowheads="1"/>
          </p:cNvPicPr>
          <p:nvPr/>
        </p:nvPicPr>
        <p:blipFill>
          <a:blip r:embed="rId3" cstate="print"/>
          <a:srcRect/>
          <a:stretch>
            <a:fillRect/>
          </a:stretch>
        </p:blipFill>
        <p:spPr bwMode="auto">
          <a:xfrm>
            <a:off x="609600" y="1295400"/>
            <a:ext cx="3414358" cy="4948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4876800"/>
            <a:ext cx="3657600" cy="990600"/>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lgn="ctr">
              <a:buNone/>
            </a:pPr>
            <a:r>
              <a:rPr lang="en-US" sz="6000" dirty="0" smtClean="0">
                <a:solidFill>
                  <a:schemeClr val="bg2"/>
                </a:solidFill>
              </a:rPr>
              <a:t>Section 2</a:t>
            </a:r>
            <a:endParaRPr lang="en-US" sz="6000" dirty="0">
              <a:solidFill>
                <a:schemeClr val="bg2"/>
              </a:solidFill>
            </a:endParaRPr>
          </a:p>
        </p:txBody>
      </p:sp>
      <p:sp>
        <p:nvSpPr>
          <p:cNvPr id="3" name="Title 2"/>
          <p:cNvSpPr>
            <a:spLocks noGrp="1"/>
          </p:cNvSpPr>
          <p:nvPr>
            <p:ph type="title"/>
          </p:nvPr>
        </p:nvSpPr>
        <p:spPr>
          <a:xfrm>
            <a:off x="457200" y="381000"/>
            <a:ext cx="8229600" cy="457200"/>
          </a:xfrm>
        </p:spPr>
        <p:txBody>
          <a:bodyPr>
            <a:normAutofit fontScale="90000"/>
          </a:bodyPr>
          <a:lstStyle/>
          <a:p>
            <a:r>
              <a:rPr lang="en-US" sz="2400" dirty="0" smtClean="0"/>
              <a:t/>
            </a:r>
            <a:br>
              <a:rPr lang="en-US" sz="2400" dirty="0" smtClean="0"/>
            </a:br>
            <a:r>
              <a:rPr lang="en-US" sz="2400" dirty="0" smtClean="0">
                <a:solidFill>
                  <a:schemeClr val="bg2"/>
                </a:solidFill>
              </a:rPr>
              <a:t>Road Intersection with </a:t>
            </a:r>
            <a:r>
              <a:rPr lang="en-US" sz="2400" dirty="0" err="1" smtClean="0">
                <a:solidFill>
                  <a:schemeClr val="bg2"/>
                </a:solidFill>
              </a:rPr>
              <a:t>Vox</a:t>
            </a:r>
            <a:r>
              <a:rPr lang="en-US" sz="2400" dirty="0" smtClean="0">
                <a:solidFill>
                  <a:schemeClr val="bg2"/>
                </a:solidFill>
              </a:rPr>
              <a:t> Highway to current </a:t>
            </a:r>
            <a:r>
              <a:rPr lang="en-US" sz="2400" dirty="0" err="1" smtClean="0">
                <a:solidFill>
                  <a:schemeClr val="bg2"/>
                </a:solidFill>
              </a:rPr>
              <a:t>Cowhead</a:t>
            </a:r>
            <a:r>
              <a:rPr lang="en-US" sz="2400" dirty="0" smtClean="0">
                <a:solidFill>
                  <a:schemeClr val="bg2"/>
                </a:solidFill>
              </a:rPr>
              <a:t> Road</a:t>
            </a:r>
            <a:endParaRPr lang="en-US" sz="2400" dirty="0">
              <a:solidFill>
                <a:schemeClr val="bg2"/>
              </a:solidFill>
            </a:endParaRPr>
          </a:p>
        </p:txBody>
      </p:sp>
      <p:pic>
        <p:nvPicPr>
          <p:cNvPr id="4100" name="Picture 4"/>
          <p:cNvPicPr>
            <a:picLocks noChangeAspect="1" noChangeArrowheads="1"/>
          </p:cNvPicPr>
          <p:nvPr/>
        </p:nvPicPr>
        <p:blipFill>
          <a:blip r:embed="rId2" cstate="print"/>
          <a:srcRect/>
          <a:stretch>
            <a:fillRect/>
          </a:stretch>
        </p:blipFill>
        <p:spPr bwMode="auto">
          <a:xfrm>
            <a:off x="457200" y="2133600"/>
            <a:ext cx="8158924" cy="2430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solidFill>
                <a:schemeClr val="bg1"/>
              </a:solidFill>
            </a:endParaRPr>
          </a:p>
          <a:p>
            <a:r>
              <a:rPr lang="en-US" sz="1800" dirty="0">
                <a:solidFill>
                  <a:schemeClr val="bg1"/>
                </a:solidFill>
              </a:rPr>
              <a:t>Notify County Administrators in advance of planned work</a:t>
            </a:r>
          </a:p>
          <a:p>
            <a:r>
              <a:rPr lang="en-US" sz="1800" dirty="0">
                <a:solidFill>
                  <a:schemeClr val="bg1"/>
                </a:solidFill>
              </a:rPr>
              <a:t>Conduct historical research for documentary evidence of boundaries  </a:t>
            </a:r>
          </a:p>
          <a:p>
            <a:r>
              <a:rPr lang="en-US" sz="1800" dirty="0">
                <a:solidFill>
                  <a:schemeClr val="bg1"/>
                </a:solidFill>
              </a:rPr>
              <a:t>Perform field work to locate monuments and corroborating evidence and position on State Plane Coordinates</a:t>
            </a:r>
          </a:p>
          <a:p>
            <a:r>
              <a:rPr lang="en-US" sz="1800" dirty="0">
                <a:solidFill>
                  <a:schemeClr val="bg1"/>
                </a:solidFill>
              </a:rPr>
              <a:t>Share preliminary findings with county officials for impact analysis and to plan public meetings</a:t>
            </a:r>
          </a:p>
          <a:p>
            <a:r>
              <a:rPr lang="en-US" sz="1800" dirty="0">
                <a:solidFill>
                  <a:schemeClr val="bg1"/>
                </a:solidFill>
              </a:rPr>
              <a:t>Receive feedback and input from local officials and public</a:t>
            </a:r>
          </a:p>
          <a:p>
            <a:r>
              <a:rPr lang="en-US" sz="1800" dirty="0">
                <a:solidFill>
                  <a:schemeClr val="bg1"/>
                </a:solidFill>
              </a:rPr>
              <a:t>Review and update findings, as appropriate</a:t>
            </a:r>
          </a:p>
          <a:p>
            <a:r>
              <a:rPr lang="en-US" sz="1800" dirty="0">
                <a:solidFill>
                  <a:schemeClr val="bg1"/>
                </a:solidFill>
              </a:rPr>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3</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bg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 y="566023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59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533400"/>
          </a:xfrm>
        </p:spPr>
        <p:txBody>
          <a:bodyPr>
            <a:normAutofit/>
          </a:bodyPr>
          <a:lstStyle/>
          <a:p>
            <a:r>
              <a:rPr lang="en-US" sz="2400" dirty="0" smtClean="0">
                <a:solidFill>
                  <a:schemeClr val="bg2"/>
                </a:solidFill>
              </a:rPr>
              <a:t>Point of Beginning Section 2</a:t>
            </a:r>
            <a:endParaRPr lang="en-US" sz="2400" dirty="0">
              <a:solidFill>
                <a:schemeClr val="bg2"/>
              </a:solidFill>
            </a:endParaRPr>
          </a:p>
        </p:txBody>
      </p:sp>
      <p:pic>
        <p:nvPicPr>
          <p:cNvPr id="5122" name="Picture 2"/>
          <p:cNvPicPr>
            <a:picLocks noChangeAspect="1" noChangeArrowheads="1"/>
          </p:cNvPicPr>
          <p:nvPr/>
        </p:nvPicPr>
        <p:blipFill>
          <a:blip r:embed="rId2" cstate="print"/>
          <a:srcRect/>
          <a:stretch>
            <a:fillRect/>
          </a:stretch>
        </p:blipFill>
        <p:spPr bwMode="auto">
          <a:xfrm>
            <a:off x="381000" y="1219200"/>
            <a:ext cx="3048000" cy="494522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733800" y="1219200"/>
            <a:ext cx="4751863" cy="22860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3505200" y="3733800"/>
            <a:ext cx="5259519" cy="2094359"/>
          </a:xfrm>
          <a:prstGeom prst="rect">
            <a:avLst/>
          </a:prstGeom>
          <a:noFill/>
          <a:ln w="9525">
            <a:noFill/>
            <a:miter lim="800000"/>
            <a:headEnd/>
            <a:tailEnd/>
          </a:ln>
        </p:spPr>
      </p:pic>
      <p:sp>
        <p:nvSpPr>
          <p:cNvPr id="6" name="TextBox 5"/>
          <p:cNvSpPr txBox="1"/>
          <p:nvPr/>
        </p:nvSpPr>
        <p:spPr>
          <a:xfrm>
            <a:off x="7772400" y="5410200"/>
            <a:ext cx="625941" cy="369332"/>
          </a:xfrm>
          <a:prstGeom prst="rect">
            <a:avLst/>
          </a:prstGeom>
          <a:noFill/>
        </p:spPr>
        <p:txBody>
          <a:bodyPr wrap="none" rtlCol="0">
            <a:spAutoFit/>
          </a:bodyPr>
          <a:lstStyle/>
          <a:p>
            <a:r>
              <a:rPr lang="en-US" dirty="0" smtClean="0"/>
              <a:t>1944</a:t>
            </a:r>
            <a:endParaRPr lang="en-US" dirty="0"/>
          </a:p>
        </p:txBody>
      </p:sp>
      <p:sp>
        <p:nvSpPr>
          <p:cNvPr id="7" name="TextBox 6"/>
          <p:cNvSpPr txBox="1"/>
          <p:nvPr/>
        </p:nvSpPr>
        <p:spPr>
          <a:xfrm>
            <a:off x="7772400" y="3124200"/>
            <a:ext cx="597599" cy="369332"/>
          </a:xfrm>
          <a:prstGeom prst="rect">
            <a:avLst/>
          </a:prstGeom>
          <a:noFill/>
        </p:spPr>
        <p:txBody>
          <a:bodyPr wrap="none" rtlCol="0">
            <a:spAutoFit/>
          </a:bodyPr>
          <a:lstStyle/>
          <a:p>
            <a:r>
              <a:rPr lang="en-US" dirty="0" smtClean="0"/>
              <a:t>2013</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 – 1944 Aerial</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457200" y="990600"/>
            <a:ext cx="4405313" cy="2819400"/>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cstate="print"/>
          <a:srcRect/>
          <a:stretch>
            <a:fillRect/>
          </a:stretch>
        </p:blipFill>
        <p:spPr bwMode="auto">
          <a:xfrm>
            <a:off x="2819400" y="3810000"/>
            <a:ext cx="5720006" cy="2718879"/>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7772400" y="6019800"/>
            <a:ext cx="8382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rPr>
              <a:t>1944</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sp>
        <p:nvSpPr>
          <p:cNvPr id="9" name="Title 2"/>
          <p:cNvSpPr txBox="1">
            <a:spLocks/>
          </p:cNvSpPr>
          <p:nvPr/>
        </p:nvSpPr>
        <p:spPr>
          <a:xfrm>
            <a:off x="457200" y="3200400"/>
            <a:ext cx="2819400" cy="457200"/>
          </a:xfrm>
          <a:prstGeom prst="rect">
            <a:avLst/>
          </a:prstGeom>
          <a:ln w="6350" cap="rnd">
            <a:noFill/>
          </a:ln>
        </p:spPr>
        <p:txBody>
          <a:bodyPr vert="horz" rtlCol="0" anchor="b" anchorCtr="0">
            <a:normAutofit fontScale="85000" lnSpcReduction="10000"/>
          </a:bodyPr>
          <a:lstStyle/>
          <a:p>
            <a:pPr lvl="0">
              <a:spcBef>
                <a:spcPct val="0"/>
              </a:spcBef>
              <a:defRPr/>
            </a:pPr>
            <a:r>
              <a:rPr lang="en-US" sz="2400" dirty="0" smtClean="0">
                <a:solidFill>
                  <a:schemeClr val="bg2"/>
                </a:solidFill>
              </a:rPr>
              <a:t> </a:t>
            </a:r>
            <a:r>
              <a:rPr lang="en-US" sz="2400" dirty="0" err="1" smtClean="0">
                <a:solidFill>
                  <a:schemeClr val="bg1"/>
                </a:solidFill>
              </a:rPr>
              <a:t>Coggeshall</a:t>
            </a:r>
            <a:r>
              <a:rPr lang="en-US" sz="2400" dirty="0" smtClean="0">
                <a:solidFill>
                  <a:schemeClr val="bg1"/>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pic>
        <p:nvPicPr>
          <p:cNvPr id="3" name="Picture 3"/>
          <p:cNvPicPr>
            <a:picLocks noChangeAspect="1" noChangeArrowheads="1"/>
          </p:cNvPicPr>
          <p:nvPr/>
        </p:nvPicPr>
        <p:blipFill>
          <a:blip r:embed="rId4" cstate="print"/>
          <a:srcRect/>
          <a:stretch>
            <a:fillRect/>
          </a:stretch>
        </p:blipFill>
        <p:spPr bwMode="auto">
          <a:xfrm>
            <a:off x="5562600" y="1219200"/>
            <a:ext cx="2681463" cy="2166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3886200"/>
            <a:ext cx="5743575" cy="2641206"/>
          </a:xfrm>
          <a:prstGeom prst="rect">
            <a:avLst/>
          </a:prstGeom>
          <a:noFill/>
          <a:ln w="9525">
            <a:noFill/>
            <a:miter lim="800000"/>
            <a:headEnd/>
            <a:tailEnd/>
          </a:ln>
        </p:spPr>
      </p:pic>
      <p:sp>
        <p:nvSpPr>
          <p:cNvPr id="4" name="Title 2"/>
          <p:cNvSpPr txBox="1">
            <a:spLocks noGrp="1"/>
          </p:cNvSpPr>
          <p:nvPr>
            <p:ph type="title"/>
          </p:nvPr>
        </p:nvSpPr>
        <p:spPr>
          <a:xfrm>
            <a:off x="4572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 – 1928 Soil</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6146" name="Picture 2"/>
          <p:cNvPicPr>
            <a:picLocks noChangeAspect="1" noChangeArrowheads="1"/>
          </p:cNvPicPr>
          <p:nvPr/>
        </p:nvPicPr>
        <p:blipFill>
          <a:blip r:embed="rId3" cstate="print"/>
          <a:srcRect/>
          <a:stretch>
            <a:fillRect/>
          </a:stretch>
        </p:blipFill>
        <p:spPr bwMode="auto">
          <a:xfrm>
            <a:off x="457201" y="990600"/>
            <a:ext cx="4343400" cy="2779776"/>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6477000" y="6019800"/>
            <a:ext cx="8382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rPr>
              <a:t>1928</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sp>
        <p:nvSpPr>
          <p:cNvPr id="9" name="Title 2"/>
          <p:cNvSpPr txBox="1">
            <a:spLocks/>
          </p:cNvSpPr>
          <p:nvPr/>
        </p:nvSpPr>
        <p:spPr>
          <a:xfrm>
            <a:off x="457200" y="3276600"/>
            <a:ext cx="2819400" cy="457200"/>
          </a:xfrm>
          <a:prstGeom prst="rect">
            <a:avLst/>
          </a:prstGeom>
          <a:ln w="6350" cap="rnd">
            <a:noFill/>
          </a:ln>
        </p:spPr>
        <p:txBody>
          <a:bodyPr vert="horz" rtlCol="0" anchor="b" anchorCtr="0">
            <a:normAutofit fontScale="85000" lnSpcReduction="10000"/>
          </a:bodyPr>
          <a:lstStyle/>
          <a:p>
            <a:pPr lvl="0">
              <a:spcBef>
                <a:spcPct val="0"/>
              </a:spcBef>
              <a:defRPr/>
            </a:pPr>
            <a:r>
              <a:rPr lang="en-US" sz="2400" dirty="0" smtClean="0">
                <a:solidFill>
                  <a:schemeClr val="bg2"/>
                </a:solidFill>
              </a:rPr>
              <a:t> </a:t>
            </a:r>
            <a:r>
              <a:rPr lang="en-US" sz="2400" dirty="0" err="1" smtClean="0">
                <a:solidFill>
                  <a:schemeClr val="bg1"/>
                </a:solidFill>
              </a:rPr>
              <a:t>Coggeshall</a:t>
            </a:r>
            <a:r>
              <a:rPr lang="en-US" sz="2400" dirty="0" smtClean="0">
                <a:solidFill>
                  <a:schemeClr val="bg1"/>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pic>
        <p:nvPicPr>
          <p:cNvPr id="3" name="Picture 3"/>
          <p:cNvPicPr>
            <a:picLocks noChangeAspect="1" noChangeArrowheads="1"/>
          </p:cNvPicPr>
          <p:nvPr/>
        </p:nvPicPr>
        <p:blipFill>
          <a:blip r:embed="rId4" cstate="print"/>
          <a:srcRect/>
          <a:stretch>
            <a:fillRect/>
          </a:stretch>
        </p:blipFill>
        <p:spPr bwMode="auto">
          <a:xfrm>
            <a:off x="5562600" y="1219200"/>
            <a:ext cx="2681463" cy="2166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Old Farm Road</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57200" y="990600"/>
            <a:ext cx="8153400" cy="5378296"/>
          </a:xfrm>
          <a:prstGeom prst="rect">
            <a:avLst/>
          </a:prstGeom>
          <a:noFill/>
          <a:ln w="9525">
            <a:noFill/>
            <a:miter lim="800000"/>
            <a:headEnd/>
            <a:tailEnd/>
          </a:ln>
        </p:spPr>
      </p:pic>
      <p:sp>
        <p:nvSpPr>
          <p:cNvPr id="6" name="Rectangle 5"/>
          <p:cNvSpPr/>
          <p:nvPr/>
        </p:nvSpPr>
        <p:spPr>
          <a:xfrm rot="20423216">
            <a:off x="2457821" y="4515382"/>
            <a:ext cx="4272031" cy="400110"/>
          </a:xfrm>
          <a:prstGeom prst="rect">
            <a:avLst/>
          </a:prstGeom>
          <a:noFill/>
        </p:spPr>
        <p:txBody>
          <a:bodyPr wrap="square" lIns="91440" tIns="45720" rIns="91440" bIns="45720">
            <a:spAutoFit/>
          </a:bodyPr>
          <a:lstStyle/>
          <a:p>
            <a:pPr algn="ctr"/>
            <a:r>
              <a:rPr lang="en-US" sz="2000" b="1" cap="none" spc="0" dirty="0" smtClean="0">
                <a:ln w="1905"/>
                <a:solidFill>
                  <a:srgbClr val="0070C0"/>
                </a:solidFill>
                <a:effectLst>
                  <a:innerShdw blurRad="69850" dist="43180" dir="5400000">
                    <a:srgbClr val="000000">
                      <a:alpha val="65000"/>
                    </a:srgbClr>
                  </a:innerShdw>
                </a:effectLst>
              </a:rPr>
              <a:t>Old Farm Road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srcRect/>
          <a:stretch>
            <a:fillRect/>
          </a:stretch>
        </p:blipFill>
        <p:spPr bwMode="auto">
          <a:xfrm>
            <a:off x="533400" y="1066800"/>
            <a:ext cx="7965031" cy="5290295"/>
          </a:xfrm>
          <a:prstGeom prst="rect">
            <a:avLst/>
          </a:prstGeom>
          <a:noFill/>
          <a:ln w="9525">
            <a:noFill/>
            <a:miter lim="800000"/>
            <a:headEnd/>
            <a:tailEnd/>
          </a:ln>
        </p:spPr>
      </p:pic>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Quail Road (Florence)-Williamson Road (Williamsburg)</a:t>
            </a:r>
            <a:endParaRPr lang="en-US" dirty="0"/>
          </a:p>
        </p:txBody>
      </p:sp>
      <p:sp>
        <p:nvSpPr>
          <p:cNvPr id="6" name="Rectangle 5"/>
          <p:cNvSpPr/>
          <p:nvPr/>
        </p:nvSpPr>
        <p:spPr>
          <a:xfrm rot="19524193">
            <a:off x="3931629" y="5076361"/>
            <a:ext cx="1632755"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S 21-633</a:t>
            </a:r>
          </a:p>
        </p:txBody>
      </p:sp>
      <p:pic>
        <p:nvPicPr>
          <p:cNvPr id="17411" name="Picture 3"/>
          <p:cNvPicPr>
            <a:picLocks noChangeAspect="1" noChangeArrowheads="1"/>
          </p:cNvPicPr>
          <p:nvPr/>
        </p:nvPicPr>
        <p:blipFill>
          <a:blip r:embed="rId3" cstate="print"/>
          <a:srcRect/>
          <a:stretch>
            <a:fillRect/>
          </a:stretch>
        </p:blipFill>
        <p:spPr bwMode="auto">
          <a:xfrm>
            <a:off x="6400800" y="1219200"/>
            <a:ext cx="1905000" cy="1614565"/>
          </a:xfrm>
          <a:prstGeom prst="rect">
            <a:avLst/>
          </a:prstGeom>
          <a:ln w="25400" cap="sq">
            <a:solidFill>
              <a:srgbClr val="000000"/>
            </a:solidFill>
            <a:miter lim="800000"/>
          </a:ln>
          <a:effectLst>
            <a:outerShdw blurRad="57150" dist="50800" dir="2700000" algn="tl" rotWithShape="0">
              <a:srgbClr val="000000">
                <a:alpha val="40000"/>
              </a:srgbClr>
            </a:outerShdw>
          </a:effectLst>
        </p:spPr>
      </p:pic>
      <p:pic>
        <p:nvPicPr>
          <p:cNvPr id="17413" name="Picture 5"/>
          <p:cNvPicPr>
            <a:picLocks noChangeAspect="1" noChangeArrowheads="1"/>
          </p:cNvPicPr>
          <p:nvPr/>
        </p:nvPicPr>
        <p:blipFill>
          <a:blip r:embed="rId4" cstate="print"/>
          <a:srcRect/>
          <a:stretch>
            <a:fillRect/>
          </a:stretch>
        </p:blipFill>
        <p:spPr bwMode="auto">
          <a:xfrm>
            <a:off x="685800" y="4495800"/>
            <a:ext cx="1447800" cy="1730297"/>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7" name="Rectangle 6"/>
          <p:cNvSpPr/>
          <p:nvPr/>
        </p:nvSpPr>
        <p:spPr>
          <a:xfrm rot="19524193">
            <a:off x="6903429" y="3780961"/>
            <a:ext cx="1632755"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S 45-496</a:t>
            </a:r>
          </a:p>
        </p:txBody>
      </p:sp>
      <p:sp>
        <p:nvSpPr>
          <p:cNvPr id="9" name="Rectangle 8"/>
          <p:cNvSpPr/>
          <p:nvPr/>
        </p:nvSpPr>
        <p:spPr>
          <a:xfrm rot="242689">
            <a:off x="5791200" y="4343400"/>
            <a:ext cx="2164371"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Pavement Edge</a:t>
            </a:r>
          </a:p>
        </p:txBody>
      </p:sp>
      <p:pic>
        <p:nvPicPr>
          <p:cNvPr id="7171" name="Picture 3"/>
          <p:cNvPicPr>
            <a:picLocks noChangeAspect="1" noChangeArrowheads="1"/>
          </p:cNvPicPr>
          <p:nvPr/>
        </p:nvPicPr>
        <p:blipFill>
          <a:blip r:embed="rId5" cstate="print"/>
          <a:srcRect/>
          <a:stretch>
            <a:fillRect/>
          </a:stretch>
        </p:blipFill>
        <p:spPr bwMode="auto">
          <a:xfrm>
            <a:off x="762000" y="1295400"/>
            <a:ext cx="2024063" cy="1609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1066800"/>
            <a:ext cx="7848600" cy="5226574"/>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457200" y="457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Arrowhead Road (Florence)</a:t>
            </a:r>
            <a:endParaRPr lang="en-US" dirty="0"/>
          </a:p>
        </p:txBody>
      </p:sp>
      <p:cxnSp>
        <p:nvCxnSpPr>
          <p:cNvPr id="6" name="Straight Connector 5"/>
          <p:cNvCxnSpPr/>
          <p:nvPr/>
        </p:nvCxnSpPr>
        <p:spPr>
          <a:xfrm>
            <a:off x="6705600" y="62484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14400" y="5638800"/>
            <a:ext cx="184731" cy="369332"/>
          </a:xfrm>
          <a:prstGeom prst="rect">
            <a:avLst/>
          </a:prstGeom>
          <a:noFill/>
        </p:spPr>
        <p:txBody>
          <a:bodyPr wrap="none" rtlCol="0">
            <a:spAutoFit/>
          </a:bodyPr>
          <a:lstStyle/>
          <a:p>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609600" y="3810000"/>
            <a:ext cx="1974583" cy="2404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3429000" y="5867400"/>
            <a:ext cx="1321772" cy="369332"/>
          </a:xfrm>
          <a:prstGeom prst="rect">
            <a:avLst/>
          </a:prstGeom>
          <a:noFill/>
        </p:spPr>
        <p:txBody>
          <a:bodyPr wrap="none" rtlCol="0">
            <a:spAutoFit/>
          </a:bodyPr>
          <a:lstStyle/>
          <a:p>
            <a:r>
              <a:rPr lang="en-US" dirty="0" smtClean="0"/>
              <a:t>South View</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752600" y="1143000"/>
            <a:ext cx="5599678" cy="3722017"/>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Blackberry Road (Williamsburg)</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2590800" y="2057400"/>
            <a:ext cx="838200" cy="30908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57200" y="3962400"/>
            <a:ext cx="2314575" cy="2430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Whispering Pines Road  at Altman Road (Williamsburg)</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838200" y="1143000"/>
            <a:ext cx="7535514" cy="499381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rot="242689">
            <a:off x="6412217" y="5257435"/>
            <a:ext cx="2164371"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Altman Road</a:t>
            </a:r>
          </a:p>
        </p:txBody>
      </p:sp>
      <p:pic>
        <p:nvPicPr>
          <p:cNvPr id="10242" name="Picture 2"/>
          <p:cNvPicPr>
            <a:picLocks noChangeAspect="1" noChangeArrowheads="1"/>
          </p:cNvPicPr>
          <p:nvPr/>
        </p:nvPicPr>
        <p:blipFill>
          <a:blip r:embed="rId3" cstate="print"/>
          <a:srcRect/>
          <a:stretch>
            <a:fillRect/>
          </a:stretch>
        </p:blipFill>
        <p:spPr bwMode="auto">
          <a:xfrm>
            <a:off x="457200" y="4038600"/>
            <a:ext cx="1652588" cy="2224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85800" y="1066800"/>
            <a:ext cx="7886700" cy="5248049"/>
          </a:xfrm>
          <a:prstGeom prst="rect">
            <a:avLst/>
          </a:prstGeom>
          <a:ln>
            <a:noFill/>
          </a:ln>
          <a:effectLst>
            <a:outerShdw blurRad="292100" dist="139700" dir="2700000" algn="tl" rotWithShape="0">
              <a:srgbClr val="333333">
                <a:alpha val="65000"/>
              </a:srgbClr>
            </a:outerShdw>
          </a:effectLst>
        </p:spPr>
      </p:pic>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St . James Road ( Florence-Williamsburg)</a:t>
            </a:r>
            <a:endParaRPr lang="en-US" dirty="0"/>
          </a:p>
        </p:txBody>
      </p:sp>
      <p:sp>
        <p:nvSpPr>
          <p:cNvPr id="7" name="Rectangle 6"/>
          <p:cNvSpPr/>
          <p:nvPr/>
        </p:nvSpPr>
        <p:spPr>
          <a:xfrm>
            <a:off x="5181600" y="4724400"/>
            <a:ext cx="2164371"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St. James Road</a:t>
            </a:r>
          </a:p>
        </p:txBody>
      </p:sp>
      <p:pic>
        <p:nvPicPr>
          <p:cNvPr id="11266" name="Picture 2"/>
          <p:cNvPicPr>
            <a:picLocks noChangeAspect="1" noChangeArrowheads="1"/>
          </p:cNvPicPr>
          <p:nvPr/>
        </p:nvPicPr>
        <p:blipFill>
          <a:blip r:embed="rId3" cstate="print"/>
          <a:srcRect/>
          <a:stretch>
            <a:fillRect/>
          </a:stretch>
        </p:blipFill>
        <p:spPr bwMode="auto">
          <a:xfrm>
            <a:off x="609600" y="3985976"/>
            <a:ext cx="1771650" cy="23198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Intersection County Road s 45-84  with                                                          </a:t>
            </a:r>
            <a:r>
              <a:rPr lang="en-US" sz="2700" dirty="0" err="1" smtClean="0">
                <a:solidFill>
                  <a:schemeClr val="bg2"/>
                </a:solidFill>
              </a:rPr>
              <a:t>Cowhead</a:t>
            </a:r>
            <a:r>
              <a:rPr lang="en-US" sz="2700" dirty="0" smtClean="0">
                <a:solidFill>
                  <a:schemeClr val="bg2"/>
                </a:solidFill>
              </a:rPr>
              <a:t>( Florence) Cow Head (Williamsburg)</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533400" y="1066800"/>
            <a:ext cx="7964261" cy="5293752"/>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457200" y="4648200"/>
            <a:ext cx="2190750" cy="1762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3600" y="1687143"/>
            <a:ext cx="3196801" cy="4073081"/>
          </a:xfrm>
        </p:spPr>
      </p:pic>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a:solidFill>
                  <a:schemeClr val="bg1"/>
                </a:solidFill>
              </a:rPr>
              <a:t>Public Meeting Notification</a:t>
            </a:r>
          </a:p>
        </p:txBody>
      </p:sp>
    </p:spTree>
    <p:extLst>
      <p:ext uri="{BB962C8B-B14F-4D97-AF65-F5344CB8AC3E}">
        <p14:creationId xmlns:p14="http://schemas.microsoft.com/office/powerpoint/2010/main" val="158808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print"/>
          <a:srcRect/>
          <a:stretch>
            <a:fillRect/>
          </a:stretch>
        </p:blipFill>
        <p:spPr bwMode="auto">
          <a:xfrm>
            <a:off x="4343400" y="3810000"/>
            <a:ext cx="3811189" cy="2534200"/>
          </a:xfrm>
          <a:prstGeom prst="rect">
            <a:avLst/>
          </a:prstGeom>
          <a:noFill/>
          <a:ln w="9525">
            <a:noFill/>
            <a:miter lim="800000"/>
            <a:headEnd/>
            <a:tailEnd/>
          </a:ln>
        </p:spPr>
      </p:pic>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Intersection County Road s 45-84  with                                                          </a:t>
            </a:r>
            <a:r>
              <a:rPr lang="en-US" sz="2700" dirty="0" err="1" smtClean="0">
                <a:solidFill>
                  <a:schemeClr val="bg2"/>
                </a:solidFill>
              </a:rPr>
              <a:t>Cowhead</a:t>
            </a:r>
            <a:r>
              <a:rPr lang="en-US" sz="2700" dirty="0" smtClean="0">
                <a:solidFill>
                  <a:schemeClr val="bg2"/>
                </a:solidFill>
              </a:rPr>
              <a:t>( Florence) Cow Head (Williamsburg)</a:t>
            </a:r>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990600" y="1219200"/>
            <a:ext cx="3941885" cy="25908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267200" y="1143000"/>
            <a:ext cx="3941212" cy="2562226"/>
          </a:xfrm>
          <a:prstGeom prst="rect">
            <a:avLst/>
          </a:prstGeom>
          <a:noFill/>
          <a:ln w="9525">
            <a:noFill/>
            <a:miter lim="800000"/>
            <a:headEnd/>
            <a:tailEnd/>
          </a:ln>
        </p:spPr>
      </p:pic>
      <p:pic>
        <p:nvPicPr>
          <p:cNvPr id="7172" name="Picture 4"/>
          <p:cNvPicPr>
            <a:picLocks noChangeAspect="1" noChangeArrowheads="1"/>
          </p:cNvPicPr>
          <p:nvPr/>
        </p:nvPicPr>
        <p:blipFill>
          <a:blip r:embed="rId5" cstate="print"/>
          <a:srcRect/>
          <a:stretch>
            <a:fillRect/>
          </a:stretch>
        </p:blipFill>
        <p:spPr bwMode="auto">
          <a:xfrm>
            <a:off x="1066800" y="3810000"/>
            <a:ext cx="3781711" cy="2514600"/>
          </a:xfrm>
          <a:prstGeom prst="rect">
            <a:avLst/>
          </a:prstGeom>
          <a:noFill/>
          <a:ln w="9525">
            <a:noFill/>
            <a:miter lim="800000"/>
            <a:headEnd/>
            <a:tailEnd/>
          </a:ln>
        </p:spPr>
      </p:pic>
      <p:pic>
        <p:nvPicPr>
          <p:cNvPr id="7173" name="Picture 5"/>
          <p:cNvPicPr>
            <a:picLocks noChangeAspect="1" noChangeArrowheads="1"/>
          </p:cNvPicPr>
          <p:nvPr/>
        </p:nvPicPr>
        <p:blipFill>
          <a:blip r:embed="rId6" cstate="print"/>
          <a:srcRect/>
          <a:stretch>
            <a:fillRect/>
          </a:stretch>
        </p:blipFill>
        <p:spPr bwMode="auto">
          <a:xfrm>
            <a:off x="3200400" y="3810000"/>
            <a:ext cx="3775073" cy="24487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5334000" y="1371600"/>
            <a:ext cx="2895600" cy="2615381"/>
          </a:xfrm>
          <a:prstGeom prst="rect">
            <a:avLst/>
          </a:prstGeom>
          <a:noFill/>
          <a:ln w="9525">
            <a:noFill/>
            <a:miter lim="800000"/>
            <a:headEnd/>
            <a:tailEnd/>
          </a:ln>
        </p:spPr>
      </p:pic>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Intersection County Road  S 45-84  with                                                          </a:t>
            </a:r>
            <a:r>
              <a:rPr lang="en-US" sz="2700" dirty="0" err="1" smtClean="0">
                <a:solidFill>
                  <a:schemeClr val="bg2"/>
                </a:solidFill>
              </a:rPr>
              <a:t>Cowhead</a:t>
            </a:r>
            <a:r>
              <a:rPr lang="en-US" sz="2700" dirty="0" smtClean="0">
                <a:solidFill>
                  <a:schemeClr val="bg2"/>
                </a:solidFill>
              </a:rPr>
              <a:t>( Florence) Cow Head (Williamsburg)</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533400" y="1016057"/>
            <a:ext cx="4191000" cy="2790895"/>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2438400" y="1287492"/>
            <a:ext cx="3886200" cy="2558151"/>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533400" y="3886200"/>
            <a:ext cx="3886200" cy="2567822"/>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a:stretch>
            <a:fillRect/>
          </a:stretch>
        </p:blipFill>
        <p:spPr bwMode="auto">
          <a:xfrm>
            <a:off x="2514600" y="3962400"/>
            <a:ext cx="3810000" cy="2524903"/>
          </a:xfrm>
          <a:prstGeom prst="rect">
            <a:avLst/>
          </a:prstGeom>
          <a:noFill/>
          <a:ln w="9525">
            <a:noFill/>
            <a:miter lim="800000"/>
            <a:headEnd/>
            <a:tailEnd/>
          </a:ln>
        </p:spPr>
      </p:pic>
      <p:pic>
        <p:nvPicPr>
          <p:cNvPr id="13" name="Picture 4"/>
          <p:cNvPicPr>
            <a:picLocks noChangeAspect="1" noChangeArrowheads="1"/>
          </p:cNvPicPr>
          <p:nvPr/>
        </p:nvPicPr>
        <p:blipFill>
          <a:blip r:embed="rId7" cstate="print"/>
          <a:srcRect/>
          <a:stretch>
            <a:fillRect/>
          </a:stretch>
        </p:blipFill>
        <p:spPr bwMode="auto">
          <a:xfrm>
            <a:off x="6172200" y="3962400"/>
            <a:ext cx="2634180" cy="2537307"/>
          </a:xfrm>
          <a:prstGeom prst="round2DiagRect">
            <a:avLst>
              <a:gd name="adj1" fmla="val 16667"/>
              <a:gd name="adj2" fmla="val 0"/>
            </a:avLst>
          </a:prstGeom>
          <a:ln w="25400" cap="sq">
            <a:solidFill>
              <a:srgbClr val="FFFFFF"/>
            </a:solidFill>
            <a:miter lim="800000"/>
          </a:ln>
          <a:effectLst>
            <a:outerShdw blurRad="254000" algn="tl" rotWithShape="0">
              <a:srgbClr val="000000">
                <a:alpha val="43000"/>
              </a:srgbClr>
            </a:outerShdw>
          </a:effectLst>
        </p:spPr>
      </p:pic>
      <p:pic>
        <p:nvPicPr>
          <p:cNvPr id="8200" name="Picture 8"/>
          <p:cNvPicPr>
            <a:picLocks noChangeAspect="1" noChangeArrowheads="1"/>
          </p:cNvPicPr>
          <p:nvPr/>
        </p:nvPicPr>
        <p:blipFill>
          <a:blip r:embed="rId8" cstate="print"/>
          <a:srcRect/>
          <a:stretch>
            <a:fillRect/>
          </a:stretch>
        </p:blipFill>
        <p:spPr bwMode="auto">
          <a:xfrm>
            <a:off x="5715000" y="1447800"/>
            <a:ext cx="914400" cy="702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1676400" y="-304800"/>
            <a:ext cx="8229600" cy="12192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8" name="Title 2"/>
          <p:cNvSpPr txBox="1">
            <a:spLocks/>
          </p:cNvSpPr>
          <p:nvPr/>
        </p:nvSpPr>
        <p:spPr>
          <a:xfrm>
            <a:off x="5715000" y="3810000"/>
            <a:ext cx="24384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1944 Aerial Photos</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8194" name="Picture 2"/>
          <p:cNvPicPr>
            <a:picLocks noChangeAspect="1" noChangeArrowheads="1"/>
          </p:cNvPicPr>
          <p:nvPr/>
        </p:nvPicPr>
        <p:blipFill>
          <a:blip r:embed="rId2" cstate="print"/>
          <a:srcRect/>
          <a:stretch>
            <a:fillRect/>
          </a:stretch>
        </p:blipFill>
        <p:spPr bwMode="auto">
          <a:xfrm>
            <a:off x="2209800" y="929996"/>
            <a:ext cx="4419600" cy="2662098"/>
          </a:xfrm>
          <a:prstGeom prst="rect">
            <a:avLst/>
          </a:prstGeom>
          <a:noFill/>
          <a:ln w="9525">
            <a:noFill/>
            <a:miter lim="800000"/>
            <a:headEnd/>
            <a:tailEnd/>
          </a:ln>
        </p:spPr>
      </p:pic>
      <p:pic>
        <p:nvPicPr>
          <p:cNvPr id="11" name="Picture 10" descr="long 4.JPG"/>
          <p:cNvPicPr>
            <a:picLocks noChangeAspect="1"/>
          </p:cNvPicPr>
          <p:nvPr/>
        </p:nvPicPr>
        <p:blipFill>
          <a:blip r:embed="rId3" cstate="print"/>
          <a:stretch>
            <a:fillRect/>
          </a:stretch>
        </p:blipFill>
        <p:spPr>
          <a:xfrm>
            <a:off x="228600" y="3810000"/>
            <a:ext cx="5000625" cy="2017059"/>
          </a:xfrm>
          <a:prstGeom prst="rect">
            <a:avLst/>
          </a:prstGeom>
        </p:spPr>
      </p:pic>
      <p:pic>
        <p:nvPicPr>
          <p:cNvPr id="12" name="Picture 11" descr="long 6.JPG"/>
          <p:cNvPicPr>
            <a:picLocks noChangeAspect="1"/>
          </p:cNvPicPr>
          <p:nvPr/>
        </p:nvPicPr>
        <p:blipFill>
          <a:blip r:embed="rId4" cstate="print"/>
          <a:stretch>
            <a:fillRect/>
          </a:stretch>
        </p:blipFill>
        <p:spPr>
          <a:xfrm rot="21339400">
            <a:off x="3021479" y="4490316"/>
            <a:ext cx="3935262" cy="1461194"/>
          </a:xfrm>
          <a:prstGeom prst="rect">
            <a:avLst/>
          </a:prstGeom>
        </p:spPr>
      </p:pic>
      <p:pic>
        <p:nvPicPr>
          <p:cNvPr id="8197" name="Picture 5"/>
          <p:cNvPicPr>
            <a:picLocks noChangeAspect="1" noChangeArrowheads="1"/>
          </p:cNvPicPr>
          <p:nvPr/>
        </p:nvPicPr>
        <p:blipFill>
          <a:blip r:embed="rId5" cstate="print"/>
          <a:srcRect/>
          <a:stretch>
            <a:fillRect/>
          </a:stretch>
        </p:blipFill>
        <p:spPr bwMode="auto">
          <a:xfrm>
            <a:off x="5791200" y="4800600"/>
            <a:ext cx="2667000" cy="13471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09600"/>
          </a:xfrm>
        </p:spPr>
        <p:txBody>
          <a:bodyPr>
            <a:normAutofit/>
          </a:bodyPr>
          <a:lstStyle/>
          <a:p>
            <a:r>
              <a:rPr lang="en-US" sz="2400" dirty="0" err="1" smtClean="0">
                <a:solidFill>
                  <a:schemeClr val="bg2"/>
                </a:solidFill>
              </a:rPr>
              <a:t>Coggeshall</a:t>
            </a:r>
            <a:r>
              <a:rPr lang="en-US" sz="2400" dirty="0" smtClean="0">
                <a:solidFill>
                  <a:schemeClr val="bg2"/>
                </a:solidFill>
              </a:rPr>
              <a:t>-Wilson- 2015 Map of Survey</a:t>
            </a:r>
            <a:endParaRPr lang="en-US" sz="2400" dirty="0"/>
          </a:p>
        </p:txBody>
      </p:sp>
      <p:pic>
        <p:nvPicPr>
          <p:cNvPr id="39939" name="Picture 3"/>
          <p:cNvPicPr>
            <a:picLocks noChangeAspect="1" noChangeArrowheads="1"/>
          </p:cNvPicPr>
          <p:nvPr/>
        </p:nvPicPr>
        <p:blipFill>
          <a:blip r:embed="rId2" cstate="print"/>
          <a:srcRect/>
          <a:stretch>
            <a:fillRect/>
          </a:stretch>
        </p:blipFill>
        <p:spPr bwMode="auto">
          <a:xfrm>
            <a:off x="1143000" y="1143000"/>
            <a:ext cx="6477000" cy="2072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219200" y="2743200"/>
            <a:ext cx="2566087" cy="369332"/>
          </a:xfrm>
          <a:prstGeom prst="rect">
            <a:avLst/>
          </a:prstGeom>
        </p:spPr>
        <p:txBody>
          <a:bodyPr wrap="none">
            <a:spAutoFit/>
          </a:bodyPr>
          <a:lstStyle/>
          <a:p>
            <a:r>
              <a:rPr lang="en-US" dirty="0" smtClean="0">
                <a:solidFill>
                  <a:schemeClr val="bg2"/>
                </a:solidFill>
              </a:rPr>
              <a:t> </a:t>
            </a:r>
            <a:r>
              <a:rPr lang="en-US" dirty="0" err="1" smtClean="0">
                <a:solidFill>
                  <a:schemeClr val="bg2"/>
                </a:solidFill>
              </a:rPr>
              <a:t>Coggeshall</a:t>
            </a:r>
            <a:r>
              <a:rPr lang="en-US" dirty="0" smtClean="0">
                <a:solidFill>
                  <a:schemeClr val="bg2"/>
                </a:solidFill>
              </a:rPr>
              <a:t>-Wilson Plat</a:t>
            </a:r>
            <a:endParaRPr lang="en-US" dirty="0"/>
          </a:p>
        </p:txBody>
      </p:sp>
      <p:sp>
        <p:nvSpPr>
          <p:cNvPr id="8" name="Rectangle 7"/>
          <p:cNvSpPr/>
          <p:nvPr/>
        </p:nvSpPr>
        <p:spPr>
          <a:xfrm>
            <a:off x="1295400" y="5715000"/>
            <a:ext cx="2056204" cy="369332"/>
          </a:xfrm>
          <a:prstGeom prst="rect">
            <a:avLst/>
          </a:prstGeom>
        </p:spPr>
        <p:txBody>
          <a:bodyPr wrap="none">
            <a:spAutoFit/>
          </a:bodyPr>
          <a:lstStyle/>
          <a:p>
            <a:r>
              <a:rPr lang="en-US" dirty="0" smtClean="0">
                <a:solidFill>
                  <a:schemeClr val="bg2"/>
                </a:solidFill>
              </a:rPr>
              <a:t> 2015 Resurvey Plat</a:t>
            </a:r>
            <a:endParaRPr lang="en-US" dirty="0"/>
          </a:p>
        </p:txBody>
      </p:sp>
      <p:pic>
        <p:nvPicPr>
          <p:cNvPr id="10" name="Picture 9" descr="sh 5 detail-2.JPG"/>
          <p:cNvPicPr>
            <a:picLocks noChangeAspect="1"/>
          </p:cNvPicPr>
          <p:nvPr/>
        </p:nvPicPr>
        <p:blipFill>
          <a:blip r:embed="rId3" cstate="print"/>
          <a:stretch>
            <a:fillRect/>
          </a:stretch>
        </p:blipFill>
        <p:spPr>
          <a:xfrm>
            <a:off x="1143000" y="3472162"/>
            <a:ext cx="6477000" cy="280821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685800"/>
            <a:ext cx="8458200" cy="5638800"/>
          </a:xfrm>
        </p:spPr>
        <p:txBody>
          <a:bodyPr>
            <a:normAutofit fontScale="92500" lnSpcReduction="20000"/>
          </a:bodyPr>
          <a:lstStyle/>
          <a:p>
            <a:pPr>
              <a:buNone/>
            </a:pPr>
            <a:r>
              <a:rPr lang="en-US" dirty="0" smtClean="0"/>
              <a:t>    </a:t>
            </a:r>
            <a:r>
              <a:rPr lang="en-US" sz="2900" dirty="0" smtClean="0"/>
              <a:t>Detail of the western end point of county boundary shown on </a:t>
            </a:r>
            <a:r>
              <a:rPr lang="en-US" sz="2900"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z="29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a:t>
            </a:r>
            <a:r>
              <a:rPr lang="en-US" sz="2900" dirty="0" smtClean="0"/>
              <a:t> plat as </a:t>
            </a:r>
            <a:r>
              <a:rPr lang="en-US" sz="2900" dirty="0" smtClean="0">
                <a:solidFill>
                  <a:schemeClr val="bg2"/>
                </a:solidFill>
              </a:rPr>
              <a:t>S72 20E 43,610’. </a:t>
            </a:r>
            <a:r>
              <a:rPr lang="en-US" sz="2900" dirty="0" smtClean="0"/>
              <a:t>Resurvey of this line indicates bearing of S74 42 24E and 43,569.68’ distance. </a:t>
            </a:r>
          </a:p>
          <a:p>
            <a:pPr>
              <a:buNone/>
            </a:pPr>
            <a:endParaRPr lang="en-US" sz="2900" dirty="0" smtClean="0"/>
          </a:p>
          <a:p>
            <a:pPr>
              <a:buNone/>
            </a:pPr>
            <a:r>
              <a:rPr lang="en-US" sz="2900" dirty="0" smtClean="0"/>
              <a:t>   Difference in direction can be attributed to several variables such as method of collection i.e. magnetic compass as opposed to GNSS , NAD 83 (2011) datum  Local attraction or  instrumental errors  or errors in observation in magnetic compass. </a:t>
            </a:r>
          </a:p>
          <a:p>
            <a:pPr>
              <a:buNone/>
            </a:pPr>
            <a:endParaRPr lang="en-US" sz="2900" dirty="0" smtClean="0"/>
          </a:p>
          <a:p>
            <a:pPr>
              <a:buNone/>
            </a:pPr>
            <a:r>
              <a:rPr lang="en-US" sz="2900" dirty="0" smtClean="0"/>
              <a:t>	See above cited reference of 1920’s survey that may point to less accurate methods that give possible explanation for differences in distance between the 1920 survey and the 2015 resurvey distance.</a:t>
            </a:r>
            <a:endParaRPr lang="en-US" sz="29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533400" y="381000"/>
            <a:ext cx="3886200" cy="5334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8" name="Title 2"/>
          <p:cNvSpPr txBox="1">
            <a:spLocks/>
          </p:cNvSpPr>
          <p:nvPr/>
        </p:nvSpPr>
        <p:spPr>
          <a:xfrm>
            <a:off x="5105400" y="2362200"/>
            <a:ext cx="22860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1944 Aerial Photo</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10242" name="Picture 2"/>
          <p:cNvPicPr>
            <a:picLocks noChangeAspect="1" noChangeArrowheads="1"/>
          </p:cNvPicPr>
          <p:nvPr/>
        </p:nvPicPr>
        <p:blipFill>
          <a:blip r:embed="rId2" cstate="print"/>
          <a:srcRect/>
          <a:stretch>
            <a:fillRect/>
          </a:stretch>
        </p:blipFill>
        <p:spPr bwMode="auto">
          <a:xfrm>
            <a:off x="533400" y="990600"/>
            <a:ext cx="3895367" cy="3019425"/>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3810000" y="2895600"/>
            <a:ext cx="4724400" cy="3536665"/>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a:stCxn id="17" idx="0"/>
          </p:cNvCxnSpPr>
          <p:nvPr/>
        </p:nvCxnSpPr>
        <p:spPr>
          <a:xfrm flipH="1">
            <a:off x="5715001" y="5033225"/>
            <a:ext cx="610040" cy="529375"/>
          </a:xfrm>
          <a:prstGeom prst="line">
            <a:avLst/>
          </a:prstGeom>
        </p:spPr>
        <p:style>
          <a:lnRef idx="3">
            <a:schemeClr val="dk1"/>
          </a:lnRef>
          <a:fillRef idx="0">
            <a:schemeClr val="dk1"/>
          </a:fillRef>
          <a:effectRef idx="2">
            <a:schemeClr val="dk1"/>
          </a:effectRef>
          <a:fontRef idx="minor">
            <a:schemeClr val="tx1"/>
          </a:fontRef>
        </p:style>
      </p:cxnSp>
      <p:sp>
        <p:nvSpPr>
          <p:cNvPr id="17" name="Arc 16"/>
          <p:cNvSpPr/>
          <p:nvPr/>
        </p:nvSpPr>
        <p:spPr>
          <a:xfrm rot="17190828">
            <a:off x="6306182" y="4705983"/>
            <a:ext cx="914400" cy="914400"/>
          </a:xfrm>
          <a:prstGeom prst="arc">
            <a:avLst>
              <a:gd name="adj1" fmla="val 16200000"/>
              <a:gd name="adj2" fmla="val 1834670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21" name="Straight Connector 20"/>
          <p:cNvCxnSpPr/>
          <p:nvPr/>
        </p:nvCxnSpPr>
        <p:spPr>
          <a:xfrm>
            <a:off x="4419600" y="4267200"/>
            <a:ext cx="1905000" cy="76200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noGrp="1"/>
          </p:cNvSpPr>
          <p:nvPr>
            <p:ph type="title"/>
          </p:nvPr>
        </p:nvSpPr>
        <p:spPr>
          <a:xfrm>
            <a:off x="533400" y="381000"/>
            <a:ext cx="3886200" cy="533400"/>
          </a:xfrm>
          <a:prstGeom prst="rect">
            <a:avLst/>
          </a:prstGeom>
          <a:ln w="6350" cap="rnd">
            <a:noFill/>
          </a:ln>
        </p:spPr>
        <p:txBody>
          <a:bodyPr vert="horz" rtlCol="0" anchor="b" anchorCtr="0">
            <a:normAutofit/>
          </a:bodyPr>
          <a:lstStyle/>
          <a:p>
            <a:pPr lvl="0">
              <a:defRPr/>
            </a:pPr>
            <a:r>
              <a:rPr lang="en-US" sz="2400" dirty="0" smtClean="0">
                <a:solidFill>
                  <a:schemeClr val="bg2"/>
                </a:solidFill>
              </a:rPr>
              <a:t>       </a:t>
            </a:r>
            <a:r>
              <a:rPr lang="en-US" sz="2400" dirty="0" err="1" smtClean="0">
                <a:solidFill>
                  <a:schemeClr val="bg2"/>
                </a:solidFill>
              </a:rPr>
              <a:t>Coggeshall</a:t>
            </a:r>
            <a:r>
              <a:rPr lang="en-US" sz="2400" dirty="0" smtClean="0">
                <a:solidFill>
                  <a:schemeClr val="bg2"/>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8" name="Title 2"/>
          <p:cNvSpPr txBox="1">
            <a:spLocks/>
          </p:cNvSpPr>
          <p:nvPr/>
        </p:nvSpPr>
        <p:spPr>
          <a:xfrm>
            <a:off x="5715000" y="2819400"/>
            <a:ext cx="1828800" cy="4572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1928 Soil Map</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pic>
        <p:nvPicPr>
          <p:cNvPr id="10242" name="Picture 2"/>
          <p:cNvPicPr>
            <a:picLocks noChangeAspect="1" noChangeArrowheads="1"/>
          </p:cNvPicPr>
          <p:nvPr/>
        </p:nvPicPr>
        <p:blipFill>
          <a:blip r:embed="rId2" cstate="print"/>
          <a:srcRect/>
          <a:stretch>
            <a:fillRect/>
          </a:stretch>
        </p:blipFill>
        <p:spPr bwMode="auto">
          <a:xfrm>
            <a:off x="533400" y="990600"/>
            <a:ext cx="3895367" cy="3019425"/>
          </a:xfrm>
          <a:prstGeom prst="rect">
            <a:avLst/>
          </a:prstGeom>
          <a:noFill/>
          <a:ln w="9525">
            <a:noFill/>
            <a:miter lim="800000"/>
            <a:headEnd/>
            <a:tailEnd/>
          </a:ln>
        </p:spPr>
      </p:pic>
      <p:cxnSp>
        <p:nvCxnSpPr>
          <p:cNvPr id="10" name="Straight Connector 9"/>
          <p:cNvCxnSpPr>
            <a:stCxn id="17" idx="0"/>
          </p:cNvCxnSpPr>
          <p:nvPr/>
        </p:nvCxnSpPr>
        <p:spPr>
          <a:xfrm flipH="1">
            <a:off x="5715001" y="5033225"/>
            <a:ext cx="610040" cy="529375"/>
          </a:xfrm>
          <a:prstGeom prst="line">
            <a:avLst/>
          </a:prstGeom>
        </p:spPr>
        <p:style>
          <a:lnRef idx="3">
            <a:schemeClr val="dk1"/>
          </a:lnRef>
          <a:fillRef idx="0">
            <a:schemeClr val="dk1"/>
          </a:fillRef>
          <a:effectRef idx="2">
            <a:schemeClr val="dk1"/>
          </a:effectRef>
          <a:fontRef idx="minor">
            <a:schemeClr val="tx1"/>
          </a:fontRef>
        </p:style>
      </p:cxnSp>
      <p:sp>
        <p:nvSpPr>
          <p:cNvPr id="17" name="Arc 16"/>
          <p:cNvSpPr/>
          <p:nvPr/>
        </p:nvSpPr>
        <p:spPr>
          <a:xfrm rot="17190828">
            <a:off x="6306182" y="4705983"/>
            <a:ext cx="914400" cy="914400"/>
          </a:xfrm>
          <a:prstGeom prst="arc">
            <a:avLst>
              <a:gd name="adj1" fmla="val 16200000"/>
              <a:gd name="adj2" fmla="val 1834670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21" name="Straight Connector 20"/>
          <p:cNvCxnSpPr/>
          <p:nvPr/>
        </p:nvCxnSpPr>
        <p:spPr>
          <a:xfrm>
            <a:off x="4419600" y="4267200"/>
            <a:ext cx="1905000" cy="762000"/>
          </a:xfrm>
          <a:prstGeom prst="line">
            <a:avLst/>
          </a:prstGeom>
        </p:spPr>
        <p:style>
          <a:lnRef idx="3">
            <a:schemeClr val="dk1"/>
          </a:lnRef>
          <a:fillRef idx="0">
            <a:schemeClr val="dk1"/>
          </a:fillRef>
          <a:effectRef idx="2">
            <a:schemeClr val="dk1"/>
          </a:effectRef>
          <a:fontRef idx="minor">
            <a:schemeClr val="tx1"/>
          </a:fontRef>
        </p:style>
      </p:cxnSp>
      <p:pic>
        <p:nvPicPr>
          <p:cNvPr id="4098" name="Picture 2"/>
          <p:cNvPicPr>
            <a:picLocks noChangeAspect="1" noChangeArrowheads="1"/>
          </p:cNvPicPr>
          <p:nvPr/>
        </p:nvPicPr>
        <p:blipFill>
          <a:blip r:embed="rId3" cstate="print"/>
          <a:srcRect/>
          <a:stretch>
            <a:fillRect/>
          </a:stretch>
        </p:blipFill>
        <p:spPr bwMode="auto">
          <a:xfrm>
            <a:off x="2362200" y="3352800"/>
            <a:ext cx="6362700" cy="2900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2971800"/>
          </a:xfrm>
        </p:spPr>
        <p:txBody>
          <a:bodyPr>
            <a:normAutofit fontScale="85000" lnSpcReduction="10000"/>
          </a:bodyPr>
          <a:lstStyle/>
          <a:p>
            <a:pPr>
              <a:buNone/>
            </a:pPr>
            <a:r>
              <a:rPr lang="en-US" dirty="0" smtClean="0"/>
              <a:t>     These three corners were established by overlaying alignment of the highway plans for W. County road (S 21-40) and Midway road (S 21-111 and S 45-84) onto current field survey data.  (1008) is at the intersection of the alignment of highway plans for W. County road (S 21-40), and Midway road (S 21-111).  (1007) is along the highway plans alignment for the referenced distance of 316' to (1007) and then turning along the highway alignment of Midway road (S 45-84) for the reference distance of 726' to (1006) as shown on the referenced </a:t>
            </a:r>
            <a:r>
              <a:rPr lang="en-US" sz="2800"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z="2800"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 </a:t>
            </a:r>
            <a:r>
              <a:rPr lang="en-US" dirty="0" smtClean="0"/>
              <a:t>plat.  </a:t>
            </a:r>
          </a:p>
          <a:p>
            <a:endParaRPr lang="en-US" dirty="0"/>
          </a:p>
        </p:txBody>
      </p:sp>
      <p:pic>
        <p:nvPicPr>
          <p:cNvPr id="4" name="Picture 2" descr="L:\1-Glenn Active Projects\12741-858 SC Geodetic Society - County Boundaries\Reference Data\SC ARCHIVES and History\S21320100000000101.jpg"/>
          <p:cNvPicPr>
            <a:picLocks noChangeAspect="1" noChangeArrowheads="1"/>
          </p:cNvPicPr>
          <p:nvPr/>
        </p:nvPicPr>
        <p:blipFill>
          <a:blip r:embed="rId2" cstate="print"/>
          <a:srcRect/>
          <a:stretch>
            <a:fillRect/>
          </a:stretch>
        </p:blipFill>
        <p:spPr bwMode="auto">
          <a:xfrm>
            <a:off x="685800" y="3276600"/>
            <a:ext cx="7924800" cy="304764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1-Glenn Active Projects\12741-858 SC Geodetic Society - County Boundaries\Reference Data\SC ARCHIVES and History\S21320100000000101.jpg"/>
          <p:cNvPicPr>
            <a:picLocks noChangeAspect="1" noChangeArrowheads="1"/>
          </p:cNvPicPr>
          <p:nvPr/>
        </p:nvPicPr>
        <p:blipFill>
          <a:blip r:embed="rId2" cstate="print"/>
          <a:srcRect/>
          <a:stretch>
            <a:fillRect/>
          </a:stretch>
        </p:blipFill>
        <p:spPr bwMode="auto">
          <a:xfrm>
            <a:off x="685800" y="480624"/>
            <a:ext cx="7467600" cy="2871815"/>
          </a:xfrm>
          <a:prstGeom prst="rect">
            <a:avLst/>
          </a:prstGeom>
          <a:noFill/>
        </p:spPr>
      </p:pic>
      <p:pic>
        <p:nvPicPr>
          <p:cNvPr id="9" name="Picture 8" descr="sh6 1006-1008 plat ref.JPG"/>
          <p:cNvPicPr>
            <a:picLocks noChangeAspect="1"/>
          </p:cNvPicPr>
          <p:nvPr/>
        </p:nvPicPr>
        <p:blipFill>
          <a:blip r:embed="rId3" cstate="print"/>
          <a:stretch>
            <a:fillRect/>
          </a:stretch>
        </p:blipFill>
        <p:spPr>
          <a:xfrm>
            <a:off x="3733800" y="3200400"/>
            <a:ext cx="4800600" cy="2935814"/>
          </a:xfrm>
          <a:prstGeom prst="rect">
            <a:avLst/>
          </a:prstGeom>
          <a:ln w="38100">
            <a:solidFill>
              <a:schemeClr val="accent1"/>
            </a:solidFill>
          </a:ln>
        </p:spPr>
      </p:pic>
      <p:sp>
        <p:nvSpPr>
          <p:cNvPr id="6" name="Rectangle 5"/>
          <p:cNvSpPr/>
          <p:nvPr/>
        </p:nvSpPr>
        <p:spPr>
          <a:xfrm>
            <a:off x="152400" y="3048000"/>
            <a:ext cx="4191000" cy="1981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 y="3200400"/>
            <a:ext cx="3962400" cy="1754326"/>
          </a:xfrm>
          <a:prstGeom prst="rect">
            <a:avLst/>
          </a:prstGeom>
        </p:spPr>
        <p:txBody>
          <a:bodyPr wrap="square">
            <a:spAutoFit/>
          </a:bodyPr>
          <a:lstStyle/>
          <a:p>
            <a:r>
              <a:rPr lang="en-US" dirty="0" smtClean="0"/>
              <a:t>The </a:t>
            </a:r>
            <a:r>
              <a:rPr lang="en-US" spc="-100" dirty="0" err="1" smtClean="0">
                <a:ln w="3200">
                  <a:solidFill>
                    <a:schemeClr val="bg2">
                      <a:shade val="75000"/>
                      <a:alpha val="25000"/>
                    </a:schemeClr>
                  </a:solidFill>
                  <a:prstDash val="solid"/>
                  <a:round/>
                </a:ln>
                <a:effectLst>
                  <a:innerShdw blurRad="50800" dist="25400" dir="13500000">
                    <a:prstClr val="black">
                      <a:alpha val="70000"/>
                    </a:prstClr>
                  </a:innerShdw>
                </a:effectLst>
              </a:rPr>
              <a:t>Coggeshall</a:t>
            </a:r>
            <a:r>
              <a:rPr lang="en-US" spc="-100" dirty="0" smtClean="0">
                <a:ln w="3200">
                  <a:solidFill>
                    <a:schemeClr val="bg2">
                      <a:shade val="75000"/>
                      <a:alpha val="25000"/>
                    </a:schemeClr>
                  </a:solidFill>
                  <a:prstDash val="solid"/>
                  <a:round/>
                </a:ln>
                <a:effectLst>
                  <a:innerShdw blurRad="50800" dist="25400" dir="13500000">
                    <a:prstClr val="black">
                      <a:alpha val="70000"/>
                    </a:prstClr>
                  </a:innerShdw>
                </a:effectLst>
              </a:rPr>
              <a:t>-Wilson</a:t>
            </a:r>
            <a:r>
              <a:rPr lang="en-US" dirty="0" smtClean="0"/>
              <a:t> plat clearly shows a distance of 726 ‘ and 316' for describing the line length along          S 21-84/S-21-111 (Midway road). </a:t>
            </a:r>
          </a:p>
          <a:p>
            <a:r>
              <a:rPr lang="en-US" dirty="0" smtClean="0"/>
              <a:t>The 726’ distance is omitted from the Statue Description. </a:t>
            </a:r>
            <a:endParaRPr lang="en-US" dirty="0"/>
          </a:p>
        </p:txBody>
      </p:sp>
      <p:sp>
        <p:nvSpPr>
          <p:cNvPr id="14" name="Rectangle 13"/>
          <p:cNvSpPr/>
          <p:nvPr/>
        </p:nvSpPr>
        <p:spPr>
          <a:xfrm>
            <a:off x="3733800" y="2362200"/>
            <a:ext cx="838200" cy="381000"/>
          </a:xfrm>
          <a:prstGeom prst="rect">
            <a:avLst/>
          </a:prstGeom>
          <a:solidFill>
            <a:schemeClr val="accent1">
              <a:alpha val="27000"/>
            </a:schemeClr>
          </a:solidFill>
          <a:ln w="3175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ed-Underline.JPG"/>
          <p:cNvPicPr>
            <a:picLocks noChangeAspect="1"/>
          </p:cNvPicPr>
          <p:nvPr/>
        </p:nvPicPr>
        <p:blipFill>
          <a:blip r:embed="rId2" cstate="print"/>
          <a:stretch>
            <a:fillRect/>
          </a:stretch>
        </p:blipFill>
        <p:spPr>
          <a:xfrm>
            <a:off x="4876800" y="533400"/>
            <a:ext cx="3783787" cy="5875446"/>
          </a:xfrm>
          <a:prstGeom prst="rect">
            <a:avLst/>
          </a:prstGeom>
          <a:ln>
            <a:noFill/>
          </a:ln>
          <a:effectLst>
            <a:outerShdw blurRad="292100" dist="139700" dir="2700000" algn="tl" rotWithShape="0">
              <a:srgbClr val="333333">
                <a:alpha val="65000"/>
              </a:srgbClr>
            </a:outerShdw>
          </a:effectLst>
        </p:spPr>
      </p:pic>
      <p:pic>
        <p:nvPicPr>
          <p:cNvPr id="9218" name="Picture 2"/>
          <p:cNvPicPr>
            <a:picLocks noChangeAspect="1" noChangeArrowheads="1"/>
          </p:cNvPicPr>
          <p:nvPr/>
        </p:nvPicPr>
        <p:blipFill>
          <a:blip r:embed="rId3" cstate="print"/>
          <a:srcRect/>
          <a:stretch>
            <a:fillRect/>
          </a:stretch>
        </p:blipFill>
        <p:spPr bwMode="auto">
          <a:xfrm>
            <a:off x="381000" y="1219200"/>
            <a:ext cx="4191000" cy="2426702"/>
          </a:xfrm>
          <a:prstGeom prst="rect">
            <a:avLst/>
          </a:prstGeom>
          <a:ln>
            <a:noFill/>
          </a:ln>
          <a:effectLst>
            <a:outerShdw blurRad="292100" dist="139700" dir="2700000" algn="tl" rotWithShape="0">
              <a:srgbClr val="333333">
                <a:alpha val="65000"/>
              </a:srgbClr>
            </a:outerShdw>
          </a:effectLst>
        </p:spPr>
      </p:pic>
      <p:sp>
        <p:nvSpPr>
          <p:cNvPr id="5" name="Title 2"/>
          <p:cNvSpPr txBox="1">
            <a:spLocks noGrp="1"/>
          </p:cNvSpPr>
          <p:nvPr>
            <p:ph type="title"/>
          </p:nvPr>
        </p:nvSpPr>
        <p:spPr>
          <a:xfrm>
            <a:off x="685800" y="381000"/>
            <a:ext cx="8229600" cy="5334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rPr>
              <a:t>Plat  Magnification</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sp>
        <p:nvSpPr>
          <p:cNvPr id="6" name="Rectangle 5"/>
          <p:cNvSpPr/>
          <p:nvPr/>
        </p:nvSpPr>
        <p:spPr>
          <a:xfrm>
            <a:off x="304800" y="4419600"/>
            <a:ext cx="4191000" cy="1676400"/>
          </a:xfrm>
          <a:prstGeom prst="rect">
            <a:avLst/>
          </a:prstGeom>
          <a:solidFill>
            <a:schemeClr val="bg2"/>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1070591">
            <a:off x="470859" y="4486157"/>
            <a:ext cx="3962400" cy="1477328"/>
          </a:xfrm>
          <a:prstGeom prst="rect">
            <a:avLst/>
          </a:prstGeom>
        </p:spPr>
        <p:txBody>
          <a:bodyPr wrap="square">
            <a:spAutoFit/>
          </a:bodyPr>
          <a:lstStyle/>
          <a:p>
            <a:pPr algn="ctr"/>
            <a:r>
              <a:rPr lang="en-US" dirty="0" smtClean="0"/>
              <a:t>Additionally,  the 726’ appears to be mislabeled as “N 26</a:t>
            </a:r>
            <a:r>
              <a:rPr lang="en-US" dirty="0" smtClean="0">
                <a:latin typeface="Cambria Math"/>
                <a:ea typeface="Cambria Math"/>
              </a:rPr>
              <a:t>° </a:t>
            </a:r>
            <a:r>
              <a:rPr lang="en-US" dirty="0" smtClean="0"/>
              <a:t>E”                                   in the Statue Description.</a:t>
            </a:r>
          </a:p>
          <a:p>
            <a:pPr algn="ctr"/>
            <a:endParaRPr lang="en-US" dirty="0" smtClean="0"/>
          </a:p>
          <a:p>
            <a:pPr algn="ctr"/>
            <a:r>
              <a:rPr lang="en-US" b="1" dirty="0" smtClean="0"/>
              <a:t>Scrivener's Error</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610600" cy="3810000"/>
          </a:xfrm>
        </p:spPr>
        <p:txBody>
          <a:bodyPr>
            <a:normAutofit fontScale="77500" lnSpcReduction="20000"/>
          </a:bodyPr>
          <a:lstStyle/>
          <a:p>
            <a:pPr>
              <a:buNone/>
            </a:pPr>
            <a:endParaRPr lang="en-US" dirty="0" smtClean="0"/>
          </a:p>
          <a:p>
            <a:pPr>
              <a:buNone/>
            </a:pPr>
            <a:r>
              <a:rPr lang="en-US" dirty="0" smtClean="0">
                <a:solidFill>
                  <a:schemeClr val="tx2">
                    <a:lumMod val="75000"/>
                  </a:schemeClr>
                </a:solidFill>
              </a:rPr>
              <a:t>    </a:t>
            </a:r>
            <a:r>
              <a:rPr lang="en-US" b="1" dirty="0" smtClean="0">
                <a:solidFill>
                  <a:schemeClr val="tx2">
                    <a:lumMod val="75000"/>
                  </a:schemeClr>
                </a:solidFill>
              </a:rPr>
              <a:t>FLORENCE COUNTY WAS CREATED ON DECEMBER 22, 1888.  </a:t>
            </a:r>
          </a:p>
          <a:p>
            <a:pPr>
              <a:buNone/>
            </a:pPr>
            <a:r>
              <a:rPr lang="en-US" dirty="0" smtClean="0">
                <a:solidFill>
                  <a:schemeClr val="tx2">
                    <a:lumMod val="75000"/>
                  </a:schemeClr>
                </a:solidFill>
              </a:rPr>
              <a:t>    </a:t>
            </a:r>
          </a:p>
          <a:p>
            <a:pPr>
              <a:buNone/>
            </a:pPr>
            <a:r>
              <a:rPr lang="en-US" dirty="0" smtClean="0">
                <a:solidFill>
                  <a:schemeClr val="tx2">
                    <a:lumMod val="75000"/>
                  </a:schemeClr>
                </a:solidFill>
              </a:rPr>
              <a:t>    ITS PARENT COUNTIES COMPRISED OF DARLINGTON, MARION, </a:t>
            </a:r>
            <a:r>
              <a:rPr lang="en-US" b="1" dirty="0" smtClean="0">
                <a:solidFill>
                  <a:schemeClr val="bg2"/>
                </a:solidFill>
              </a:rPr>
              <a:t>WILLIAMSBURG</a:t>
            </a:r>
            <a:r>
              <a:rPr lang="en-US" dirty="0" smtClean="0">
                <a:solidFill>
                  <a:schemeClr val="tx2">
                    <a:lumMod val="75000"/>
                  </a:schemeClr>
                </a:solidFill>
              </a:rPr>
              <a:t>, AND CLARENDON COUNTIES.  AFTER FLORENCE COUNTY WAS CREATED, IT HAS UNDERGONE </a:t>
            </a:r>
            <a:r>
              <a:rPr lang="en-US" u="sng" dirty="0" smtClean="0">
                <a:solidFill>
                  <a:schemeClr val="tx2">
                    <a:lumMod val="75000"/>
                  </a:schemeClr>
                </a:solidFill>
              </a:rPr>
              <a:t>FOUR </a:t>
            </a:r>
            <a:r>
              <a:rPr lang="en-US" dirty="0" smtClean="0">
                <a:solidFill>
                  <a:schemeClr val="tx2">
                    <a:lumMod val="75000"/>
                  </a:schemeClr>
                </a:solidFill>
              </a:rPr>
              <a:t>ANNEXATIONS.  </a:t>
            </a:r>
          </a:p>
          <a:p>
            <a:pPr>
              <a:buNone/>
            </a:pPr>
            <a:r>
              <a:rPr lang="en-US" dirty="0" smtClean="0">
                <a:solidFill>
                  <a:schemeClr val="tx2">
                    <a:lumMod val="75000"/>
                  </a:schemeClr>
                </a:solidFill>
              </a:rPr>
              <a:t>	</a:t>
            </a:r>
          </a:p>
          <a:p>
            <a:pPr>
              <a:buNone/>
            </a:pPr>
            <a:r>
              <a:rPr lang="en-US" dirty="0" smtClean="0">
                <a:solidFill>
                  <a:schemeClr val="tx2">
                    <a:lumMod val="75000"/>
                  </a:schemeClr>
                </a:solidFill>
              </a:rPr>
              <a:t>    THIS EXHIBIT IS TO PROPERLY RETRACE THE FOURTH AND FINAL ANNEXATION ALONG THE SOUTHERN ROUTE OF THE ANNEXATION.  THE PETITION FOR THE FOURTH ANNEXATION OCCURRED ON MARCH 4, 1921 AND COMPRISED 45.3 SQUARE MILES.</a:t>
            </a:r>
            <a:endParaRPr lang="en-US" dirty="0" smtClean="0"/>
          </a:p>
          <a:p>
            <a:pPr>
              <a:buNone/>
            </a:pPr>
            <a:endParaRPr lang="en-US" dirty="0"/>
          </a:p>
        </p:txBody>
      </p:sp>
      <p:sp>
        <p:nvSpPr>
          <p:cNvPr id="3" name="Title 2"/>
          <p:cNvSpPr>
            <a:spLocks noGrp="1"/>
          </p:cNvSpPr>
          <p:nvPr>
            <p:ph type="title"/>
          </p:nvPr>
        </p:nvSpPr>
        <p:spPr/>
        <p:txBody>
          <a:bodyPr>
            <a:normAutofit/>
          </a:bodyPr>
          <a:lstStyle/>
          <a:p>
            <a:pPr algn="ctr"/>
            <a:r>
              <a:rPr lang="en-US" sz="2400" dirty="0" smtClean="0">
                <a:solidFill>
                  <a:schemeClr val="bg2"/>
                </a:solidFill>
              </a:rPr>
              <a:t>THE FLORENCE COUNTY ANNEXATION – </a:t>
            </a:r>
            <a:br>
              <a:rPr lang="en-US" sz="2400" dirty="0" smtClean="0">
                <a:solidFill>
                  <a:schemeClr val="bg2"/>
                </a:solidFill>
              </a:rPr>
            </a:br>
            <a:r>
              <a:rPr lang="en-US" sz="2400" dirty="0" smtClean="0">
                <a:solidFill>
                  <a:schemeClr val="bg2"/>
                </a:solidFill>
              </a:rPr>
              <a:t>WILLIAMSBURG COUNTY</a:t>
            </a:r>
            <a:endParaRPr lang="en-US" sz="2400" dirty="0">
              <a:solidFill>
                <a:schemeClr val="bg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 5 indiantown rd.JPG"/>
          <p:cNvPicPr>
            <a:picLocks noChangeAspect="1"/>
          </p:cNvPicPr>
          <p:nvPr/>
        </p:nvPicPr>
        <p:blipFill>
          <a:blip r:embed="rId3" cstate="print"/>
          <a:stretch>
            <a:fillRect/>
          </a:stretch>
        </p:blipFill>
        <p:spPr>
          <a:xfrm>
            <a:off x="304800" y="1371600"/>
            <a:ext cx="4191000" cy="3698819"/>
          </a:xfrm>
          <a:prstGeom prst="rect">
            <a:avLst/>
          </a:prstGeom>
        </p:spPr>
      </p:pic>
      <p:pic>
        <p:nvPicPr>
          <p:cNvPr id="9" name="Picture 8" descr="111-sh 7 detail.JPG"/>
          <p:cNvPicPr>
            <a:picLocks noChangeAspect="1"/>
          </p:cNvPicPr>
          <p:nvPr/>
        </p:nvPicPr>
        <p:blipFill>
          <a:blip r:embed="rId4" cstate="print"/>
          <a:stretch>
            <a:fillRect/>
          </a:stretch>
        </p:blipFill>
        <p:spPr>
          <a:xfrm rot="8532743">
            <a:off x="4917759" y="1642762"/>
            <a:ext cx="3330737" cy="3512138"/>
          </a:xfrm>
          <a:prstGeom prst="rect">
            <a:avLst/>
          </a:prstGeom>
        </p:spPr>
      </p:pic>
      <p:sp>
        <p:nvSpPr>
          <p:cNvPr id="4" name="Title 2"/>
          <p:cNvSpPr txBox="1">
            <a:spLocks noGrp="1"/>
          </p:cNvSpPr>
          <p:nvPr>
            <p:ph type="title"/>
          </p:nvPr>
        </p:nvSpPr>
        <p:spPr>
          <a:xfrm>
            <a:off x="457200" y="304800"/>
            <a:ext cx="8229600" cy="609600"/>
          </a:xfrm>
          <a:prstGeom prst="rect">
            <a:avLst/>
          </a:prstGeom>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dirty="0" smtClean="0">
                <a:solidFill>
                  <a:schemeClr val="bg2"/>
                </a:solidFill>
              </a:rPr>
              <a:t>SCDOT Plans- Highlighted comparison</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uLnTx/>
              <a:uFillTx/>
              <a:latin typeface="+mj-lt"/>
              <a:ea typeface="+mj-ea"/>
              <a:cs typeface="+mj-cs"/>
            </a:endParaRPr>
          </a:p>
        </p:txBody>
      </p:sp>
      <p:cxnSp>
        <p:nvCxnSpPr>
          <p:cNvPr id="11" name="Straight Connector 10"/>
          <p:cNvCxnSpPr/>
          <p:nvPr/>
        </p:nvCxnSpPr>
        <p:spPr>
          <a:xfrm flipH="1" flipV="1">
            <a:off x="1981200" y="4038600"/>
            <a:ext cx="533400" cy="228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H="1" flipV="1">
            <a:off x="5257800" y="2667000"/>
            <a:ext cx="914400" cy="609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172200" y="2438400"/>
            <a:ext cx="1066800" cy="83820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flipH="1">
            <a:off x="2286000" y="4267200"/>
            <a:ext cx="304800" cy="304800"/>
          </a:xfrm>
          <a:prstGeom prst="line">
            <a:avLst/>
          </a:prstGeom>
          <a:ln/>
        </p:spPr>
        <p:style>
          <a:lnRef idx="3">
            <a:schemeClr val="accent2"/>
          </a:lnRef>
          <a:fillRef idx="0">
            <a:schemeClr val="accent2"/>
          </a:fillRef>
          <a:effectRef idx="2">
            <a:schemeClr val="accent2"/>
          </a:effectRef>
          <a:fontRef idx="minor">
            <a:schemeClr val="tx1"/>
          </a:fontRef>
        </p:style>
      </p:cxnSp>
      <p:sp>
        <p:nvSpPr>
          <p:cNvPr id="26" name="Rectangle 25"/>
          <p:cNvSpPr/>
          <p:nvPr/>
        </p:nvSpPr>
        <p:spPr>
          <a:xfrm rot="18048616">
            <a:off x="2672729" y="2773142"/>
            <a:ext cx="1876475" cy="36933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Midway Road</a:t>
            </a:r>
            <a:endParaRPr lang="en-US"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30" name="Straight Connector 29"/>
          <p:cNvCxnSpPr/>
          <p:nvPr/>
        </p:nvCxnSpPr>
        <p:spPr>
          <a:xfrm flipV="1">
            <a:off x="2590800" y="1828800"/>
            <a:ext cx="1447800" cy="24384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a:off x="533400" y="3810000"/>
            <a:ext cx="19050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4876800" y="2667000"/>
            <a:ext cx="1143000" cy="685800"/>
          </a:xfrm>
          <a:prstGeom prst="line">
            <a:avLst/>
          </a:prstGeom>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a:off x="1752600" y="5562600"/>
            <a:ext cx="533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Straight Connector 49"/>
          <p:cNvCxnSpPr/>
          <p:nvPr/>
        </p:nvCxnSpPr>
        <p:spPr>
          <a:xfrm>
            <a:off x="1752600" y="5867400"/>
            <a:ext cx="533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Connector 50"/>
          <p:cNvCxnSpPr/>
          <p:nvPr/>
        </p:nvCxnSpPr>
        <p:spPr>
          <a:xfrm>
            <a:off x="1752600" y="6172200"/>
            <a:ext cx="533400"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TextBox 51"/>
          <p:cNvSpPr txBox="1"/>
          <p:nvPr/>
        </p:nvSpPr>
        <p:spPr>
          <a:xfrm>
            <a:off x="2286000" y="5334000"/>
            <a:ext cx="3621119" cy="369332"/>
          </a:xfrm>
          <a:prstGeom prst="rect">
            <a:avLst/>
          </a:prstGeom>
          <a:noFill/>
        </p:spPr>
        <p:txBody>
          <a:bodyPr wrap="none" rtlCol="0">
            <a:spAutoFit/>
          </a:bodyPr>
          <a:lstStyle/>
          <a:p>
            <a:r>
              <a:rPr lang="en-US" dirty="0" smtClean="0"/>
              <a:t>Represents Depicted County Line</a:t>
            </a:r>
            <a:endParaRPr lang="en-US" dirty="0"/>
          </a:p>
        </p:txBody>
      </p:sp>
      <p:sp>
        <p:nvSpPr>
          <p:cNvPr id="53" name="TextBox 52"/>
          <p:cNvSpPr txBox="1"/>
          <p:nvPr/>
        </p:nvSpPr>
        <p:spPr>
          <a:xfrm>
            <a:off x="2286000" y="5638800"/>
            <a:ext cx="3927357" cy="369332"/>
          </a:xfrm>
          <a:prstGeom prst="rect">
            <a:avLst/>
          </a:prstGeom>
          <a:noFill/>
        </p:spPr>
        <p:txBody>
          <a:bodyPr wrap="none" rtlCol="0">
            <a:spAutoFit/>
          </a:bodyPr>
          <a:lstStyle/>
          <a:p>
            <a:r>
              <a:rPr lang="en-US" dirty="0" smtClean="0"/>
              <a:t>Represents Indiantown\Midway Road</a:t>
            </a:r>
            <a:endParaRPr lang="en-US" dirty="0"/>
          </a:p>
        </p:txBody>
      </p:sp>
      <p:sp>
        <p:nvSpPr>
          <p:cNvPr id="54" name="TextBox 53"/>
          <p:cNvSpPr txBox="1"/>
          <p:nvPr/>
        </p:nvSpPr>
        <p:spPr>
          <a:xfrm>
            <a:off x="2286000" y="5943600"/>
            <a:ext cx="2816605" cy="369332"/>
          </a:xfrm>
          <a:prstGeom prst="rect">
            <a:avLst/>
          </a:prstGeom>
          <a:noFill/>
        </p:spPr>
        <p:txBody>
          <a:bodyPr wrap="none" rtlCol="0">
            <a:spAutoFit/>
          </a:bodyPr>
          <a:lstStyle/>
          <a:p>
            <a:r>
              <a:rPr lang="en-US" dirty="0" smtClean="0"/>
              <a:t>Represents </a:t>
            </a:r>
            <a:r>
              <a:rPr lang="en-US" dirty="0" err="1" smtClean="0"/>
              <a:t>Cowhead</a:t>
            </a:r>
            <a:r>
              <a:rPr lang="en-US" dirty="0" smtClean="0"/>
              <a:t> Road</a:t>
            </a:r>
            <a:endParaRPr lang="en-US" dirty="0"/>
          </a:p>
        </p:txBody>
      </p:sp>
      <p:sp>
        <p:nvSpPr>
          <p:cNvPr id="55" name="TextBox 54"/>
          <p:cNvSpPr txBox="1"/>
          <p:nvPr/>
        </p:nvSpPr>
        <p:spPr>
          <a:xfrm>
            <a:off x="7315200" y="1143000"/>
            <a:ext cx="151714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solidFill>
                  <a:schemeClr val="bg2"/>
                </a:solidFill>
              </a:rPr>
              <a:t>Rotated View</a:t>
            </a:r>
            <a:endParaRPr lang="en-US" dirty="0">
              <a:solidFill>
                <a:schemeClr val="bg2"/>
              </a:solidFill>
            </a:endParaRPr>
          </a:p>
        </p:txBody>
      </p:sp>
      <p:sp>
        <p:nvSpPr>
          <p:cNvPr id="20" name="Title 2"/>
          <p:cNvSpPr txBox="1">
            <a:spLocks/>
          </p:cNvSpPr>
          <p:nvPr/>
        </p:nvSpPr>
        <p:spPr>
          <a:xfrm>
            <a:off x="2209800" y="4724400"/>
            <a:ext cx="2209800" cy="304800"/>
          </a:xfrm>
          <a:prstGeom prst="rect">
            <a:avLst/>
          </a:prstGeom>
          <a:ln w="6350" cap="rnd">
            <a:noFill/>
          </a:ln>
        </p:spPr>
        <p:txBody>
          <a:bodyPr vert="horz" rtlCol="0" anchor="b" anchorCtr="0">
            <a:normAutofit fontScale="62500" lnSpcReduction="20000"/>
          </a:bodyPr>
          <a:lstStyle/>
          <a:p>
            <a:pPr lvl="0">
              <a:spcBef>
                <a:spcPct val="0"/>
              </a:spcBef>
              <a:defRPr/>
            </a:pPr>
            <a:r>
              <a:rPr lang="en-US" sz="2400" dirty="0" smtClean="0">
                <a:solidFill>
                  <a:schemeClr val="bg2"/>
                </a:solidFill>
              </a:rPr>
              <a:t> </a:t>
            </a:r>
            <a:r>
              <a:rPr lang="en-US" sz="2400" dirty="0" err="1" smtClean="0">
                <a:solidFill>
                  <a:schemeClr val="bg1"/>
                </a:solidFill>
              </a:rPr>
              <a:t>Coggeshall</a:t>
            </a:r>
            <a:r>
              <a:rPr lang="en-US" sz="2400" dirty="0" smtClean="0">
                <a:solidFill>
                  <a:schemeClr val="bg1"/>
                </a:solidFill>
              </a:rPr>
              <a:t>-Wilson Plat</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4876800"/>
            <a:ext cx="3657600" cy="990600"/>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lgn="ctr">
              <a:buNone/>
            </a:pPr>
            <a:r>
              <a:rPr lang="en-US" sz="6000" dirty="0" smtClean="0">
                <a:solidFill>
                  <a:schemeClr val="bg2"/>
                </a:solidFill>
              </a:rPr>
              <a:t>Section 3</a:t>
            </a:r>
            <a:endParaRPr lang="en-US" sz="6000" dirty="0">
              <a:solidFill>
                <a:schemeClr val="bg2"/>
              </a:solidFill>
            </a:endParaRPr>
          </a:p>
        </p:txBody>
      </p:sp>
      <p:sp>
        <p:nvSpPr>
          <p:cNvPr id="3" name="Title 2"/>
          <p:cNvSpPr>
            <a:spLocks noGrp="1"/>
          </p:cNvSpPr>
          <p:nvPr>
            <p:ph type="title"/>
          </p:nvPr>
        </p:nvSpPr>
        <p:spPr>
          <a:xfrm>
            <a:off x="457200" y="533400"/>
            <a:ext cx="8229600" cy="457200"/>
          </a:xfrm>
        </p:spPr>
        <p:txBody>
          <a:bodyPr>
            <a:normAutofit fontScale="90000"/>
          </a:bodyPr>
          <a:lstStyle/>
          <a:p>
            <a:r>
              <a:rPr lang="en-US" sz="2400" dirty="0" smtClean="0"/>
              <a:t/>
            </a:r>
            <a:br>
              <a:rPr lang="en-US" sz="2400" dirty="0" smtClean="0"/>
            </a:br>
            <a:r>
              <a:rPr lang="en-US" sz="2400" dirty="0" smtClean="0">
                <a:solidFill>
                  <a:schemeClr val="bg2"/>
                </a:solidFill>
              </a:rPr>
              <a:t>Road Intersection </a:t>
            </a:r>
            <a:r>
              <a:rPr lang="en-US" sz="2400" dirty="0" err="1" smtClean="0">
                <a:solidFill>
                  <a:schemeClr val="bg2"/>
                </a:solidFill>
              </a:rPr>
              <a:t>Cowhead</a:t>
            </a:r>
            <a:r>
              <a:rPr lang="en-US" sz="2400" dirty="0" smtClean="0">
                <a:solidFill>
                  <a:schemeClr val="bg2"/>
                </a:solidFill>
              </a:rPr>
              <a:t> Road along W. County Road (formally Kingstree Road) to Flannigan’s Creek</a:t>
            </a:r>
            <a:endParaRPr lang="en-US" sz="2400" dirty="0">
              <a:solidFill>
                <a:schemeClr val="bg2"/>
              </a:solidFill>
            </a:endParaRPr>
          </a:p>
        </p:txBody>
      </p:sp>
      <p:pic>
        <p:nvPicPr>
          <p:cNvPr id="11266" name="Picture 2"/>
          <p:cNvPicPr>
            <a:picLocks noChangeAspect="1" noChangeArrowheads="1"/>
          </p:cNvPicPr>
          <p:nvPr/>
        </p:nvPicPr>
        <p:blipFill>
          <a:blip r:embed="rId2" cstate="print"/>
          <a:srcRect/>
          <a:stretch>
            <a:fillRect/>
          </a:stretch>
        </p:blipFill>
        <p:spPr bwMode="auto">
          <a:xfrm>
            <a:off x="381000" y="1371600"/>
            <a:ext cx="8382000" cy="33060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838200"/>
          </a:xfrm>
        </p:spPr>
        <p:txBody>
          <a:bodyPr>
            <a:normAutofit/>
          </a:bodyPr>
          <a:lstStyle/>
          <a:p>
            <a:r>
              <a:rPr lang="en-US" sz="2400" dirty="0" smtClean="0">
                <a:solidFill>
                  <a:schemeClr val="bg2"/>
                </a:solidFill>
              </a:rPr>
              <a:t>Point of Beginning </a:t>
            </a:r>
            <a:br>
              <a:rPr lang="en-US" sz="2400" dirty="0" smtClean="0">
                <a:solidFill>
                  <a:schemeClr val="bg2"/>
                </a:solidFill>
              </a:rPr>
            </a:br>
            <a:r>
              <a:rPr lang="en-US" sz="2400" dirty="0" smtClean="0">
                <a:solidFill>
                  <a:schemeClr val="bg2"/>
                </a:solidFill>
              </a:rPr>
              <a:t>Section 3</a:t>
            </a:r>
            <a:endParaRPr lang="en-US" sz="2400" dirty="0">
              <a:solidFill>
                <a:schemeClr val="bg2"/>
              </a:solidFill>
            </a:endParaRPr>
          </a:p>
        </p:txBody>
      </p:sp>
      <p:pic>
        <p:nvPicPr>
          <p:cNvPr id="14338" name="Picture 2"/>
          <p:cNvPicPr>
            <a:picLocks noChangeAspect="1" noChangeArrowheads="1"/>
          </p:cNvPicPr>
          <p:nvPr/>
        </p:nvPicPr>
        <p:blipFill>
          <a:blip r:embed="rId2" cstate="print"/>
          <a:srcRect/>
          <a:stretch>
            <a:fillRect/>
          </a:stretch>
        </p:blipFill>
        <p:spPr bwMode="auto">
          <a:xfrm>
            <a:off x="381001" y="1143000"/>
            <a:ext cx="3116458" cy="48768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3657600" y="2514600"/>
            <a:ext cx="5105400" cy="1979153"/>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3657600" y="685800"/>
            <a:ext cx="5105400" cy="1737483"/>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3657600" y="4572000"/>
            <a:ext cx="5105400" cy="142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45-84 (Williamsburg)</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457200" y="990601"/>
            <a:ext cx="4419600" cy="2918112"/>
          </a:xfrm>
          <a:prstGeom prst="rect">
            <a:avLst/>
          </a:prstGeom>
          <a:ln>
            <a:noFill/>
          </a:ln>
          <a:effectLst>
            <a:outerShdw blurRad="292100" dist="139700" dir="2700000" algn="tl" rotWithShape="0">
              <a:srgbClr val="333333">
                <a:alpha val="65000"/>
              </a:srgbClr>
            </a:outerShdw>
          </a:effectLst>
        </p:spPr>
      </p:pic>
      <p:pic>
        <p:nvPicPr>
          <p:cNvPr id="10243" name="Picture 3"/>
          <p:cNvPicPr>
            <a:picLocks noChangeAspect="1" noChangeArrowheads="1"/>
          </p:cNvPicPr>
          <p:nvPr/>
        </p:nvPicPr>
        <p:blipFill>
          <a:blip r:embed="rId3" cstate="print"/>
          <a:srcRect/>
          <a:stretch>
            <a:fillRect/>
          </a:stretch>
        </p:blipFill>
        <p:spPr bwMode="auto">
          <a:xfrm>
            <a:off x="6172200" y="990600"/>
            <a:ext cx="2438400" cy="3055197"/>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3048000" y="3505200"/>
            <a:ext cx="4545219" cy="3009900"/>
          </a:xfrm>
          <a:prstGeom prst="rect">
            <a:avLst/>
          </a:prstGeom>
          <a:noFill/>
          <a:ln w="9525">
            <a:noFill/>
            <a:miter lim="800000"/>
            <a:headEnd/>
            <a:tailEnd/>
          </a:ln>
        </p:spPr>
      </p:pic>
      <p:sp>
        <p:nvSpPr>
          <p:cNvPr id="10" name="Rectangle 9"/>
          <p:cNvSpPr/>
          <p:nvPr/>
        </p:nvSpPr>
        <p:spPr>
          <a:xfrm>
            <a:off x="4953000" y="56388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pic>
        <p:nvPicPr>
          <p:cNvPr id="13314" name="Picture 2"/>
          <p:cNvPicPr>
            <a:picLocks noChangeAspect="1" noChangeArrowheads="1"/>
          </p:cNvPicPr>
          <p:nvPr/>
        </p:nvPicPr>
        <p:blipFill>
          <a:blip r:embed="rId5" cstate="print"/>
          <a:srcRect/>
          <a:stretch>
            <a:fillRect/>
          </a:stretch>
        </p:blipFill>
        <p:spPr bwMode="auto">
          <a:xfrm>
            <a:off x="381000" y="4038600"/>
            <a:ext cx="2335038" cy="2424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457200"/>
            <a:ext cx="8229600" cy="3048000"/>
          </a:xfrm>
        </p:spPr>
        <p:txBody>
          <a:bodyPr>
            <a:normAutofit fontScale="77500" lnSpcReduction="20000"/>
          </a:bodyPr>
          <a:lstStyle/>
          <a:p>
            <a:pPr>
              <a:buNone/>
            </a:pPr>
            <a:r>
              <a:rPr lang="en-US" dirty="0" smtClean="0"/>
              <a:t>    The reference material indicates from the county boundary corner (1008) along W. County road (formally Kingstree road according to the </a:t>
            </a:r>
            <a:r>
              <a:rPr lang="en-US"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a:t>
            </a:r>
            <a:r>
              <a:rPr lang="en-US" dirty="0" smtClean="0"/>
              <a:t> plat) is bearing N 71°35' E, 10,094'.  However, by  using the highway plans for this road (S 21-40) and the field survey data, the </a:t>
            </a:r>
            <a:r>
              <a:rPr lang="en-US"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 </a:t>
            </a:r>
            <a:r>
              <a:rPr lang="en-US" dirty="0" smtClean="0"/>
              <a:t>plat distance appears to be in error.  It is our determination that the distance is 7,094.00' instead of 10,094.00' for this line.  </a:t>
            </a:r>
          </a:p>
          <a:p>
            <a:pPr>
              <a:buNone/>
            </a:pPr>
            <a:r>
              <a:rPr lang="en-US" dirty="0" smtClean="0"/>
              <a:t>     This conclusion is based on observed evidence of the location of the current road and by the study of highway plans and historical aerial photography and lack of evidence in the field to show the road extended to a distance of 10,094’.</a:t>
            </a:r>
            <a:endParaRPr lang="en-US" dirty="0"/>
          </a:p>
        </p:txBody>
      </p:sp>
      <p:pic>
        <p:nvPicPr>
          <p:cNvPr id="3074" name="Picture 2"/>
          <p:cNvPicPr>
            <a:picLocks noChangeAspect="1" noChangeArrowheads="1"/>
          </p:cNvPicPr>
          <p:nvPr/>
        </p:nvPicPr>
        <p:blipFill>
          <a:blip r:embed="rId2" cstate="print"/>
          <a:stretch>
            <a:fillRect/>
          </a:stretch>
        </p:blipFill>
        <p:spPr bwMode="auto">
          <a:xfrm>
            <a:off x="685800" y="3505200"/>
            <a:ext cx="4038600" cy="2823888"/>
          </a:xfrm>
          <a:prstGeom prst="rect">
            <a:avLst/>
          </a:prstGeom>
          <a:noFill/>
          <a:ln w="9525">
            <a:noFill/>
            <a:miter lim="800000"/>
            <a:headEnd/>
            <a:tailEnd/>
          </a:ln>
        </p:spPr>
      </p:pic>
      <p:pic>
        <p:nvPicPr>
          <p:cNvPr id="5" name="Picture 4" descr="40-sh 12 rotated 180.JPG"/>
          <p:cNvPicPr>
            <a:picLocks noChangeAspect="1"/>
          </p:cNvPicPr>
          <p:nvPr/>
        </p:nvPicPr>
        <p:blipFill>
          <a:blip r:embed="rId3" cstate="print"/>
          <a:stretch>
            <a:fillRect/>
          </a:stretch>
        </p:blipFill>
        <p:spPr>
          <a:xfrm>
            <a:off x="5105400" y="3733800"/>
            <a:ext cx="3344863" cy="233437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and  S 45-430 (Williamsburg)</a:t>
            </a:r>
            <a:endParaRPr lang="en-US" dirty="0"/>
          </a:p>
        </p:txBody>
      </p:sp>
      <p:pic>
        <p:nvPicPr>
          <p:cNvPr id="11267" name="Picture 3"/>
          <p:cNvPicPr>
            <a:picLocks noChangeAspect="1" noChangeArrowheads="1"/>
          </p:cNvPicPr>
          <p:nvPr/>
        </p:nvPicPr>
        <p:blipFill>
          <a:blip r:embed="rId2" cstate="print"/>
          <a:srcRect/>
          <a:stretch>
            <a:fillRect/>
          </a:stretch>
        </p:blipFill>
        <p:spPr bwMode="auto">
          <a:xfrm>
            <a:off x="533400" y="1066800"/>
            <a:ext cx="4572000" cy="2983366"/>
          </a:xfrm>
          <a:prstGeom prst="rect">
            <a:avLst/>
          </a:prstGeom>
          <a:ln>
            <a:noFill/>
          </a:ln>
          <a:effectLst>
            <a:outerShdw blurRad="292100" dist="139700" dir="2700000" algn="tl" rotWithShape="0">
              <a:srgbClr val="333333">
                <a:alpha val="65000"/>
              </a:srgbClr>
            </a:outerShdw>
          </a:effectLst>
        </p:spPr>
      </p:pic>
      <p:pic>
        <p:nvPicPr>
          <p:cNvPr id="11268" name="Picture 4"/>
          <p:cNvPicPr>
            <a:picLocks noChangeAspect="1" noChangeArrowheads="1"/>
          </p:cNvPicPr>
          <p:nvPr/>
        </p:nvPicPr>
        <p:blipFill>
          <a:blip r:embed="rId3" cstate="print"/>
          <a:srcRect/>
          <a:stretch>
            <a:fillRect/>
          </a:stretch>
        </p:blipFill>
        <p:spPr bwMode="auto">
          <a:xfrm>
            <a:off x="4190574" y="3429000"/>
            <a:ext cx="4505751" cy="3004951"/>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334000" y="54864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2819400"/>
          </a:xfrm>
        </p:spPr>
        <p:txBody>
          <a:bodyPr>
            <a:normAutofit fontScale="85000" lnSpcReduction="10000"/>
          </a:bodyPr>
          <a:lstStyle/>
          <a:p>
            <a:pPr>
              <a:buNone/>
            </a:pPr>
            <a:r>
              <a:rPr lang="en-US" dirty="0" smtClean="0"/>
              <a:t>     Beginning at Midway road and bearing N 68°46‘30" E along W. County road, 7,094.00' is near the start of a curve of the current road.  The highway plans for W. County road (S 21-40) show an old road at or near this point (1009) that turns to an easterly direction.  The </a:t>
            </a:r>
            <a:r>
              <a:rPr lang="en-US" spc="-100" dirty="0" err="1"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Coggeshall</a:t>
            </a:r>
            <a:r>
              <a:rPr lang="en-US" spc="-100" dirty="0" smtClean="0">
                <a:ln w="3200">
                  <a:solidFill>
                    <a:schemeClr val="bg2">
                      <a:shade val="75000"/>
                      <a:alpha val="25000"/>
                    </a:schemeClr>
                  </a:solidFill>
                  <a:prstDash val="solid"/>
                  <a:round/>
                </a:ln>
                <a:solidFill>
                  <a:schemeClr val="bg2"/>
                </a:solidFill>
                <a:effectLst>
                  <a:innerShdw blurRad="50800" dist="25400" dir="13500000">
                    <a:prstClr val="black">
                      <a:alpha val="70000"/>
                    </a:prstClr>
                  </a:innerShdw>
                </a:effectLst>
              </a:rPr>
              <a:t>-Wilson</a:t>
            </a:r>
            <a:r>
              <a:rPr lang="en-US" dirty="0" smtClean="0"/>
              <a:t> plat and the referenced code of laws state the county boundary in an easterly direction for 504.00' with road, and then turns southeasterly with the road for 527'.  This old road eventually ties back into the current road as indicated on the highway plans (S 21-40).  </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524000" y="3200400"/>
            <a:ext cx="5410200" cy="2975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09600"/>
          </a:xfrm>
        </p:spPr>
        <p:txBody>
          <a:bodyPr>
            <a:normAutofit/>
          </a:bodyPr>
          <a:lstStyle/>
          <a:p>
            <a:r>
              <a:rPr lang="en-US" sz="2400" dirty="0" smtClean="0">
                <a:solidFill>
                  <a:schemeClr val="bg2"/>
                </a:solidFill>
              </a:rPr>
              <a:t>2015 Map of Survey</a:t>
            </a:r>
            <a:endParaRPr lang="en-US" sz="2400" dirty="0"/>
          </a:p>
        </p:txBody>
      </p:sp>
      <p:sp>
        <p:nvSpPr>
          <p:cNvPr id="6" name="Content Placeholder 1"/>
          <p:cNvSpPr txBox="1">
            <a:spLocks/>
          </p:cNvSpPr>
          <p:nvPr/>
        </p:nvSpPr>
        <p:spPr>
          <a:xfrm>
            <a:off x="381000" y="914400"/>
            <a:ext cx="7924800" cy="525780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As the county boundary reconvenes with road alignment of W. County line road (S 45-40) at corner (1011), it continues with the road alignment to the intersection of W. County line and Wall road.  By employing the highway plans for the road and by field survey data, county line corner (1012) was determined.  </a:t>
            </a: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From point (1012) the county line runs with the road alignment (corners 1012 through 1016) to point (1017).  The county line east of point (1017), leaves the road alignment as indicated on highway plans S 21-40, docket 45.332 pt.2, sheet 11.  During our field survey, a discernible road bed was determined and data collected for the old roadbed.  Corners (1018), (1019), (1020), and (1021) are along old roadbed.  </a:t>
            </a: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181600"/>
          </a:xfrm>
        </p:spPr>
        <p:txBody>
          <a:bodyPr>
            <a:normAutofit fontScale="92500" lnSpcReduction="10000"/>
          </a:bodyPr>
          <a:lstStyle/>
          <a:p>
            <a:pPr>
              <a:buNone/>
            </a:pPr>
            <a:r>
              <a:rPr lang="en-US" dirty="0" smtClean="0"/>
              <a:t>    As the county boundary reconvenes with road alignment of W. County line road (S 21-40) at corner (1011), it continues with the road alignment to the intersection of W. County line and Wall road.  By employing the highway plans for the road and by field survey data, county line corner (1012) was determined.  </a:t>
            </a:r>
          </a:p>
          <a:p>
            <a:pPr>
              <a:buNone/>
            </a:pPr>
            <a:r>
              <a:rPr lang="en-US" dirty="0" smtClean="0"/>
              <a:t>    From point (1012) the county line runs with the road alignment (corners 1012 through 1016) to point (1017).  The county line east of point (1017), leaves the road alignment as indicated on highway plans S 21-40, docket 45.332 pt.2, sheet 11.  During our field survey, a discernible road bed was determined and data collected for the old roadbed.  Corners (1018), (1019), (1020), and (1021) are along old roadbed.  </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(Williamsburg)</a:t>
            </a:r>
            <a:endParaRPr lang="en-US" dirty="0"/>
          </a:p>
        </p:txBody>
      </p:sp>
      <p:sp>
        <p:nvSpPr>
          <p:cNvPr id="10" name="Rectangle 9"/>
          <p:cNvSpPr/>
          <p:nvPr/>
        </p:nvSpPr>
        <p:spPr>
          <a:xfrm>
            <a:off x="3429000" y="56388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pic>
        <p:nvPicPr>
          <p:cNvPr id="15362" name="Picture 2"/>
          <p:cNvPicPr>
            <a:picLocks noChangeAspect="1" noChangeArrowheads="1"/>
          </p:cNvPicPr>
          <p:nvPr/>
        </p:nvPicPr>
        <p:blipFill>
          <a:blip r:embed="rId2" cstate="print"/>
          <a:srcRect/>
          <a:stretch>
            <a:fillRect/>
          </a:stretch>
        </p:blipFill>
        <p:spPr bwMode="auto">
          <a:xfrm>
            <a:off x="762000" y="1143000"/>
            <a:ext cx="7620000" cy="4371295"/>
          </a:xfrm>
          <a:prstGeom prst="rect">
            <a:avLst/>
          </a:prstGeom>
          <a:ln>
            <a:noFill/>
          </a:ln>
          <a:effectLst>
            <a:outerShdw blurRad="292100" dist="139700" dir="2700000" algn="tl" rotWithShape="0">
              <a:srgbClr val="333333">
                <a:alpha val="65000"/>
              </a:srgbClr>
            </a:outerShdw>
          </a:effectLst>
        </p:spPr>
      </p:pic>
      <p:pic>
        <p:nvPicPr>
          <p:cNvPr id="15363" name="Picture 3"/>
          <p:cNvPicPr>
            <a:picLocks noChangeAspect="1" noChangeArrowheads="1"/>
          </p:cNvPicPr>
          <p:nvPr/>
        </p:nvPicPr>
        <p:blipFill>
          <a:blip r:embed="rId3" cstate="print"/>
          <a:srcRect/>
          <a:stretch>
            <a:fillRect/>
          </a:stretch>
        </p:blipFill>
        <p:spPr bwMode="auto">
          <a:xfrm>
            <a:off x="457200" y="4572000"/>
            <a:ext cx="2312480" cy="1895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2" name="Straight Connector 11"/>
          <p:cNvCxnSpPr/>
          <p:nvPr/>
        </p:nvCxnSpPr>
        <p:spPr>
          <a:xfrm flipV="1">
            <a:off x="3657600" y="4572000"/>
            <a:ext cx="914400" cy="10668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1447800"/>
            <a:ext cx="8380331" cy="4605338"/>
          </a:xfrm>
          <a:prstGeom prst="rect">
            <a:avLst/>
          </a:prstGeom>
          <a:ln>
            <a:headEnd/>
            <a:tailEnd/>
          </a:ln>
        </p:spPr>
        <p:style>
          <a:lnRef idx="0">
            <a:schemeClr val="accent1"/>
          </a:lnRef>
          <a:fillRef idx="3">
            <a:schemeClr val="accent1"/>
          </a:fillRef>
          <a:effectRef idx="3">
            <a:schemeClr val="accent1"/>
          </a:effectRef>
          <a:fontRef idx="minor">
            <a:schemeClr val="lt1"/>
          </a:fontRef>
        </p:style>
      </p:pic>
      <p:sp>
        <p:nvSpPr>
          <p:cNvPr id="9" name="Title 2"/>
          <p:cNvSpPr txBox="1">
            <a:spLocks/>
          </p:cNvSpPr>
          <p:nvPr/>
        </p:nvSpPr>
        <p:spPr>
          <a:xfrm>
            <a:off x="533400" y="457200"/>
            <a:ext cx="8229600" cy="685800"/>
          </a:xfrm>
          <a:prstGeom prst="rect">
            <a:avLst/>
          </a:prstGeom>
          <a:ln w="6350" cap="rnd">
            <a:noFill/>
          </a:ln>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spc="-100" dirty="0" smtClean="0">
                <a:ln w="3200">
                  <a:solidFill>
                    <a:schemeClr val="bg2">
                      <a:shade val="75000"/>
                      <a:alpha val="25000"/>
                    </a:schemeClr>
                  </a:solidFill>
                  <a:prstDash val="solid"/>
                  <a:round/>
                </a:ln>
                <a:solidFill>
                  <a:schemeClr val="bg2"/>
                </a:solidFill>
                <a:effectLst>
                  <a:innerShdw blurRad="50800" dist="25400" dir="13500000">
                    <a:srgbClr val="000000">
                      <a:alpha val="70000"/>
                    </a:srgbClr>
                  </a:innerShdw>
                </a:effectLst>
                <a:latin typeface="+mj-lt"/>
                <a:ea typeface="+mj-ea"/>
                <a:cs typeface="+mj-cs"/>
              </a:rPr>
              <a:t>SUBJECT PORTION OF THE COMMON BOUNDARY LINE</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srgbClr val="000000">
                    <a:alpha val="70000"/>
                  </a:srgbClr>
                </a:inn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304800" y="3886200"/>
            <a:ext cx="4419600" cy="2362058"/>
          </a:xfrm>
          <a:prstGeom prst="rect">
            <a:avLst/>
          </a:prstGeom>
          <a:noFill/>
          <a:ln w="9525">
            <a:noFill/>
            <a:miter lim="800000"/>
            <a:headEnd/>
            <a:tailEnd/>
          </a:ln>
        </p:spPr>
      </p:pic>
      <p:pic>
        <p:nvPicPr>
          <p:cNvPr id="6147" name="Picture 3"/>
          <p:cNvPicPr>
            <a:picLocks noGrp="1" noChangeAspect="1" noChangeArrowheads="1"/>
          </p:cNvPicPr>
          <p:nvPr>
            <p:ph idx="1"/>
          </p:nvPr>
        </p:nvPicPr>
        <p:blipFill>
          <a:blip r:embed="rId3" cstate="print"/>
          <a:srcRect/>
          <a:stretch>
            <a:fillRect/>
          </a:stretch>
        </p:blipFill>
        <p:spPr bwMode="auto">
          <a:xfrm>
            <a:off x="2819400" y="1676400"/>
            <a:ext cx="5867384" cy="4770438"/>
          </a:xfrm>
          <a:prstGeom prst="rect">
            <a:avLst/>
          </a:prstGeom>
          <a:noFill/>
          <a:ln w="9525">
            <a:noFill/>
            <a:miter lim="800000"/>
            <a:headEnd/>
            <a:tailEnd/>
          </a:ln>
        </p:spPr>
      </p:pic>
      <p:pic>
        <p:nvPicPr>
          <p:cNvPr id="6" name="Picture 5" descr="20s plat title.JPG"/>
          <p:cNvPicPr>
            <a:picLocks noChangeAspect="1"/>
          </p:cNvPicPr>
          <p:nvPr/>
        </p:nvPicPr>
        <p:blipFill>
          <a:blip r:embed="rId4" cstate="print"/>
          <a:stretch>
            <a:fillRect/>
          </a:stretch>
        </p:blipFill>
        <p:spPr>
          <a:xfrm>
            <a:off x="533400" y="914400"/>
            <a:ext cx="3916476" cy="2209800"/>
          </a:xfrm>
          <a:prstGeom prst="rect">
            <a:avLst/>
          </a:prstGeom>
          <a:ln w="38100">
            <a:solidFill>
              <a:schemeClr val="accent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81000" y="1066800"/>
            <a:ext cx="8382000" cy="5042930"/>
          </a:xfrm>
          <a:prstGeom prst="rect">
            <a:avLst/>
          </a:prstGeom>
          <a:noFill/>
          <a:ln w="9525">
            <a:noFill/>
            <a:miter lim="800000"/>
            <a:headEnd/>
            <a:tailEnd/>
          </a:ln>
        </p:spPr>
      </p:pic>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(Williamsburg)</a:t>
            </a:r>
            <a:endParaRPr lang="en-US" dirty="0"/>
          </a:p>
        </p:txBody>
      </p:sp>
      <p:sp>
        <p:nvSpPr>
          <p:cNvPr id="10" name="Rectangle 9"/>
          <p:cNvSpPr/>
          <p:nvPr/>
        </p:nvSpPr>
        <p:spPr>
          <a:xfrm>
            <a:off x="5410200" y="49530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pic>
        <p:nvPicPr>
          <p:cNvPr id="15363" name="Picture 3"/>
          <p:cNvPicPr>
            <a:picLocks noChangeAspect="1" noChangeArrowheads="1"/>
          </p:cNvPicPr>
          <p:nvPr/>
        </p:nvPicPr>
        <p:blipFill>
          <a:blip r:embed="rId3" cstate="print"/>
          <a:srcRect/>
          <a:stretch>
            <a:fillRect/>
          </a:stretch>
        </p:blipFill>
        <p:spPr bwMode="auto">
          <a:xfrm>
            <a:off x="457200" y="4572000"/>
            <a:ext cx="2312480" cy="1895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2" name="Straight Connector 11"/>
          <p:cNvCxnSpPr/>
          <p:nvPr/>
        </p:nvCxnSpPr>
        <p:spPr>
          <a:xfrm flipV="1">
            <a:off x="4800600" y="3048000"/>
            <a:ext cx="381000" cy="32766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66749" y="1828800"/>
            <a:ext cx="8156231" cy="3872089"/>
          </a:xfrm>
          <a:prstGeom prst="rect">
            <a:avLst/>
          </a:prstGeom>
          <a:ln>
            <a:noFill/>
          </a:ln>
          <a:effectLst>
            <a:outerShdw blurRad="292100" dist="139700" dir="2700000" algn="tl" rotWithShape="0">
              <a:srgbClr val="333333">
                <a:alpha val="65000"/>
              </a:srgbClr>
            </a:outerShdw>
          </a:effectLst>
        </p:spPr>
      </p:pic>
      <p:cxnSp>
        <p:nvCxnSpPr>
          <p:cNvPr id="12" name="Straight Connector 11"/>
          <p:cNvCxnSpPr/>
          <p:nvPr/>
        </p:nvCxnSpPr>
        <p:spPr>
          <a:xfrm flipH="1" flipV="1">
            <a:off x="4876800" y="4114800"/>
            <a:ext cx="381000" cy="20574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(Williamsburg)</a:t>
            </a:r>
            <a:endParaRPr lang="en-US" dirty="0"/>
          </a:p>
        </p:txBody>
      </p:sp>
      <p:sp>
        <p:nvSpPr>
          <p:cNvPr id="10" name="Rectangle 9"/>
          <p:cNvSpPr/>
          <p:nvPr/>
        </p:nvSpPr>
        <p:spPr>
          <a:xfrm>
            <a:off x="2971800" y="49530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sp>
        <p:nvSpPr>
          <p:cNvPr id="14" name="Arc 13"/>
          <p:cNvSpPr/>
          <p:nvPr/>
        </p:nvSpPr>
        <p:spPr>
          <a:xfrm rot="16041189">
            <a:off x="4892873" y="3963006"/>
            <a:ext cx="289364" cy="301777"/>
          </a:xfrm>
          <a:prstGeom prst="arc">
            <a:avLst/>
          </a:prstGeom>
          <a:ln>
            <a:solidFill>
              <a:srgbClr val="00206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pic>
        <p:nvPicPr>
          <p:cNvPr id="17411" name="Picture 3"/>
          <p:cNvPicPr>
            <a:picLocks noChangeAspect="1" noChangeArrowheads="1"/>
          </p:cNvPicPr>
          <p:nvPr/>
        </p:nvPicPr>
        <p:blipFill>
          <a:blip r:embed="rId3" cstate="print"/>
          <a:srcRect/>
          <a:stretch>
            <a:fillRect/>
          </a:stretch>
        </p:blipFill>
        <p:spPr bwMode="auto">
          <a:xfrm>
            <a:off x="531322" y="4267200"/>
            <a:ext cx="2069003" cy="2127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412" name="Picture 4"/>
          <p:cNvPicPr>
            <a:picLocks noChangeAspect="1" noChangeArrowheads="1"/>
          </p:cNvPicPr>
          <p:nvPr/>
        </p:nvPicPr>
        <p:blipFill>
          <a:blip r:embed="rId4" cstate="print"/>
          <a:srcRect/>
          <a:stretch>
            <a:fillRect/>
          </a:stretch>
        </p:blipFill>
        <p:spPr bwMode="auto">
          <a:xfrm>
            <a:off x="5638800" y="838200"/>
            <a:ext cx="2867025" cy="1486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457200" y="1143000"/>
            <a:ext cx="8077200" cy="5338964"/>
          </a:xfrm>
          <a:prstGeom prst="rect">
            <a:avLst/>
          </a:prstGeom>
          <a:noFill/>
          <a:ln w="9525">
            <a:noFill/>
            <a:miter lim="800000"/>
            <a:headEnd/>
            <a:tailEnd/>
          </a:ln>
        </p:spPr>
      </p:pic>
      <p:cxnSp>
        <p:nvCxnSpPr>
          <p:cNvPr id="12" name="Straight Connector 11"/>
          <p:cNvCxnSpPr/>
          <p:nvPr/>
        </p:nvCxnSpPr>
        <p:spPr>
          <a:xfrm flipV="1">
            <a:off x="4267200" y="3810000"/>
            <a:ext cx="685800" cy="28194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8" name="Title 2"/>
          <p:cNvSpPr>
            <a:spLocks noGrp="1"/>
          </p:cNvSpPr>
          <p:nvPr>
            <p:ph type="title"/>
          </p:nvPr>
        </p:nvSpPr>
        <p:spPr>
          <a:xfrm>
            <a:off x="457200" y="3810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(Williamsburg)</a:t>
            </a:r>
            <a:endParaRPr lang="en-US" dirty="0"/>
          </a:p>
        </p:txBody>
      </p:sp>
      <p:sp>
        <p:nvSpPr>
          <p:cNvPr id="10" name="Rectangle 9"/>
          <p:cNvSpPr/>
          <p:nvPr/>
        </p:nvSpPr>
        <p:spPr>
          <a:xfrm>
            <a:off x="5181600" y="52578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pic>
        <p:nvPicPr>
          <p:cNvPr id="18435" name="Picture 3"/>
          <p:cNvPicPr>
            <a:picLocks noChangeAspect="1" noChangeArrowheads="1"/>
          </p:cNvPicPr>
          <p:nvPr/>
        </p:nvPicPr>
        <p:blipFill>
          <a:blip r:embed="rId3" cstate="print"/>
          <a:srcRect/>
          <a:stretch>
            <a:fillRect/>
          </a:stretch>
        </p:blipFill>
        <p:spPr bwMode="auto">
          <a:xfrm>
            <a:off x="685800" y="4191000"/>
            <a:ext cx="2101206" cy="2075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457200" y="1143000"/>
            <a:ext cx="8297050" cy="5095875"/>
          </a:xfrm>
          <a:prstGeom prst="rect">
            <a:avLst/>
          </a:prstGeom>
          <a:noFill/>
          <a:ln w="9525">
            <a:noFill/>
            <a:miter lim="800000"/>
            <a:headEnd/>
            <a:tailEnd/>
          </a:ln>
        </p:spPr>
      </p:pic>
      <p:cxnSp>
        <p:nvCxnSpPr>
          <p:cNvPr id="12" name="Straight Connector 11"/>
          <p:cNvCxnSpPr/>
          <p:nvPr/>
        </p:nvCxnSpPr>
        <p:spPr>
          <a:xfrm flipV="1">
            <a:off x="2286000" y="4267200"/>
            <a:ext cx="457200" cy="21336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8" name="Title 2"/>
          <p:cNvSpPr>
            <a:spLocks noGrp="1"/>
          </p:cNvSpPr>
          <p:nvPr>
            <p:ph type="title"/>
          </p:nvPr>
        </p:nvSpPr>
        <p:spPr>
          <a:xfrm>
            <a:off x="533400" y="5334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Intersection of County Road  S 45-40 (Williamsburg) </a:t>
            </a:r>
            <a:br>
              <a:rPr lang="en-US" sz="2700" dirty="0" smtClean="0">
                <a:solidFill>
                  <a:schemeClr val="bg2"/>
                </a:solidFill>
              </a:rPr>
            </a:br>
            <a:r>
              <a:rPr lang="en-US" sz="2700" dirty="0" smtClean="0">
                <a:solidFill>
                  <a:schemeClr val="bg2"/>
                </a:solidFill>
              </a:rPr>
              <a:t>and SC Highway 41/51</a:t>
            </a:r>
            <a:endParaRPr lang="en-US" dirty="0"/>
          </a:p>
        </p:txBody>
      </p:sp>
      <p:sp>
        <p:nvSpPr>
          <p:cNvPr id="10" name="Rectangle 9"/>
          <p:cNvSpPr/>
          <p:nvPr/>
        </p:nvSpPr>
        <p:spPr>
          <a:xfrm>
            <a:off x="2819400" y="5410200"/>
            <a:ext cx="2164371" cy="707886"/>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W. County Line Road</a:t>
            </a:r>
          </a:p>
        </p:txBody>
      </p:sp>
      <p:pic>
        <p:nvPicPr>
          <p:cNvPr id="18435" name="Picture 3"/>
          <p:cNvPicPr>
            <a:picLocks noChangeAspect="1" noChangeArrowheads="1"/>
          </p:cNvPicPr>
          <p:nvPr/>
        </p:nvPicPr>
        <p:blipFill>
          <a:blip r:embed="rId3" cstate="print"/>
          <a:srcRect/>
          <a:stretch>
            <a:fillRect/>
          </a:stretch>
        </p:blipFill>
        <p:spPr bwMode="auto">
          <a:xfrm>
            <a:off x="6553200" y="4038600"/>
            <a:ext cx="2101206" cy="2075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4" name="Straight Connector 13"/>
          <p:cNvCxnSpPr/>
          <p:nvPr/>
        </p:nvCxnSpPr>
        <p:spPr>
          <a:xfrm flipV="1">
            <a:off x="2133600" y="3810000"/>
            <a:ext cx="914400" cy="4572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133600" y="4267200"/>
            <a:ext cx="609600" cy="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23" name="Rectangle 22"/>
          <p:cNvSpPr/>
          <p:nvPr/>
        </p:nvSpPr>
        <p:spPr>
          <a:xfrm>
            <a:off x="3505200" y="4267200"/>
            <a:ext cx="2164371" cy="400110"/>
          </a:xfrm>
          <a:prstGeom prst="rect">
            <a:avLst/>
          </a:prstGeom>
          <a:noFill/>
        </p:spPr>
        <p:txBody>
          <a:bodyPr wrap="square" lIns="91440" tIns="45720" rIns="91440" bIns="45720">
            <a:spAutoFit/>
          </a:bodyPr>
          <a:lstStyle/>
          <a:p>
            <a:pPr algn="ctr"/>
            <a:r>
              <a:rPr lang="en-US" sz="2000" b="1" cap="none" spc="0" dirty="0" smtClean="0">
                <a:ln w="1905"/>
                <a:solidFill>
                  <a:schemeClr val="tx2">
                    <a:lumMod val="75000"/>
                  </a:schemeClr>
                </a:solidFill>
                <a:effectLst>
                  <a:innerShdw blurRad="69850" dist="43180" dir="5400000">
                    <a:srgbClr val="000000">
                      <a:alpha val="65000"/>
                    </a:srgbClr>
                  </a:innerShdw>
                </a:effectLst>
              </a:rPr>
              <a:t>SC Hwy 51</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762000" y="1143000"/>
            <a:ext cx="7620000" cy="5076205"/>
          </a:xfrm>
          <a:prstGeom prst="rect">
            <a:avLst/>
          </a:prstGeom>
          <a:noFill/>
          <a:ln w="9525">
            <a:noFill/>
            <a:miter lim="800000"/>
            <a:headEnd/>
            <a:tailEnd/>
          </a:ln>
        </p:spPr>
      </p:pic>
      <p:cxnSp>
        <p:nvCxnSpPr>
          <p:cNvPr id="12" name="Straight Connector 11"/>
          <p:cNvCxnSpPr/>
          <p:nvPr/>
        </p:nvCxnSpPr>
        <p:spPr>
          <a:xfrm flipV="1">
            <a:off x="4572000" y="3200400"/>
            <a:ext cx="0" cy="24384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sp>
        <p:nvSpPr>
          <p:cNvPr id="8" name="Title 2"/>
          <p:cNvSpPr>
            <a:spLocks noGrp="1"/>
          </p:cNvSpPr>
          <p:nvPr>
            <p:ph type="title"/>
          </p:nvPr>
        </p:nvSpPr>
        <p:spPr>
          <a:xfrm>
            <a:off x="533400" y="838200"/>
            <a:ext cx="8229600" cy="609600"/>
          </a:xfrm>
        </p:spPr>
        <p:txBody>
          <a:bodyPr>
            <a:normAutofit fontScale="90000"/>
          </a:bodyPr>
          <a:lstStyle/>
          <a:p>
            <a:pPr lvl="0"/>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
            </a:r>
            <a:br>
              <a:rPr lang="en-US" sz="2700" dirty="0" smtClean="0">
                <a:solidFill>
                  <a:schemeClr val="bg2"/>
                </a:solidFill>
              </a:rPr>
            </a:br>
            <a:r>
              <a:rPr lang="en-US" sz="2700" dirty="0" smtClean="0">
                <a:solidFill>
                  <a:schemeClr val="bg2"/>
                </a:solidFill>
              </a:rPr>
              <a:t>County Road  S 45-40 (Williamsburg) at Flanagan’s Creek  </a:t>
            </a:r>
            <a:br>
              <a:rPr lang="en-US" sz="2700" dirty="0" smtClean="0">
                <a:solidFill>
                  <a:schemeClr val="bg2"/>
                </a:solidFill>
              </a:rPr>
            </a:br>
            <a:endParaRPr lang="en-US" dirty="0"/>
          </a:p>
        </p:txBody>
      </p:sp>
      <p:cxnSp>
        <p:nvCxnSpPr>
          <p:cNvPr id="15" name="Straight Connector 14"/>
          <p:cNvCxnSpPr/>
          <p:nvPr/>
        </p:nvCxnSpPr>
        <p:spPr>
          <a:xfrm flipV="1">
            <a:off x="4572000" y="5562600"/>
            <a:ext cx="3810000" cy="76200"/>
          </a:xfrm>
          <a:prstGeom prst="line">
            <a:avLst/>
          </a:prstGeom>
          <a:ln>
            <a:solidFill>
              <a:srgbClr val="002060"/>
            </a:solidFill>
          </a:ln>
        </p:spPr>
        <p:style>
          <a:lnRef idx="3">
            <a:schemeClr val="accent6"/>
          </a:lnRef>
          <a:fillRef idx="0">
            <a:schemeClr val="accent6"/>
          </a:fillRef>
          <a:effectRef idx="2">
            <a:schemeClr val="accent6"/>
          </a:effectRef>
          <a:fontRef idx="minor">
            <a:schemeClr val="tx1"/>
          </a:fontRef>
        </p:style>
      </p:cxnSp>
      <p:pic>
        <p:nvPicPr>
          <p:cNvPr id="20484" name="Picture 4"/>
          <p:cNvPicPr>
            <a:picLocks noChangeAspect="1" noChangeArrowheads="1"/>
          </p:cNvPicPr>
          <p:nvPr/>
        </p:nvPicPr>
        <p:blipFill>
          <a:blip r:embed="rId3" cstate="print"/>
          <a:srcRect/>
          <a:stretch>
            <a:fillRect/>
          </a:stretch>
        </p:blipFill>
        <p:spPr bwMode="auto">
          <a:xfrm>
            <a:off x="5715000" y="1981200"/>
            <a:ext cx="2796467" cy="17874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1447800"/>
            <a:ext cx="8380331" cy="4605338"/>
          </a:xfrm>
          <a:prstGeom prst="rect">
            <a:avLst/>
          </a:prstGeom>
          <a:ln>
            <a:headEnd/>
            <a:tailEnd/>
          </a:ln>
        </p:spPr>
        <p:style>
          <a:lnRef idx="0">
            <a:schemeClr val="accent1"/>
          </a:lnRef>
          <a:fillRef idx="3">
            <a:schemeClr val="accent1"/>
          </a:fillRef>
          <a:effectRef idx="3">
            <a:schemeClr val="accent1"/>
          </a:effectRef>
          <a:fontRef idx="minor">
            <a:schemeClr val="lt1"/>
          </a:fontRef>
        </p:style>
      </p:pic>
      <p:sp>
        <p:nvSpPr>
          <p:cNvPr id="9" name="Title 2"/>
          <p:cNvSpPr txBox="1">
            <a:spLocks/>
          </p:cNvSpPr>
          <p:nvPr/>
        </p:nvSpPr>
        <p:spPr>
          <a:xfrm>
            <a:off x="533400" y="457200"/>
            <a:ext cx="8229600" cy="685800"/>
          </a:xfrm>
          <a:prstGeom prst="rect">
            <a:avLst/>
          </a:prstGeom>
          <a:ln w="6350" cap="rnd">
            <a:noFill/>
          </a:ln>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spc="-100" dirty="0" smtClean="0">
                <a:ln w="3200">
                  <a:solidFill>
                    <a:schemeClr val="bg2">
                      <a:shade val="75000"/>
                      <a:alpha val="25000"/>
                    </a:schemeClr>
                  </a:solidFill>
                  <a:prstDash val="solid"/>
                  <a:round/>
                </a:ln>
                <a:solidFill>
                  <a:schemeClr val="bg2"/>
                </a:solidFill>
                <a:effectLst>
                  <a:innerShdw blurRad="50800" dist="25400" dir="13500000">
                    <a:srgbClr val="000000">
                      <a:alpha val="70000"/>
                    </a:srgbClr>
                  </a:innerShdw>
                </a:effectLst>
                <a:latin typeface="+mj-lt"/>
                <a:ea typeface="+mj-ea"/>
                <a:cs typeface="+mj-cs"/>
              </a:rPr>
              <a:t>FLORENCE AND WILLIAMSBURG COMMON BOUNDARY</a:t>
            </a:r>
            <a:endParaRPr kumimoji="0" lang="en-US" sz="2400" b="0" i="0" u="none" strike="noStrike" kern="1200" cap="none" spc="-100" normalizeH="0" baseline="0" noProof="0" dirty="0">
              <a:ln w="3200">
                <a:solidFill>
                  <a:schemeClr val="bg2">
                    <a:shade val="75000"/>
                    <a:alpha val="25000"/>
                  </a:schemeClr>
                </a:solidFill>
                <a:prstDash val="solid"/>
                <a:round/>
              </a:ln>
              <a:solidFill>
                <a:schemeClr val="bg2"/>
              </a:solidFill>
              <a:effectLst>
                <a:innerShdw blurRad="50800" dist="25400" dir="13500000">
                  <a:srgbClr val="000000">
                    <a:alpha val="70000"/>
                  </a:srgbClr>
                </a:innerShdw>
              </a:effectLst>
              <a:uLnTx/>
              <a:uFillTx/>
              <a:latin typeface="+mj-lt"/>
              <a:ea typeface="+mj-ea"/>
              <a:cs typeface="+mj-cs"/>
            </a:endParaRPr>
          </a:p>
        </p:txBody>
      </p:sp>
      <p:pic>
        <p:nvPicPr>
          <p:cNvPr id="5" name="Picture 4" descr="county_seal_95x95.png"/>
          <p:cNvPicPr>
            <a:picLocks noChangeAspect="1"/>
          </p:cNvPicPr>
          <p:nvPr/>
        </p:nvPicPr>
        <p:blipFill>
          <a:blip r:embed="rId3" cstate="print"/>
          <a:stretch>
            <a:fillRect/>
          </a:stretch>
        </p:blipFill>
        <p:spPr>
          <a:xfrm>
            <a:off x="7315200" y="1219200"/>
            <a:ext cx="1066800" cy="1066800"/>
          </a:xfrm>
          <a:prstGeom prst="rect">
            <a:avLst/>
          </a:prstGeom>
        </p:spPr>
      </p:pic>
      <p:pic>
        <p:nvPicPr>
          <p:cNvPr id="2" name="Picture 2"/>
          <p:cNvPicPr>
            <a:picLocks noChangeAspect="1" noChangeArrowheads="1"/>
          </p:cNvPicPr>
          <p:nvPr/>
        </p:nvPicPr>
        <p:blipFill>
          <a:blip r:embed="rId4" cstate="print"/>
          <a:srcRect/>
          <a:stretch>
            <a:fillRect/>
          </a:stretch>
        </p:blipFill>
        <p:spPr bwMode="auto">
          <a:xfrm>
            <a:off x="762000" y="5029200"/>
            <a:ext cx="1219200" cy="1208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467532" y="1752598"/>
            <a:ext cx="8229600" cy="4572000"/>
          </a:xfrm>
        </p:spPr>
        <p:txBody>
          <a:bodyPr>
            <a:noAutofit/>
          </a:bodyPr>
          <a:lstStyle/>
          <a:p>
            <a:r>
              <a:rPr lang="en-US" sz="1050" b="1" dirty="0">
                <a:solidFill>
                  <a:schemeClr val="bg1"/>
                </a:solidFill>
              </a:rPr>
              <a:t>SCGS Requirements: </a:t>
            </a:r>
          </a:p>
          <a:p>
            <a:pPr marL="0" indent="0">
              <a:buNone/>
            </a:pPr>
            <a:endParaRPr lang="en-US" sz="1050" b="1" dirty="0">
              <a:solidFill>
                <a:schemeClr val="bg1"/>
              </a:solidFill>
            </a:endParaRPr>
          </a:p>
          <a:p>
            <a:pPr lvl="2"/>
            <a:r>
              <a:rPr lang="en-US" sz="1050" dirty="0">
                <a:solidFill>
                  <a:schemeClr val="bg1"/>
                </a:solidFill>
              </a:rPr>
              <a:t>Upon reestablishing county boundary, SCGS shall certify its work and within 30 days of certification: </a:t>
            </a:r>
          </a:p>
          <a:p>
            <a:pPr marL="500634" lvl="2" indent="0">
              <a:buNone/>
            </a:pPr>
            <a:endParaRPr lang="en-US" sz="1050" dirty="0">
              <a:solidFill>
                <a:schemeClr val="bg1"/>
              </a:solidFill>
            </a:endParaRPr>
          </a:p>
          <a:p>
            <a:pPr lvl="4"/>
            <a:r>
              <a:rPr lang="en-US" sz="1050" dirty="0">
                <a:solidFill>
                  <a:schemeClr val="bg1"/>
                </a:solidFill>
              </a:rPr>
              <a:t>Provide copies to the administrator of each affected county; </a:t>
            </a:r>
          </a:p>
          <a:p>
            <a:pPr lvl="4"/>
            <a:r>
              <a:rPr lang="en-US" sz="1050" dirty="0">
                <a:solidFill>
                  <a:schemeClr val="bg1"/>
                </a:solidFill>
              </a:rPr>
              <a:t>Provide written notification to affected parties</a:t>
            </a:r>
          </a:p>
          <a:p>
            <a:pPr lvl="4"/>
            <a:r>
              <a:rPr lang="en-US" sz="1050" dirty="0">
                <a:solidFill>
                  <a:schemeClr val="bg1"/>
                </a:solidFill>
              </a:rPr>
              <a:t>Provide notice and copies to the public through its official website and or other means it considers appropriate; and</a:t>
            </a:r>
          </a:p>
          <a:p>
            <a:pPr lvl="4"/>
            <a:r>
              <a:rPr lang="en-US" sz="1050" dirty="0">
                <a:solidFill>
                  <a:schemeClr val="bg1"/>
                </a:solidFill>
              </a:rPr>
              <a:t> Notify as it determines appropriate, other affected state and federal agencies </a:t>
            </a:r>
          </a:p>
          <a:p>
            <a:pPr lvl="4"/>
            <a:endParaRPr lang="en-US" sz="1050" dirty="0">
              <a:solidFill>
                <a:schemeClr val="bg1"/>
              </a:solidFill>
            </a:endParaRPr>
          </a:p>
          <a:p>
            <a:pPr marL="785241" lvl="2" indent="-257175"/>
            <a:r>
              <a:rPr lang="en-US" sz="1050" dirty="0">
                <a:solidFill>
                  <a:schemeClr val="bg1"/>
                </a:solidFill>
              </a:rPr>
              <a:t>(Initiates 60 Day Appeal Process)</a:t>
            </a:r>
          </a:p>
          <a:p>
            <a:pPr lvl="2">
              <a:buFont typeface="Arial" panose="020B0604020202020204" pitchFamily="34" charset="0"/>
              <a:buChar char="•"/>
            </a:pPr>
            <a:endParaRPr lang="en-US" sz="1050" dirty="0">
              <a:solidFill>
                <a:schemeClr val="bg1"/>
              </a:solidFill>
            </a:endParaRPr>
          </a:p>
          <a:p>
            <a:pPr lvl="1"/>
            <a:r>
              <a:rPr lang="en-US" sz="1050" dirty="0">
                <a:solidFill>
                  <a:schemeClr val="bg1"/>
                </a:solidFill>
              </a:rPr>
              <a:t>Certified Surveys submitted to Secretary of State, Register of Deeds Offices, and South Carolina Department of Archives with Cover Letter</a:t>
            </a:r>
          </a:p>
          <a:p>
            <a:pPr lvl="1"/>
            <a:r>
              <a:rPr lang="en-US" sz="1050" dirty="0">
                <a:solidFill>
                  <a:schemeClr val="bg1"/>
                </a:solidFill>
              </a:rPr>
              <a:t>Date of the cover letter is the date the surveys become effective</a:t>
            </a:r>
          </a:p>
          <a:p>
            <a:pPr lvl="1"/>
            <a:r>
              <a:rPr lang="en-US" sz="1050" dirty="0">
                <a:solidFill>
                  <a:schemeClr val="bg1"/>
                </a:solidFill>
              </a:rPr>
              <a:t>Introduce Legislation to update Code of Law to reflect clarified boundary with State Plane Coordinates</a:t>
            </a:r>
          </a:p>
        </p:txBody>
      </p:sp>
      <p:sp>
        <p:nvSpPr>
          <p:cNvPr id="6" name="Title 1"/>
          <p:cNvSpPr txBox="1">
            <a:spLocks/>
          </p:cNvSpPr>
          <p:nvPr/>
        </p:nvSpPr>
        <p:spPr>
          <a:xfrm>
            <a:off x="1485900" y="440639"/>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bg1"/>
                </a:solidFill>
              </a:rPr>
              <a:t>Steps for Clarifying Boundaries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67</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8928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69106"/>
            <a:ext cx="6172200" cy="857250"/>
          </a:xfrm>
        </p:spPr>
        <p:txBody>
          <a:bodyPr/>
          <a:lstStyle/>
          <a:p>
            <a:r>
              <a:rPr lang="en-US" sz="2400" dirty="0">
                <a:solidFill>
                  <a:schemeClr val="bg1"/>
                </a:solidFill>
              </a:rPr>
              <a:t>Act 262 of 2014</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sz="2625" b="1" dirty="0">
                <a:solidFill>
                  <a:schemeClr val="bg1"/>
                </a:solidFill>
              </a:rPr>
              <a:t>Affected Parties Disagreeing with SCGS: </a:t>
            </a:r>
          </a:p>
          <a:p>
            <a:pPr marL="0" indent="0">
              <a:buNone/>
            </a:pPr>
            <a:endParaRPr lang="en-US" sz="2325" b="1" dirty="0">
              <a:solidFill>
                <a:schemeClr val="bg1"/>
              </a:solidFill>
            </a:endParaRPr>
          </a:p>
          <a:p>
            <a:pPr lvl="2"/>
            <a:r>
              <a:rPr lang="en-US" sz="2175" dirty="0">
                <a:solidFill>
                  <a:schemeClr val="bg1"/>
                </a:solidFill>
              </a:rPr>
              <a:t>May file request for a contested case hearing with the SC Administrative Law Court</a:t>
            </a:r>
          </a:p>
          <a:p>
            <a:pPr marL="500634" lvl="2" indent="0">
              <a:buNone/>
            </a:pPr>
            <a:endParaRPr lang="en-US" sz="2175" dirty="0">
              <a:solidFill>
                <a:schemeClr val="bg1"/>
              </a:solidFill>
            </a:endParaRPr>
          </a:p>
          <a:p>
            <a:pPr lvl="2"/>
            <a:r>
              <a:rPr lang="en-US" sz="2175" dirty="0">
                <a:solidFill>
                  <a:schemeClr val="bg1"/>
                </a:solidFill>
              </a:rPr>
              <a:t>This decision may be appealed </a:t>
            </a:r>
          </a:p>
          <a:p>
            <a:pPr lvl="2"/>
            <a:endParaRPr lang="en-US" sz="1425" dirty="0">
              <a:solidFill>
                <a:schemeClr val="bg1"/>
              </a:solidFill>
            </a:endParaRPr>
          </a:p>
          <a:p>
            <a:pPr lvl="2"/>
            <a:r>
              <a:rPr lang="en-US" sz="2325" b="1" dirty="0">
                <a:solidFill>
                  <a:schemeClr val="bg1"/>
                </a:solidFill>
              </a:rPr>
              <a:t>“Affected Party”</a:t>
            </a:r>
          </a:p>
          <a:p>
            <a:pPr lvl="7"/>
            <a:r>
              <a:rPr lang="en-US" sz="2175" dirty="0">
                <a:solidFill>
                  <a:schemeClr val="bg1"/>
                </a:solidFill>
              </a:rPr>
              <a:t>Governing body of an affected county </a:t>
            </a:r>
          </a:p>
          <a:p>
            <a:pPr lvl="7"/>
            <a:r>
              <a:rPr lang="en-US" sz="2175" dirty="0">
                <a:solidFill>
                  <a:schemeClr val="bg1"/>
                </a:solidFill>
              </a:rPr>
              <a:t>Governing body of a political subdivision of this State</a:t>
            </a:r>
          </a:p>
          <a:p>
            <a:pPr lvl="7"/>
            <a:r>
              <a:rPr lang="en-US" sz="2175" dirty="0">
                <a:solidFill>
                  <a:schemeClr val="bg1"/>
                </a:solidFill>
              </a:rPr>
              <a:t>An elected official, other than a statewide elected official</a:t>
            </a:r>
          </a:p>
          <a:p>
            <a:pPr lvl="7"/>
            <a:r>
              <a:rPr lang="en-US" sz="2175" dirty="0">
                <a:solidFill>
                  <a:schemeClr val="bg1"/>
                </a:solidFill>
              </a:rPr>
              <a:t>A property owner or an individual residing in the certification zone </a:t>
            </a:r>
          </a:p>
          <a:p>
            <a:pPr lvl="7"/>
            <a:r>
              <a:rPr lang="en-US" sz="2175" dirty="0">
                <a:solidFill>
                  <a:schemeClr val="bg1"/>
                </a:solidFill>
              </a:rPr>
              <a:t>A business entity located in the certification zone </a:t>
            </a:r>
          </a:p>
          <a:p>
            <a:pPr lvl="7"/>
            <a:r>
              <a:rPr lang="en-US" sz="2175" dirty="0">
                <a:solidFill>
                  <a:schemeClr val="bg1"/>
                </a:solidFill>
              </a:rPr>
              <a:t>A nonresident individual who owns or leases real property situated in the certification zone</a:t>
            </a:r>
          </a:p>
          <a:p>
            <a:pPr lvl="4"/>
            <a:endParaRPr lang="en-US" dirty="0" smtClean="0"/>
          </a:p>
          <a:p>
            <a:pPr marL="733806" lvl="3" inden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294967295"/>
          </p:nvPr>
        </p:nvSpPr>
        <p:spPr/>
        <p:txBody>
          <a:bodyPr/>
          <a:lstStyle/>
          <a:p>
            <a:fld id="{71BD9442-7015-4E1E-A751-FB3645ED61D5}" type="slidenum">
              <a:rPr lang="en-US" smtClean="0"/>
              <a:t>68</a:t>
            </a:fld>
            <a:endParaRPr lang="en-US" dirty="0"/>
          </a:p>
        </p:txBody>
      </p:sp>
    </p:spTree>
    <p:extLst>
      <p:ext uri="{BB962C8B-B14F-4D97-AF65-F5344CB8AC3E}">
        <p14:creationId xmlns:p14="http://schemas.microsoft.com/office/powerpoint/2010/main" val="37433236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67" y="1676400"/>
            <a:ext cx="8909516" cy="943514"/>
          </a:xfrm>
        </p:spPr>
        <p:txBody>
          <a:bodyPr>
            <a:noAutofit/>
          </a:bodyPr>
          <a:lstStyle/>
          <a:p>
            <a:pPr algn="ctr"/>
            <a:r>
              <a:rPr lang="en-US" sz="4050" dirty="0" smtClean="0">
                <a:solidFill>
                  <a:schemeClr val="bg1"/>
                </a:solidFill>
              </a:rPr>
              <a:t>SIGNIFICANT IMPACTS</a:t>
            </a:r>
            <a:r>
              <a:rPr lang="en-US" sz="4050" dirty="0">
                <a:solidFill>
                  <a:schemeClr val="bg1"/>
                </a:solidFill>
              </a:rPr>
              <a:t>?</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69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a:solidFill>
                  <a:schemeClr val="bg1"/>
                </a:solidFill>
                <a:effectLst/>
              </a:rPr>
              <a:t>A significant impact is defined as a residence or place of business being found in a different county based on the </a:t>
            </a:r>
            <a:r>
              <a:rPr lang="en-US" sz="1800" dirty="0" smtClean="0">
                <a:solidFill>
                  <a:schemeClr val="bg1"/>
                </a:solidFill>
                <a:effectLst/>
              </a:rPr>
              <a:t>re-established boundary.</a:t>
            </a:r>
            <a:endParaRPr lang="en-US" sz="1800" dirty="0">
              <a:solidFill>
                <a:schemeClr val="bg1"/>
              </a:solidFill>
            </a:endParaRPr>
          </a:p>
        </p:txBody>
      </p:sp>
      <p:sp>
        <p:nvSpPr>
          <p:cNvPr id="9" name="Title 1"/>
          <p:cNvSpPr txBox="1">
            <a:spLocks/>
          </p:cNvSpPr>
          <p:nvPr/>
        </p:nvSpPr>
        <p:spPr>
          <a:xfrm>
            <a:off x="774825" y="4495800"/>
            <a:ext cx="7620000"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bg1"/>
                </a:solidFill>
                <a:effectLst/>
              </a:rPr>
              <a:t>Reviewed Over 150 Properties Along the  12.5 Mile Section of Re-established Boundary:</a:t>
            </a:r>
          </a:p>
          <a:p>
            <a:pPr algn="ctr"/>
            <a:endParaRPr lang="en-US" sz="1800" dirty="0">
              <a:solidFill>
                <a:schemeClr val="bg1"/>
              </a:solidFill>
              <a:effectLst/>
            </a:endParaRPr>
          </a:p>
          <a:p>
            <a:pPr algn="ctr"/>
            <a:r>
              <a:rPr lang="en-US" sz="1800" dirty="0" smtClean="0">
                <a:solidFill>
                  <a:schemeClr val="bg1"/>
                </a:solidFill>
                <a:effectLst/>
              </a:rPr>
              <a:t>Determined 5 Significant Impacts</a:t>
            </a:r>
          </a:p>
          <a:p>
            <a:pPr algn="ctr"/>
            <a:r>
              <a:rPr lang="en-US" sz="1800" dirty="0" smtClean="0">
                <a:solidFill>
                  <a:schemeClr val="bg1"/>
                </a:solidFill>
                <a:effectLst/>
              </a:rPr>
              <a:t>With 4 being found in Florence</a:t>
            </a:r>
          </a:p>
          <a:p>
            <a:pPr algn="ctr"/>
            <a:r>
              <a:rPr lang="en-US" sz="1800" dirty="0" smtClean="0">
                <a:solidFill>
                  <a:schemeClr val="bg1"/>
                </a:solidFill>
                <a:effectLst/>
              </a:rPr>
              <a:t>And 1 being found in Williamsburg</a:t>
            </a:r>
            <a:endParaRPr lang="en-US" sz="1800" dirty="0">
              <a:solidFill>
                <a:schemeClr val="bg1"/>
              </a:solidFill>
            </a:endParaRPr>
          </a:p>
        </p:txBody>
      </p:sp>
    </p:spTree>
    <p:extLst>
      <p:ext uri="{BB962C8B-B14F-4D97-AF65-F5344CB8AC3E}">
        <p14:creationId xmlns:p14="http://schemas.microsoft.com/office/powerpoint/2010/main" val="267508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458200" cy="4572000"/>
          </a:xfrm>
        </p:spPr>
        <p:txBody>
          <a:bodyPr>
            <a:normAutofit/>
          </a:bodyPr>
          <a:lstStyle/>
          <a:p>
            <a:pPr marL="0" indent="0">
              <a:spcBef>
                <a:spcPts val="0"/>
              </a:spcBef>
              <a:buNone/>
            </a:pPr>
            <a:r>
              <a:rPr lang="en-US" dirty="0" smtClean="0">
                <a:solidFill>
                  <a:schemeClr val="tx2">
                    <a:lumMod val="75000"/>
                  </a:schemeClr>
                </a:solidFill>
              </a:rPr>
              <a:t>This is a list of the items used to prepare this current plat:</a:t>
            </a:r>
          </a:p>
          <a:p>
            <a:r>
              <a:rPr lang="en-US" dirty="0" smtClean="0">
                <a:solidFill>
                  <a:schemeClr val="tx2">
                    <a:lumMod val="75000"/>
                  </a:schemeClr>
                </a:solidFill>
              </a:rPr>
              <a:t> Field survey data; using modern surveying practices</a:t>
            </a:r>
          </a:p>
          <a:p>
            <a:r>
              <a:rPr lang="en-US" dirty="0" smtClean="0">
                <a:solidFill>
                  <a:schemeClr val="tx2">
                    <a:lumMod val="75000"/>
                  </a:schemeClr>
                </a:solidFill>
              </a:rPr>
              <a:t> Physical evidence on or near the subject county line</a:t>
            </a:r>
          </a:p>
          <a:p>
            <a:r>
              <a:rPr lang="en-US" dirty="0" smtClean="0">
                <a:solidFill>
                  <a:schemeClr val="tx2">
                    <a:lumMod val="75000"/>
                  </a:schemeClr>
                </a:solidFill>
              </a:rPr>
              <a:t> Reference material </a:t>
            </a:r>
          </a:p>
          <a:p>
            <a:pPr lvl="1"/>
            <a:r>
              <a:rPr lang="en-US" dirty="0" smtClean="0">
                <a:solidFill>
                  <a:schemeClr val="tx2">
                    <a:lumMod val="75000"/>
                  </a:schemeClr>
                </a:solidFill>
              </a:rPr>
              <a:t>South Carolina Code of Laws</a:t>
            </a:r>
          </a:p>
          <a:p>
            <a:pPr lvl="1"/>
            <a:r>
              <a:rPr lang="en-US" dirty="0" smtClean="0">
                <a:solidFill>
                  <a:schemeClr val="tx2">
                    <a:lumMod val="75000"/>
                  </a:schemeClr>
                </a:solidFill>
              </a:rPr>
              <a:t>S. C. Archive Documents</a:t>
            </a:r>
          </a:p>
          <a:p>
            <a:pPr lvl="1"/>
            <a:r>
              <a:rPr lang="en-US" dirty="0" smtClean="0">
                <a:solidFill>
                  <a:schemeClr val="tx2">
                    <a:lumMod val="75000"/>
                  </a:schemeClr>
                </a:solidFill>
              </a:rPr>
              <a:t>Plats of Record </a:t>
            </a:r>
          </a:p>
          <a:p>
            <a:pPr lvl="1"/>
            <a:r>
              <a:rPr lang="en-US" dirty="0" smtClean="0">
                <a:solidFill>
                  <a:schemeClr val="tx2">
                    <a:lumMod val="75000"/>
                  </a:schemeClr>
                </a:solidFill>
              </a:rPr>
              <a:t>SCDOT Highway Plans</a:t>
            </a:r>
          </a:p>
          <a:p>
            <a:pPr lvl="1"/>
            <a:r>
              <a:rPr lang="en-US" dirty="0" smtClean="0">
                <a:solidFill>
                  <a:schemeClr val="tx2">
                    <a:lumMod val="75000"/>
                  </a:schemeClr>
                </a:solidFill>
              </a:rPr>
              <a:t>USGS Quadrangle Maps</a:t>
            </a:r>
          </a:p>
          <a:p>
            <a:pPr lvl="1"/>
            <a:r>
              <a:rPr lang="en-US" dirty="0" smtClean="0">
                <a:solidFill>
                  <a:schemeClr val="tx2">
                    <a:lumMod val="75000"/>
                  </a:schemeClr>
                </a:solidFill>
              </a:rPr>
              <a:t>Soil Survey of Williamsburg County, SC</a:t>
            </a:r>
          </a:p>
          <a:p>
            <a:pPr lvl="1"/>
            <a:endParaRPr lang="en-US" dirty="0" smtClean="0">
              <a:solidFill>
                <a:schemeClr val="tx2">
                  <a:lumMod val="75000"/>
                </a:schemeClr>
              </a:solidFill>
            </a:endParaRPr>
          </a:p>
          <a:p>
            <a:endParaRPr lang="en-US" dirty="0" smtClean="0"/>
          </a:p>
          <a:p>
            <a:endParaRPr lang="en-US" dirty="0" smtClean="0"/>
          </a:p>
          <a:p>
            <a:endParaRPr lang="en-US" dirty="0"/>
          </a:p>
        </p:txBody>
      </p:sp>
      <p:sp>
        <p:nvSpPr>
          <p:cNvPr id="3" name="Title 2"/>
          <p:cNvSpPr>
            <a:spLocks noGrp="1"/>
          </p:cNvSpPr>
          <p:nvPr>
            <p:ph type="title"/>
          </p:nvPr>
        </p:nvSpPr>
        <p:spPr>
          <a:xfrm>
            <a:off x="152400" y="228600"/>
            <a:ext cx="8991600" cy="1219200"/>
          </a:xfrm>
        </p:spPr>
        <p:txBody>
          <a:bodyPr>
            <a:normAutofit/>
          </a:bodyPr>
          <a:lstStyle/>
          <a:p>
            <a:pPr algn="ctr"/>
            <a:r>
              <a:rPr lang="en-US" sz="2400" dirty="0" smtClean="0">
                <a:solidFill>
                  <a:schemeClr val="bg2"/>
                </a:solidFill>
              </a:rPr>
              <a:t>THE FLORENCE COUNTY ANNEXATION-</a:t>
            </a:r>
            <a:br>
              <a:rPr lang="en-US" sz="2400" dirty="0" smtClean="0">
                <a:solidFill>
                  <a:schemeClr val="bg2"/>
                </a:solidFill>
              </a:rPr>
            </a:br>
            <a:r>
              <a:rPr lang="en-US" sz="2400" dirty="0" smtClean="0">
                <a:solidFill>
                  <a:schemeClr val="bg2"/>
                </a:solidFill>
              </a:rPr>
              <a:t>WILLIAMSBURG COUNTY</a:t>
            </a:r>
            <a:endParaRPr lang="en-US"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85" y="2514600"/>
            <a:ext cx="8909516" cy="943514"/>
          </a:xfrm>
        </p:spPr>
        <p:txBody>
          <a:bodyPr>
            <a:noAutofit/>
          </a:bodyPr>
          <a:lstStyle/>
          <a:p>
            <a:pPr algn="ctr"/>
            <a:r>
              <a:rPr lang="en-US" sz="4050" dirty="0">
                <a:solidFill>
                  <a:schemeClr val="bg1"/>
                </a:solidFill>
              </a:rPr>
              <a:t>QUESTIONS?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70</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789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de of Laws cover.JPG"/>
          <p:cNvPicPr>
            <a:picLocks noGrp="1" noChangeAspect="1"/>
          </p:cNvPicPr>
          <p:nvPr>
            <p:ph idx="1"/>
          </p:nvPr>
        </p:nvPicPr>
        <p:blipFill>
          <a:blip r:embed="rId2" cstate="print"/>
          <a:stretch>
            <a:fillRect/>
          </a:stretch>
        </p:blipFill>
        <p:spPr>
          <a:xfrm>
            <a:off x="2895600" y="1295400"/>
            <a:ext cx="3450813" cy="5105400"/>
          </a:xfrm>
        </p:spPr>
      </p:pic>
      <p:sp>
        <p:nvSpPr>
          <p:cNvPr id="3" name="Title 2"/>
          <p:cNvSpPr>
            <a:spLocks noGrp="1"/>
          </p:cNvSpPr>
          <p:nvPr>
            <p:ph type="title"/>
          </p:nvPr>
        </p:nvSpPr>
        <p:spPr>
          <a:xfrm>
            <a:off x="457200" y="381000"/>
            <a:ext cx="8229600" cy="914400"/>
          </a:xfrm>
        </p:spPr>
        <p:txBody>
          <a:bodyPr>
            <a:normAutofit/>
          </a:bodyPr>
          <a:lstStyle/>
          <a:p>
            <a:pPr algn="ctr"/>
            <a:r>
              <a:rPr lang="en-US" sz="2400" dirty="0" smtClean="0">
                <a:solidFill>
                  <a:schemeClr val="bg2"/>
                </a:solidFill>
              </a:rPr>
              <a:t>THE FLORENCE COUNTY ANNEXATION- </a:t>
            </a:r>
            <a:br>
              <a:rPr lang="en-US" sz="2400" dirty="0" smtClean="0">
                <a:solidFill>
                  <a:schemeClr val="bg2"/>
                </a:solidFill>
              </a:rPr>
            </a:br>
            <a:r>
              <a:rPr lang="en-US" sz="2400" dirty="0" smtClean="0">
                <a:solidFill>
                  <a:schemeClr val="bg2"/>
                </a:solidFill>
              </a:rPr>
              <a:t>WILLIAMSBURG COUNTY</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8229600" cy="914400"/>
          </a:xfrm>
        </p:spPr>
        <p:txBody>
          <a:bodyPr>
            <a:normAutofit/>
          </a:bodyPr>
          <a:lstStyle/>
          <a:p>
            <a:pPr algn="ctr"/>
            <a:r>
              <a:rPr lang="en-US" sz="2400" dirty="0" smtClean="0">
                <a:solidFill>
                  <a:schemeClr val="bg2"/>
                </a:solidFill>
              </a:rPr>
              <a:t>The South Carolina Code of Laws-Florence County</a:t>
            </a:r>
            <a:endParaRPr lang="en-US" sz="2400" dirty="0"/>
          </a:p>
        </p:txBody>
      </p:sp>
      <p:pic>
        <p:nvPicPr>
          <p:cNvPr id="8" name="Content Placeholder 7" descr="COL-Flo Cnty-highlight.JPG"/>
          <p:cNvPicPr>
            <a:picLocks noGrp="1" noChangeAspect="1"/>
          </p:cNvPicPr>
          <p:nvPr>
            <p:ph idx="1"/>
          </p:nvPr>
        </p:nvPicPr>
        <p:blipFill>
          <a:blip r:embed="rId2" cstate="print"/>
          <a:stretch>
            <a:fillRect/>
          </a:stretch>
        </p:blipFill>
        <p:spPr>
          <a:xfrm>
            <a:off x="685800" y="1066800"/>
            <a:ext cx="7768491" cy="5410200"/>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29910</TotalTime>
  <Words>1808</Words>
  <Application>Microsoft Office PowerPoint</Application>
  <PresentationFormat>On-screen Show (4:3)</PresentationFormat>
  <Paragraphs>236</Paragraphs>
  <Slides>70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Cambria Math</vt:lpstr>
      <vt:lpstr>Constantia</vt:lpstr>
      <vt:lpstr>Wingdings 2</vt:lpstr>
      <vt:lpstr>Paper</vt:lpstr>
      <vt:lpstr>PORTION OF  FLORENCE  WILLIAMSBURG  COMMON BOUNDARY  RE-ESTABLISHMENT PRESENTATION October 24, 2016  Lake City, South Carolina</vt:lpstr>
      <vt:lpstr>SC Code of Law and Act 262 Of 2014</vt:lpstr>
      <vt:lpstr>PowerPoint Presentation</vt:lpstr>
      <vt:lpstr>Public Meeting Notification</vt:lpstr>
      <vt:lpstr>THE FLORENCE COUNTY ANNEXATION –  WILLIAMSBURG COUNTY</vt:lpstr>
      <vt:lpstr>PowerPoint Presentation</vt:lpstr>
      <vt:lpstr>THE FLORENCE COUNTY ANNEXATION- WILLIAMSBURG COUNTY</vt:lpstr>
      <vt:lpstr>THE FLORENCE COUNTY ANNEXATION-  WILLIAMSBURG COUNTY</vt:lpstr>
      <vt:lpstr>The South Carolina Code of Laws-Florence County</vt:lpstr>
      <vt:lpstr>The South Carolina Code of Laws-Williamsburg County</vt:lpstr>
      <vt:lpstr>PETITION FOR ANNEXATION OF A PORTION OF  FLORENCE COUNTY TO WILLIAMSBURG COUNTY</vt:lpstr>
      <vt:lpstr>PowerPoint Presentation</vt:lpstr>
      <vt:lpstr>1920’s Surveyors</vt:lpstr>
      <vt:lpstr>PowerPoint Presentation</vt:lpstr>
      <vt:lpstr>Map of Survey</vt:lpstr>
      <vt:lpstr> Lynches Creek along Old Georgetown Road to the  Road Intersection with Vox Highway </vt:lpstr>
      <vt:lpstr>Point of Beginning</vt:lpstr>
      <vt:lpstr>       Coggeshall-Wilson Plat                           1944 Aerial Photo</vt:lpstr>
      <vt:lpstr>       Coggeshall-Wilson Plat                       1928 Williamsburg                              County Soil Map</vt:lpstr>
      <vt:lpstr>   Lynches Creek and Old Georgetown Road</vt:lpstr>
      <vt:lpstr>   Lynches Creek and Old Georgetown Road-Aerial</vt:lpstr>
      <vt:lpstr>Map of Survey</vt:lpstr>
      <vt:lpstr>SCDOT Plans-Florence County Old Georgetown Road S 21-58</vt:lpstr>
      <vt:lpstr>SCDOT Plans-Florence County Old Georgetown Road S 21-58</vt:lpstr>
      <vt:lpstr>   County Line along the Old Georgetown Road</vt:lpstr>
      <vt:lpstr>SCDOT Plans-Aerial Comparison</vt:lpstr>
      <vt:lpstr>Aerial \ Soil –Coggeshall-Wilson Plat Comparison</vt:lpstr>
      <vt:lpstr>Aerial –Coggeshall-Wilson Plat Comparison</vt:lpstr>
      <vt:lpstr> Road Intersection with Vox Highway to current Cowhead Road</vt:lpstr>
      <vt:lpstr>Point of Beginning Section 2</vt:lpstr>
      <vt:lpstr>       Coggeshall-Wilson Plat – 1944 Aerial</vt:lpstr>
      <vt:lpstr>       Coggeshall-Wilson Plat – 1928 Soil</vt:lpstr>
      <vt:lpstr>   Old Farm Road</vt:lpstr>
      <vt:lpstr>   Quail Road (Florence)-Williamson Road (Williamsburg)</vt:lpstr>
      <vt:lpstr>   Arrowhead Road (Florence)</vt:lpstr>
      <vt:lpstr>   Blackberry Road (Williamsburg)</vt:lpstr>
      <vt:lpstr>   Whispering Pines Road  at Altman Road (Williamsburg)</vt:lpstr>
      <vt:lpstr>   St . James Road ( Florence-Williamsburg)</vt:lpstr>
      <vt:lpstr>   Intersection County Road s 45-84  with                                                          Cowhead( Florence) Cow Head (Williamsburg)</vt:lpstr>
      <vt:lpstr>   Intersection County Road s 45-84  with                                                          Cowhead( Florence) Cow Head (Williamsburg)</vt:lpstr>
      <vt:lpstr>   Intersection County Road  S 45-84  with                                                          Cowhead( Florence) Cow Head (Williamsburg)</vt:lpstr>
      <vt:lpstr>       Coggeshall-Wilson Plat</vt:lpstr>
      <vt:lpstr>Coggeshall-Wilson- 2015 Map of Survey</vt:lpstr>
      <vt:lpstr>PowerPoint Presentation</vt:lpstr>
      <vt:lpstr>       Coggeshall-Wilson Plat</vt:lpstr>
      <vt:lpstr>       Coggeshall-Wilson Plat</vt:lpstr>
      <vt:lpstr>PowerPoint Presentation</vt:lpstr>
      <vt:lpstr>PowerPoint Presentation</vt:lpstr>
      <vt:lpstr>Plat  Magnification</vt:lpstr>
      <vt:lpstr>SCDOT Plans- Highlighted comparison</vt:lpstr>
      <vt:lpstr> Road Intersection Cowhead Road along W. County Road (formally Kingstree Road) to Flannigan’s Creek</vt:lpstr>
      <vt:lpstr>Point of Beginning  Section 3</vt:lpstr>
      <vt:lpstr>   County Road  S 45-84 (Williamsburg)</vt:lpstr>
      <vt:lpstr>PowerPoint Presentation</vt:lpstr>
      <vt:lpstr>   County Road  S 45-40  and  S 45-430 (Williamsburg)</vt:lpstr>
      <vt:lpstr>PowerPoint Presentation</vt:lpstr>
      <vt:lpstr>2015 Map of Survey</vt:lpstr>
      <vt:lpstr>PowerPoint Presentation</vt:lpstr>
      <vt:lpstr>   County Road  S 45-40 (Williamsburg)</vt:lpstr>
      <vt:lpstr>PowerPoint Presentation</vt:lpstr>
      <vt:lpstr>   County Road  S 45-40 (Williamsburg)</vt:lpstr>
      <vt:lpstr>   County Road  S 45-40 (Williamsburg)</vt:lpstr>
      <vt:lpstr>   County Road  S 45-40 (Williamsburg)</vt:lpstr>
      <vt:lpstr>   Intersection of County Road  S 45-40 (Williamsburg)  and SC Highway 41/51</vt:lpstr>
      <vt:lpstr>   County Road  S 45-40 (Williamsburg) at Flanagan’s Creek   </vt:lpstr>
      <vt:lpstr>PowerPoint Presentation</vt:lpstr>
      <vt:lpstr>Act 262 of 2014 </vt:lpstr>
      <vt:lpstr>Act 262 of 2014 </vt:lpstr>
      <vt:lpstr>SIGNIFICANT IMPACTS?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Bonds</dc:creator>
  <cp:lastModifiedBy>David K. Ballard</cp:lastModifiedBy>
  <cp:revision>1119</cp:revision>
  <dcterms:created xsi:type="dcterms:W3CDTF">2015-10-26T20:56:22Z</dcterms:created>
  <dcterms:modified xsi:type="dcterms:W3CDTF">2016-11-03T18:22:55Z</dcterms:modified>
</cp:coreProperties>
</file>