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60" r:id="rId5"/>
    <p:sldId id="259" r:id="rId6"/>
    <p:sldId id="278" r:id="rId7"/>
    <p:sldId id="276" r:id="rId8"/>
    <p:sldId id="279"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316" r:id="rId42"/>
    <p:sldId id="317" r:id="rId43"/>
    <p:sldId id="318" r:id="rId44"/>
    <p:sldId id="319" r:id="rId45"/>
    <p:sldId id="326" r:id="rId46"/>
    <p:sldId id="325" r:id="rId47"/>
    <p:sldId id="324" r:id="rId48"/>
    <p:sldId id="335" r:id="rId49"/>
    <p:sldId id="336" r:id="rId50"/>
    <p:sldId id="337" r:id="rId51"/>
    <p:sldId id="338" r:id="rId52"/>
    <p:sldId id="339" r:id="rId53"/>
    <p:sldId id="327" r:id="rId54"/>
    <p:sldId id="328"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80" d="100"/>
          <a:sy n="180" d="100"/>
        </p:scale>
        <p:origin x="1254"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317EEDB-8C15-4D00-B390-0B98F04687CF}" type="datetimeFigureOut">
              <a:rPr lang="en-US" smtClean="0"/>
              <a:t>4/14/2017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6B4053D-960E-4CC0-A13F-7FABDE48D848}" type="slidenum">
              <a:rPr lang="en-US" smtClean="0"/>
              <a:t>‹#›</a:t>
            </a:fld>
            <a:endParaRPr lang="en-US"/>
          </a:p>
        </p:txBody>
      </p:sp>
    </p:spTree>
    <p:extLst>
      <p:ext uri="{BB962C8B-B14F-4D97-AF65-F5344CB8AC3E}">
        <p14:creationId xmlns:p14="http://schemas.microsoft.com/office/powerpoint/2010/main" val="341984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48</a:t>
            </a:fld>
            <a:endParaRPr lang="en-US" dirty="0"/>
          </a:p>
        </p:txBody>
      </p:sp>
    </p:spTree>
    <p:extLst>
      <p:ext uri="{BB962C8B-B14F-4D97-AF65-F5344CB8AC3E}">
        <p14:creationId xmlns:p14="http://schemas.microsoft.com/office/powerpoint/2010/main" val="30509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49</a:t>
            </a:fld>
            <a:endParaRPr lang="en-US" dirty="0"/>
          </a:p>
        </p:txBody>
      </p:sp>
    </p:spTree>
    <p:extLst>
      <p:ext uri="{BB962C8B-B14F-4D97-AF65-F5344CB8AC3E}">
        <p14:creationId xmlns:p14="http://schemas.microsoft.com/office/powerpoint/2010/main" val="167321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50</a:t>
            </a:fld>
            <a:endParaRPr lang="en-US">
              <a:solidFill>
                <a:prstClr val="black"/>
              </a:solidFill>
              <a:latin typeface="Calibri"/>
            </a:endParaRPr>
          </a:p>
        </p:txBody>
      </p:sp>
    </p:spTree>
    <p:extLst>
      <p:ext uri="{BB962C8B-B14F-4D97-AF65-F5344CB8AC3E}">
        <p14:creationId xmlns:p14="http://schemas.microsoft.com/office/powerpoint/2010/main" val="108866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51</a:t>
            </a:fld>
            <a:endParaRPr lang="en-US" dirty="0"/>
          </a:p>
        </p:txBody>
      </p:sp>
    </p:spTree>
    <p:extLst>
      <p:ext uri="{BB962C8B-B14F-4D97-AF65-F5344CB8AC3E}">
        <p14:creationId xmlns:p14="http://schemas.microsoft.com/office/powerpoint/2010/main" val="301129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52</a:t>
            </a:fld>
            <a:endParaRPr lang="en-US" dirty="0"/>
          </a:p>
        </p:txBody>
      </p:sp>
    </p:spTree>
    <p:extLst>
      <p:ext uri="{BB962C8B-B14F-4D97-AF65-F5344CB8AC3E}">
        <p14:creationId xmlns:p14="http://schemas.microsoft.com/office/powerpoint/2010/main" val="99386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5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709D0-E525-4184-9BA0-EA1B9138D928}"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72250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709D0-E525-4184-9BA0-EA1B9138D928}"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71332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709D0-E525-4184-9BA0-EA1B9138D928}"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04140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709D0-E525-4184-9BA0-EA1B9138D928}"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26243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709D0-E525-4184-9BA0-EA1B9138D928}"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17205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709D0-E525-4184-9BA0-EA1B9138D928}"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117920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709D0-E525-4184-9BA0-EA1B9138D928}" type="datetimeFigureOut">
              <a:rPr lang="en-US" smtClean="0"/>
              <a:t>4/14/2017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71730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709D0-E525-4184-9BA0-EA1B9138D928}" type="datetimeFigureOut">
              <a:rPr lang="en-US" smtClean="0"/>
              <a:t>4/14/2017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129345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709D0-E525-4184-9BA0-EA1B9138D928}" type="datetimeFigureOut">
              <a:rPr lang="en-US" smtClean="0"/>
              <a:t>4/14/2017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290235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709D0-E525-4184-9BA0-EA1B9138D928}"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369889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709D0-E525-4184-9BA0-EA1B9138D928}"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F346-F14C-4EA8-9303-F59A884815C6}" type="slidenum">
              <a:rPr lang="en-US" smtClean="0"/>
              <a:t>‹#›</a:t>
            </a:fld>
            <a:endParaRPr lang="en-US"/>
          </a:p>
        </p:txBody>
      </p:sp>
    </p:spTree>
    <p:extLst>
      <p:ext uri="{BB962C8B-B14F-4D97-AF65-F5344CB8AC3E}">
        <p14:creationId xmlns:p14="http://schemas.microsoft.com/office/powerpoint/2010/main" val="164421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709D0-E525-4184-9BA0-EA1B9138D928}" type="datetimeFigureOut">
              <a:rPr lang="en-US" smtClean="0"/>
              <a:t>4/14/2017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F346-F14C-4EA8-9303-F59A884815C6}" type="slidenum">
              <a:rPr lang="en-US" smtClean="0"/>
              <a:t>‹#›</a:t>
            </a:fld>
            <a:endParaRPr lang="en-US"/>
          </a:p>
        </p:txBody>
      </p:sp>
    </p:spTree>
    <p:extLst>
      <p:ext uri="{BB962C8B-B14F-4D97-AF65-F5344CB8AC3E}">
        <p14:creationId xmlns:p14="http://schemas.microsoft.com/office/powerpoint/2010/main" val="330248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0425"/>
            <a:ext cx="8686800" cy="1470025"/>
          </a:xfrm>
        </p:spPr>
        <p:txBody>
          <a:bodyPr>
            <a:noAutofit/>
          </a:bodyPr>
          <a:lstStyle/>
          <a:p>
            <a:r>
              <a:rPr lang="en-US" sz="4800" dirty="0" smtClean="0"/>
              <a:t>Cherokee – York County Line</a:t>
            </a:r>
            <a:endParaRPr lang="en-US" sz="4800" dirty="0"/>
          </a:p>
        </p:txBody>
      </p:sp>
      <p:sp>
        <p:nvSpPr>
          <p:cNvPr id="3" name="Subtitle 2"/>
          <p:cNvSpPr>
            <a:spLocks noGrp="1"/>
          </p:cNvSpPr>
          <p:nvPr>
            <p:ph type="subTitle" idx="1"/>
          </p:nvPr>
        </p:nvSpPr>
        <p:spPr>
          <a:xfrm>
            <a:off x="1371600" y="3352800"/>
            <a:ext cx="6248400" cy="1066800"/>
          </a:xfrm>
        </p:spPr>
        <p:txBody>
          <a:bodyPr/>
          <a:lstStyle/>
          <a:p>
            <a:r>
              <a:rPr lang="en-US" dirty="0" smtClean="0">
                <a:solidFill>
                  <a:schemeClr val="tx1"/>
                </a:solidFill>
              </a:rPr>
              <a:t>From Kings Creek to the clarified North Carolina Boundary</a:t>
            </a:r>
            <a:endParaRPr lang="en-US" dirty="0">
              <a:solidFill>
                <a:schemeClr val="tx1"/>
              </a:solidFill>
            </a:endParaRPr>
          </a:p>
        </p:txBody>
      </p:sp>
      <p:sp>
        <p:nvSpPr>
          <p:cNvPr id="4" name="TextBox 3"/>
          <p:cNvSpPr txBox="1"/>
          <p:nvPr/>
        </p:nvSpPr>
        <p:spPr>
          <a:xfrm>
            <a:off x="1143000" y="4648200"/>
            <a:ext cx="6477000" cy="769441"/>
          </a:xfrm>
          <a:prstGeom prst="rect">
            <a:avLst/>
          </a:prstGeom>
          <a:noFill/>
        </p:spPr>
        <p:txBody>
          <a:bodyPr wrap="square" rtlCol="0">
            <a:spAutoFit/>
          </a:bodyPr>
          <a:lstStyle/>
          <a:p>
            <a:pPr algn="ctr"/>
            <a:r>
              <a:rPr lang="en-US" sz="2000" i="1" dirty="0" smtClean="0">
                <a:latin typeface="Georgia" panose="02040502050405020303" pitchFamily="18" charset="0"/>
              </a:rPr>
              <a:t>Prepared by: </a:t>
            </a:r>
            <a:r>
              <a:rPr lang="en-US" sz="2400" i="1" dirty="0" smtClean="0">
                <a:latin typeface="Georgia" panose="02040502050405020303" pitchFamily="18" charset="0"/>
              </a:rPr>
              <a:t>CESI</a:t>
            </a:r>
          </a:p>
          <a:p>
            <a:pPr algn="ctr"/>
            <a:r>
              <a:rPr lang="en-US" sz="2000" i="1" dirty="0" smtClean="0">
                <a:latin typeface="Georgia" panose="02040502050405020303" pitchFamily="18" charset="0"/>
              </a:rPr>
              <a:t>2016</a:t>
            </a:r>
            <a:endParaRPr lang="en-US" sz="2000" i="1" dirty="0">
              <a:latin typeface="Georgia" panose="02040502050405020303" pitchFamily="18" charset="0"/>
            </a:endParaRPr>
          </a:p>
        </p:txBody>
      </p:sp>
    </p:spTree>
    <p:extLst>
      <p:ext uri="{BB962C8B-B14F-4D97-AF65-F5344CB8AC3E}">
        <p14:creationId xmlns:p14="http://schemas.microsoft.com/office/powerpoint/2010/main" val="1038107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05000" y="1143000"/>
            <a:ext cx="5638800" cy="3050855"/>
          </a:xfrm>
        </p:spPr>
      </p:pic>
      <p:sp>
        <p:nvSpPr>
          <p:cNvPr id="3" name="Content Placeholder 2"/>
          <p:cNvSpPr>
            <a:spLocks noGrp="1"/>
          </p:cNvSpPr>
          <p:nvPr>
            <p:ph sz="half" idx="2"/>
          </p:nvPr>
        </p:nvSpPr>
        <p:spPr>
          <a:xfrm>
            <a:off x="381000" y="4343400"/>
            <a:ext cx="8305800" cy="2362200"/>
          </a:xfrm>
        </p:spPr>
        <p:txBody>
          <a:bodyPr/>
          <a:lstStyle/>
          <a:p>
            <a:r>
              <a:rPr lang="en-US" dirty="0" smtClean="0"/>
              <a:t>The intersecting bearings to the “Old Monument” provide both a distance and orientation</a:t>
            </a:r>
          </a:p>
          <a:p>
            <a:r>
              <a:rPr lang="en-US" dirty="0" smtClean="0"/>
              <a:t>The resulting alignment of “Segment 1” corresponds well with the roads and other general features shown on the plat</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0600" y="1447800"/>
            <a:ext cx="7125468" cy="3526029"/>
          </a:xfrm>
        </p:spPr>
      </p:pic>
      <p:sp>
        <p:nvSpPr>
          <p:cNvPr id="3" name="Content Placeholder 2"/>
          <p:cNvSpPr>
            <a:spLocks noGrp="1"/>
          </p:cNvSpPr>
          <p:nvPr>
            <p:ph sz="half" idx="2"/>
          </p:nvPr>
        </p:nvSpPr>
        <p:spPr>
          <a:xfrm>
            <a:off x="381000" y="5029200"/>
            <a:ext cx="8305800" cy="1676400"/>
          </a:xfrm>
        </p:spPr>
        <p:txBody>
          <a:bodyPr>
            <a:normAutofit fontScale="92500" lnSpcReduction="10000"/>
          </a:bodyPr>
          <a:lstStyle/>
          <a:p>
            <a:r>
              <a:rPr lang="en-US" dirty="0" smtClean="0"/>
              <a:t>The closest “hard” point to the corner is the stream crossing at 220 (out of 228 total) chains</a:t>
            </a:r>
          </a:p>
          <a:p>
            <a:r>
              <a:rPr lang="en-US" dirty="0" smtClean="0"/>
              <a:t>Corner calculated on the alignment and 528’ (8 chains) from the creek</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sz="half" idx="1"/>
          </p:nvPr>
        </p:nvSpPr>
        <p:spPr>
          <a:xfrm>
            <a:off x="457200" y="1600200"/>
            <a:ext cx="8229600" cy="4038601"/>
          </a:xfrm>
        </p:spPr>
        <p:txBody>
          <a:bodyPr/>
          <a:lstStyle/>
          <a:p>
            <a:r>
              <a:rPr lang="en-US" dirty="0" smtClean="0"/>
              <a:t>The calculated corner fell squarely on top of a side ridge to the main ridge</a:t>
            </a:r>
          </a:p>
          <a:p>
            <a:r>
              <a:rPr lang="en-US" dirty="0" smtClean="0"/>
              <a:t>We checked for a “large pine” but the largest one we found would have been only 5” DBA at the time of the 1920 survey</a:t>
            </a:r>
          </a:p>
          <a:p>
            <a:endParaRPr lang="en-US"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8200" y="4294690"/>
            <a:ext cx="2514600" cy="188595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4294690"/>
            <a:ext cx="2514600" cy="18859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4294690"/>
            <a:ext cx="2514600" cy="1885950"/>
          </a:xfrm>
          <a:prstGeom prst="rect">
            <a:avLst/>
          </a:prstGeom>
        </p:spPr>
      </p:pic>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The distance north (along the old township line) to the State Line checked within 162’ (less than 1.5% difference)</a:t>
            </a:r>
          </a:p>
          <a:p>
            <a:r>
              <a:rPr lang="en-US" dirty="0" smtClean="0"/>
              <a:t>The distance to the center of the “old Apple road” checked within 263’ (less than 1.75% difference)</a:t>
            </a:r>
          </a:p>
          <a:p>
            <a:r>
              <a:rPr lang="en-US" dirty="0" smtClean="0"/>
              <a:t>The resulting area was 1.9977 square miles (as opposed to plat area of 2 sq. mi.)</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447800"/>
            <a:ext cx="8431275" cy="2082599"/>
          </a:xfrm>
        </p:spPr>
      </p:pic>
      <p:sp>
        <p:nvSpPr>
          <p:cNvPr id="3" name="Content Placeholder 2"/>
          <p:cNvSpPr>
            <a:spLocks noGrp="1"/>
          </p:cNvSpPr>
          <p:nvPr>
            <p:ph sz="half" idx="2"/>
          </p:nvPr>
        </p:nvSpPr>
        <p:spPr>
          <a:xfrm>
            <a:off x="457200" y="3581400"/>
            <a:ext cx="8458200" cy="3048000"/>
          </a:xfrm>
        </p:spPr>
        <p:txBody>
          <a:bodyPr>
            <a:normAutofit lnSpcReduction="10000"/>
          </a:bodyPr>
          <a:lstStyle/>
          <a:p>
            <a:r>
              <a:rPr lang="en-US" dirty="0" smtClean="0"/>
              <a:t>The line “Due East” from the Old Monument (shown more clearly on School District Maps #2 and #17) measures within 57’ (a difference of  1.0%)</a:t>
            </a:r>
          </a:p>
          <a:p>
            <a:r>
              <a:rPr lang="en-US" dirty="0" smtClean="0"/>
              <a:t>A bearing matching “Due East” from near the “</a:t>
            </a:r>
            <a:r>
              <a:rPr lang="en-US" dirty="0"/>
              <a:t>O</a:t>
            </a:r>
            <a:r>
              <a:rPr lang="en-US" dirty="0" smtClean="0"/>
              <a:t>ld Monument” crosses the intersecting creeks as shown on the plat</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219200"/>
            <a:ext cx="7238999" cy="1788095"/>
          </a:xfrm>
        </p:spPr>
      </p:pic>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4400" y="2971800"/>
            <a:ext cx="7287118" cy="178276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4783573"/>
            <a:ext cx="2433918" cy="15712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384" y="4783572"/>
            <a:ext cx="3409974" cy="1571263"/>
          </a:xfrm>
          <a:prstGeom prst="rect">
            <a:avLst/>
          </a:prstGeom>
        </p:spPr>
      </p:pic>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111" y="1524000"/>
            <a:ext cx="8583655" cy="4218273"/>
          </a:xfrm>
        </p:spPr>
      </p:pic>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1219200"/>
            <a:ext cx="6705599" cy="5110632"/>
          </a:xfrm>
        </p:spPr>
      </p:pic>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u="sng" dirty="0" smtClean="0"/>
              <a:t>1868 Township Law and York County, SC</a:t>
            </a:r>
            <a:r>
              <a:rPr lang="en-US" dirty="0" smtClean="0"/>
              <a:t> by Robert Jerald L. West states that the common southern corner of Cherokee and Kings Mountain townships was in Henderson Borders’ field</a:t>
            </a:r>
          </a:p>
          <a:p>
            <a:r>
              <a:rPr lang="en-US" dirty="0" smtClean="0"/>
              <a:t>Research failed to locate Henderson Borders property in the vicinity of Smyrna</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normAutofit lnSpcReduction="10000"/>
          </a:bodyPr>
          <a:lstStyle/>
          <a:p>
            <a:r>
              <a:rPr lang="en-US" dirty="0" smtClean="0"/>
              <a:t>Additional research with the Historical Center of York County located school district maps for the western part of York County, first surveyed in 1913 and revised in 1915 and 1916</a:t>
            </a:r>
          </a:p>
          <a:p>
            <a:r>
              <a:rPr lang="en-US" dirty="0" smtClean="0"/>
              <a:t>Wanda Fowler, Researcher, emailed PDFs of these drawings to CESI</a:t>
            </a:r>
          </a:p>
          <a:p>
            <a:r>
              <a:rPr lang="en-US" dirty="0" smtClean="0"/>
              <a:t>The school district maps appear to all be by one surveyor – J. L. Stacy</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Cherokee-York County Line</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312866"/>
            <a:ext cx="7239000" cy="5517161"/>
          </a:xfrm>
          <a:prstGeom prst="rect">
            <a:avLst/>
          </a:prstGeom>
        </p:spPr>
      </p:pic>
    </p:spTree>
    <p:extLst>
      <p:ext uri="{BB962C8B-B14F-4D97-AF65-F5344CB8AC3E}">
        <p14:creationId xmlns:p14="http://schemas.microsoft.com/office/powerpoint/2010/main" val="696698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116199"/>
            <a:ext cx="5181600" cy="5494801"/>
          </a:xfrm>
        </p:spPr>
      </p:pic>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0623" y="1219200"/>
            <a:ext cx="3204177" cy="5486400"/>
          </a:xfrm>
        </p:spPr>
      </p:pic>
      <p:sp>
        <p:nvSpPr>
          <p:cNvPr id="4" name="Content Placeholder 3"/>
          <p:cNvSpPr>
            <a:spLocks noGrp="1"/>
          </p:cNvSpPr>
          <p:nvPr>
            <p:ph sz="half" idx="2"/>
          </p:nvPr>
        </p:nvSpPr>
        <p:spPr>
          <a:xfrm>
            <a:off x="4191000" y="1219200"/>
            <a:ext cx="4495800" cy="5486400"/>
          </a:xfrm>
        </p:spPr>
        <p:txBody>
          <a:bodyPr/>
          <a:lstStyle/>
          <a:p>
            <a:r>
              <a:rPr lang="en-US" dirty="0" smtClean="0"/>
              <a:t>School District Map #17 offers a lot of generalized information along its more than 5 mile length, but nothing definitive to allow a precise determination of the county (old township) line</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8696" y="1600200"/>
            <a:ext cx="7662807" cy="2743200"/>
          </a:xfrm>
        </p:spPr>
      </p:pic>
      <p:sp>
        <p:nvSpPr>
          <p:cNvPr id="3" name="Content Placeholder 2"/>
          <p:cNvSpPr>
            <a:spLocks noGrp="1"/>
          </p:cNvSpPr>
          <p:nvPr>
            <p:ph sz="half" idx="2"/>
          </p:nvPr>
        </p:nvSpPr>
        <p:spPr>
          <a:xfrm>
            <a:off x="533400" y="4343400"/>
            <a:ext cx="8153400" cy="2362200"/>
          </a:xfrm>
        </p:spPr>
        <p:txBody>
          <a:bodyPr>
            <a:normAutofit/>
          </a:bodyPr>
          <a:lstStyle/>
          <a:p>
            <a:r>
              <a:rPr lang="en-US" dirty="0" smtClean="0"/>
              <a:t>School District Map #44 shows the district line leaving the county line near the Smyrna-Piedmont Road and traversing around roughly 400 acres of Cherokee County to be included as part of School District #44</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33600" y="1143000"/>
            <a:ext cx="4800600" cy="3369250"/>
          </a:xfrm>
        </p:spPr>
      </p:pic>
      <p:sp>
        <p:nvSpPr>
          <p:cNvPr id="3" name="Content Placeholder 2"/>
          <p:cNvSpPr>
            <a:spLocks noGrp="1"/>
          </p:cNvSpPr>
          <p:nvPr>
            <p:ph sz="half" idx="2"/>
          </p:nvPr>
        </p:nvSpPr>
        <p:spPr>
          <a:xfrm>
            <a:off x="609600" y="4495800"/>
            <a:ext cx="8229600" cy="2362200"/>
          </a:xfrm>
        </p:spPr>
        <p:txBody>
          <a:bodyPr>
            <a:normAutofit fontScale="92500"/>
          </a:bodyPr>
          <a:lstStyle/>
          <a:p>
            <a:r>
              <a:rPr lang="en-US" dirty="0" smtClean="0"/>
              <a:t>But it also shows the school district cornering on a “Pine Stump” just east of the road and W. T. </a:t>
            </a:r>
            <a:r>
              <a:rPr lang="en-US" dirty="0" err="1" smtClean="0"/>
              <a:t>Hartness</a:t>
            </a:r>
            <a:r>
              <a:rPr lang="en-US" dirty="0" smtClean="0"/>
              <a:t> house – and just west of the county line</a:t>
            </a:r>
          </a:p>
          <a:p>
            <a:r>
              <a:rPr lang="en-US" dirty="0" smtClean="0"/>
              <a:t>This graphical representation is the </a:t>
            </a:r>
            <a:r>
              <a:rPr lang="en-US" u="sng" dirty="0" smtClean="0"/>
              <a:t>most accurate</a:t>
            </a:r>
            <a:r>
              <a:rPr lang="en-US" dirty="0" smtClean="0"/>
              <a:t> information we have to locate this end of Segment 2</a:t>
            </a:r>
          </a:p>
          <a:p>
            <a:endParaRPr lang="en-US" dirty="0"/>
          </a:p>
        </p:txBody>
      </p:sp>
    </p:spTree>
    <p:extLst>
      <p:ext uri="{BB962C8B-B14F-4D97-AF65-F5344CB8AC3E}">
        <p14:creationId xmlns:p14="http://schemas.microsoft.com/office/powerpoint/2010/main" val="4041231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219200"/>
            <a:ext cx="7239000" cy="259148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71600" y="3581400"/>
            <a:ext cx="6172200" cy="3145258"/>
          </a:xfrm>
        </p:spPr>
      </p:pic>
    </p:spTree>
    <p:extLst>
      <p:ext uri="{BB962C8B-B14F-4D97-AF65-F5344CB8AC3E}">
        <p14:creationId xmlns:p14="http://schemas.microsoft.com/office/powerpoint/2010/main" val="983627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On the previous slide the blue line on the lower image is a plot of the  bearings and distances from the School District #44 map overlain on current GIS information</a:t>
            </a:r>
          </a:p>
          <a:p>
            <a:r>
              <a:rPr lang="en-US" dirty="0" smtClean="0"/>
              <a:t>From this it is obvious that most bend points were existing property corners in 1913-1916, and most are still there today</a:t>
            </a:r>
          </a:p>
          <a:p>
            <a:r>
              <a:rPr lang="en-US" dirty="0" smtClean="0"/>
              <a:t>And, the “Pine Stump” is one of them</a:t>
            </a:r>
            <a:endParaRPr lang="en-US" dirty="0"/>
          </a:p>
        </p:txBody>
      </p:sp>
    </p:spTree>
    <p:extLst>
      <p:ext uri="{BB962C8B-B14F-4D97-AF65-F5344CB8AC3E}">
        <p14:creationId xmlns:p14="http://schemas.microsoft.com/office/powerpoint/2010/main" val="2596397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295400"/>
            <a:ext cx="4863147" cy="3670849"/>
          </a:xfrm>
        </p:spPr>
      </p:pic>
      <p:sp>
        <p:nvSpPr>
          <p:cNvPr id="3" name="Content Placeholder 2"/>
          <p:cNvSpPr>
            <a:spLocks noGrp="1"/>
          </p:cNvSpPr>
          <p:nvPr>
            <p:ph sz="half" idx="2"/>
          </p:nvPr>
        </p:nvSpPr>
        <p:spPr>
          <a:xfrm>
            <a:off x="304800" y="4800600"/>
            <a:ext cx="8534400" cy="1981200"/>
          </a:xfrm>
        </p:spPr>
        <p:txBody>
          <a:bodyPr>
            <a:normAutofit/>
          </a:bodyPr>
          <a:lstStyle/>
          <a:p>
            <a:r>
              <a:rPr lang="en-US" dirty="0" smtClean="0"/>
              <a:t>From the School District #44 map we scaled the distance from “Pine Stump” to county line and then created a point at that same distance from the ½” Iron Pipe to establish Segment 2’s alignment</a:t>
            </a:r>
            <a:endParaRPr lang="en-US" dirty="0"/>
          </a:p>
        </p:txBody>
      </p:sp>
      <p:sp>
        <p:nvSpPr>
          <p:cNvPr id="6" name="TextBox 5"/>
          <p:cNvSpPr txBox="1"/>
          <p:nvPr/>
        </p:nvSpPr>
        <p:spPr>
          <a:xfrm>
            <a:off x="5181600" y="1219201"/>
            <a:ext cx="3810000" cy="396240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From our research we determined that the ½” Iron Pipe, shown here, is the perpetuated corner of the “Pine Stump”</a:t>
            </a:r>
          </a:p>
          <a:p>
            <a:pPr marL="285750" indent="-285750">
              <a:buFont typeface="Arial" panose="020B0604020202020204" pitchFamily="34" charset="0"/>
              <a:buChar char="•"/>
            </a:pPr>
            <a:r>
              <a:rPr lang="en-US" sz="2800" dirty="0" smtClean="0"/>
              <a:t>Our field staff located this corner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87790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237527"/>
            <a:ext cx="6998675" cy="5333999"/>
          </a:xfrm>
          <a:prstGeom prst="rect">
            <a:avLst/>
          </a:prstGeom>
        </p:spPr>
      </p:pic>
    </p:spTree>
    <p:extLst>
      <p:ext uri="{BB962C8B-B14F-4D97-AF65-F5344CB8AC3E}">
        <p14:creationId xmlns:p14="http://schemas.microsoft.com/office/powerpoint/2010/main" val="1854355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447800"/>
            <a:ext cx="4038600" cy="156153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3048000"/>
            <a:ext cx="4267200" cy="3554083"/>
          </a:xfrm>
        </p:spPr>
      </p:pic>
      <p:sp>
        <p:nvSpPr>
          <p:cNvPr id="7" name="TextBox 6"/>
          <p:cNvSpPr txBox="1"/>
          <p:nvPr/>
        </p:nvSpPr>
        <p:spPr>
          <a:xfrm>
            <a:off x="4800600" y="1524000"/>
            <a:ext cx="38100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Both the “Pine knot land corner” and “Stone, </a:t>
            </a:r>
            <a:r>
              <a:rPr lang="en-US" sz="2800" dirty="0" err="1" smtClean="0"/>
              <a:t>Whitesides-Hanna,s</a:t>
            </a:r>
            <a:r>
              <a:rPr lang="en-US" sz="2800" dirty="0" smtClean="0"/>
              <a:t>” are still property corners today</a:t>
            </a:r>
          </a:p>
          <a:p>
            <a:pPr marL="285750" indent="-285750">
              <a:buFont typeface="Arial" panose="020B0604020202020204" pitchFamily="34" charset="0"/>
              <a:buChar char="•"/>
            </a:pPr>
            <a:r>
              <a:rPr lang="en-US" sz="2800" dirty="0" smtClean="0"/>
              <a:t>Current descriptions (1983) still describe the second one as “Large Stone”</a:t>
            </a:r>
            <a:endParaRPr lang="en-US" sz="2800" dirty="0"/>
          </a:p>
        </p:txBody>
      </p:sp>
    </p:spTree>
    <p:extLst>
      <p:ext uri="{BB962C8B-B14F-4D97-AF65-F5344CB8AC3E}">
        <p14:creationId xmlns:p14="http://schemas.microsoft.com/office/powerpoint/2010/main" val="3825759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828800"/>
            <a:ext cx="2928564" cy="452596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67200" y="3200400"/>
            <a:ext cx="4038600" cy="3028950"/>
          </a:xfrm>
        </p:spPr>
      </p:pic>
      <p:sp>
        <p:nvSpPr>
          <p:cNvPr id="7" name="TextBox 6"/>
          <p:cNvSpPr txBox="1"/>
          <p:nvPr/>
        </p:nvSpPr>
        <p:spPr>
          <a:xfrm>
            <a:off x="4267200" y="1295400"/>
            <a:ext cx="38862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It is a </a:t>
            </a:r>
            <a:r>
              <a:rPr lang="en-US" sz="2800" u="sng" dirty="0" smtClean="0"/>
              <a:t>large</a:t>
            </a:r>
            <a:r>
              <a:rPr lang="en-US" sz="2800" dirty="0" smtClean="0"/>
              <a:t> stone!</a:t>
            </a:r>
          </a:p>
          <a:p>
            <a:pPr marL="457200" indent="-457200">
              <a:buFont typeface="Arial" panose="020B0604020202020204" pitchFamily="34" charset="0"/>
              <a:buChar char="•"/>
            </a:pPr>
            <a:r>
              <a:rPr lang="en-US" sz="2800" dirty="0" smtClean="0"/>
              <a:t>Distance to “Pine knot” checks within less than 0.5%</a:t>
            </a:r>
            <a:endParaRPr lang="en-US" sz="2800" dirty="0"/>
          </a:p>
        </p:txBody>
      </p:sp>
    </p:spTree>
    <p:extLst>
      <p:ext uri="{BB962C8B-B14F-4D97-AF65-F5344CB8AC3E}">
        <p14:creationId xmlns:p14="http://schemas.microsoft.com/office/powerpoint/2010/main" val="4116265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6" name="Content Placeholder 5"/>
          <p:cNvSpPr>
            <a:spLocks noGrp="1"/>
          </p:cNvSpPr>
          <p:nvPr>
            <p:ph idx="1"/>
          </p:nvPr>
        </p:nvSpPr>
        <p:spPr/>
        <p:txBody>
          <a:bodyPr/>
          <a:lstStyle/>
          <a:p>
            <a:r>
              <a:rPr lang="en-US" dirty="0" smtClean="0"/>
              <a:t>York County was created in 1785 with the Broad River as its western boundary</a:t>
            </a:r>
          </a:p>
          <a:p>
            <a:r>
              <a:rPr lang="en-US" dirty="0" smtClean="0"/>
              <a:t>Cherokee County was formed in 1897 from parts of Spartanburg, Union, and York counties</a:t>
            </a:r>
          </a:p>
          <a:p>
            <a:r>
              <a:rPr lang="en-US" dirty="0" smtClean="0"/>
              <a:t>Cherokee Township, York County, became the northeastern corner of Cherokee County, SC</a:t>
            </a:r>
            <a:endParaRPr lang="en-US" dirty="0"/>
          </a:p>
        </p:txBody>
      </p:sp>
    </p:spTree>
    <p:extLst>
      <p:ext uri="{BB962C8B-B14F-4D97-AF65-F5344CB8AC3E}">
        <p14:creationId xmlns:p14="http://schemas.microsoft.com/office/powerpoint/2010/main" val="458934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98348" y="1601724"/>
            <a:ext cx="8147304" cy="3197352"/>
          </a:xfrm>
        </p:spPr>
      </p:pic>
      <p:sp>
        <p:nvSpPr>
          <p:cNvPr id="7" name="Content Placeholder 6"/>
          <p:cNvSpPr>
            <a:spLocks noGrp="1"/>
          </p:cNvSpPr>
          <p:nvPr>
            <p:ph sz="half" idx="2"/>
          </p:nvPr>
        </p:nvSpPr>
        <p:spPr>
          <a:xfrm>
            <a:off x="457200" y="4800600"/>
            <a:ext cx="8382000" cy="1828800"/>
          </a:xfrm>
        </p:spPr>
        <p:txBody>
          <a:bodyPr>
            <a:normAutofit/>
          </a:bodyPr>
          <a:lstStyle/>
          <a:p>
            <a:r>
              <a:rPr lang="en-US" dirty="0" smtClean="0"/>
              <a:t>Following the map west our research and field work found a ¾” Iron Pipe in a Stone Pile at the location we determined should have been the “P. Oak”</a:t>
            </a:r>
            <a:endParaRPr lang="en-US" dirty="0"/>
          </a:p>
        </p:txBody>
      </p:sp>
    </p:spTree>
    <p:extLst>
      <p:ext uri="{BB962C8B-B14F-4D97-AF65-F5344CB8AC3E}">
        <p14:creationId xmlns:p14="http://schemas.microsoft.com/office/powerpoint/2010/main" val="591711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1371600"/>
            <a:ext cx="3657600" cy="534354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332100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sz="half" idx="1"/>
          </p:nvPr>
        </p:nvSpPr>
        <p:spPr>
          <a:xfrm>
            <a:off x="457200" y="1600201"/>
            <a:ext cx="8077200" cy="2285999"/>
          </a:xfrm>
        </p:spPr>
        <p:txBody>
          <a:bodyPr>
            <a:normAutofit/>
          </a:bodyPr>
          <a:lstStyle/>
          <a:p>
            <a:r>
              <a:rPr lang="en-US" dirty="0" smtClean="0"/>
              <a:t>From that point we continued to use the bearings and distances on the School District #44 map to establish a calculated point for the “Stake” on the county line where District #44 corners with School District #18</a:t>
            </a:r>
            <a:endParaRPr lang="en-US"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0" y="3886200"/>
            <a:ext cx="7543799" cy="2700596"/>
          </a:xfrm>
        </p:spPr>
      </p:pic>
    </p:spTree>
    <p:extLst>
      <p:ext uri="{BB962C8B-B14F-4D97-AF65-F5344CB8AC3E}">
        <p14:creationId xmlns:p14="http://schemas.microsoft.com/office/powerpoint/2010/main" val="4086562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06766"/>
            <a:ext cx="4038600" cy="3112830"/>
          </a:xfrm>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1639" y="2286000"/>
            <a:ext cx="4394145" cy="3124200"/>
          </a:xfrm>
        </p:spPr>
      </p:pic>
    </p:spTree>
    <p:extLst>
      <p:ext uri="{BB962C8B-B14F-4D97-AF65-F5344CB8AC3E}">
        <p14:creationId xmlns:p14="http://schemas.microsoft.com/office/powerpoint/2010/main" val="2825027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3124199"/>
            <a:ext cx="7467600" cy="3629031"/>
          </a:xfrm>
        </p:spPr>
      </p:pic>
      <p:sp>
        <p:nvSpPr>
          <p:cNvPr id="3" name="Content Placeholder 2"/>
          <p:cNvSpPr>
            <a:spLocks noGrp="1"/>
          </p:cNvSpPr>
          <p:nvPr>
            <p:ph sz="half" idx="2"/>
          </p:nvPr>
        </p:nvSpPr>
        <p:spPr>
          <a:xfrm>
            <a:off x="304800" y="1600201"/>
            <a:ext cx="8382000" cy="1295400"/>
          </a:xfrm>
        </p:spPr>
        <p:txBody>
          <a:bodyPr>
            <a:normAutofit lnSpcReduction="10000"/>
          </a:bodyPr>
          <a:lstStyle/>
          <a:p>
            <a:r>
              <a:rPr lang="en-US" dirty="0" smtClean="0"/>
              <a:t>We then followed the map and intersected Kings Creek using the creek centerline as determined by </a:t>
            </a:r>
            <a:r>
              <a:rPr lang="en-US" dirty="0" err="1" smtClean="0"/>
              <a:t>orthophotography</a:t>
            </a:r>
            <a:endParaRPr lang="en-US" dirty="0"/>
          </a:p>
        </p:txBody>
      </p:sp>
    </p:spTree>
    <p:extLst>
      <p:ext uri="{BB962C8B-B14F-4D97-AF65-F5344CB8AC3E}">
        <p14:creationId xmlns:p14="http://schemas.microsoft.com/office/powerpoint/2010/main" val="2104731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Stacy did not survey (“not run”) this last line, but was shown another point further up Kings Creek as the starting point for the county line</a:t>
            </a:r>
          </a:p>
          <a:p>
            <a:r>
              <a:rPr lang="en-US" dirty="0" smtClean="0"/>
              <a:t>He determined that the starting point he was shown was incorrect and calculated the correct point for the county line in Kings Creek </a:t>
            </a:r>
          </a:p>
          <a:p>
            <a:r>
              <a:rPr lang="en-US" dirty="0" smtClean="0"/>
              <a:t>His map states “it must be about 21.00 chains down creek”</a:t>
            </a:r>
            <a:endParaRPr lang="en-US" dirty="0"/>
          </a:p>
        </p:txBody>
      </p:sp>
    </p:spTree>
    <p:extLst>
      <p:ext uri="{BB962C8B-B14F-4D97-AF65-F5344CB8AC3E}">
        <p14:creationId xmlns:p14="http://schemas.microsoft.com/office/powerpoint/2010/main" val="2714421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260" y="1524000"/>
            <a:ext cx="7883740" cy="4658784"/>
          </a:xfrm>
        </p:spPr>
      </p:pic>
    </p:spTree>
    <p:extLst>
      <p:ext uri="{BB962C8B-B14F-4D97-AF65-F5344CB8AC3E}">
        <p14:creationId xmlns:p14="http://schemas.microsoft.com/office/powerpoint/2010/main" val="1906309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We believe the point Stacy was shown was the intersection of Kings Creek and Beech Branch</a:t>
            </a:r>
          </a:p>
          <a:p>
            <a:r>
              <a:rPr lang="en-US" dirty="0" smtClean="0"/>
              <a:t>Measuring from </a:t>
            </a:r>
            <a:r>
              <a:rPr lang="en-US" dirty="0" err="1" smtClean="0"/>
              <a:t>orthophotographs</a:t>
            </a:r>
            <a:r>
              <a:rPr lang="en-US" dirty="0" smtClean="0"/>
              <a:t> the county corner we have calculated from Stacy’s map is 1360’ (20.6 chains) down Kings Creek from its intersection with Beech Branch</a:t>
            </a:r>
            <a:endParaRPr lang="en-US" dirty="0"/>
          </a:p>
        </p:txBody>
      </p:sp>
    </p:spTree>
    <p:extLst>
      <p:ext uri="{BB962C8B-B14F-4D97-AF65-F5344CB8AC3E}">
        <p14:creationId xmlns:p14="http://schemas.microsoft.com/office/powerpoint/2010/main" val="3566422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0645" y="1752600"/>
            <a:ext cx="4833099" cy="3625222"/>
          </a:xfrm>
        </p:spPr>
      </p:pic>
      <p:sp>
        <p:nvSpPr>
          <p:cNvPr id="4" name="Content Placeholder 3"/>
          <p:cNvSpPr>
            <a:spLocks noGrp="1"/>
          </p:cNvSpPr>
          <p:nvPr>
            <p:ph sz="half" idx="2"/>
          </p:nvPr>
        </p:nvSpPr>
        <p:spPr>
          <a:xfrm>
            <a:off x="5029200" y="1371600"/>
            <a:ext cx="3657600" cy="5334000"/>
          </a:xfrm>
        </p:spPr>
        <p:txBody>
          <a:bodyPr/>
          <a:lstStyle/>
          <a:p>
            <a:r>
              <a:rPr lang="en-US" dirty="0" smtClean="0"/>
              <a:t>Stacy’s map gave us the location of Segment 3 from the “Large Stone” west to Kings </a:t>
            </a:r>
            <a:br>
              <a:rPr lang="en-US" dirty="0" smtClean="0"/>
            </a:br>
            <a:r>
              <a:rPr lang="en-US" dirty="0" smtClean="0"/>
              <a:t>Creek</a:t>
            </a:r>
          </a:p>
          <a:p>
            <a:r>
              <a:rPr lang="en-US" dirty="0" smtClean="0"/>
              <a:t>We now needed to calculate the county line east from the “Large Stone” to the intersection with Segment 2</a:t>
            </a:r>
            <a:endParaRPr lang="en-US" dirty="0"/>
          </a:p>
        </p:txBody>
      </p:sp>
    </p:spTree>
    <p:extLst>
      <p:ext uri="{BB962C8B-B14F-4D97-AF65-F5344CB8AC3E}">
        <p14:creationId xmlns:p14="http://schemas.microsoft.com/office/powerpoint/2010/main" val="2372937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To accomplish that we used an “average alignment”</a:t>
            </a:r>
          </a:p>
          <a:p>
            <a:r>
              <a:rPr lang="en-US" dirty="0" smtClean="0"/>
              <a:t>This was a line, originating at the calculated point in Kings Creek, and passing through the “Large Stone/Stone, Whiteside’s-Hanna’s”</a:t>
            </a:r>
          </a:p>
          <a:p>
            <a:r>
              <a:rPr lang="en-US" dirty="0" smtClean="0"/>
              <a:t>This line was extended from that stone until it intersected Segment 2</a:t>
            </a:r>
            <a:endParaRPr lang="en-US" dirty="0"/>
          </a:p>
        </p:txBody>
      </p:sp>
    </p:spTree>
    <p:extLst>
      <p:ext uri="{BB962C8B-B14F-4D97-AF65-F5344CB8AC3E}">
        <p14:creationId xmlns:p14="http://schemas.microsoft.com/office/powerpoint/2010/main" val="2823058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East of the Broad River the 1897 original boundary between Cherokee and York counties was what had been the township line between Cherokee township and Kings Mountain township, York County</a:t>
            </a:r>
          </a:p>
          <a:p>
            <a:r>
              <a:rPr lang="en-US" dirty="0" smtClean="0"/>
              <a:t>The layout and surveying of the original York County townships is described in </a:t>
            </a:r>
            <a:r>
              <a:rPr lang="en-US" u="sng" dirty="0" smtClean="0"/>
              <a:t>The 1868 Township Law and York County, SC</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1411" y="1752600"/>
            <a:ext cx="4334389" cy="3951503"/>
          </a:xfrm>
        </p:spPr>
      </p:pic>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47435" y="1752600"/>
            <a:ext cx="4396883" cy="3903115"/>
          </a:xfrm>
        </p:spPr>
      </p:pic>
    </p:spTree>
    <p:extLst>
      <p:ext uri="{BB962C8B-B14F-4D97-AF65-F5344CB8AC3E}">
        <p14:creationId xmlns:p14="http://schemas.microsoft.com/office/powerpoint/2010/main" val="976167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447800"/>
            <a:ext cx="4334389" cy="3599165"/>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82208" y="1752600"/>
            <a:ext cx="2927336" cy="390311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048000"/>
            <a:ext cx="2571750" cy="3429000"/>
          </a:xfrm>
          <a:prstGeom prst="rect">
            <a:avLst/>
          </a:prstGeom>
        </p:spPr>
      </p:pic>
    </p:spTree>
    <p:extLst>
      <p:ext uri="{BB962C8B-B14F-4D97-AF65-F5344CB8AC3E}">
        <p14:creationId xmlns:p14="http://schemas.microsoft.com/office/powerpoint/2010/main" val="3065803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676400"/>
            <a:ext cx="4334389" cy="2144866"/>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82208" y="1752600"/>
            <a:ext cx="3404592" cy="4539456"/>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755503"/>
            <a:ext cx="4114800" cy="3086100"/>
          </a:xfrm>
          <a:prstGeom prst="rect">
            <a:avLst/>
          </a:prstGeom>
        </p:spPr>
      </p:pic>
    </p:spTree>
    <p:extLst>
      <p:ext uri="{BB962C8B-B14F-4D97-AF65-F5344CB8AC3E}">
        <p14:creationId xmlns:p14="http://schemas.microsoft.com/office/powerpoint/2010/main" val="3102287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3352800"/>
            <a:ext cx="4334389" cy="3251148"/>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82208" y="1752600"/>
            <a:ext cx="3314700" cy="4419600"/>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295400"/>
            <a:ext cx="4648200" cy="3486150"/>
          </a:xfrm>
          <a:prstGeom prst="rect">
            <a:avLst/>
          </a:prstGeom>
        </p:spPr>
      </p:pic>
    </p:spTree>
    <p:extLst>
      <p:ext uri="{BB962C8B-B14F-4D97-AF65-F5344CB8AC3E}">
        <p14:creationId xmlns:p14="http://schemas.microsoft.com/office/powerpoint/2010/main" val="88871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676400"/>
            <a:ext cx="4334389" cy="1701000"/>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47435" y="2467534"/>
            <a:ext cx="4396883" cy="2473246"/>
          </a:xfr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429000"/>
            <a:ext cx="4038600" cy="3028950"/>
          </a:xfrm>
          <a:prstGeom prst="rect">
            <a:avLst/>
          </a:prstGeom>
        </p:spPr>
      </p:pic>
    </p:spTree>
    <p:extLst>
      <p:ext uri="{BB962C8B-B14F-4D97-AF65-F5344CB8AC3E}">
        <p14:creationId xmlns:p14="http://schemas.microsoft.com/office/powerpoint/2010/main" val="15780089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2895598"/>
            <a:ext cx="4334389" cy="3081713"/>
          </a:xfrm>
        </p:spPr>
      </p:pic>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47375" y="1905000"/>
            <a:ext cx="5396944" cy="3035780"/>
          </a:xfr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95399"/>
            <a:ext cx="2895600" cy="3860801"/>
          </a:xfrm>
          <a:prstGeom prst="rect">
            <a:avLst/>
          </a:prstGeom>
        </p:spPr>
      </p:pic>
    </p:spTree>
    <p:extLst>
      <p:ext uri="{BB962C8B-B14F-4D97-AF65-F5344CB8AC3E}">
        <p14:creationId xmlns:p14="http://schemas.microsoft.com/office/powerpoint/2010/main" val="2675013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981200"/>
            <a:ext cx="4334389" cy="3081713"/>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47435" y="2055326"/>
            <a:ext cx="4396883" cy="3297662"/>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019550"/>
            <a:ext cx="3581400" cy="2686050"/>
          </a:xfrm>
          <a:prstGeom prst="rect">
            <a:avLst/>
          </a:prstGeom>
        </p:spPr>
      </p:pic>
    </p:spTree>
    <p:extLst>
      <p:ext uri="{BB962C8B-B14F-4D97-AF65-F5344CB8AC3E}">
        <p14:creationId xmlns:p14="http://schemas.microsoft.com/office/powerpoint/2010/main" val="3120130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371600"/>
            <a:ext cx="4334389" cy="2106384"/>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47435" y="2055326"/>
            <a:ext cx="4396883" cy="3297662"/>
          </a:xfrm>
        </p:spPr>
      </p:pic>
      <p:sp>
        <p:nvSpPr>
          <p:cNvPr id="3" name="TextBox 2"/>
          <p:cNvSpPr txBox="1"/>
          <p:nvPr/>
        </p:nvSpPr>
        <p:spPr>
          <a:xfrm>
            <a:off x="4565730" y="5410200"/>
            <a:ext cx="43434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100’ East of Centerline of Kings Creek</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505200"/>
            <a:ext cx="4191000" cy="3143250"/>
          </a:xfrm>
          <a:prstGeom prst="rect">
            <a:avLst/>
          </a:prstGeom>
        </p:spPr>
      </p:pic>
    </p:spTree>
    <p:extLst>
      <p:ext uri="{BB962C8B-B14F-4D97-AF65-F5344CB8AC3E}">
        <p14:creationId xmlns:p14="http://schemas.microsoft.com/office/powerpoint/2010/main" val="65124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336" y="762000"/>
            <a:ext cx="6172200" cy="834629"/>
          </a:xfrm>
        </p:spPr>
        <p:txBody>
          <a:bodyPr>
            <a:normAutofit fontScale="90000"/>
          </a:bodyPr>
          <a:lstStyle/>
          <a:p>
            <a:r>
              <a:rPr lang="en-US" dirty="0" smtClean="0"/>
              <a:t>SC Code of Law and Act </a:t>
            </a:r>
            <a:r>
              <a:rPr lang="en-US" dirty="0"/>
              <a:t>262 Of </a:t>
            </a:r>
            <a:r>
              <a:rPr lang="en-US" dirty="0" smtClean="0"/>
              <a:t>2014</a:t>
            </a:r>
            <a:endParaRPr lang="en-US" dirty="0"/>
          </a:p>
        </p:txBody>
      </p:sp>
      <p:sp>
        <p:nvSpPr>
          <p:cNvPr id="3" name="Content Placeholder 2"/>
          <p:cNvSpPr>
            <a:spLocks noGrp="1"/>
          </p:cNvSpPr>
          <p:nvPr>
            <p:ph idx="1"/>
          </p:nvPr>
        </p:nvSpPr>
        <p:spPr>
          <a:xfrm>
            <a:off x="628650" y="2226469"/>
            <a:ext cx="8005572" cy="3263504"/>
          </a:xfrm>
        </p:spPr>
        <p:txBody>
          <a:bodyPr>
            <a:normAutofit fontScale="625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733806" lvl="3" indent="0">
              <a:buNone/>
            </a:pPr>
            <a:endParaRPr lang="en-US" sz="1800" dirty="0"/>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48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5635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030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p>
          <a:p>
            <a:r>
              <a:rPr lang="en-US" sz="1800" dirty="0"/>
              <a:t>Notify County Administrators in advance of planned work</a:t>
            </a:r>
          </a:p>
          <a:p>
            <a:r>
              <a:rPr lang="en-US" sz="1800" dirty="0"/>
              <a:t>Conduct historical research for documentary evidence of boundaries  </a:t>
            </a:r>
          </a:p>
          <a:p>
            <a:r>
              <a:rPr lang="en-US" sz="1800" dirty="0"/>
              <a:t>Perform field work to locate monuments and corroborating evidence and position on State Plane Coordinates</a:t>
            </a:r>
          </a:p>
          <a:p>
            <a:r>
              <a:rPr lang="en-US" sz="1800" dirty="0"/>
              <a:t>Share preliminary findings with county officials for impact analysis and to plan public meetings</a:t>
            </a:r>
          </a:p>
          <a:p>
            <a:r>
              <a:rPr lang="en-US" sz="1800" dirty="0"/>
              <a:t>Receive feedback and input from local officials and public</a:t>
            </a:r>
          </a:p>
          <a:p>
            <a:r>
              <a:rPr lang="en-US" sz="1800" dirty="0"/>
              <a:t>Review and update findings, as appropriate</a:t>
            </a:r>
          </a:p>
          <a:p>
            <a:r>
              <a:rPr lang="en-US" sz="1800" dirty="0"/>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49</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3258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440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p:txBody>
          <a:bodyPr/>
          <a:lstStyle/>
          <a:p>
            <a:r>
              <a:rPr lang="en-US" dirty="0" smtClean="0"/>
              <a:t>11 February 1921 the SC General Assembly approved an addition of 2 sq. miles to Cherokee County, to be annexed from York County</a:t>
            </a:r>
          </a:p>
          <a:p>
            <a:r>
              <a:rPr lang="en-US" dirty="0" smtClean="0"/>
              <a:t>A plat showing this annexation was filed with SC Archives 25 June 1920</a:t>
            </a:r>
          </a:p>
          <a:p>
            <a:r>
              <a:rPr lang="en-US" dirty="0" smtClean="0"/>
              <a:t>The plat lists surveyors J. B. </a:t>
            </a:r>
            <a:r>
              <a:rPr lang="en-US" dirty="0" err="1" smtClean="0"/>
              <a:t>Faires</a:t>
            </a:r>
            <a:r>
              <a:rPr lang="en-US" dirty="0" smtClean="0"/>
              <a:t>, A. P. Falls, and John L. Stacy</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3600" y="1687143"/>
            <a:ext cx="3196801" cy="4073081"/>
          </a:xfrm>
        </p:spPr>
      </p:pic>
      <p:sp>
        <p:nvSpPr>
          <p:cNvPr id="5" name="Title 4"/>
          <p:cNvSpPr>
            <a:spLocks noGrp="1"/>
          </p:cNvSpPr>
          <p:nvPr>
            <p:ph type="title"/>
          </p:nvPr>
        </p:nvSpPr>
        <p:spPr>
          <a:xfrm>
            <a:off x="628650" y="914400"/>
            <a:ext cx="7886700" cy="511709"/>
          </a:xfrm>
        </p:spPr>
        <p:txBody>
          <a:bodyPr>
            <a:normAutofit fontScale="90000"/>
          </a:bodyPr>
          <a:lstStyle/>
          <a:p>
            <a:pPr algn="ctr"/>
            <a:r>
              <a:rPr lang="en-US" sz="3675" dirty="0"/>
              <a:t>Public Meeting Notification</a:t>
            </a:r>
          </a:p>
        </p:txBody>
      </p:sp>
      <p:sp>
        <p:nvSpPr>
          <p:cNvPr id="6" name="Title 1"/>
          <p:cNvSpPr txBox="1">
            <a:spLocks/>
          </p:cNvSpPr>
          <p:nvPr/>
        </p:nvSpPr>
        <p:spPr>
          <a:xfrm>
            <a:off x="1400175" y="304800"/>
            <a:ext cx="6343650" cy="56911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spTree>
    <p:extLst>
      <p:ext uri="{BB962C8B-B14F-4D97-AF65-F5344CB8AC3E}">
        <p14:creationId xmlns:p14="http://schemas.microsoft.com/office/powerpoint/2010/main" val="12640609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6232" y="1116579"/>
            <a:ext cx="6172200" cy="529189"/>
          </a:xfrm>
        </p:spPr>
        <p:txBody>
          <a:bodyPr>
            <a:normAutofit fontScale="90000"/>
          </a:bodyPr>
          <a:lstStyle/>
          <a:p>
            <a:r>
              <a:rPr lang="en-US" sz="2400" dirty="0"/>
              <a:t>Act 262 </a:t>
            </a:r>
            <a:r>
              <a:rPr lang="en-US" sz="2400" dirty="0" smtClean="0"/>
              <a:t>of </a:t>
            </a:r>
            <a:r>
              <a:rPr lang="en-US" sz="2400" dirty="0"/>
              <a:t>2014</a:t>
            </a:r>
            <a:r>
              <a:rPr lang="en-US" dirty="0" smtClean="0"/>
              <a:t>	</a:t>
            </a:r>
            <a:endParaRPr lang="en-US" dirty="0"/>
          </a:p>
        </p:txBody>
      </p:sp>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6" name="Title 1"/>
          <p:cNvSpPr txBox="1">
            <a:spLocks/>
          </p:cNvSpPr>
          <p:nvPr/>
        </p:nvSpPr>
        <p:spPr>
          <a:xfrm>
            <a:off x="1485900" y="440639"/>
            <a:ext cx="6343650" cy="569110"/>
          </a:xfrm>
          <a:prstGeom prst="rect">
            <a:avLst/>
          </a:prstGeom>
        </p:spPr>
        <p:txBody>
          <a:bodyPr vert="horz" lIns="0" rIns="0" bIns="0" anchor="b">
            <a:normAutofit fontScale="9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51</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937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172200" cy="857250"/>
          </a:xfrm>
        </p:spPr>
        <p:txBody>
          <a:bodyPr/>
          <a:lstStyle/>
          <a:p>
            <a:r>
              <a:rPr lang="en-US" sz="2400" dirty="0"/>
              <a:t>Act 262 of 2014</a:t>
            </a:r>
            <a:r>
              <a:rPr lang="en-US" dirty="0" smtClean="0"/>
              <a:t>	</a:t>
            </a:r>
            <a:endParaRPr lang="en-US" dirty="0"/>
          </a:p>
        </p:txBody>
      </p:sp>
      <p:sp>
        <p:nvSpPr>
          <p:cNvPr id="3" name="Content Placeholder 2"/>
          <p:cNvSpPr>
            <a:spLocks noGrp="1"/>
          </p:cNvSpPr>
          <p:nvPr>
            <p:ph idx="1"/>
          </p:nvPr>
        </p:nvSpPr>
        <p:spPr>
          <a:xfrm>
            <a:off x="495300" y="1588294"/>
            <a:ext cx="8229600" cy="4525963"/>
          </a:xfrm>
        </p:spPr>
        <p:txBody>
          <a:bodyPr>
            <a:normAutofit fontScale="70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294967295"/>
          </p:nvPr>
        </p:nvSpPr>
        <p:spPr/>
        <p:txBody>
          <a:bodyPr/>
          <a:lstStyle/>
          <a:p>
            <a:fld id="{71BD9442-7015-4E1E-A751-FB3645ED61D5}" type="slidenum">
              <a:rPr lang="en-US" smtClean="0"/>
              <a:t>52</a:t>
            </a:fld>
            <a:endParaRPr lang="en-US" dirty="0"/>
          </a:p>
        </p:txBody>
      </p:sp>
    </p:spTree>
    <p:extLst>
      <p:ext uri="{BB962C8B-B14F-4D97-AF65-F5344CB8AC3E}">
        <p14:creationId xmlns:p14="http://schemas.microsoft.com/office/powerpoint/2010/main" val="503689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a:xfrm>
            <a:off x="685800" y="2819400"/>
            <a:ext cx="8001000" cy="3306763"/>
          </a:xfrm>
        </p:spPr>
        <p:txBody>
          <a:bodyPr>
            <a:normAutofit/>
          </a:bodyPr>
          <a:lstStyle/>
          <a:p>
            <a:pPr marL="0" indent="0" algn="ctr">
              <a:buNone/>
            </a:pPr>
            <a:r>
              <a:rPr lang="en-US" sz="6600" u="sng" dirty="0" smtClean="0"/>
              <a:t>Impacts</a:t>
            </a:r>
            <a:endParaRPr lang="en-US" sz="6600" u="sng" dirty="0"/>
          </a:p>
        </p:txBody>
      </p:sp>
    </p:spTree>
    <p:extLst>
      <p:ext uri="{BB962C8B-B14F-4D97-AF65-F5344CB8AC3E}">
        <p14:creationId xmlns:p14="http://schemas.microsoft.com/office/powerpoint/2010/main" val="42103567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067" y="1676400"/>
            <a:ext cx="8909516" cy="943514"/>
          </a:xfrm>
        </p:spPr>
        <p:txBody>
          <a:bodyPr>
            <a:noAutofit/>
          </a:bodyPr>
          <a:lstStyle/>
          <a:p>
            <a:pPr algn="ctr"/>
            <a:r>
              <a:rPr lang="en-US" sz="4050" dirty="0" smtClean="0"/>
              <a:t>SIGNIFICANT IMPACTS</a:t>
            </a:r>
            <a:r>
              <a:rPr lang="en-US" sz="4050" dirty="0"/>
              <a:t>?</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uLnTx/>
                <a:uFillTx/>
                <a:latin typeface="Georgia"/>
                <a:ea typeface="+mj-ea"/>
                <a:cs typeface="+mj-cs"/>
              </a:rPr>
              <a:t>A significant impact is defined as a residence or place of business being found in a different county based on the </a:t>
            </a: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re-established boundary.</a:t>
            </a:r>
            <a:endPar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innerShdw blurRad="50800" dist="25400" dir="13500000">
                  <a:prstClr val="black">
                    <a:alpha val="70000"/>
                  </a:prstClr>
                </a:innerShdw>
              </a:effectLst>
              <a:uLnTx/>
              <a:uFillTx/>
              <a:latin typeface="Georgia"/>
              <a:ea typeface="+mj-ea"/>
              <a:cs typeface="+mj-cs"/>
            </a:endParaRPr>
          </a:p>
        </p:txBody>
      </p:sp>
      <p:sp>
        <p:nvSpPr>
          <p:cNvPr id="9" name="Title 1"/>
          <p:cNvSpPr txBox="1">
            <a:spLocks/>
          </p:cNvSpPr>
          <p:nvPr/>
        </p:nvSpPr>
        <p:spPr>
          <a:xfrm>
            <a:off x="774825" y="4495800"/>
            <a:ext cx="7620000"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Reviewed All of the Properties Along the  12.5 Mile Section of Re-established </a:t>
            </a:r>
            <a:r>
              <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uLnTx/>
                <a:uFillTx/>
                <a:latin typeface="Georgia"/>
                <a:ea typeface="+mj-ea"/>
                <a:cs typeface="+mj-cs"/>
              </a:rPr>
              <a:t>Boundary, </a:t>
            </a: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Approximately 80 Properties </a:t>
            </a:r>
            <a:r>
              <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uLnTx/>
                <a:uFillTx/>
                <a:latin typeface="Georgia"/>
                <a:ea typeface="+mj-ea"/>
                <a:cs typeface="+mj-cs"/>
              </a:rPr>
              <a:t>:</a:t>
            </a:r>
            <a:endPar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uLnTx/>
              <a:uFillTx/>
              <a:latin typeface="Georgia"/>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Determined 8 Significant Impacts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With 5 being found to be in York County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00" normalizeH="0" baseline="0" noProof="0" dirty="0" smtClean="0">
                <a:ln w="3200">
                  <a:solidFill>
                    <a:srgbClr val="EEECE1">
                      <a:shade val="75000"/>
                      <a:alpha val="25000"/>
                    </a:srgbClr>
                  </a:solidFill>
                  <a:prstDash val="solid"/>
                  <a:round/>
                </a:ln>
                <a:solidFill>
                  <a:prstClr val="black"/>
                </a:solidFill>
                <a:effectLst/>
                <a:uLnTx/>
                <a:uFillTx/>
                <a:latin typeface="Georgia"/>
                <a:ea typeface="+mj-ea"/>
                <a:cs typeface="+mj-cs"/>
              </a:rPr>
              <a:t>And 3 being found to be in Cherokee County</a:t>
            </a:r>
            <a:endParaRPr kumimoji="0" lang="en-US" sz="1800" b="0" i="0" u="none" strike="noStrike" kern="1200" cap="none" spc="-100" normalizeH="0" baseline="0" noProof="0" dirty="0">
              <a:ln w="3200">
                <a:solidFill>
                  <a:srgbClr val="EEECE1">
                    <a:shade val="75000"/>
                    <a:alpha val="25000"/>
                  </a:srgbClr>
                </a:solidFill>
                <a:prstDash val="solid"/>
                <a:round/>
              </a:ln>
              <a:solidFill>
                <a:prstClr val="black"/>
              </a:solidFill>
              <a:effectLst>
                <a:innerShdw blurRad="50800" dist="25400" dir="13500000">
                  <a:prstClr val="black">
                    <a:alpha val="70000"/>
                  </a:prstClr>
                </a:innerShdw>
              </a:effectLst>
              <a:uLnTx/>
              <a:uFillTx/>
              <a:latin typeface="Georgia"/>
              <a:ea typeface="+mj-ea"/>
              <a:cs typeface="+mj-cs"/>
            </a:endParaRPr>
          </a:p>
        </p:txBody>
      </p:sp>
    </p:spTree>
    <p:extLst>
      <p:ext uri="{BB962C8B-B14F-4D97-AF65-F5344CB8AC3E}">
        <p14:creationId xmlns:p14="http://schemas.microsoft.com/office/powerpoint/2010/main" val="4063999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075655"/>
            <a:ext cx="3742765" cy="5784274"/>
          </a:xfrm>
          <a:prstGeom prst="rect">
            <a:avLst/>
          </a:prstGeom>
        </p:spPr>
      </p:pic>
    </p:spTree>
    <p:extLst>
      <p:ext uri="{BB962C8B-B14F-4D97-AF65-F5344CB8AC3E}">
        <p14:creationId xmlns:p14="http://schemas.microsoft.com/office/powerpoint/2010/main" val="200407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solidFill>
                  <a:prstClr val="black"/>
                </a:solidFill>
              </a:rPr>
              <a:t>Cherokee-York County Line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62200" y="1079752"/>
            <a:ext cx="4876800" cy="4047892"/>
          </a:xfrm>
        </p:spPr>
      </p:pic>
      <p:sp>
        <p:nvSpPr>
          <p:cNvPr id="10" name="Content Placeholder 9"/>
          <p:cNvSpPr>
            <a:spLocks noGrp="1"/>
          </p:cNvSpPr>
          <p:nvPr>
            <p:ph sz="half" idx="2"/>
          </p:nvPr>
        </p:nvSpPr>
        <p:spPr>
          <a:xfrm>
            <a:off x="685800" y="5181600"/>
            <a:ext cx="8001000" cy="1524000"/>
          </a:xfrm>
        </p:spPr>
        <p:txBody>
          <a:bodyPr>
            <a:normAutofit fontScale="92500" lnSpcReduction="10000"/>
          </a:bodyPr>
          <a:lstStyle/>
          <a:p>
            <a:r>
              <a:rPr lang="en-US" dirty="0" smtClean="0"/>
              <a:t>This point is on the State Line (as determined by the property lines of 1920) and the centerline of the “old Apple Road…near the burnt grocery” (</a:t>
            </a:r>
            <a:r>
              <a:rPr lang="en-US" i="1" dirty="0" smtClean="0"/>
              <a:t>currently Vandyke-Yorkville-Shelbyville Road</a:t>
            </a:r>
            <a:r>
              <a:rPr lang="en-US" dirty="0" smtClean="0"/>
              <a:t>)</a:t>
            </a:r>
            <a:endParaRPr lang="en-US" dirty="0"/>
          </a:p>
        </p:txBody>
      </p:sp>
    </p:spTree>
    <p:extLst>
      <p:ext uri="{BB962C8B-B14F-4D97-AF65-F5344CB8AC3E}">
        <p14:creationId xmlns:p14="http://schemas.microsoft.com/office/powerpoint/2010/main" val="2120684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199" y="1275381"/>
            <a:ext cx="5695547" cy="4896819"/>
          </a:xfrm>
        </p:spPr>
      </p:pic>
      <p:sp>
        <p:nvSpPr>
          <p:cNvPr id="3" name="Content Placeholder 2"/>
          <p:cNvSpPr>
            <a:spLocks noGrp="1"/>
          </p:cNvSpPr>
          <p:nvPr>
            <p:ph sz="half" idx="2"/>
          </p:nvPr>
        </p:nvSpPr>
        <p:spPr>
          <a:xfrm>
            <a:off x="6248400" y="1295400"/>
            <a:ext cx="2438400" cy="4830763"/>
          </a:xfrm>
        </p:spPr>
        <p:txBody>
          <a:bodyPr/>
          <a:lstStyle/>
          <a:p>
            <a:r>
              <a:rPr lang="en-US" dirty="0" smtClean="0"/>
              <a:t>This point is on the original township line – “Pine on ridge” described elsewhere as “large pine”</a:t>
            </a:r>
            <a:endParaRPr lang="en-US" dirty="0"/>
          </a:p>
        </p:txBody>
      </p:sp>
    </p:spTree>
    <p:extLst>
      <p:ext uri="{BB962C8B-B14F-4D97-AF65-F5344CB8AC3E}">
        <p14:creationId xmlns:p14="http://schemas.microsoft.com/office/powerpoint/2010/main" val="3790151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solidFill>
                  <a:prstClr val="black"/>
                </a:solidFill>
              </a:rPr>
              <a:t>Cherokee-York County Line</a:t>
            </a:r>
            <a:endParaRPr lang="en-US" dirty="0"/>
          </a:p>
        </p:txBody>
      </p:sp>
      <p:sp>
        <p:nvSpPr>
          <p:cNvPr id="2" name="Content Placeholder 1"/>
          <p:cNvSpPr>
            <a:spLocks noGrp="1"/>
          </p:cNvSpPr>
          <p:nvPr>
            <p:ph idx="1"/>
          </p:nvPr>
        </p:nvSpPr>
        <p:spPr>
          <a:xfrm>
            <a:off x="381000" y="1447800"/>
            <a:ext cx="8305800" cy="5105400"/>
          </a:xfrm>
        </p:spPr>
        <p:txBody>
          <a:bodyPr>
            <a:normAutofit/>
          </a:bodyPr>
          <a:lstStyle/>
          <a:p>
            <a:r>
              <a:rPr lang="en-US" dirty="0" smtClean="0"/>
              <a:t>Extensive field investigation showed that of the many features shown on the plat relating to the location of the annexation line (Segment 1), few provided an acceptable level of accuracy for reestablishing the line</a:t>
            </a:r>
          </a:p>
          <a:p>
            <a:r>
              <a:rPr lang="en-US" dirty="0" smtClean="0"/>
              <a:t>The two most accurate things were the centerline of “the old Apple Road at State Line” and the ties to the battleground monuments</a:t>
            </a:r>
            <a:endParaRPr lang="en-US" dirty="0"/>
          </a:p>
        </p:txBody>
      </p:sp>
    </p:spTree>
    <p:extLst>
      <p:ext uri="{BB962C8B-B14F-4D97-AF65-F5344CB8AC3E}">
        <p14:creationId xmlns:p14="http://schemas.microsoft.com/office/powerpoint/2010/main" val="3188915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1845</Words>
  <Application>Microsoft Office PowerPoint</Application>
  <PresentationFormat>On-screen Show (4:3)</PresentationFormat>
  <Paragraphs>177</Paragraphs>
  <Slides>54</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Georgia</vt:lpstr>
      <vt:lpstr>Office Theme</vt:lpstr>
      <vt:lpstr>Cherokee – 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Cherokee-York County Line</vt:lpstr>
      <vt:lpstr>SC Code of Law and Act 262 Of 2014</vt:lpstr>
      <vt:lpstr>PowerPoint Presentation</vt:lpstr>
      <vt:lpstr>Public Meeting Notification</vt:lpstr>
      <vt:lpstr>Act 262 of 2014 </vt:lpstr>
      <vt:lpstr>Act 262 of 2014 </vt:lpstr>
      <vt:lpstr>Cherokee-York County Line</vt:lpstr>
      <vt:lpstr>SIGNIFICANT IMPACTS?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Rankin</dc:creator>
  <cp:lastModifiedBy>David K. Ballard</cp:lastModifiedBy>
  <cp:revision>61</cp:revision>
  <cp:lastPrinted>2016-12-15T14:50:46Z</cp:lastPrinted>
  <dcterms:created xsi:type="dcterms:W3CDTF">2016-01-28T22:27:14Z</dcterms:created>
  <dcterms:modified xsi:type="dcterms:W3CDTF">2017-04-14T13:04:16Z</dcterms:modified>
  <cp:contentStatus/>
</cp:coreProperties>
</file>