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6"/>
  </p:notesMasterIdLst>
  <p:sldIdLst>
    <p:sldId id="256" r:id="rId3"/>
    <p:sldId id="571" r:id="rId4"/>
    <p:sldId id="563" r:id="rId5"/>
    <p:sldId id="564" r:id="rId6"/>
    <p:sldId id="565" r:id="rId7"/>
    <p:sldId id="572" r:id="rId8"/>
    <p:sldId id="566" r:id="rId9"/>
    <p:sldId id="567" r:id="rId10"/>
    <p:sldId id="568" r:id="rId11"/>
    <p:sldId id="569" r:id="rId12"/>
    <p:sldId id="570" r:id="rId13"/>
    <p:sldId id="257" r:id="rId14"/>
    <p:sldId id="336" r:id="rId15"/>
    <p:sldId id="314" r:id="rId16"/>
    <p:sldId id="358" r:id="rId17"/>
    <p:sldId id="359" r:id="rId18"/>
    <p:sldId id="360" r:id="rId19"/>
    <p:sldId id="361"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6" r:id="rId64"/>
    <p:sldId id="384" r:id="rId65"/>
    <p:sldId id="385" r:id="rId66"/>
    <p:sldId id="387" r:id="rId67"/>
    <p:sldId id="388" r:id="rId68"/>
    <p:sldId id="390" r:id="rId69"/>
    <p:sldId id="391" r:id="rId70"/>
    <p:sldId id="389"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8" r:id="rId87"/>
    <p:sldId id="407" r:id="rId88"/>
    <p:sldId id="409"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6" r:id="rId105"/>
    <p:sldId id="425" r:id="rId106"/>
    <p:sldId id="427" r:id="rId107"/>
    <p:sldId id="428" r:id="rId108"/>
    <p:sldId id="429" r:id="rId109"/>
    <p:sldId id="430" r:id="rId110"/>
    <p:sldId id="431" r:id="rId111"/>
    <p:sldId id="432" r:id="rId112"/>
    <p:sldId id="433" r:id="rId113"/>
    <p:sldId id="434" r:id="rId114"/>
    <p:sldId id="435" r:id="rId115"/>
    <p:sldId id="436" r:id="rId116"/>
    <p:sldId id="437" r:id="rId117"/>
    <p:sldId id="438" r:id="rId118"/>
    <p:sldId id="439" r:id="rId119"/>
    <p:sldId id="440" r:id="rId120"/>
    <p:sldId id="441" r:id="rId121"/>
    <p:sldId id="442" r:id="rId122"/>
    <p:sldId id="443" r:id="rId123"/>
    <p:sldId id="444" r:id="rId124"/>
    <p:sldId id="445" r:id="rId125"/>
    <p:sldId id="446" r:id="rId126"/>
    <p:sldId id="447" r:id="rId127"/>
    <p:sldId id="448" r:id="rId128"/>
    <p:sldId id="449" r:id="rId129"/>
    <p:sldId id="450" r:id="rId130"/>
    <p:sldId id="451" r:id="rId131"/>
    <p:sldId id="452" r:id="rId132"/>
    <p:sldId id="454" r:id="rId133"/>
    <p:sldId id="455" r:id="rId134"/>
    <p:sldId id="453" r:id="rId135"/>
    <p:sldId id="456" r:id="rId136"/>
    <p:sldId id="457" r:id="rId137"/>
    <p:sldId id="458" r:id="rId138"/>
    <p:sldId id="459" r:id="rId139"/>
    <p:sldId id="460" r:id="rId140"/>
    <p:sldId id="461" r:id="rId141"/>
    <p:sldId id="462" r:id="rId142"/>
    <p:sldId id="463" r:id="rId143"/>
    <p:sldId id="464" r:id="rId144"/>
    <p:sldId id="465" r:id="rId145"/>
    <p:sldId id="542" r:id="rId146"/>
    <p:sldId id="543" r:id="rId147"/>
    <p:sldId id="559" r:id="rId148"/>
    <p:sldId id="545" r:id="rId149"/>
    <p:sldId id="560" r:id="rId150"/>
    <p:sldId id="544" r:id="rId151"/>
    <p:sldId id="556" r:id="rId152"/>
    <p:sldId id="557" r:id="rId153"/>
    <p:sldId id="558" r:id="rId154"/>
    <p:sldId id="546" r:id="rId155"/>
    <p:sldId id="547" r:id="rId156"/>
    <p:sldId id="548" r:id="rId157"/>
    <p:sldId id="549" r:id="rId158"/>
    <p:sldId id="550" r:id="rId159"/>
    <p:sldId id="551" r:id="rId160"/>
    <p:sldId id="552" r:id="rId161"/>
    <p:sldId id="553" r:id="rId162"/>
    <p:sldId id="554" r:id="rId163"/>
    <p:sldId id="561" r:id="rId164"/>
    <p:sldId id="486" r:id="rId1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35" autoAdjust="0"/>
  </p:normalViewPr>
  <p:slideViewPr>
    <p:cSldViewPr>
      <p:cViewPr varScale="1">
        <p:scale>
          <a:sx n="143" d="100"/>
          <a:sy n="143" d="100"/>
        </p:scale>
        <p:origin x="230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C660B8D-04ED-4B3E-9452-0E9B5B0688E8}" type="datetimeFigureOut">
              <a:rPr lang="en-US" smtClean="0"/>
              <a:t>3/26/2019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EC1DB6F-AEAB-4214-8AE4-B343BF399FAB}" type="slidenum">
              <a:rPr lang="en-US" smtClean="0"/>
              <a:t>‹#›</a:t>
            </a:fld>
            <a:endParaRPr lang="en-US"/>
          </a:p>
        </p:txBody>
      </p:sp>
    </p:spTree>
    <p:extLst>
      <p:ext uri="{BB962C8B-B14F-4D97-AF65-F5344CB8AC3E}">
        <p14:creationId xmlns:p14="http://schemas.microsoft.com/office/powerpoint/2010/main" val="367809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a:t>
            </a:fld>
            <a:endParaRPr lang="en-US"/>
          </a:p>
        </p:txBody>
      </p:sp>
    </p:spTree>
    <p:extLst>
      <p:ext uri="{BB962C8B-B14F-4D97-AF65-F5344CB8AC3E}">
        <p14:creationId xmlns:p14="http://schemas.microsoft.com/office/powerpoint/2010/main" val="14044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314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100</a:t>
            </a:fld>
            <a:endParaRPr lang="en-US"/>
          </a:p>
        </p:txBody>
      </p:sp>
    </p:spTree>
    <p:extLst>
      <p:ext uri="{BB962C8B-B14F-4D97-AF65-F5344CB8AC3E}">
        <p14:creationId xmlns:p14="http://schemas.microsoft.com/office/powerpoint/2010/main" val="38718720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101</a:t>
            </a:fld>
            <a:endParaRPr lang="en-US"/>
          </a:p>
        </p:txBody>
      </p:sp>
    </p:spTree>
    <p:extLst>
      <p:ext uri="{BB962C8B-B14F-4D97-AF65-F5344CB8AC3E}">
        <p14:creationId xmlns:p14="http://schemas.microsoft.com/office/powerpoint/2010/main" val="4041714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102</a:t>
            </a:fld>
            <a:endParaRPr lang="en-US"/>
          </a:p>
        </p:txBody>
      </p:sp>
    </p:spTree>
    <p:extLst>
      <p:ext uri="{BB962C8B-B14F-4D97-AF65-F5344CB8AC3E}">
        <p14:creationId xmlns:p14="http://schemas.microsoft.com/office/powerpoint/2010/main" val="502824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103</a:t>
            </a:fld>
            <a:endParaRPr lang="en-US"/>
          </a:p>
        </p:txBody>
      </p:sp>
    </p:spTree>
    <p:extLst>
      <p:ext uri="{BB962C8B-B14F-4D97-AF65-F5344CB8AC3E}">
        <p14:creationId xmlns:p14="http://schemas.microsoft.com/office/powerpoint/2010/main" val="25023737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104</a:t>
            </a:fld>
            <a:endParaRPr lang="en-US"/>
          </a:p>
        </p:txBody>
      </p:sp>
    </p:spTree>
    <p:extLst>
      <p:ext uri="{BB962C8B-B14F-4D97-AF65-F5344CB8AC3E}">
        <p14:creationId xmlns:p14="http://schemas.microsoft.com/office/powerpoint/2010/main" val="72486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105</a:t>
            </a:fld>
            <a:endParaRPr lang="en-US"/>
          </a:p>
        </p:txBody>
      </p:sp>
    </p:spTree>
    <p:extLst>
      <p:ext uri="{BB962C8B-B14F-4D97-AF65-F5344CB8AC3E}">
        <p14:creationId xmlns:p14="http://schemas.microsoft.com/office/powerpoint/2010/main" val="18474221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106</a:t>
            </a:fld>
            <a:endParaRPr lang="en-US"/>
          </a:p>
        </p:txBody>
      </p:sp>
    </p:spTree>
    <p:extLst>
      <p:ext uri="{BB962C8B-B14F-4D97-AF65-F5344CB8AC3E}">
        <p14:creationId xmlns:p14="http://schemas.microsoft.com/office/powerpoint/2010/main" val="42120681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107</a:t>
            </a:fld>
            <a:endParaRPr lang="en-US"/>
          </a:p>
        </p:txBody>
      </p:sp>
    </p:spTree>
    <p:extLst>
      <p:ext uri="{BB962C8B-B14F-4D97-AF65-F5344CB8AC3E}">
        <p14:creationId xmlns:p14="http://schemas.microsoft.com/office/powerpoint/2010/main" val="9474484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108</a:t>
            </a:fld>
            <a:endParaRPr lang="en-US"/>
          </a:p>
        </p:txBody>
      </p:sp>
    </p:spTree>
    <p:extLst>
      <p:ext uri="{BB962C8B-B14F-4D97-AF65-F5344CB8AC3E}">
        <p14:creationId xmlns:p14="http://schemas.microsoft.com/office/powerpoint/2010/main" val="20264636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109</a:t>
            </a:fld>
            <a:endParaRPr lang="en-US"/>
          </a:p>
        </p:txBody>
      </p:sp>
    </p:spTree>
    <p:extLst>
      <p:ext uri="{BB962C8B-B14F-4D97-AF65-F5344CB8AC3E}">
        <p14:creationId xmlns:p14="http://schemas.microsoft.com/office/powerpoint/2010/main" val="137044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7625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110</a:t>
            </a:fld>
            <a:endParaRPr lang="en-US"/>
          </a:p>
        </p:txBody>
      </p:sp>
    </p:spTree>
    <p:extLst>
      <p:ext uri="{BB962C8B-B14F-4D97-AF65-F5344CB8AC3E}">
        <p14:creationId xmlns:p14="http://schemas.microsoft.com/office/powerpoint/2010/main" val="17560513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111</a:t>
            </a:fld>
            <a:endParaRPr lang="en-US"/>
          </a:p>
        </p:txBody>
      </p:sp>
    </p:spTree>
    <p:extLst>
      <p:ext uri="{BB962C8B-B14F-4D97-AF65-F5344CB8AC3E}">
        <p14:creationId xmlns:p14="http://schemas.microsoft.com/office/powerpoint/2010/main" val="264580333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112</a:t>
            </a:fld>
            <a:endParaRPr lang="en-US"/>
          </a:p>
        </p:txBody>
      </p:sp>
    </p:spTree>
    <p:extLst>
      <p:ext uri="{BB962C8B-B14F-4D97-AF65-F5344CB8AC3E}">
        <p14:creationId xmlns:p14="http://schemas.microsoft.com/office/powerpoint/2010/main" val="12809929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113</a:t>
            </a:fld>
            <a:endParaRPr lang="en-US"/>
          </a:p>
        </p:txBody>
      </p:sp>
    </p:spTree>
    <p:extLst>
      <p:ext uri="{BB962C8B-B14F-4D97-AF65-F5344CB8AC3E}">
        <p14:creationId xmlns:p14="http://schemas.microsoft.com/office/powerpoint/2010/main" val="4544401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114</a:t>
            </a:fld>
            <a:endParaRPr lang="en-US"/>
          </a:p>
        </p:txBody>
      </p:sp>
    </p:spTree>
    <p:extLst>
      <p:ext uri="{BB962C8B-B14F-4D97-AF65-F5344CB8AC3E}">
        <p14:creationId xmlns:p14="http://schemas.microsoft.com/office/powerpoint/2010/main" val="4879952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115</a:t>
            </a:fld>
            <a:endParaRPr lang="en-US"/>
          </a:p>
        </p:txBody>
      </p:sp>
    </p:spTree>
    <p:extLst>
      <p:ext uri="{BB962C8B-B14F-4D97-AF65-F5344CB8AC3E}">
        <p14:creationId xmlns:p14="http://schemas.microsoft.com/office/powerpoint/2010/main" val="345353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116</a:t>
            </a:fld>
            <a:endParaRPr lang="en-US"/>
          </a:p>
        </p:txBody>
      </p:sp>
    </p:spTree>
    <p:extLst>
      <p:ext uri="{BB962C8B-B14F-4D97-AF65-F5344CB8AC3E}">
        <p14:creationId xmlns:p14="http://schemas.microsoft.com/office/powerpoint/2010/main" val="2000194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117</a:t>
            </a:fld>
            <a:endParaRPr lang="en-US"/>
          </a:p>
        </p:txBody>
      </p:sp>
    </p:spTree>
    <p:extLst>
      <p:ext uri="{BB962C8B-B14F-4D97-AF65-F5344CB8AC3E}">
        <p14:creationId xmlns:p14="http://schemas.microsoft.com/office/powerpoint/2010/main" val="18196681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118</a:t>
            </a:fld>
            <a:endParaRPr lang="en-US"/>
          </a:p>
        </p:txBody>
      </p:sp>
    </p:spTree>
    <p:extLst>
      <p:ext uri="{BB962C8B-B14F-4D97-AF65-F5344CB8AC3E}">
        <p14:creationId xmlns:p14="http://schemas.microsoft.com/office/powerpoint/2010/main" val="38387434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119</a:t>
            </a:fld>
            <a:endParaRPr lang="en-US"/>
          </a:p>
        </p:txBody>
      </p:sp>
    </p:spTree>
    <p:extLst>
      <p:ext uri="{BB962C8B-B14F-4D97-AF65-F5344CB8AC3E}">
        <p14:creationId xmlns:p14="http://schemas.microsoft.com/office/powerpoint/2010/main" val="838161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a:t>
            </a:fld>
            <a:endParaRPr lang="en-US"/>
          </a:p>
        </p:txBody>
      </p:sp>
    </p:spTree>
    <p:extLst>
      <p:ext uri="{BB962C8B-B14F-4D97-AF65-F5344CB8AC3E}">
        <p14:creationId xmlns:p14="http://schemas.microsoft.com/office/powerpoint/2010/main" val="5394513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120</a:t>
            </a:fld>
            <a:endParaRPr lang="en-US"/>
          </a:p>
        </p:txBody>
      </p:sp>
    </p:spTree>
    <p:extLst>
      <p:ext uri="{BB962C8B-B14F-4D97-AF65-F5344CB8AC3E}">
        <p14:creationId xmlns:p14="http://schemas.microsoft.com/office/powerpoint/2010/main" val="14288563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121</a:t>
            </a:fld>
            <a:endParaRPr lang="en-US"/>
          </a:p>
        </p:txBody>
      </p:sp>
    </p:spTree>
    <p:extLst>
      <p:ext uri="{BB962C8B-B14F-4D97-AF65-F5344CB8AC3E}">
        <p14:creationId xmlns:p14="http://schemas.microsoft.com/office/powerpoint/2010/main" val="39874220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122</a:t>
            </a:fld>
            <a:endParaRPr lang="en-US"/>
          </a:p>
        </p:txBody>
      </p:sp>
    </p:spTree>
    <p:extLst>
      <p:ext uri="{BB962C8B-B14F-4D97-AF65-F5344CB8AC3E}">
        <p14:creationId xmlns:p14="http://schemas.microsoft.com/office/powerpoint/2010/main" val="10922880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123</a:t>
            </a:fld>
            <a:endParaRPr lang="en-US"/>
          </a:p>
        </p:txBody>
      </p:sp>
    </p:spTree>
    <p:extLst>
      <p:ext uri="{BB962C8B-B14F-4D97-AF65-F5344CB8AC3E}">
        <p14:creationId xmlns:p14="http://schemas.microsoft.com/office/powerpoint/2010/main" val="4690561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124</a:t>
            </a:fld>
            <a:endParaRPr lang="en-US"/>
          </a:p>
        </p:txBody>
      </p:sp>
    </p:spTree>
    <p:extLst>
      <p:ext uri="{BB962C8B-B14F-4D97-AF65-F5344CB8AC3E}">
        <p14:creationId xmlns:p14="http://schemas.microsoft.com/office/powerpoint/2010/main" val="33604357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125</a:t>
            </a:fld>
            <a:endParaRPr lang="en-US"/>
          </a:p>
        </p:txBody>
      </p:sp>
    </p:spTree>
    <p:extLst>
      <p:ext uri="{BB962C8B-B14F-4D97-AF65-F5344CB8AC3E}">
        <p14:creationId xmlns:p14="http://schemas.microsoft.com/office/powerpoint/2010/main" val="14796859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126</a:t>
            </a:fld>
            <a:endParaRPr lang="en-US"/>
          </a:p>
        </p:txBody>
      </p:sp>
    </p:spTree>
    <p:extLst>
      <p:ext uri="{BB962C8B-B14F-4D97-AF65-F5344CB8AC3E}">
        <p14:creationId xmlns:p14="http://schemas.microsoft.com/office/powerpoint/2010/main" val="355829102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127</a:t>
            </a:fld>
            <a:endParaRPr lang="en-US"/>
          </a:p>
        </p:txBody>
      </p:sp>
    </p:spTree>
    <p:extLst>
      <p:ext uri="{BB962C8B-B14F-4D97-AF65-F5344CB8AC3E}">
        <p14:creationId xmlns:p14="http://schemas.microsoft.com/office/powerpoint/2010/main" val="9411311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128</a:t>
            </a:fld>
            <a:endParaRPr lang="en-US"/>
          </a:p>
        </p:txBody>
      </p:sp>
    </p:spTree>
    <p:extLst>
      <p:ext uri="{BB962C8B-B14F-4D97-AF65-F5344CB8AC3E}">
        <p14:creationId xmlns:p14="http://schemas.microsoft.com/office/powerpoint/2010/main" val="5777307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129</a:t>
            </a:fld>
            <a:endParaRPr lang="en-US"/>
          </a:p>
        </p:txBody>
      </p:sp>
    </p:spTree>
    <p:extLst>
      <p:ext uri="{BB962C8B-B14F-4D97-AF65-F5344CB8AC3E}">
        <p14:creationId xmlns:p14="http://schemas.microsoft.com/office/powerpoint/2010/main" val="166499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a:t>
            </a:fld>
            <a:endParaRPr lang="en-US"/>
          </a:p>
        </p:txBody>
      </p:sp>
    </p:spTree>
    <p:extLst>
      <p:ext uri="{BB962C8B-B14F-4D97-AF65-F5344CB8AC3E}">
        <p14:creationId xmlns:p14="http://schemas.microsoft.com/office/powerpoint/2010/main" val="34652397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130</a:t>
            </a:fld>
            <a:endParaRPr lang="en-US"/>
          </a:p>
        </p:txBody>
      </p:sp>
    </p:spTree>
    <p:extLst>
      <p:ext uri="{BB962C8B-B14F-4D97-AF65-F5344CB8AC3E}">
        <p14:creationId xmlns:p14="http://schemas.microsoft.com/office/powerpoint/2010/main" val="4957188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131</a:t>
            </a:fld>
            <a:endParaRPr lang="en-US"/>
          </a:p>
        </p:txBody>
      </p:sp>
    </p:spTree>
    <p:extLst>
      <p:ext uri="{BB962C8B-B14F-4D97-AF65-F5344CB8AC3E}">
        <p14:creationId xmlns:p14="http://schemas.microsoft.com/office/powerpoint/2010/main" val="1201008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132</a:t>
            </a:fld>
            <a:endParaRPr lang="en-US"/>
          </a:p>
        </p:txBody>
      </p:sp>
    </p:spTree>
    <p:extLst>
      <p:ext uri="{BB962C8B-B14F-4D97-AF65-F5344CB8AC3E}">
        <p14:creationId xmlns:p14="http://schemas.microsoft.com/office/powerpoint/2010/main" val="14416550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133</a:t>
            </a:fld>
            <a:endParaRPr lang="en-US"/>
          </a:p>
        </p:txBody>
      </p:sp>
    </p:spTree>
    <p:extLst>
      <p:ext uri="{BB962C8B-B14F-4D97-AF65-F5344CB8AC3E}">
        <p14:creationId xmlns:p14="http://schemas.microsoft.com/office/powerpoint/2010/main" val="20088815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134</a:t>
            </a:fld>
            <a:endParaRPr lang="en-US"/>
          </a:p>
        </p:txBody>
      </p:sp>
    </p:spTree>
    <p:extLst>
      <p:ext uri="{BB962C8B-B14F-4D97-AF65-F5344CB8AC3E}">
        <p14:creationId xmlns:p14="http://schemas.microsoft.com/office/powerpoint/2010/main" val="7664081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135</a:t>
            </a:fld>
            <a:endParaRPr lang="en-US"/>
          </a:p>
        </p:txBody>
      </p:sp>
    </p:spTree>
    <p:extLst>
      <p:ext uri="{BB962C8B-B14F-4D97-AF65-F5344CB8AC3E}">
        <p14:creationId xmlns:p14="http://schemas.microsoft.com/office/powerpoint/2010/main" val="2233787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136</a:t>
            </a:fld>
            <a:endParaRPr lang="en-US"/>
          </a:p>
        </p:txBody>
      </p:sp>
    </p:spTree>
    <p:extLst>
      <p:ext uri="{BB962C8B-B14F-4D97-AF65-F5344CB8AC3E}">
        <p14:creationId xmlns:p14="http://schemas.microsoft.com/office/powerpoint/2010/main" val="150098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137</a:t>
            </a:fld>
            <a:endParaRPr lang="en-US"/>
          </a:p>
        </p:txBody>
      </p:sp>
    </p:spTree>
    <p:extLst>
      <p:ext uri="{BB962C8B-B14F-4D97-AF65-F5344CB8AC3E}">
        <p14:creationId xmlns:p14="http://schemas.microsoft.com/office/powerpoint/2010/main" val="27049074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138</a:t>
            </a:fld>
            <a:endParaRPr lang="en-US"/>
          </a:p>
        </p:txBody>
      </p:sp>
    </p:spTree>
    <p:extLst>
      <p:ext uri="{BB962C8B-B14F-4D97-AF65-F5344CB8AC3E}">
        <p14:creationId xmlns:p14="http://schemas.microsoft.com/office/powerpoint/2010/main" val="9508421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139</a:t>
            </a:fld>
            <a:endParaRPr lang="en-US"/>
          </a:p>
        </p:txBody>
      </p:sp>
    </p:spTree>
    <p:extLst>
      <p:ext uri="{BB962C8B-B14F-4D97-AF65-F5344CB8AC3E}">
        <p14:creationId xmlns:p14="http://schemas.microsoft.com/office/powerpoint/2010/main" val="220058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a:t>
            </a:fld>
            <a:endParaRPr lang="en-US"/>
          </a:p>
        </p:txBody>
      </p:sp>
    </p:spTree>
    <p:extLst>
      <p:ext uri="{BB962C8B-B14F-4D97-AF65-F5344CB8AC3E}">
        <p14:creationId xmlns:p14="http://schemas.microsoft.com/office/powerpoint/2010/main" val="2287187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140</a:t>
            </a:fld>
            <a:endParaRPr lang="en-US"/>
          </a:p>
        </p:txBody>
      </p:sp>
    </p:spTree>
    <p:extLst>
      <p:ext uri="{BB962C8B-B14F-4D97-AF65-F5344CB8AC3E}">
        <p14:creationId xmlns:p14="http://schemas.microsoft.com/office/powerpoint/2010/main" val="332507345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141</a:t>
            </a:fld>
            <a:endParaRPr lang="en-US"/>
          </a:p>
        </p:txBody>
      </p:sp>
    </p:spTree>
    <p:extLst>
      <p:ext uri="{BB962C8B-B14F-4D97-AF65-F5344CB8AC3E}">
        <p14:creationId xmlns:p14="http://schemas.microsoft.com/office/powerpoint/2010/main" val="21209884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142</a:t>
            </a:fld>
            <a:endParaRPr lang="en-US"/>
          </a:p>
        </p:txBody>
      </p:sp>
    </p:spTree>
    <p:extLst>
      <p:ext uri="{BB962C8B-B14F-4D97-AF65-F5344CB8AC3E}">
        <p14:creationId xmlns:p14="http://schemas.microsoft.com/office/powerpoint/2010/main" val="25952278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143</a:t>
            </a:fld>
            <a:endParaRPr lang="en-US"/>
          </a:p>
        </p:txBody>
      </p:sp>
    </p:spTree>
    <p:extLst>
      <p:ext uri="{BB962C8B-B14F-4D97-AF65-F5344CB8AC3E}">
        <p14:creationId xmlns:p14="http://schemas.microsoft.com/office/powerpoint/2010/main" val="33446137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144</a:t>
            </a:fld>
            <a:endParaRPr lang="en-US"/>
          </a:p>
        </p:txBody>
      </p:sp>
    </p:spTree>
    <p:extLst>
      <p:ext uri="{BB962C8B-B14F-4D97-AF65-F5344CB8AC3E}">
        <p14:creationId xmlns:p14="http://schemas.microsoft.com/office/powerpoint/2010/main" val="23793738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145</a:t>
            </a:fld>
            <a:endParaRPr lang="en-US"/>
          </a:p>
        </p:txBody>
      </p:sp>
    </p:spTree>
    <p:extLst>
      <p:ext uri="{BB962C8B-B14F-4D97-AF65-F5344CB8AC3E}">
        <p14:creationId xmlns:p14="http://schemas.microsoft.com/office/powerpoint/2010/main" val="20422604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146</a:t>
            </a:fld>
            <a:endParaRPr lang="en-US"/>
          </a:p>
        </p:txBody>
      </p:sp>
    </p:spTree>
    <p:extLst>
      <p:ext uri="{BB962C8B-B14F-4D97-AF65-F5344CB8AC3E}">
        <p14:creationId xmlns:p14="http://schemas.microsoft.com/office/powerpoint/2010/main" val="8539422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147</a:t>
            </a:fld>
            <a:endParaRPr lang="en-US"/>
          </a:p>
        </p:txBody>
      </p:sp>
    </p:spTree>
    <p:extLst>
      <p:ext uri="{BB962C8B-B14F-4D97-AF65-F5344CB8AC3E}">
        <p14:creationId xmlns:p14="http://schemas.microsoft.com/office/powerpoint/2010/main" val="40139170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148</a:t>
            </a:fld>
            <a:endParaRPr lang="en-US"/>
          </a:p>
        </p:txBody>
      </p:sp>
    </p:spTree>
    <p:extLst>
      <p:ext uri="{BB962C8B-B14F-4D97-AF65-F5344CB8AC3E}">
        <p14:creationId xmlns:p14="http://schemas.microsoft.com/office/powerpoint/2010/main" val="31615495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149</a:t>
            </a:fld>
            <a:endParaRPr lang="en-US"/>
          </a:p>
        </p:txBody>
      </p:sp>
    </p:spTree>
    <p:extLst>
      <p:ext uri="{BB962C8B-B14F-4D97-AF65-F5344CB8AC3E}">
        <p14:creationId xmlns:p14="http://schemas.microsoft.com/office/powerpoint/2010/main" val="140437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a:t>
            </a:fld>
            <a:endParaRPr lang="en-US"/>
          </a:p>
        </p:txBody>
      </p:sp>
    </p:spTree>
    <p:extLst>
      <p:ext uri="{BB962C8B-B14F-4D97-AF65-F5344CB8AC3E}">
        <p14:creationId xmlns:p14="http://schemas.microsoft.com/office/powerpoint/2010/main" val="40737227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150</a:t>
            </a:fld>
            <a:endParaRPr lang="en-US"/>
          </a:p>
        </p:txBody>
      </p:sp>
    </p:spTree>
    <p:extLst>
      <p:ext uri="{BB962C8B-B14F-4D97-AF65-F5344CB8AC3E}">
        <p14:creationId xmlns:p14="http://schemas.microsoft.com/office/powerpoint/2010/main" val="52355032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151</a:t>
            </a:fld>
            <a:endParaRPr lang="en-US"/>
          </a:p>
        </p:txBody>
      </p:sp>
    </p:spTree>
    <p:extLst>
      <p:ext uri="{BB962C8B-B14F-4D97-AF65-F5344CB8AC3E}">
        <p14:creationId xmlns:p14="http://schemas.microsoft.com/office/powerpoint/2010/main" val="37039786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152</a:t>
            </a:fld>
            <a:endParaRPr lang="en-US"/>
          </a:p>
        </p:txBody>
      </p:sp>
    </p:spTree>
    <p:extLst>
      <p:ext uri="{BB962C8B-B14F-4D97-AF65-F5344CB8AC3E}">
        <p14:creationId xmlns:p14="http://schemas.microsoft.com/office/powerpoint/2010/main" val="15731836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153</a:t>
            </a:fld>
            <a:endParaRPr lang="en-US"/>
          </a:p>
        </p:txBody>
      </p:sp>
    </p:spTree>
    <p:extLst>
      <p:ext uri="{BB962C8B-B14F-4D97-AF65-F5344CB8AC3E}">
        <p14:creationId xmlns:p14="http://schemas.microsoft.com/office/powerpoint/2010/main" val="198769518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154</a:t>
            </a:fld>
            <a:endParaRPr lang="en-US"/>
          </a:p>
        </p:txBody>
      </p:sp>
    </p:spTree>
    <p:extLst>
      <p:ext uri="{BB962C8B-B14F-4D97-AF65-F5344CB8AC3E}">
        <p14:creationId xmlns:p14="http://schemas.microsoft.com/office/powerpoint/2010/main" val="151855807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155</a:t>
            </a:fld>
            <a:endParaRPr lang="en-US"/>
          </a:p>
        </p:txBody>
      </p:sp>
    </p:spTree>
    <p:extLst>
      <p:ext uri="{BB962C8B-B14F-4D97-AF65-F5344CB8AC3E}">
        <p14:creationId xmlns:p14="http://schemas.microsoft.com/office/powerpoint/2010/main" val="21835045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156</a:t>
            </a:fld>
            <a:endParaRPr lang="en-US"/>
          </a:p>
        </p:txBody>
      </p:sp>
    </p:spTree>
    <p:extLst>
      <p:ext uri="{BB962C8B-B14F-4D97-AF65-F5344CB8AC3E}">
        <p14:creationId xmlns:p14="http://schemas.microsoft.com/office/powerpoint/2010/main" val="2772000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157</a:t>
            </a:fld>
            <a:endParaRPr lang="en-US"/>
          </a:p>
        </p:txBody>
      </p:sp>
    </p:spTree>
    <p:extLst>
      <p:ext uri="{BB962C8B-B14F-4D97-AF65-F5344CB8AC3E}">
        <p14:creationId xmlns:p14="http://schemas.microsoft.com/office/powerpoint/2010/main" val="7082077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158</a:t>
            </a:fld>
            <a:endParaRPr lang="en-US"/>
          </a:p>
        </p:txBody>
      </p:sp>
    </p:spTree>
    <p:extLst>
      <p:ext uri="{BB962C8B-B14F-4D97-AF65-F5344CB8AC3E}">
        <p14:creationId xmlns:p14="http://schemas.microsoft.com/office/powerpoint/2010/main" val="28220102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159</a:t>
            </a:fld>
            <a:endParaRPr lang="en-US"/>
          </a:p>
        </p:txBody>
      </p:sp>
    </p:spTree>
    <p:extLst>
      <p:ext uri="{BB962C8B-B14F-4D97-AF65-F5344CB8AC3E}">
        <p14:creationId xmlns:p14="http://schemas.microsoft.com/office/powerpoint/2010/main" val="2645705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16</a:t>
            </a:fld>
            <a:endParaRPr lang="en-US"/>
          </a:p>
        </p:txBody>
      </p:sp>
    </p:spTree>
    <p:extLst>
      <p:ext uri="{BB962C8B-B14F-4D97-AF65-F5344CB8AC3E}">
        <p14:creationId xmlns:p14="http://schemas.microsoft.com/office/powerpoint/2010/main" val="17925040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160</a:t>
            </a:fld>
            <a:endParaRPr lang="en-US"/>
          </a:p>
        </p:txBody>
      </p:sp>
    </p:spTree>
    <p:extLst>
      <p:ext uri="{BB962C8B-B14F-4D97-AF65-F5344CB8AC3E}">
        <p14:creationId xmlns:p14="http://schemas.microsoft.com/office/powerpoint/2010/main" val="40382440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161</a:t>
            </a:fld>
            <a:endParaRPr lang="en-US"/>
          </a:p>
        </p:txBody>
      </p:sp>
    </p:spTree>
    <p:extLst>
      <p:ext uri="{BB962C8B-B14F-4D97-AF65-F5344CB8AC3E}">
        <p14:creationId xmlns:p14="http://schemas.microsoft.com/office/powerpoint/2010/main" val="26886849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162</a:t>
            </a:fld>
            <a:endParaRPr lang="en-US"/>
          </a:p>
        </p:txBody>
      </p:sp>
    </p:spTree>
    <p:extLst>
      <p:ext uri="{BB962C8B-B14F-4D97-AF65-F5344CB8AC3E}">
        <p14:creationId xmlns:p14="http://schemas.microsoft.com/office/powerpoint/2010/main" val="31770510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163</a:t>
            </a:fld>
            <a:endParaRPr lang="en-US"/>
          </a:p>
        </p:txBody>
      </p:sp>
    </p:spTree>
    <p:extLst>
      <p:ext uri="{BB962C8B-B14F-4D97-AF65-F5344CB8AC3E}">
        <p14:creationId xmlns:p14="http://schemas.microsoft.com/office/powerpoint/2010/main" val="231093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17</a:t>
            </a:fld>
            <a:endParaRPr lang="en-US"/>
          </a:p>
        </p:txBody>
      </p:sp>
    </p:spTree>
    <p:extLst>
      <p:ext uri="{BB962C8B-B14F-4D97-AF65-F5344CB8AC3E}">
        <p14:creationId xmlns:p14="http://schemas.microsoft.com/office/powerpoint/2010/main" val="4171124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18</a:t>
            </a:fld>
            <a:endParaRPr lang="en-US"/>
          </a:p>
        </p:txBody>
      </p:sp>
    </p:spTree>
    <p:extLst>
      <p:ext uri="{BB962C8B-B14F-4D97-AF65-F5344CB8AC3E}">
        <p14:creationId xmlns:p14="http://schemas.microsoft.com/office/powerpoint/2010/main" val="53061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19</a:t>
            </a:fld>
            <a:endParaRPr lang="en-US"/>
          </a:p>
        </p:txBody>
      </p:sp>
    </p:spTree>
    <p:extLst>
      <p:ext uri="{BB962C8B-B14F-4D97-AF65-F5344CB8AC3E}">
        <p14:creationId xmlns:p14="http://schemas.microsoft.com/office/powerpoint/2010/main" val="375940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464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20</a:t>
            </a:fld>
            <a:endParaRPr lang="en-US"/>
          </a:p>
        </p:txBody>
      </p:sp>
    </p:spTree>
    <p:extLst>
      <p:ext uri="{BB962C8B-B14F-4D97-AF65-F5344CB8AC3E}">
        <p14:creationId xmlns:p14="http://schemas.microsoft.com/office/powerpoint/2010/main" val="48389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21</a:t>
            </a:fld>
            <a:endParaRPr lang="en-US"/>
          </a:p>
        </p:txBody>
      </p:sp>
    </p:spTree>
    <p:extLst>
      <p:ext uri="{BB962C8B-B14F-4D97-AF65-F5344CB8AC3E}">
        <p14:creationId xmlns:p14="http://schemas.microsoft.com/office/powerpoint/2010/main" val="3161228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22</a:t>
            </a:fld>
            <a:endParaRPr lang="en-US"/>
          </a:p>
        </p:txBody>
      </p:sp>
    </p:spTree>
    <p:extLst>
      <p:ext uri="{BB962C8B-B14F-4D97-AF65-F5344CB8AC3E}">
        <p14:creationId xmlns:p14="http://schemas.microsoft.com/office/powerpoint/2010/main" val="1314211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23</a:t>
            </a:fld>
            <a:endParaRPr lang="en-US"/>
          </a:p>
        </p:txBody>
      </p:sp>
    </p:spTree>
    <p:extLst>
      <p:ext uri="{BB962C8B-B14F-4D97-AF65-F5344CB8AC3E}">
        <p14:creationId xmlns:p14="http://schemas.microsoft.com/office/powerpoint/2010/main" val="1507708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24</a:t>
            </a:fld>
            <a:endParaRPr lang="en-US"/>
          </a:p>
        </p:txBody>
      </p:sp>
    </p:spTree>
    <p:extLst>
      <p:ext uri="{BB962C8B-B14F-4D97-AF65-F5344CB8AC3E}">
        <p14:creationId xmlns:p14="http://schemas.microsoft.com/office/powerpoint/2010/main" val="968742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25</a:t>
            </a:fld>
            <a:endParaRPr lang="en-US"/>
          </a:p>
        </p:txBody>
      </p:sp>
    </p:spTree>
    <p:extLst>
      <p:ext uri="{BB962C8B-B14F-4D97-AF65-F5344CB8AC3E}">
        <p14:creationId xmlns:p14="http://schemas.microsoft.com/office/powerpoint/2010/main" val="2799973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26</a:t>
            </a:fld>
            <a:endParaRPr lang="en-US"/>
          </a:p>
        </p:txBody>
      </p:sp>
    </p:spTree>
    <p:extLst>
      <p:ext uri="{BB962C8B-B14F-4D97-AF65-F5344CB8AC3E}">
        <p14:creationId xmlns:p14="http://schemas.microsoft.com/office/powerpoint/2010/main" val="2818367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27</a:t>
            </a:fld>
            <a:endParaRPr lang="en-US"/>
          </a:p>
        </p:txBody>
      </p:sp>
    </p:spTree>
    <p:extLst>
      <p:ext uri="{BB962C8B-B14F-4D97-AF65-F5344CB8AC3E}">
        <p14:creationId xmlns:p14="http://schemas.microsoft.com/office/powerpoint/2010/main" val="4072962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28</a:t>
            </a:fld>
            <a:endParaRPr lang="en-US"/>
          </a:p>
        </p:txBody>
      </p:sp>
    </p:spTree>
    <p:extLst>
      <p:ext uri="{BB962C8B-B14F-4D97-AF65-F5344CB8AC3E}">
        <p14:creationId xmlns:p14="http://schemas.microsoft.com/office/powerpoint/2010/main" val="1912073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29</a:t>
            </a:fld>
            <a:endParaRPr lang="en-US"/>
          </a:p>
        </p:txBody>
      </p:sp>
    </p:spTree>
    <p:extLst>
      <p:ext uri="{BB962C8B-B14F-4D97-AF65-F5344CB8AC3E}">
        <p14:creationId xmlns:p14="http://schemas.microsoft.com/office/powerpoint/2010/main" val="18636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3</a:t>
            </a:fld>
            <a:endParaRPr lang="en-US" dirty="0"/>
          </a:p>
        </p:txBody>
      </p:sp>
    </p:spTree>
    <p:extLst>
      <p:ext uri="{BB962C8B-B14F-4D97-AF65-F5344CB8AC3E}">
        <p14:creationId xmlns:p14="http://schemas.microsoft.com/office/powerpoint/2010/main" val="3030519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30</a:t>
            </a:fld>
            <a:endParaRPr lang="en-US"/>
          </a:p>
        </p:txBody>
      </p:sp>
    </p:spTree>
    <p:extLst>
      <p:ext uri="{BB962C8B-B14F-4D97-AF65-F5344CB8AC3E}">
        <p14:creationId xmlns:p14="http://schemas.microsoft.com/office/powerpoint/2010/main" val="123304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31</a:t>
            </a:fld>
            <a:endParaRPr lang="en-US"/>
          </a:p>
        </p:txBody>
      </p:sp>
    </p:spTree>
    <p:extLst>
      <p:ext uri="{BB962C8B-B14F-4D97-AF65-F5344CB8AC3E}">
        <p14:creationId xmlns:p14="http://schemas.microsoft.com/office/powerpoint/2010/main" val="336473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32</a:t>
            </a:fld>
            <a:endParaRPr lang="en-US"/>
          </a:p>
        </p:txBody>
      </p:sp>
    </p:spTree>
    <p:extLst>
      <p:ext uri="{BB962C8B-B14F-4D97-AF65-F5344CB8AC3E}">
        <p14:creationId xmlns:p14="http://schemas.microsoft.com/office/powerpoint/2010/main" val="88410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33</a:t>
            </a:fld>
            <a:endParaRPr lang="en-US"/>
          </a:p>
        </p:txBody>
      </p:sp>
    </p:spTree>
    <p:extLst>
      <p:ext uri="{BB962C8B-B14F-4D97-AF65-F5344CB8AC3E}">
        <p14:creationId xmlns:p14="http://schemas.microsoft.com/office/powerpoint/2010/main" val="93066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34</a:t>
            </a:fld>
            <a:endParaRPr lang="en-US"/>
          </a:p>
        </p:txBody>
      </p:sp>
    </p:spTree>
    <p:extLst>
      <p:ext uri="{BB962C8B-B14F-4D97-AF65-F5344CB8AC3E}">
        <p14:creationId xmlns:p14="http://schemas.microsoft.com/office/powerpoint/2010/main" val="1831897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35</a:t>
            </a:fld>
            <a:endParaRPr lang="en-US"/>
          </a:p>
        </p:txBody>
      </p:sp>
    </p:spTree>
    <p:extLst>
      <p:ext uri="{BB962C8B-B14F-4D97-AF65-F5344CB8AC3E}">
        <p14:creationId xmlns:p14="http://schemas.microsoft.com/office/powerpoint/2010/main" val="2358708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36</a:t>
            </a:fld>
            <a:endParaRPr lang="en-US"/>
          </a:p>
        </p:txBody>
      </p:sp>
    </p:spTree>
    <p:extLst>
      <p:ext uri="{BB962C8B-B14F-4D97-AF65-F5344CB8AC3E}">
        <p14:creationId xmlns:p14="http://schemas.microsoft.com/office/powerpoint/2010/main" val="2046606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37</a:t>
            </a:fld>
            <a:endParaRPr lang="en-US"/>
          </a:p>
        </p:txBody>
      </p:sp>
    </p:spTree>
    <p:extLst>
      <p:ext uri="{BB962C8B-B14F-4D97-AF65-F5344CB8AC3E}">
        <p14:creationId xmlns:p14="http://schemas.microsoft.com/office/powerpoint/2010/main" val="3117269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38</a:t>
            </a:fld>
            <a:endParaRPr lang="en-US"/>
          </a:p>
        </p:txBody>
      </p:sp>
    </p:spTree>
    <p:extLst>
      <p:ext uri="{BB962C8B-B14F-4D97-AF65-F5344CB8AC3E}">
        <p14:creationId xmlns:p14="http://schemas.microsoft.com/office/powerpoint/2010/main" val="2334803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39</a:t>
            </a:fld>
            <a:endParaRPr lang="en-US"/>
          </a:p>
        </p:txBody>
      </p:sp>
    </p:spTree>
    <p:extLst>
      <p:ext uri="{BB962C8B-B14F-4D97-AF65-F5344CB8AC3E}">
        <p14:creationId xmlns:p14="http://schemas.microsoft.com/office/powerpoint/2010/main" val="302777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4</a:t>
            </a:fld>
            <a:endParaRPr lang="en-US" dirty="0"/>
          </a:p>
        </p:txBody>
      </p:sp>
    </p:spTree>
    <p:extLst>
      <p:ext uri="{BB962C8B-B14F-4D97-AF65-F5344CB8AC3E}">
        <p14:creationId xmlns:p14="http://schemas.microsoft.com/office/powerpoint/2010/main" val="2135961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40</a:t>
            </a:fld>
            <a:endParaRPr lang="en-US"/>
          </a:p>
        </p:txBody>
      </p:sp>
    </p:spTree>
    <p:extLst>
      <p:ext uri="{BB962C8B-B14F-4D97-AF65-F5344CB8AC3E}">
        <p14:creationId xmlns:p14="http://schemas.microsoft.com/office/powerpoint/2010/main" val="3477721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41</a:t>
            </a:fld>
            <a:endParaRPr lang="en-US"/>
          </a:p>
        </p:txBody>
      </p:sp>
    </p:spTree>
    <p:extLst>
      <p:ext uri="{BB962C8B-B14F-4D97-AF65-F5344CB8AC3E}">
        <p14:creationId xmlns:p14="http://schemas.microsoft.com/office/powerpoint/2010/main" val="3472074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42</a:t>
            </a:fld>
            <a:endParaRPr lang="en-US"/>
          </a:p>
        </p:txBody>
      </p:sp>
    </p:spTree>
    <p:extLst>
      <p:ext uri="{BB962C8B-B14F-4D97-AF65-F5344CB8AC3E}">
        <p14:creationId xmlns:p14="http://schemas.microsoft.com/office/powerpoint/2010/main" val="3329752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43</a:t>
            </a:fld>
            <a:endParaRPr lang="en-US"/>
          </a:p>
        </p:txBody>
      </p:sp>
    </p:spTree>
    <p:extLst>
      <p:ext uri="{BB962C8B-B14F-4D97-AF65-F5344CB8AC3E}">
        <p14:creationId xmlns:p14="http://schemas.microsoft.com/office/powerpoint/2010/main" val="443998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44</a:t>
            </a:fld>
            <a:endParaRPr lang="en-US"/>
          </a:p>
        </p:txBody>
      </p:sp>
    </p:spTree>
    <p:extLst>
      <p:ext uri="{BB962C8B-B14F-4D97-AF65-F5344CB8AC3E}">
        <p14:creationId xmlns:p14="http://schemas.microsoft.com/office/powerpoint/2010/main" val="3791645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45</a:t>
            </a:fld>
            <a:endParaRPr lang="en-US"/>
          </a:p>
        </p:txBody>
      </p:sp>
    </p:spTree>
    <p:extLst>
      <p:ext uri="{BB962C8B-B14F-4D97-AF65-F5344CB8AC3E}">
        <p14:creationId xmlns:p14="http://schemas.microsoft.com/office/powerpoint/2010/main" val="1663821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46</a:t>
            </a:fld>
            <a:endParaRPr lang="en-US"/>
          </a:p>
        </p:txBody>
      </p:sp>
    </p:spTree>
    <p:extLst>
      <p:ext uri="{BB962C8B-B14F-4D97-AF65-F5344CB8AC3E}">
        <p14:creationId xmlns:p14="http://schemas.microsoft.com/office/powerpoint/2010/main" val="1650410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47</a:t>
            </a:fld>
            <a:endParaRPr lang="en-US"/>
          </a:p>
        </p:txBody>
      </p:sp>
    </p:spTree>
    <p:extLst>
      <p:ext uri="{BB962C8B-B14F-4D97-AF65-F5344CB8AC3E}">
        <p14:creationId xmlns:p14="http://schemas.microsoft.com/office/powerpoint/2010/main" val="3742579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48</a:t>
            </a:fld>
            <a:endParaRPr lang="en-US"/>
          </a:p>
        </p:txBody>
      </p:sp>
    </p:spTree>
    <p:extLst>
      <p:ext uri="{BB962C8B-B14F-4D97-AF65-F5344CB8AC3E}">
        <p14:creationId xmlns:p14="http://schemas.microsoft.com/office/powerpoint/2010/main" val="3930264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49</a:t>
            </a:fld>
            <a:endParaRPr lang="en-US"/>
          </a:p>
        </p:txBody>
      </p:sp>
    </p:spTree>
    <p:extLst>
      <p:ext uri="{BB962C8B-B14F-4D97-AF65-F5344CB8AC3E}">
        <p14:creationId xmlns:p14="http://schemas.microsoft.com/office/powerpoint/2010/main" val="262939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5</a:t>
            </a:fld>
            <a:endParaRPr lang="en-US">
              <a:solidFill>
                <a:prstClr val="black"/>
              </a:solidFill>
              <a:latin typeface="Calibri"/>
            </a:endParaRPr>
          </a:p>
        </p:txBody>
      </p:sp>
    </p:spTree>
    <p:extLst>
      <p:ext uri="{BB962C8B-B14F-4D97-AF65-F5344CB8AC3E}">
        <p14:creationId xmlns:p14="http://schemas.microsoft.com/office/powerpoint/2010/main" val="953837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50</a:t>
            </a:fld>
            <a:endParaRPr lang="en-US"/>
          </a:p>
        </p:txBody>
      </p:sp>
    </p:spTree>
    <p:extLst>
      <p:ext uri="{BB962C8B-B14F-4D97-AF65-F5344CB8AC3E}">
        <p14:creationId xmlns:p14="http://schemas.microsoft.com/office/powerpoint/2010/main" val="2848948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51</a:t>
            </a:fld>
            <a:endParaRPr lang="en-US"/>
          </a:p>
        </p:txBody>
      </p:sp>
    </p:spTree>
    <p:extLst>
      <p:ext uri="{BB962C8B-B14F-4D97-AF65-F5344CB8AC3E}">
        <p14:creationId xmlns:p14="http://schemas.microsoft.com/office/powerpoint/2010/main" val="3544778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52</a:t>
            </a:fld>
            <a:endParaRPr lang="en-US"/>
          </a:p>
        </p:txBody>
      </p:sp>
    </p:spTree>
    <p:extLst>
      <p:ext uri="{BB962C8B-B14F-4D97-AF65-F5344CB8AC3E}">
        <p14:creationId xmlns:p14="http://schemas.microsoft.com/office/powerpoint/2010/main" val="1739856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53</a:t>
            </a:fld>
            <a:endParaRPr lang="en-US"/>
          </a:p>
        </p:txBody>
      </p:sp>
    </p:spTree>
    <p:extLst>
      <p:ext uri="{BB962C8B-B14F-4D97-AF65-F5344CB8AC3E}">
        <p14:creationId xmlns:p14="http://schemas.microsoft.com/office/powerpoint/2010/main" val="2010835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54</a:t>
            </a:fld>
            <a:endParaRPr lang="en-US"/>
          </a:p>
        </p:txBody>
      </p:sp>
    </p:spTree>
    <p:extLst>
      <p:ext uri="{BB962C8B-B14F-4D97-AF65-F5344CB8AC3E}">
        <p14:creationId xmlns:p14="http://schemas.microsoft.com/office/powerpoint/2010/main" val="1044005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55</a:t>
            </a:fld>
            <a:endParaRPr lang="en-US"/>
          </a:p>
        </p:txBody>
      </p:sp>
    </p:spTree>
    <p:extLst>
      <p:ext uri="{BB962C8B-B14F-4D97-AF65-F5344CB8AC3E}">
        <p14:creationId xmlns:p14="http://schemas.microsoft.com/office/powerpoint/2010/main" val="1732734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56</a:t>
            </a:fld>
            <a:endParaRPr lang="en-US"/>
          </a:p>
        </p:txBody>
      </p:sp>
    </p:spTree>
    <p:extLst>
      <p:ext uri="{BB962C8B-B14F-4D97-AF65-F5344CB8AC3E}">
        <p14:creationId xmlns:p14="http://schemas.microsoft.com/office/powerpoint/2010/main" val="3151426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57</a:t>
            </a:fld>
            <a:endParaRPr lang="en-US"/>
          </a:p>
        </p:txBody>
      </p:sp>
    </p:spTree>
    <p:extLst>
      <p:ext uri="{BB962C8B-B14F-4D97-AF65-F5344CB8AC3E}">
        <p14:creationId xmlns:p14="http://schemas.microsoft.com/office/powerpoint/2010/main" val="308322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58</a:t>
            </a:fld>
            <a:endParaRPr lang="en-US"/>
          </a:p>
        </p:txBody>
      </p:sp>
    </p:spTree>
    <p:extLst>
      <p:ext uri="{BB962C8B-B14F-4D97-AF65-F5344CB8AC3E}">
        <p14:creationId xmlns:p14="http://schemas.microsoft.com/office/powerpoint/2010/main" val="385356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59</a:t>
            </a:fld>
            <a:endParaRPr lang="en-US"/>
          </a:p>
        </p:txBody>
      </p:sp>
    </p:spTree>
    <p:extLst>
      <p:ext uri="{BB962C8B-B14F-4D97-AF65-F5344CB8AC3E}">
        <p14:creationId xmlns:p14="http://schemas.microsoft.com/office/powerpoint/2010/main" val="369182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6</a:t>
            </a:fld>
            <a:endParaRPr lang="en-US">
              <a:solidFill>
                <a:prstClr val="black"/>
              </a:solidFill>
              <a:latin typeface="Calibri"/>
            </a:endParaRPr>
          </a:p>
        </p:txBody>
      </p:sp>
    </p:spTree>
    <p:extLst>
      <p:ext uri="{BB962C8B-B14F-4D97-AF65-F5344CB8AC3E}">
        <p14:creationId xmlns:p14="http://schemas.microsoft.com/office/powerpoint/2010/main" val="3088134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60</a:t>
            </a:fld>
            <a:endParaRPr lang="en-US"/>
          </a:p>
        </p:txBody>
      </p:sp>
    </p:spTree>
    <p:extLst>
      <p:ext uri="{BB962C8B-B14F-4D97-AF65-F5344CB8AC3E}">
        <p14:creationId xmlns:p14="http://schemas.microsoft.com/office/powerpoint/2010/main" val="23192067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61</a:t>
            </a:fld>
            <a:endParaRPr lang="en-US"/>
          </a:p>
        </p:txBody>
      </p:sp>
    </p:spTree>
    <p:extLst>
      <p:ext uri="{BB962C8B-B14F-4D97-AF65-F5344CB8AC3E}">
        <p14:creationId xmlns:p14="http://schemas.microsoft.com/office/powerpoint/2010/main" val="22017956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62</a:t>
            </a:fld>
            <a:endParaRPr lang="en-US"/>
          </a:p>
        </p:txBody>
      </p:sp>
    </p:spTree>
    <p:extLst>
      <p:ext uri="{BB962C8B-B14F-4D97-AF65-F5344CB8AC3E}">
        <p14:creationId xmlns:p14="http://schemas.microsoft.com/office/powerpoint/2010/main" val="2978941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63</a:t>
            </a:fld>
            <a:endParaRPr lang="en-US"/>
          </a:p>
        </p:txBody>
      </p:sp>
    </p:spTree>
    <p:extLst>
      <p:ext uri="{BB962C8B-B14F-4D97-AF65-F5344CB8AC3E}">
        <p14:creationId xmlns:p14="http://schemas.microsoft.com/office/powerpoint/2010/main" val="538424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64</a:t>
            </a:fld>
            <a:endParaRPr lang="en-US"/>
          </a:p>
        </p:txBody>
      </p:sp>
    </p:spTree>
    <p:extLst>
      <p:ext uri="{BB962C8B-B14F-4D97-AF65-F5344CB8AC3E}">
        <p14:creationId xmlns:p14="http://schemas.microsoft.com/office/powerpoint/2010/main" val="495268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65</a:t>
            </a:fld>
            <a:endParaRPr lang="en-US"/>
          </a:p>
        </p:txBody>
      </p:sp>
    </p:spTree>
    <p:extLst>
      <p:ext uri="{BB962C8B-B14F-4D97-AF65-F5344CB8AC3E}">
        <p14:creationId xmlns:p14="http://schemas.microsoft.com/office/powerpoint/2010/main" val="12664518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66</a:t>
            </a:fld>
            <a:endParaRPr lang="en-US"/>
          </a:p>
        </p:txBody>
      </p:sp>
    </p:spTree>
    <p:extLst>
      <p:ext uri="{BB962C8B-B14F-4D97-AF65-F5344CB8AC3E}">
        <p14:creationId xmlns:p14="http://schemas.microsoft.com/office/powerpoint/2010/main" val="12176062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67</a:t>
            </a:fld>
            <a:endParaRPr lang="en-US"/>
          </a:p>
        </p:txBody>
      </p:sp>
    </p:spTree>
    <p:extLst>
      <p:ext uri="{BB962C8B-B14F-4D97-AF65-F5344CB8AC3E}">
        <p14:creationId xmlns:p14="http://schemas.microsoft.com/office/powerpoint/2010/main" val="2832374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68</a:t>
            </a:fld>
            <a:endParaRPr lang="en-US"/>
          </a:p>
        </p:txBody>
      </p:sp>
    </p:spTree>
    <p:extLst>
      <p:ext uri="{BB962C8B-B14F-4D97-AF65-F5344CB8AC3E}">
        <p14:creationId xmlns:p14="http://schemas.microsoft.com/office/powerpoint/2010/main" val="39552113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69</a:t>
            </a:fld>
            <a:endParaRPr lang="en-US"/>
          </a:p>
        </p:txBody>
      </p:sp>
    </p:spTree>
    <p:extLst>
      <p:ext uri="{BB962C8B-B14F-4D97-AF65-F5344CB8AC3E}">
        <p14:creationId xmlns:p14="http://schemas.microsoft.com/office/powerpoint/2010/main" val="8672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p:txBody>
      </p:sp>
      <p:sp>
        <p:nvSpPr>
          <p:cNvPr id="4" name="Slide Number Placeholder 3"/>
          <p:cNvSpPr>
            <a:spLocks noGrp="1"/>
          </p:cNvSpPr>
          <p:nvPr>
            <p:ph type="sldNum" sz="quarter" idx="10"/>
          </p:nvPr>
        </p:nvSpPr>
        <p:spPr/>
        <p:txBody>
          <a:bodyPr/>
          <a:lstStyle/>
          <a:p>
            <a:fld id="{EA9AEB71-1924-45C2-9588-4C4AC5458F8D}" type="slidenum">
              <a:rPr lang="en-US" smtClean="0"/>
              <a:t>7</a:t>
            </a:fld>
            <a:endParaRPr lang="en-US" dirty="0"/>
          </a:p>
        </p:txBody>
      </p:sp>
    </p:spTree>
    <p:extLst>
      <p:ext uri="{BB962C8B-B14F-4D97-AF65-F5344CB8AC3E}">
        <p14:creationId xmlns:p14="http://schemas.microsoft.com/office/powerpoint/2010/main" val="1098677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70</a:t>
            </a:fld>
            <a:endParaRPr lang="en-US"/>
          </a:p>
        </p:txBody>
      </p:sp>
    </p:spTree>
    <p:extLst>
      <p:ext uri="{BB962C8B-B14F-4D97-AF65-F5344CB8AC3E}">
        <p14:creationId xmlns:p14="http://schemas.microsoft.com/office/powerpoint/2010/main" val="1847565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71</a:t>
            </a:fld>
            <a:endParaRPr lang="en-US"/>
          </a:p>
        </p:txBody>
      </p:sp>
    </p:spTree>
    <p:extLst>
      <p:ext uri="{BB962C8B-B14F-4D97-AF65-F5344CB8AC3E}">
        <p14:creationId xmlns:p14="http://schemas.microsoft.com/office/powerpoint/2010/main" val="3085316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72</a:t>
            </a:fld>
            <a:endParaRPr lang="en-US"/>
          </a:p>
        </p:txBody>
      </p:sp>
    </p:spTree>
    <p:extLst>
      <p:ext uri="{BB962C8B-B14F-4D97-AF65-F5344CB8AC3E}">
        <p14:creationId xmlns:p14="http://schemas.microsoft.com/office/powerpoint/2010/main" val="1212000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73</a:t>
            </a:fld>
            <a:endParaRPr lang="en-US"/>
          </a:p>
        </p:txBody>
      </p:sp>
    </p:spTree>
    <p:extLst>
      <p:ext uri="{BB962C8B-B14F-4D97-AF65-F5344CB8AC3E}">
        <p14:creationId xmlns:p14="http://schemas.microsoft.com/office/powerpoint/2010/main" val="41346113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74</a:t>
            </a:fld>
            <a:endParaRPr lang="en-US"/>
          </a:p>
        </p:txBody>
      </p:sp>
    </p:spTree>
    <p:extLst>
      <p:ext uri="{BB962C8B-B14F-4D97-AF65-F5344CB8AC3E}">
        <p14:creationId xmlns:p14="http://schemas.microsoft.com/office/powerpoint/2010/main" val="33772833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75</a:t>
            </a:fld>
            <a:endParaRPr lang="en-US"/>
          </a:p>
        </p:txBody>
      </p:sp>
    </p:spTree>
    <p:extLst>
      <p:ext uri="{BB962C8B-B14F-4D97-AF65-F5344CB8AC3E}">
        <p14:creationId xmlns:p14="http://schemas.microsoft.com/office/powerpoint/2010/main" val="26851126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76</a:t>
            </a:fld>
            <a:endParaRPr lang="en-US"/>
          </a:p>
        </p:txBody>
      </p:sp>
    </p:spTree>
    <p:extLst>
      <p:ext uri="{BB962C8B-B14F-4D97-AF65-F5344CB8AC3E}">
        <p14:creationId xmlns:p14="http://schemas.microsoft.com/office/powerpoint/2010/main" val="36307822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77</a:t>
            </a:fld>
            <a:endParaRPr lang="en-US"/>
          </a:p>
        </p:txBody>
      </p:sp>
    </p:spTree>
    <p:extLst>
      <p:ext uri="{BB962C8B-B14F-4D97-AF65-F5344CB8AC3E}">
        <p14:creationId xmlns:p14="http://schemas.microsoft.com/office/powerpoint/2010/main" val="1411605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78</a:t>
            </a:fld>
            <a:endParaRPr lang="en-US"/>
          </a:p>
        </p:txBody>
      </p:sp>
    </p:spTree>
    <p:extLst>
      <p:ext uri="{BB962C8B-B14F-4D97-AF65-F5344CB8AC3E}">
        <p14:creationId xmlns:p14="http://schemas.microsoft.com/office/powerpoint/2010/main" val="3476380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79</a:t>
            </a:fld>
            <a:endParaRPr lang="en-US"/>
          </a:p>
        </p:txBody>
      </p:sp>
    </p:spTree>
    <p:extLst>
      <p:ext uri="{BB962C8B-B14F-4D97-AF65-F5344CB8AC3E}">
        <p14:creationId xmlns:p14="http://schemas.microsoft.com/office/powerpoint/2010/main" val="170049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8</a:t>
            </a:fld>
            <a:endParaRPr lang="en-US" dirty="0"/>
          </a:p>
        </p:txBody>
      </p:sp>
    </p:spTree>
    <p:extLst>
      <p:ext uri="{BB962C8B-B14F-4D97-AF65-F5344CB8AC3E}">
        <p14:creationId xmlns:p14="http://schemas.microsoft.com/office/powerpoint/2010/main" val="7310079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80</a:t>
            </a:fld>
            <a:endParaRPr lang="en-US"/>
          </a:p>
        </p:txBody>
      </p:sp>
    </p:spTree>
    <p:extLst>
      <p:ext uri="{BB962C8B-B14F-4D97-AF65-F5344CB8AC3E}">
        <p14:creationId xmlns:p14="http://schemas.microsoft.com/office/powerpoint/2010/main" val="1073422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81</a:t>
            </a:fld>
            <a:endParaRPr lang="en-US"/>
          </a:p>
        </p:txBody>
      </p:sp>
    </p:spTree>
    <p:extLst>
      <p:ext uri="{BB962C8B-B14F-4D97-AF65-F5344CB8AC3E}">
        <p14:creationId xmlns:p14="http://schemas.microsoft.com/office/powerpoint/2010/main" val="19509090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82</a:t>
            </a:fld>
            <a:endParaRPr lang="en-US"/>
          </a:p>
        </p:txBody>
      </p:sp>
    </p:spTree>
    <p:extLst>
      <p:ext uri="{BB962C8B-B14F-4D97-AF65-F5344CB8AC3E}">
        <p14:creationId xmlns:p14="http://schemas.microsoft.com/office/powerpoint/2010/main" val="31087456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83</a:t>
            </a:fld>
            <a:endParaRPr lang="en-US"/>
          </a:p>
        </p:txBody>
      </p:sp>
    </p:spTree>
    <p:extLst>
      <p:ext uri="{BB962C8B-B14F-4D97-AF65-F5344CB8AC3E}">
        <p14:creationId xmlns:p14="http://schemas.microsoft.com/office/powerpoint/2010/main" val="40665563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84</a:t>
            </a:fld>
            <a:endParaRPr lang="en-US"/>
          </a:p>
        </p:txBody>
      </p:sp>
    </p:spTree>
    <p:extLst>
      <p:ext uri="{BB962C8B-B14F-4D97-AF65-F5344CB8AC3E}">
        <p14:creationId xmlns:p14="http://schemas.microsoft.com/office/powerpoint/2010/main" val="38803824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85</a:t>
            </a:fld>
            <a:endParaRPr lang="en-US"/>
          </a:p>
        </p:txBody>
      </p:sp>
    </p:spTree>
    <p:extLst>
      <p:ext uri="{BB962C8B-B14F-4D97-AF65-F5344CB8AC3E}">
        <p14:creationId xmlns:p14="http://schemas.microsoft.com/office/powerpoint/2010/main" val="31730306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86</a:t>
            </a:fld>
            <a:endParaRPr lang="en-US"/>
          </a:p>
        </p:txBody>
      </p:sp>
    </p:spTree>
    <p:extLst>
      <p:ext uri="{BB962C8B-B14F-4D97-AF65-F5344CB8AC3E}">
        <p14:creationId xmlns:p14="http://schemas.microsoft.com/office/powerpoint/2010/main" val="29488194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87</a:t>
            </a:fld>
            <a:endParaRPr lang="en-US"/>
          </a:p>
        </p:txBody>
      </p:sp>
    </p:spTree>
    <p:extLst>
      <p:ext uri="{BB962C8B-B14F-4D97-AF65-F5344CB8AC3E}">
        <p14:creationId xmlns:p14="http://schemas.microsoft.com/office/powerpoint/2010/main" val="23856733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88</a:t>
            </a:fld>
            <a:endParaRPr lang="en-US"/>
          </a:p>
        </p:txBody>
      </p:sp>
    </p:spTree>
    <p:extLst>
      <p:ext uri="{BB962C8B-B14F-4D97-AF65-F5344CB8AC3E}">
        <p14:creationId xmlns:p14="http://schemas.microsoft.com/office/powerpoint/2010/main" val="35513575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89</a:t>
            </a:fld>
            <a:endParaRPr lang="en-US"/>
          </a:p>
        </p:txBody>
      </p:sp>
    </p:spTree>
    <p:extLst>
      <p:ext uri="{BB962C8B-B14F-4D97-AF65-F5344CB8AC3E}">
        <p14:creationId xmlns:p14="http://schemas.microsoft.com/office/powerpoint/2010/main" val="134708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5187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90</a:t>
            </a:fld>
            <a:endParaRPr lang="en-US"/>
          </a:p>
        </p:txBody>
      </p:sp>
    </p:spTree>
    <p:extLst>
      <p:ext uri="{BB962C8B-B14F-4D97-AF65-F5344CB8AC3E}">
        <p14:creationId xmlns:p14="http://schemas.microsoft.com/office/powerpoint/2010/main" val="19938461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91</a:t>
            </a:fld>
            <a:endParaRPr lang="en-US"/>
          </a:p>
        </p:txBody>
      </p:sp>
    </p:spTree>
    <p:extLst>
      <p:ext uri="{BB962C8B-B14F-4D97-AF65-F5344CB8AC3E}">
        <p14:creationId xmlns:p14="http://schemas.microsoft.com/office/powerpoint/2010/main" val="8180094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92</a:t>
            </a:fld>
            <a:endParaRPr lang="en-US"/>
          </a:p>
        </p:txBody>
      </p:sp>
    </p:spTree>
    <p:extLst>
      <p:ext uri="{BB962C8B-B14F-4D97-AF65-F5344CB8AC3E}">
        <p14:creationId xmlns:p14="http://schemas.microsoft.com/office/powerpoint/2010/main" val="14206150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93</a:t>
            </a:fld>
            <a:endParaRPr lang="en-US"/>
          </a:p>
        </p:txBody>
      </p:sp>
    </p:spTree>
    <p:extLst>
      <p:ext uri="{BB962C8B-B14F-4D97-AF65-F5344CB8AC3E}">
        <p14:creationId xmlns:p14="http://schemas.microsoft.com/office/powerpoint/2010/main" val="2802170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94</a:t>
            </a:fld>
            <a:endParaRPr lang="en-US"/>
          </a:p>
        </p:txBody>
      </p:sp>
    </p:spTree>
    <p:extLst>
      <p:ext uri="{BB962C8B-B14F-4D97-AF65-F5344CB8AC3E}">
        <p14:creationId xmlns:p14="http://schemas.microsoft.com/office/powerpoint/2010/main" val="3502297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95</a:t>
            </a:fld>
            <a:endParaRPr lang="en-US"/>
          </a:p>
        </p:txBody>
      </p:sp>
    </p:spTree>
    <p:extLst>
      <p:ext uri="{BB962C8B-B14F-4D97-AF65-F5344CB8AC3E}">
        <p14:creationId xmlns:p14="http://schemas.microsoft.com/office/powerpoint/2010/main" val="3248226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96</a:t>
            </a:fld>
            <a:endParaRPr lang="en-US"/>
          </a:p>
        </p:txBody>
      </p:sp>
    </p:spTree>
    <p:extLst>
      <p:ext uri="{BB962C8B-B14F-4D97-AF65-F5344CB8AC3E}">
        <p14:creationId xmlns:p14="http://schemas.microsoft.com/office/powerpoint/2010/main" val="29960161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97</a:t>
            </a:fld>
            <a:endParaRPr lang="en-US"/>
          </a:p>
        </p:txBody>
      </p:sp>
    </p:spTree>
    <p:extLst>
      <p:ext uri="{BB962C8B-B14F-4D97-AF65-F5344CB8AC3E}">
        <p14:creationId xmlns:p14="http://schemas.microsoft.com/office/powerpoint/2010/main" val="39494223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98</a:t>
            </a:fld>
            <a:endParaRPr lang="en-US"/>
          </a:p>
        </p:txBody>
      </p:sp>
    </p:spTree>
    <p:extLst>
      <p:ext uri="{BB962C8B-B14F-4D97-AF65-F5344CB8AC3E}">
        <p14:creationId xmlns:p14="http://schemas.microsoft.com/office/powerpoint/2010/main" val="469860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C1DB6F-AEAB-4214-8AE4-B343BF399FAB}" type="slidenum">
              <a:rPr lang="en-US" smtClean="0"/>
              <a:t>99</a:t>
            </a:fld>
            <a:endParaRPr lang="en-US"/>
          </a:p>
        </p:txBody>
      </p:sp>
    </p:spTree>
    <p:extLst>
      <p:ext uri="{BB962C8B-B14F-4D97-AF65-F5344CB8AC3E}">
        <p14:creationId xmlns:p14="http://schemas.microsoft.com/office/powerpoint/2010/main" val="21905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67B14B-C9A3-4713-93C9-D62EA1790FE9}"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403234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7B14B-C9A3-4713-93C9-D62EA1790FE9}"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429272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7B14B-C9A3-4713-93C9-D62EA1790FE9}"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37770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6E5C06D-3605-4DA9-940D-5ABC181E2774}" type="datetime1">
              <a:rPr lang="en-US" smtClean="0"/>
              <a:t>3/26/2019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10754610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320360-5981-4DEE-BF5C-49747C37468F}"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19348881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D6DACA3-6AC6-432A-B785-14E0012DD57F}"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225478363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67CDA4B-9AD4-466C-99A6-5B69A72D314A}"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2944449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7959431-6266-45B4-9A08-231CBD76BCBF}" type="datetime1">
              <a:rPr lang="en-US" smtClean="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271247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BC18DD6-B785-4E2A-B7DC-F1A1CB0785E4}" type="datetime1">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306059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FF318-4B1F-48CE-AEF0-4A1463AD3C97}" type="datetime1">
              <a:rPr lang="en-US" smtClean="0"/>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2969270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133BE5-6AAB-4464-A990-4EE76E75818D}"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266674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7B14B-C9A3-4713-93C9-D62EA1790FE9}"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2117323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2AA1A0B-2FF5-4F2A-8401-F7ACF048A163}"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71BD9442-7015-4E1E-A751-FB3645ED61D5}"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extLst>
      <p:ext uri="{BB962C8B-B14F-4D97-AF65-F5344CB8AC3E}">
        <p14:creationId xmlns:p14="http://schemas.microsoft.com/office/powerpoint/2010/main" val="126303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375141-8AA4-4858-A8DD-7E646433E0E7}"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1133290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B3F9A4-F043-42DA-BD7C-BFF4CC57A8EA}"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BD9442-7015-4E1E-A751-FB3645ED61D5}" type="slidenum">
              <a:rPr lang="en-US" smtClean="0"/>
              <a:t>‹#›</a:t>
            </a:fld>
            <a:endParaRPr lang="en-US" dirty="0"/>
          </a:p>
        </p:txBody>
      </p:sp>
    </p:spTree>
    <p:extLst>
      <p:ext uri="{BB962C8B-B14F-4D97-AF65-F5344CB8AC3E}">
        <p14:creationId xmlns:p14="http://schemas.microsoft.com/office/powerpoint/2010/main" val="181050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7B14B-C9A3-4713-93C9-D62EA1790FE9}" type="datetimeFigureOut">
              <a:rPr lang="en-US" smtClean="0"/>
              <a:t>3/26/2019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226725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67B14B-C9A3-4713-93C9-D62EA1790FE9}"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3151464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67B14B-C9A3-4713-93C9-D62EA1790FE9}" type="datetimeFigureOut">
              <a:rPr lang="en-US" smtClean="0"/>
              <a:t>3/26/2019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384062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67B14B-C9A3-4713-93C9-D62EA1790FE9}" type="datetimeFigureOut">
              <a:rPr lang="en-US" smtClean="0"/>
              <a:t>3/26/2019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357980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7B14B-C9A3-4713-93C9-D62EA1790FE9}" type="datetimeFigureOut">
              <a:rPr lang="en-US" smtClean="0"/>
              <a:t>3/26/2019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59312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7B14B-C9A3-4713-93C9-D62EA1790FE9}"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1781406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7B14B-C9A3-4713-93C9-D62EA1790FE9}" type="datetimeFigureOut">
              <a:rPr lang="en-US" smtClean="0"/>
              <a:t>3/26/2019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3ABB-B352-401B-94FE-D22215D0598C}" type="slidenum">
              <a:rPr lang="en-US" smtClean="0"/>
              <a:t>‹#›</a:t>
            </a:fld>
            <a:endParaRPr lang="en-US"/>
          </a:p>
        </p:txBody>
      </p:sp>
    </p:spTree>
    <p:extLst>
      <p:ext uri="{BB962C8B-B14F-4D97-AF65-F5344CB8AC3E}">
        <p14:creationId xmlns:p14="http://schemas.microsoft.com/office/powerpoint/2010/main" val="310912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7B14B-C9A3-4713-93C9-D62EA1790FE9}" type="datetimeFigureOut">
              <a:rPr lang="en-US" smtClean="0"/>
              <a:t>3/26/2019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13ABB-B352-401B-94FE-D22215D0598C}" type="slidenum">
              <a:rPr lang="en-US" smtClean="0"/>
              <a:t>‹#›</a:t>
            </a:fld>
            <a:endParaRPr lang="en-US"/>
          </a:p>
        </p:txBody>
      </p:sp>
    </p:spTree>
    <p:extLst>
      <p:ext uri="{BB962C8B-B14F-4D97-AF65-F5344CB8AC3E}">
        <p14:creationId xmlns:p14="http://schemas.microsoft.com/office/powerpoint/2010/main" val="3550453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pPr>
            <a:fld id="{5BB99EAA-668B-48D0-844C-C76A9EDE0AD6}" type="datetime1">
              <a:rPr lang="en-US" smtClean="0">
                <a:solidFill>
                  <a:srgbClr val="EEECE1">
                    <a:tint val="60000"/>
                    <a:satMod val="155000"/>
                  </a:srgbClr>
                </a:solidFill>
                <a:latin typeface="Times New Roman" charset="0"/>
              </a:rPr>
              <a:t>3/26/2019</a:t>
            </a:fld>
            <a:endParaRPr lang="en-US" dirty="0">
              <a:solidFill>
                <a:srgbClr val="EEECE1">
                  <a:tint val="60000"/>
                  <a:satMod val="155000"/>
                </a:srgbClr>
              </a:solidFill>
              <a:latin typeface="Times New Roman"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pPr>
            <a:endParaRPr lang="en-US" dirty="0">
              <a:solidFill>
                <a:srgbClr val="EEECE1">
                  <a:tint val="60000"/>
                  <a:satMod val="155000"/>
                </a:srgbClr>
              </a:solidFill>
              <a:latin typeface="Times New Roman"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pPr>
            <a:fld id="{E8F6A844-614D-4FCE-A0EC-B65FAB5D773E}" type="slidenum">
              <a:rPr lang="en-US" smtClean="0">
                <a:solidFill>
                  <a:srgbClr val="1F497D">
                    <a:shade val="90000"/>
                  </a:srgbClr>
                </a:solidFill>
                <a:latin typeface="Times New Roman" charset="0"/>
              </a:rPr>
              <a:pPr fontAlgn="base">
                <a:spcBef>
                  <a:spcPct val="0"/>
                </a:spcBef>
                <a:spcAft>
                  <a:spcPct val="0"/>
                </a:spcAft>
              </a:pPr>
              <a:t>‹#›</a:t>
            </a:fld>
            <a:endParaRPr lang="en-US" dirty="0">
              <a:solidFill>
                <a:srgbClr val="1F497D">
                  <a:shade val="90000"/>
                </a:srgbClr>
              </a:solidFill>
              <a:latin typeface="Times New Roman"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extLst>
      <p:ext uri="{BB962C8B-B14F-4D97-AF65-F5344CB8AC3E}">
        <p14:creationId xmlns:p14="http://schemas.microsoft.com/office/powerpoint/2010/main" val="2779913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jp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3.jpeg"/><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3.jp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3.jp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3.jp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3.jpg"/></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3.jpg"/></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3.jp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3.jpg"/></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jpg"/></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3.jpg"/></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2.xml"/><Relationship Id="rId1" Type="http://schemas.openxmlformats.org/officeDocument/2006/relationships/slideLayout" Target="../slideLayouts/slideLayout4.xml"/><Relationship Id="rId5" Type="http://schemas.openxmlformats.org/officeDocument/2006/relationships/image" Target="../media/image63.jpg"/><Relationship Id="rId4" Type="http://schemas.openxmlformats.org/officeDocument/2006/relationships/image" Target="../media/image3.jpg"/></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3.jpg"/></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3.jpg"/></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3.jpg"/></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3.jpg"/></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4.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jpg"/></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5.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3.jpg"/></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2.jpeg"/><Relationship Id="rId2" Type="http://schemas.openxmlformats.org/officeDocument/2006/relationships/notesSlide" Target="../notesSlides/notesSlide146.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3.jpg"/></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7.xml"/><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3.jpg"/></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5.jpeg"/><Relationship Id="rId2" Type="http://schemas.openxmlformats.org/officeDocument/2006/relationships/notesSlide" Target="../notesSlides/notesSlide148.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jpg"/></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9.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0.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4.jpeg"/></Relationships>
</file>

<file path=ppt/slides/_rels/slide1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1.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3.jpg"/><Relationship Id="rId4" Type="http://schemas.openxmlformats.org/officeDocument/2006/relationships/image" Target="../media/image4.jpeg"/></Relationships>
</file>

<file path=ppt/slides/_rels/slide15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notesSlide" Target="../notesSlides/notesSlide152.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3.jpg"/><Relationship Id="rId4" Type="http://schemas.openxmlformats.org/officeDocument/2006/relationships/image" Target="../media/image4.jpeg"/></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3.jpg"/></Relationships>
</file>

<file path=ppt/slides/_rels/slide1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4.xml"/><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3.jpg"/></Relationships>
</file>

<file path=ppt/slides/_rels/slide1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5.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3.jpg"/></Relationships>
</file>

<file path=ppt/slides/_rels/slide1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6.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3.jpg"/></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2.jpeg"/><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3.jpg"/></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5.jpeg"/><Relationship Id="rId2" Type="http://schemas.openxmlformats.org/officeDocument/2006/relationships/notesSlide" Target="../notesSlides/notesSlide158.xml"/><Relationship Id="rId1" Type="http://schemas.openxmlformats.org/officeDocument/2006/relationships/slideLayout" Target="../slideLayouts/slideLayout4.xml"/><Relationship Id="rId6" Type="http://schemas.openxmlformats.org/officeDocument/2006/relationships/image" Target="../media/image94.JPG"/><Relationship Id="rId5" Type="http://schemas.openxmlformats.org/officeDocument/2006/relationships/image" Target="../media/image93.jpeg"/><Relationship Id="rId4" Type="http://schemas.openxmlformats.org/officeDocument/2006/relationships/image" Target="../media/image3.jpg"/></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8.jpeg"/><Relationship Id="rId2" Type="http://schemas.openxmlformats.org/officeDocument/2006/relationships/notesSlide" Target="../notesSlides/notesSlide159.xml"/><Relationship Id="rId1" Type="http://schemas.openxmlformats.org/officeDocument/2006/relationships/slideLayout" Target="../slideLayouts/slideLayout4.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1.jpeg"/><Relationship Id="rId2" Type="http://schemas.openxmlformats.org/officeDocument/2006/relationships/notesSlide" Target="../notesSlides/notesSlide160.xml"/><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4.jpeg"/><Relationship Id="rId4" Type="http://schemas.openxmlformats.org/officeDocument/2006/relationships/image" Target="../media/image100.JPG"/></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1.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3.jpg"/></Relationships>
</file>

<file path=ppt/slides/_rels/slide16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4.jpeg"/><Relationship Id="rId2" Type="http://schemas.openxmlformats.org/officeDocument/2006/relationships/notesSlide" Target="../notesSlides/notesSlide162.xml"/><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3.jpg"/></Relationships>
</file>

<file path=ppt/slides/_rels/slide1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jp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3.jp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jp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3.jp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3.jpg"/></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3.jpg"/></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jp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752600"/>
            <a:ext cx="7391400" cy="1828800"/>
          </a:xfrm>
        </p:spPr>
        <p:txBody>
          <a:bodyPr>
            <a:noAutofit/>
          </a:bodyPr>
          <a:lstStyle/>
          <a:p>
            <a:r>
              <a:rPr lang="en-US" sz="4800" dirty="0">
                <a:latin typeface="Georgia" panose="02040502050405020303" pitchFamily="18" charset="0"/>
              </a:rPr>
              <a:t>Greenville – Laurens County Line</a:t>
            </a:r>
          </a:p>
        </p:txBody>
      </p:sp>
      <p:sp>
        <p:nvSpPr>
          <p:cNvPr id="3" name="Subtitle 2"/>
          <p:cNvSpPr>
            <a:spLocks noGrp="1"/>
          </p:cNvSpPr>
          <p:nvPr>
            <p:ph type="subTitle" idx="1"/>
          </p:nvPr>
        </p:nvSpPr>
        <p:spPr>
          <a:xfrm>
            <a:off x="1371600" y="3886200"/>
            <a:ext cx="6400800" cy="2590800"/>
          </a:xfrm>
        </p:spPr>
        <p:txBody>
          <a:bodyPr>
            <a:normAutofit fontScale="92500" lnSpcReduction="10000"/>
          </a:bodyPr>
          <a:lstStyle/>
          <a:p>
            <a:r>
              <a:rPr lang="en-US" sz="3800" dirty="0">
                <a:solidFill>
                  <a:schemeClr val="tx1"/>
                </a:solidFill>
                <a:latin typeface="Georgia" panose="02040502050405020303" pitchFamily="18" charset="0"/>
              </a:rPr>
              <a:t>From the Saluda River to the </a:t>
            </a:r>
            <a:r>
              <a:rPr lang="en-US" sz="3800" dirty="0" err="1">
                <a:solidFill>
                  <a:schemeClr val="tx1"/>
                </a:solidFill>
                <a:latin typeface="Georgia" panose="02040502050405020303" pitchFamily="18" charset="0"/>
              </a:rPr>
              <a:t>Enoree</a:t>
            </a:r>
            <a:r>
              <a:rPr lang="en-US" sz="3800" dirty="0">
                <a:solidFill>
                  <a:schemeClr val="tx1"/>
                </a:solidFill>
                <a:latin typeface="Georgia" panose="02040502050405020303" pitchFamily="18" charset="0"/>
              </a:rPr>
              <a:t> River</a:t>
            </a:r>
          </a:p>
          <a:p>
            <a:endParaRPr lang="en-US" sz="4300" dirty="0">
              <a:solidFill>
                <a:schemeClr val="tx1"/>
              </a:solidFill>
              <a:latin typeface="Georgia" panose="02040502050405020303" pitchFamily="18" charset="0"/>
            </a:endParaRPr>
          </a:p>
          <a:p>
            <a:r>
              <a:rPr lang="en-US" sz="2600" i="1" dirty="0">
                <a:solidFill>
                  <a:schemeClr val="tx1"/>
                </a:solidFill>
                <a:latin typeface="Georgia" panose="02040502050405020303" pitchFamily="18" charset="0"/>
              </a:rPr>
              <a:t>Prepared by: CESI</a:t>
            </a:r>
          </a:p>
          <a:p>
            <a:r>
              <a:rPr lang="en-US" sz="2600" i="1" dirty="0">
                <a:solidFill>
                  <a:schemeClr val="tx1"/>
                </a:solidFill>
                <a:latin typeface="Georgia" panose="02040502050405020303" pitchFamily="18" charset="0"/>
              </a:rPr>
              <a:t>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639" y="1"/>
            <a:ext cx="1376361" cy="13715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95400" cy="1427415"/>
          </a:xfrm>
          <a:prstGeom prst="rect">
            <a:avLst/>
          </a:prstGeom>
        </p:spPr>
      </p:pic>
    </p:spTree>
    <p:extLst>
      <p:ext uri="{BB962C8B-B14F-4D97-AF65-F5344CB8AC3E}">
        <p14:creationId xmlns:p14="http://schemas.microsoft.com/office/powerpoint/2010/main" val="288946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smtClean="0">
                <a:solidFill>
                  <a:schemeClr val="tx1"/>
                </a:solidFill>
              </a:rPr>
              <a:t>SC Code of </a:t>
            </a:r>
            <a:r>
              <a:rPr lang="en-US" sz="2400" dirty="0">
                <a:solidFill>
                  <a:schemeClr val="tx1"/>
                </a:solidFill>
              </a:rPr>
              <a:t>Law SECTION </a:t>
            </a:r>
            <a:r>
              <a:rPr lang="en-US" sz="2400" dirty="0" smtClean="0">
                <a:solidFill>
                  <a:schemeClr val="tx1"/>
                </a:solidFill>
              </a:rPr>
              <a:t>27-2-105</a:t>
            </a:r>
            <a:endParaRPr lang="en-US" sz="2400"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3635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4724400"/>
          </a:xfrm>
        </p:spPr>
        <p:txBody>
          <a:bodyPr>
            <a:normAutofit/>
          </a:bodyPr>
          <a:lstStyle/>
          <a:p>
            <a:r>
              <a:rPr lang="en-US" dirty="0"/>
              <a:t>The earliest survey we have is the 1820/1825 survey</a:t>
            </a:r>
          </a:p>
          <a:p>
            <a:r>
              <a:rPr lang="en-US" dirty="0"/>
              <a:t>This survey was run less than 30 years after Act #1560 was adopted, well within living memory</a:t>
            </a:r>
          </a:p>
          <a:p>
            <a:r>
              <a:rPr lang="en-US" dirty="0"/>
              <a:t>This survey and the 1906 survey both clearly indicate a stretch of river that is downstream of the Ford Road ford location</a:t>
            </a:r>
          </a:p>
        </p:txBody>
      </p:sp>
    </p:spTree>
    <p:extLst>
      <p:ext uri="{BB962C8B-B14F-4D97-AF65-F5344CB8AC3E}">
        <p14:creationId xmlns:p14="http://schemas.microsoft.com/office/powerpoint/2010/main" val="37225323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662735" y="1396678"/>
            <a:ext cx="8153400" cy="2152461"/>
          </a:xfrm>
        </p:spPr>
      </p:pic>
      <p:pic>
        <p:nvPicPr>
          <p:cNvPr id="9" name="Content Placeholder 8"/>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rot="2182835">
            <a:off x="2471238" y="3902900"/>
            <a:ext cx="3985854" cy="1858963"/>
          </a:xfrm>
        </p:spPr>
      </p:pic>
    </p:spTree>
    <p:extLst>
      <p:ext uri="{BB962C8B-B14F-4D97-AF65-F5344CB8AC3E}">
        <p14:creationId xmlns:p14="http://schemas.microsoft.com/office/powerpoint/2010/main" val="3579959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656948" y="1447800"/>
            <a:ext cx="8081953" cy="2133600"/>
          </a:xfrm>
        </p:spPr>
      </p:pic>
      <p:pic>
        <p:nvPicPr>
          <p:cNvPr id="9" name="Content Placeholder 8"/>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rot="277894">
            <a:off x="2707248" y="3886200"/>
            <a:ext cx="4150752" cy="2718115"/>
          </a:xfrm>
        </p:spPr>
      </p:pic>
    </p:spTree>
    <p:extLst>
      <p:ext uri="{BB962C8B-B14F-4D97-AF65-F5344CB8AC3E}">
        <p14:creationId xmlns:p14="http://schemas.microsoft.com/office/powerpoint/2010/main" val="1105824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152400" y="1600200"/>
            <a:ext cx="8686800" cy="5105400"/>
          </a:xfrm>
        </p:spPr>
        <p:txBody>
          <a:bodyPr/>
          <a:lstStyle/>
          <a:p>
            <a:r>
              <a:rPr lang="en-US" dirty="0"/>
              <a:t>Other than providing a bearing and distance and </a:t>
            </a:r>
            <a:r>
              <a:rPr lang="en-US" i="1" dirty="0"/>
              <a:t>graphic</a:t>
            </a:r>
            <a:r>
              <a:rPr lang="en-US" dirty="0"/>
              <a:t> evidence that the county line intersects the </a:t>
            </a:r>
            <a:r>
              <a:rPr lang="en-US" dirty="0" err="1"/>
              <a:t>Enoree</a:t>
            </a:r>
            <a:r>
              <a:rPr lang="en-US" dirty="0"/>
              <a:t> downstream of the Ford Road ford, and the big U-shaped bend in the river it sits on, the 1820/1825 map is silent on a specific location of the county line</a:t>
            </a:r>
          </a:p>
          <a:p>
            <a:r>
              <a:rPr lang="en-US" dirty="0"/>
              <a:t>In contrast, the 1906 map notes the line terminates at a “Sheep Ford” and “Two Large Pines”</a:t>
            </a:r>
          </a:p>
        </p:txBody>
      </p:sp>
    </p:spTree>
    <p:extLst>
      <p:ext uri="{BB962C8B-B14F-4D97-AF65-F5344CB8AC3E}">
        <p14:creationId xmlns:p14="http://schemas.microsoft.com/office/powerpoint/2010/main" val="3274584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75417" y="1447800"/>
            <a:ext cx="7580241" cy="4953000"/>
          </a:xfrm>
        </p:spPr>
      </p:pic>
    </p:spTree>
    <p:extLst>
      <p:ext uri="{BB962C8B-B14F-4D97-AF65-F5344CB8AC3E}">
        <p14:creationId xmlns:p14="http://schemas.microsoft.com/office/powerpoint/2010/main" val="37233361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447800"/>
            <a:ext cx="8229600" cy="5181600"/>
          </a:xfrm>
        </p:spPr>
        <p:txBody>
          <a:bodyPr>
            <a:normAutofit/>
          </a:bodyPr>
          <a:lstStyle/>
          <a:p>
            <a:r>
              <a:rPr lang="en-US" dirty="0"/>
              <a:t>Prior research by South Carolina Geodetic Survey recovered Greenville County Plat Book S, Page 25</a:t>
            </a:r>
          </a:p>
          <a:p>
            <a:r>
              <a:rPr lang="en-US" dirty="0"/>
              <a:t>This plat shows a “Pine Stump” on the south bank of the </a:t>
            </a:r>
            <a:r>
              <a:rPr lang="en-US" dirty="0" err="1"/>
              <a:t>Enoree</a:t>
            </a:r>
            <a:r>
              <a:rPr lang="en-US" dirty="0"/>
              <a:t> River and describes it as “Corner of Laurens and Greenville </a:t>
            </a:r>
            <a:r>
              <a:rPr lang="en-US" dirty="0" err="1"/>
              <a:t>Co’s</a:t>
            </a:r>
            <a:r>
              <a:rPr lang="en-US" dirty="0"/>
              <a:t>”</a:t>
            </a:r>
          </a:p>
          <a:p>
            <a:r>
              <a:rPr lang="en-US" dirty="0"/>
              <a:t>This plat dates from 1947, only 41 years after the 1906 survey described the corner as “Two Large Pines”</a:t>
            </a:r>
          </a:p>
        </p:txBody>
      </p:sp>
    </p:spTree>
    <p:extLst>
      <p:ext uri="{BB962C8B-B14F-4D97-AF65-F5344CB8AC3E}">
        <p14:creationId xmlns:p14="http://schemas.microsoft.com/office/powerpoint/2010/main" val="36226962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4680" y="1600200"/>
            <a:ext cx="8724520" cy="4966998"/>
          </a:xfrm>
        </p:spPr>
      </p:pic>
    </p:spTree>
    <p:extLst>
      <p:ext uri="{BB962C8B-B14F-4D97-AF65-F5344CB8AC3E}">
        <p14:creationId xmlns:p14="http://schemas.microsoft.com/office/powerpoint/2010/main" val="31980992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447800" y="1474672"/>
            <a:ext cx="6248400" cy="4777018"/>
          </a:xfrm>
        </p:spPr>
      </p:pic>
    </p:spTree>
    <p:extLst>
      <p:ext uri="{BB962C8B-B14F-4D97-AF65-F5344CB8AC3E}">
        <p14:creationId xmlns:p14="http://schemas.microsoft.com/office/powerpoint/2010/main" val="4198862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Sid Miller and Alan-Jon Zupan with South Carolina Geodetic Survey visited this site on 21 April 1999 and talked with Mr. W. J. (Olin) Riddle, the surveyor who had surveyed and drawn the 1947 plat</a:t>
            </a:r>
          </a:p>
          <a:p>
            <a:r>
              <a:rPr lang="en-US" dirty="0"/>
              <a:t>Mr. Riddle described it as the biggest pine stump he had ever seen, about 4’ in diameter, and right on the river</a:t>
            </a:r>
          </a:p>
        </p:txBody>
      </p:sp>
    </p:spTree>
    <p:extLst>
      <p:ext uri="{BB962C8B-B14F-4D97-AF65-F5344CB8AC3E}">
        <p14:creationId xmlns:p14="http://schemas.microsoft.com/office/powerpoint/2010/main" val="26842481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905000" y="1143000"/>
            <a:ext cx="5358726" cy="3717476"/>
          </a:xfrm>
        </p:spPr>
      </p:pic>
      <p:sp>
        <p:nvSpPr>
          <p:cNvPr id="7" name="Content Placeholder 6"/>
          <p:cNvSpPr>
            <a:spLocks noGrp="1"/>
          </p:cNvSpPr>
          <p:nvPr>
            <p:ph sz="half" idx="2"/>
          </p:nvPr>
        </p:nvSpPr>
        <p:spPr>
          <a:xfrm>
            <a:off x="381000" y="4800600"/>
            <a:ext cx="8458200" cy="1706563"/>
          </a:xfrm>
        </p:spPr>
        <p:txBody>
          <a:bodyPr/>
          <a:lstStyle/>
          <a:p>
            <a:r>
              <a:rPr lang="en-US" dirty="0"/>
              <a:t>Mr. Miller and Mr. Zupan found the remnants of the stump, photographed it, and obtained GPS coordinates of the location</a:t>
            </a:r>
          </a:p>
        </p:txBody>
      </p:sp>
    </p:spTree>
    <p:extLst>
      <p:ext uri="{BB962C8B-B14F-4D97-AF65-F5344CB8AC3E}">
        <p14:creationId xmlns:p14="http://schemas.microsoft.com/office/powerpoint/2010/main" val="332637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5, Title 4 	</a:t>
            </a:r>
            <a:endParaRPr lang="en-US" dirty="0"/>
          </a:p>
        </p:txBody>
      </p:sp>
      <p:sp>
        <p:nvSpPr>
          <p:cNvPr id="3" name="Content Placeholder 2"/>
          <p:cNvSpPr>
            <a:spLocks noGrp="1"/>
          </p:cNvSpPr>
          <p:nvPr>
            <p:ph idx="1"/>
          </p:nvPr>
        </p:nvSpPr>
        <p:spPr/>
        <p:txBody>
          <a:bodyPr>
            <a:normAutofit fontScale="85000" lnSpcReduction="10000"/>
          </a:bodyPr>
          <a:lstStyle/>
          <a:p>
            <a:r>
              <a:rPr lang="en-US" sz="2400" b="1" dirty="0" smtClean="0"/>
              <a:t>Change of Boundaries</a:t>
            </a:r>
          </a:p>
          <a:p>
            <a:pPr marL="0" indent="0">
              <a:buNone/>
            </a:pPr>
            <a:endParaRPr lang="en-US" sz="2400" b="1" dirty="0" smtClean="0"/>
          </a:p>
          <a:p>
            <a:pPr lvl="1"/>
            <a:r>
              <a:rPr lang="en-US" sz="1600" b="1" dirty="0"/>
              <a:t>S.C. Code § </a:t>
            </a:r>
            <a:r>
              <a:rPr lang="en-US" sz="1600" b="1" dirty="0" smtClean="0"/>
              <a:t>4-5-120: </a:t>
            </a:r>
            <a:r>
              <a:rPr lang="en-US" sz="1600" b="1" dirty="0"/>
              <a:t>Procedure </a:t>
            </a:r>
            <a:r>
              <a:rPr lang="en-US" sz="1700" b="1" dirty="0" smtClean="0"/>
              <a:t>for annexing part of county- </a:t>
            </a:r>
            <a:r>
              <a:rPr lang="en-US" sz="1700" dirty="0" smtClean="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smtClean="0"/>
          </a:p>
          <a:p>
            <a:pPr lvl="1"/>
            <a:r>
              <a:rPr lang="en-US" sz="1800" b="1" dirty="0"/>
              <a:t>S.C. Code </a:t>
            </a:r>
            <a:r>
              <a:rPr lang="en-US" sz="1800" b="1"/>
              <a:t>§ </a:t>
            </a:r>
            <a:r>
              <a:rPr lang="en-US" sz="1800" b="1" smtClean="0"/>
              <a:t>4-5-130</a:t>
            </a:r>
            <a:r>
              <a:rPr lang="en-US" sz="1800" b="1" dirty="0"/>
              <a:t>: </a:t>
            </a:r>
            <a:r>
              <a:rPr lang="en-US" sz="1700" b="1" dirty="0" smtClean="0"/>
              <a:t>Appointment of Commission for annexation- </a:t>
            </a:r>
            <a:r>
              <a:rPr lang="en-US" sz="1700" dirty="0" smtClean="0"/>
              <a:t>once presented to the governor then within 30 days the governor shall appoint a commission of four persons</a:t>
            </a:r>
          </a:p>
          <a:p>
            <a:pPr marL="393192" lvl="1" indent="0">
              <a:buNone/>
            </a:pPr>
            <a:r>
              <a:rPr lang="en-US" sz="1500" dirty="0" smtClean="0"/>
              <a:t> </a:t>
            </a:r>
            <a:endParaRPr lang="en-US" sz="1600" dirty="0" smtClean="0"/>
          </a:p>
          <a:p>
            <a:pPr lvl="1"/>
            <a:r>
              <a:rPr lang="en-US" sz="1800" b="1" dirty="0"/>
              <a:t>S.C. Code § </a:t>
            </a:r>
            <a:r>
              <a:rPr lang="en-US" sz="1800" b="1" dirty="0" smtClean="0"/>
              <a:t>4-5-140</a:t>
            </a:r>
            <a:r>
              <a:rPr lang="en-US" sz="1800" b="1" dirty="0"/>
              <a:t>: </a:t>
            </a:r>
            <a:r>
              <a:rPr lang="en-US" sz="1700" b="1" dirty="0" smtClean="0"/>
              <a:t>Employment of Surveyors- </a:t>
            </a:r>
            <a:r>
              <a:rPr lang="en-US" sz="1700" dirty="0" smtClean="0"/>
              <a:t>commission may contract for survey and location of the proposed change of line and for such purpose may employ 3 surveyors </a:t>
            </a:r>
          </a:p>
          <a:p>
            <a:pPr marL="393192" lvl="1" indent="0">
              <a:buNone/>
            </a:pPr>
            <a:endParaRPr lang="en-US" sz="1500" dirty="0" smtClean="0"/>
          </a:p>
          <a:p>
            <a:pPr lvl="1"/>
            <a:r>
              <a:rPr lang="en-US" sz="1800" b="1" dirty="0"/>
              <a:t>S.C. Code § </a:t>
            </a:r>
            <a:r>
              <a:rPr lang="en-US" sz="1800" b="1" dirty="0" smtClean="0"/>
              <a:t>4-5-170</a:t>
            </a:r>
            <a:r>
              <a:rPr lang="en-US" sz="1800" b="1" dirty="0"/>
              <a:t>: </a:t>
            </a:r>
            <a:r>
              <a:rPr lang="en-US" sz="1700" b="1" dirty="0" smtClean="0"/>
              <a:t>Governor shall order election; voting place; eligible electors- </a:t>
            </a:r>
            <a:r>
              <a:rPr lang="en-US" sz="1700" dirty="0" smtClean="0"/>
              <a:t>to be held in an area sought to be transferred and an election to be held in the county to which the area is proposed to be transferred </a:t>
            </a:r>
          </a:p>
          <a:p>
            <a:pPr marL="393192" lvl="1" indent="0">
              <a:buNone/>
            </a:pPr>
            <a:endParaRPr lang="en-US" sz="1500" dirty="0" smtClean="0"/>
          </a:p>
          <a:p>
            <a:pPr lvl="1"/>
            <a:r>
              <a:rPr lang="en-US" sz="1700" b="1" dirty="0" smtClean="0"/>
              <a:t>Propose and adopt </a:t>
            </a:r>
            <a:r>
              <a:rPr lang="en-US" sz="1700" b="1" dirty="0"/>
              <a:t>L</a:t>
            </a:r>
            <a:r>
              <a:rPr lang="en-US" sz="1700" b="1" dirty="0" smtClean="0"/>
              <a:t>egislation </a:t>
            </a:r>
          </a:p>
          <a:p>
            <a:pPr lvl="1"/>
            <a:endParaRPr lang="en-US" sz="1500" dirty="0" smtClean="0"/>
          </a:p>
          <a:p>
            <a:pPr lvl="8"/>
            <a:endParaRPr lang="en-US" dirty="0" smtClean="0"/>
          </a:p>
          <a:p>
            <a:pPr marL="978408" lvl="3"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335616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981200" y="1143000"/>
            <a:ext cx="5029200" cy="3771900"/>
          </a:xfrm>
        </p:spPr>
      </p:pic>
      <p:sp>
        <p:nvSpPr>
          <p:cNvPr id="7" name="Content Placeholder 6"/>
          <p:cNvSpPr>
            <a:spLocks noGrp="1"/>
          </p:cNvSpPr>
          <p:nvPr>
            <p:ph sz="half" idx="2"/>
          </p:nvPr>
        </p:nvSpPr>
        <p:spPr>
          <a:xfrm>
            <a:off x="533400" y="5029200"/>
            <a:ext cx="8153400" cy="1706563"/>
          </a:xfrm>
        </p:spPr>
        <p:txBody>
          <a:bodyPr>
            <a:normAutofit lnSpcReduction="10000"/>
          </a:bodyPr>
          <a:lstStyle/>
          <a:p>
            <a:r>
              <a:rPr lang="en-US" dirty="0"/>
              <a:t>In 2015, CESI used those coordinates to reestablish the location and, the pine stump having long since rotted away, set a #5 rebar (Set Iron #252) to mark the spot</a:t>
            </a:r>
          </a:p>
        </p:txBody>
      </p:sp>
    </p:spTree>
    <p:extLst>
      <p:ext uri="{BB962C8B-B14F-4D97-AF65-F5344CB8AC3E}">
        <p14:creationId xmlns:p14="http://schemas.microsoft.com/office/powerpoint/2010/main" val="1092692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686800" cy="5105400"/>
          </a:xfrm>
        </p:spPr>
        <p:txBody>
          <a:bodyPr>
            <a:normAutofit fontScale="92500"/>
          </a:bodyPr>
          <a:lstStyle/>
          <a:p>
            <a:r>
              <a:rPr lang="en-US" dirty="0"/>
              <a:t>CESI then extended a line from Stone #348 (Stone in Milly </a:t>
            </a:r>
            <a:r>
              <a:rPr lang="en-US" dirty="0" err="1"/>
              <a:t>Putnams</a:t>
            </a:r>
            <a:r>
              <a:rPr lang="en-US" dirty="0"/>
              <a:t> Field) through Set Iron #252 and created a point at the intersection of that line with the center of the </a:t>
            </a:r>
            <a:r>
              <a:rPr lang="en-US" dirty="0" err="1"/>
              <a:t>Enoree</a:t>
            </a:r>
            <a:r>
              <a:rPr lang="en-US" dirty="0"/>
              <a:t> River</a:t>
            </a:r>
          </a:p>
          <a:p>
            <a:r>
              <a:rPr lang="en-US" dirty="0"/>
              <a:t>The resulting line had a grid bearing of N 21-13-23 E and a </a:t>
            </a:r>
            <a:r>
              <a:rPr lang="en-US" u="sng" dirty="0"/>
              <a:t>grid</a:t>
            </a:r>
            <a:r>
              <a:rPr lang="en-US" dirty="0"/>
              <a:t> distance of 76,339.21’</a:t>
            </a:r>
          </a:p>
          <a:p>
            <a:r>
              <a:rPr lang="en-US" dirty="0"/>
              <a:t>This compares well with the 1906 survey bearing of N 20-30 E and ground distance of 76,454.40’ (14 miles 38.40 chains), a difference of right at 0.15%</a:t>
            </a:r>
          </a:p>
        </p:txBody>
      </p:sp>
    </p:spTree>
    <p:extLst>
      <p:ext uri="{BB962C8B-B14F-4D97-AF65-F5344CB8AC3E}">
        <p14:creationId xmlns:p14="http://schemas.microsoft.com/office/powerpoint/2010/main" val="9705528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447800"/>
            <a:ext cx="8305800" cy="5410200"/>
          </a:xfrm>
        </p:spPr>
        <p:txBody>
          <a:bodyPr>
            <a:normAutofit/>
          </a:bodyPr>
          <a:lstStyle/>
          <a:p>
            <a:r>
              <a:rPr lang="en-US" dirty="0"/>
              <a:t>Taking magnetic variation into account it also compares reasonably well with the 1820/1825 survey bearing of N 17 </a:t>
            </a:r>
            <a:r>
              <a:rPr lang="en-US" dirty="0" smtClean="0"/>
              <a:t>E </a:t>
            </a:r>
            <a:r>
              <a:rPr lang="en-US" dirty="0"/>
              <a:t>and distance of 78,474’ (14 miles 69 chains)</a:t>
            </a:r>
          </a:p>
          <a:p>
            <a:r>
              <a:rPr lang="en-US" dirty="0"/>
              <a:t>At this point we were confident that we had the same endpoints and had established the line as surveyed in 1906, and probably the same as 1820/1825, but we wanted any additional information we could develop to support that conclusion</a:t>
            </a:r>
          </a:p>
        </p:txBody>
      </p:sp>
    </p:spTree>
    <p:extLst>
      <p:ext uri="{BB962C8B-B14F-4D97-AF65-F5344CB8AC3E}">
        <p14:creationId xmlns:p14="http://schemas.microsoft.com/office/powerpoint/2010/main" val="35160000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313898" y="1483489"/>
            <a:ext cx="3067990" cy="5320942"/>
          </a:xfrm>
        </p:spPr>
      </p:pic>
      <p:sp>
        <p:nvSpPr>
          <p:cNvPr id="7" name="Content Placeholder 6"/>
          <p:cNvSpPr>
            <a:spLocks noGrp="1"/>
          </p:cNvSpPr>
          <p:nvPr>
            <p:ph sz="half" idx="2"/>
          </p:nvPr>
        </p:nvSpPr>
        <p:spPr>
          <a:xfrm>
            <a:off x="4435545" y="1676400"/>
            <a:ext cx="3565455" cy="4724400"/>
          </a:xfrm>
        </p:spPr>
        <p:txBody>
          <a:bodyPr>
            <a:normAutofit lnSpcReduction="10000"/>
          </a:bodyPr>
          <a:lstStyle/>
          <a:p>
            <a:r>
              <a:rPr lang="en-US" dirty="0"/>
              <a:t>The 1820/1825 map is silent on specific monuments at the endpoints, or along the length of the county boundary line</a:t>
            </a:r>
          </a:p>
          <a:p>
            <a:r>
              <a:rPr lang="en-US" dirty="0"/>
              <a:t>All it provides is a bearing and distance</a:t>
            </a:r>
          </a:p>
        </p:txBody>
      </p:sp>
    </p:spTree>
    <p:extLst>
      <p:ext uri="{BB962C8B-B14F-4D97-AF65-F5344CB8AC3E}">
        <p14:creationId xmlns:p14="http://schemas.microsoft.com/office/powerpoint/2010/main" val="24535197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524000" y="1219200"/>
            <a:ext cx="3040784" cy="5558731"/>
          </a:xfrm>
        </p:spPr>
      </p:pic>
      <p:sp>
        <p:nvSpPr>
          <p:cNvPr id="7" name="Content Placeholder 6"/>
          <p:cNvSpPr>
            <a:spLocks noGrp="1"/>
          </p:cNvSpPr>
          <p:nvPr>
            <p:ph sz="half" idx="2"/>
          </p:nvPr>
        </p:nvSpPr>
        <p:spPr>
          <a:xfrm>
            <a:off x="4648200" y="1371600"/>
            <a:ext cx="3962400" cy="5410200"/>
          </a:xfrm>
        </p:spPr>
        <p:txBody>
          <a:bodyPr>
            <a:normAutofit lnSpcReduction="10000"/>
          </a:bodyPr>
          <a:lstStyle/>
          <a:p>
            <a:r>
              <a:rPr lang="en-US" dirty="0"/>
              <a:t>By contrast, the 1906 map, in addition to providing specific monuments at both ends, provides two specific mid-point landmarks</a:t>
            </a:r>
          </a:p>
          <a:p>
            <a:r>
              <a:rPr lang="en-US" dirty="0"/>
              <a:t>The line crosses the </a:t>
            </a:r>
            <a:r>
              <a:rPr lang="en-US" dirty="0" err="1"/>
              <a:t>Babtown</a:t>
            </a:r>
            <a:r>
              <a:rPr lang="en-US" dirty="0"/>
              <a:t> PO, and passes 12.70 chains from the “18 mile Rock on Old Stage Rd.”</a:t>
            </a:r>
          </a:p>
        </p:txBody>
      </p:sp>
    </p:spTree>
    <p:extLst>
      <p:ext uri="{BB962C8B-B14F-4D97-AF65-F5344CB8AC3E}">
        <p14:creationId xmlns:p14="http://schemas.microsoft.com/office/powerpoint/2010/main" val="30201751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57112" y="2209800"/>
            <a:ext cx="4390234" cy="3505200"/>
          </a:xfrm>
        </p:spPr>
      </p:pic>
      <p:pic>
        <p:nvPicPr>
          <p:cNvPr id="9" name="Content Placeholder 8"/>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607023" y="2209800"/>
            <a:ext cx="4368252" cy="3505199"/>
          </a:xfrm>
        </p:spPr>
      </p:pic>
    </p:spTree>
    <p:extLst>
      <p:ext uri="{BB962C8B-B14F-4D97-AF65-F5344CB8AC3E}">
        <p14:creationId xmlns:p14="http://schemas.microsoft.com/office/powerpoint/2010/main" val="1333111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CESI contacted the Fountain Inn Museum and met with Mr. Jack </a:t>
            </a:r>
            <a:r>
              <a:rPr lang="en-US" dirty="0" err="1"/>
              <a:t>Marler</a:t>
            </a:r>
            <a:r>
              <a:rPr lang="en-US" dirty="0"/>
              <a:t> seeking information on both these landmarks</a:t>
            </a:r>
          </a:p>
          <a:p>
            <a:r>
              <a:rPr lang="en-US" dirty="0"/>
              <a:t>Mr. </a:t>
            </a:r>
            <a:r>
              <a:rPr lang="en-US" dirty="0" err="1"/>
              <a:t>Marler</a:t>
            </a:r>
            <a:r>
              <a:rPr lang="en-US" dirty="0"/>
              <a:t> was unable to provide any information about the “18 Mile Rock”</a:t>
            </a:r>
          </a:p>
          <a:p>
            <a:r>
              <a:rPr lang="en-US" dirty="0"/>
              <a:t>However, he was able to direct us to the specific property and general location of the </a:t>
            </a:r>
            <a:r>
              <a:rPr lang="en-US" dirty="0" err="1"/>
              <a:t>Babtown</a:t>
            </a:r>
            <a:r>
              <a:rPr lang="en-US" dirty="0"/>
              <a:t> Post Office</a:t>
            </a:r>
          </a:p>
        </p:txBody>
      </p:sp>
    </p:spTree>
    <p:extLst>
      <p:ext uri="{BB962C8B-B14F-4D97-AF65-F5344CB8AC3E}">
        <p14:creationId xmlns:p14="http://schemas.microsoft.com/office/powerpoint/2010/main" val="3427661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447800"/>
            <a:ext cx="8382000" cy="5181600"/>
          </a:xfrm>
        </p:spPr>
        <p:txBody>
          <a:bodyPr/>
          <a:lstStyle/>
          <a:p>
            <a:r>
              <a:rPr lang="en-US" dirty="0"/>
              <a:t>CESI visited the site of </a:t>
            </a:r>
            <a:r>
              <a:rPr lang="en-US" dirty="0" err="1"/>
              <a:t>Babtown</a:t>
            </a:r>
            <a:r>
              <a:rPr lang="en-US" dirty="0"/>
              <a:t> Post Office, which correlated well with the location as scaled from the 1906 survey</a:t>
            </a:r>
          </a:p>
          <a:p>
            <a:r>
              <a:rPr lang="en-US" dirty="0"/>
              <a:t>However, the Post Office building no longer stands and there was nothing specific remaining from that structure that could be located and used to vet the alignment we had developed </a:t>
            </a:r>
          </a:p>
          <a:p>
            <a:r>
              <a:rPr lang="en-US" dirty="0"/>
              <a:t>So we sought other sources of information for the location of the “18 Mile Rock”</a:t>
            </a:r>
          </a:p>
        </p:txBody>
      </p:sp>
    </p:spTree>
    <p:extLst>
      <p:ext uri="{BB962C8B-B14F-4D97-AF65-F5344CB8AC3E}">
        <p14:creationId xmlns:p14="http://schemas.microsoft.com/office/powerpoint/2010/main" val="31961638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458200" cy="5105400"/>
          </a:xfrm>
        </p:spPr>
        <p:txBody>
          <a:bodyPr>
            <a:normAutofit/>
          </a:bodyPr>
          <a:lstStyle/>
          <a:p>
            <a:r>
              <a:rPr lang="en-US" dirty="0"/>
              <a:t>In 1906 the “18 Mile Rock” was beside the C.&amp;</a:t>
            </a:r>
            <a:r>
              <a:rPr lang="en-US" dirty="0" err="1"/>
              <a:t>W.C</a:t>
            </a:r>
            <a:r>
              <a:rPr lang="en-US" dirty="0"/>
              <a:t>. railroad track</a:t>
            </a:r>
          </a:p>
          <a:p>
            <a:r>
              <a:rPr lang="en-US" dirty="0"/>
              <a:t>The current operator of that line is the Carolina Piedmont Railroad</a:t>
            </a:r>
          </a:p>
          <a:p>
            <a:r>
              <a:rPr lang="en-US" dirty="0"/>
              <a:t>CESI contacted the offices of CPR and asked if any railroad </a:t>
            </a:r>
            <a:r>
              <a:rPr lang="en-US" dirty="0" err="1"/>
              <a:t>valmaps</a:t>
            </a:r>
            <a:r>
              <a:rPr lang="en-US" dirty="0"/>
              <a:t> showed the “18 Mile Rock” and gave a mile number to it that would allow us to determine where it stood</a:t>
            </a:r>
          </a:p>
          <a:p>
            <a:r>
              <a:rPr lang="en-US" dirty="0"/>
              <a:t>It did </a:t>
            </a:r>
            <a:r>
              <a:rPr lang="en-US" u="sng" dirty="0"/>
              <a:t>not</a:t>
            </a:r>
            <a:r>
              <a:rPr lang="en-US" dirty="0"/>
              <a:t> show up on any CPR </a:t>
            </a:r>
            <a:r>
              <a:rPr lang="en-US" dirty="0" err="1"/>
              <a:t>valmaps</a:t>
            </a:r>
            <a:endParaRPr lang="en-US" dirty="0"/>
          </a:p>
        </p:txBody>
      </p:sp>
    </p:spTree>
    <p:extLst>
      <p:ext uri="{BB962C8B-B14F-4D97-AF65-F5344CB8AC3E}">
        <p14:creationId xmlns:p14="http://schemas.microsoft.com/office/powerpoint/2010/main" val="13789715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5105400"/>
          </a:xfrm>
        </p:spPr>
        <p:txBody>
          <a:bodyPr/>
          <a:lstStyle/>
          <a:p>
            <a:r>
              <a:rPr lang="en-US" dirty="0"/>
              <a:t>Finally, </a:t>
            </a:r>
            <a:r>
              <a:rPr lang="en-US" i="1" dirty="0"/>
              <a:t>in desperation</a:t>
            </a:r>
            <a:r>
              <a:rPr lang="en-US" dirty="0"/>
              <a:t>, we started going through back deeds in the general area we calculated from our reconstruction of the 1906 survey for the “18 Mile Rock” </a:t>
            </a:r>
          </a:p>
          <a:p>
            <a:r>
              <a:rPr lang="en-US" dirty="0"/>
              <a:t>Our reasoning was that if it was significant enough to show up on a survey of the </a:t>
            </a:r>
            <a:r>
              <a:rPr lang="en-US" i="1" dirty="0"/>
              <a:t>county boundary</a:t>
            </a:r>
            <a:r>
              <a:rPr lang="en-US" dirty="0"/>
              <a:t>, perhaps it was significant enough that deeds adjacent to it mentioned it, perhaps even gave a tie to it</a:t>
            </a:r>
          </a:p>
        </p:txBody>
      </p:sp>
    </p:spTree>
    <p:extLst>
      <p:ext uri="{BB962C8B-B14F-4D97-AF65-F5344CB8AC3E}">
        <p14:creationId xmlns:p14="http://schemas.microsoft.com/office/powerpoint/2010/main" val="56175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2436174"/>
            <a:ext cx="4038600" cy="2854014"/>
          </a:xfrm>
        </p:spPr>
      </p:pic>
      <p:pic>
        <p:nvPicPr>
          <p:cNvPr id="8" name="Content Placeholder 7"/>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648200" y="2436405"/>
            <a:ext cx="4038600" cy="2853552"/>
          </a:xfrm>
        </p:spPr>
      </p:pic>
    </p:spTree>
    <p:extLst>
      <p:ext uri="{BB962C8B-B14F-4D97-AF65-F5344CB8AC3E}">
        <p14:creationId xmlns:p14="http://schemas.microsoft.com/office/powerpoint/2010/main" val="19530388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10" name="Content Placeholder 9"/>
          <p:cNvSpPr>
            <a:spLocks noGrp="1"/>
          </p:cNvSpPr>
          <p:nvPr>
            <p:ph idx="1"/>
          </p:nvPr>
        </p:nvSpPr>
        <p:spPr>
          <a:xfrm>
            <a:off x="457200" y="1600200"/>
            <a:ext cx="8229600" cy="5029200"/>
          </a:xfrm>
        </p:spPr>
        <p:txBody>
          <a:bodyPr/>
          <a:lstStyle/>
          <a:p>
            <a:r>
              <a:rPr lang="en-US" dirty="0"/>
              <a:t>We found what we were looking for (</a:t>
            </a:r>
            <a:r>
              <a:rPr lang="en-US" i="1" dirty="0"/>
              <a:t>a little to our surprise</a:t>
            </a:r>
            <a:r>
              <a:rPr lang="en-US" dirty="0"/>
              <a:t>)!</a:t>
            </a:r>
          </a:p>
          <a:p>
            <a:r>
              <a:rPr lang="en-US" dirty="0"/>
              <a:t>Searching back deeds for Greenville Parcel 0351000100900 we found Deed Book RR, Page 760 with the words, “Beginning at the 18 Mile Stone…”</a:t>
            </a:r>
          </a:p>
          <a:p>
            <a:r>
              <a:rPr lang="en-US" dirty="0"/>
              <a:t>This description is one of a series for lots created by a 23 January 1886 survey by Jas. K Dickson</a:t>
            </a:r>
          </a:p>
        </p:txBody>
      </p:sp>
    </p:spTree>
    <p:extLst>
      <p:ext uri="{BB962C8B-B14F-4D97-AF65-F5344CB8AC3E}">
        <p14:creationId xmlns:p14="http://schemas.microsoft.com/office/powerpoint/2010/main" val="2751654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0" y="1462268"/>
            <a:ext cx="4373764" cy="5040244"/>
          </a:xfrm>
        </p:spPr>
      </p:pic>
      <p:sp>
        <p:nvSpPr>
          <p:cNvPr id="7" name="Content Placeholder 6"/>
          <p:cNvSpPr>
            <a:spLocks noGrp="1"/>
          </p:cNvSpPr>
          <p:nvPr>
            <p:ph sz="half" idx="2"/>
          </p:nvPr>
        </p:nvSpPr>
        <p:spPr>
          <a:xfrm>
            <a:off x="4114800" y="1295400"/>
            <a:ext cx="4953000" cy="5562600"/>
          </a:xfrm>
        </p:spPr>
        <p:txBody>
          <a:bodyPr>
            <a:normAutofit/>
          </a:bodyPr>
          <a:lstStyle/>
          <a:p>
            <a:r>
              <a:rPr lang="en-US" dirty="0"/>
              <a:t>The darker lines are the lots from the 1886 Dickson survey</a:t>
            </a:r>
          </a:p>
          <a:p>
            <a:r>
              <a:rPr lang="en-US" dirty="0"/>
              <a:t>The yellow is Greenville Parcel 0351000100900</a:t>
            </a:r>
          </a:p>
          <a:p>
            <a:r>
              <a:rPr lang="en-US" dirty="0"/>
              <a:t>We tied to existing property corners that related back to the 1886 Dickson survey</a:t>
            </a:r>
          </a:p>
          <a:p>
            <a:r>
              <a:rPr lang="en-US" dirty="0"/>
              <a:t>Based on those we calculated point #1502, the location of the 18 Mile Stone</a:t>
            </a:r>
          </a:p>
        </p:txBody>
      </p:sp>
    </p:spTree>
    <p:extLst>
      <p:ext uri="{BB962C8B-B14F-4D97-AF65-F5344CB8AC3E}">
        <p14:creationId xmlns:p14="http://schemas.microsoft.com/office/powerpoint/2010/main" val="14469153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2619" y="1905000"/>
            <a:ext cx="4559381" cy="3658568"/>
          </a:xfrm>
        </p:spPr>
      </p:pic>
      <p:sp>
        <p:nvSpPr>
          <p:cNvPr id="7" name="Content Placeholder 6"/>
          <p:cNvSpPr>
            <a:spLocks noGrp="1"/>
          </p:cNvSpPr>
          <p:nvPr>
            <p:ph sz="half" idx="2"/>
          </p:nvPr>
        </p:nvSpPr>
        <p:spPr>
          <a:xfrm>
            <a:off x="4495800" y="1219200"/>
            <a:ext cx="4495800" cy="5562600"/>
          </a:xfrm>
        </p:spPr>
        <p:txBody>
          <a:bodyPr>
            <a:normAutofit/>
          </a:bodyPr>
          <a:lstStyle/>
          <a:p>
            <a:r>
              <a:rPr lang="en-US" dirty="0"/>
              <a:t>In 1906 the distance from the county boundary, along the railroad track, to the “18 Mile Rock” was 838.20’ (12.70 chains)</a:t>
            </a:r>
          </a:p>
          <a:p>
            <a:r>
              <a:rPr lang="en-US" dirty="0"/>
              <a:t>We obtained a </a:t>
            </a:r>
            <a:r>
              <a:rPr lang="en-US" u="sng" dirty="0"/>
              <a:t>grid</a:t>
            </a:r>
            <a:r>
              <a:rPr lang="en-US" dirty="0"/>
              <a:t> distance from our reestablished 1906 line to our calculated 18 Mile Stone of 853.02’ or 12.92 chains</a:t>
            </a:r>
          </a:p>
          <a:p>
            <a:pPr marL="0" indent="0">
              <a:buNone/>
            </a:pPr>
            <a:endParaRPr lang="en-US" dirty="0"/>
          </a:p>
        </p:txBody>
      </p:sp>
    </p:spTree>
    <p:extLst>
      <p:ext uri="{BB962C8B-B14F-4D97-AF65-F5344CB8AC3E}">
        <p14:creationId xmlns:p14="http://schemas.microsoft.com/office/powerpoint/2010/main" val="4109783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1" y="2286000"/>
            <a:ext cx="9144001" cy="4038600"/>
          </a:xfrm>
        </p:spPr>
        <p:txBody>
          <a:bodyPr/>
          <a:lstStyle/>
          <a:p>
            <a:r>
              <a:rPr lang="en-US" b="1" u="sng" dirty="0">
                <a:solidFill>
                  <a:srgbClr val="FF0000"/>
                </a:solidFill>
              </a:rPr>
              <a:t>CONFIRMATION OF OUR LOCATION!!!!</a:t>
            </a:r>
          </a:p>
          <a:p>
            <a:endParaRPr lang="en-US" dirty="0"/>
          </a:p>
          <a:p>
            <a:endParaRPr lang="en-US" dirty="0"/>
          </a:p>
          <a:p>
            <a:endParaRPr lang="en-US" dirty="0"/>
          </a:p>
          <a:p>
            <a:r>
              <a:rPr lang="en-US" dirty="0"/>
              <a:t>There was only one problem….</a:t>
            </a:r>
          </a:p>
        </p:txBody>
      </p:sp>
    </p:spTree>
    <p:extLst>
      <p:ext uri="{BB962C8B-B14F-4D97-AF65-F5344CB8AC3E}">
        <p14:creationId xmlns:p14="http://schemas.microsoft.com/office/powerpoint/2010/main" val="36392661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029200"/>
          </a:xfrm>
        </p:spPr>
        <p:txBody>
          <a:bodyPr/>
          <a:lstStyle/>
          <a:p>
            <a:r>
              <a:rPr lang="en-US" dirty="0"/>
              <a:t>As stated above, Deed Book RR, Page 760 read, “Beginning at 18 Mile Stone…”</a:t>
            </a:r>
          </a:p>
          <a:p>
            <a:r>
              <a:rPr lang="en-US" dirty="0"/>
              <a:t>But it continued on to read, “…at the intersection of the Rail Road </a:t>
            </a:r>
            <a:r>
              <a:rPr lang="en-US" i="1" dirty="0"/>
              <a:t>and the </a:t>
            </a:r>
            <a:r>
              <a:rPr lang="en-US" i="1" u="sng" dirty="0"/>
              <a:t>Greenville County line</a:t>
            </a:r>
            <a:r>
              <a:rPr lang="en-US" dirty="0"/>
              <a:t>…”</a:t>
            </a:r>
          </a:p>
          <a:p>
            <a:r>
              <a:rPr lang="en-US" dirty="0"/>
              <a:t>At the time of the 1886 survey Dickson understood the county line to run across the 18 mile stone, </a:t>
            </a:r>
            <a:r>
              <a:rPr lang="en-US" i="1" dirty="0"/>
              <a:t>not</a:t>
            </a:r>
            <a:r>
              <a:rPr lang="en-US" dirty="0"/>
              <a:t> almost 13 chains farther down the railroad!</a:t>
            </a:r>
            <a:endParaRPr lang="en-US" i="1" dirty="0"/>
          </a:p>
        </p:txBody>
      </p:sp>
    </p:spTree>
    <p:extLst>
      <p:ext uri="{BB962C8B-B14F-4D97-AF65-F5344CB8AC3E}">
        <p14:creationId xmlns:p14="http://schemas.microsoft.com/office/powerpoint/2010/main" val="15207604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610600" cy="5105400"/>
          </a:xfrm>
        </p:spPr>
        <p:txBody>
          <a:bodyPr/>
          <a:lstStyle/>
          <a:p>
            <a:r>
              <a:rPr lang="en-US" dirty="0"/>
              <a:t>Now it began to look as if the 1906 tie to the “18 Mile Rock” was not an arbitrary tie to a locally recognized monument</a:t>
            </a:r>
          </a:p>
          <a:p>
            <a:r>
              <a:rPr lang="en-US" dirty="0"/>
              <a:t>But instead an attempt to prove to the citizens of Fountain Inn that a straight line between the two endpoints of the county line did </a:t>
            </a:r>
            <a:r>
              <a:rPr lang="en-US" u="sng" dirty="0"/>
              <a:t>not</a:t>
            </a:r>
            <a:r>
              <a:rPr lang="en-US" dirty="0"/>
              <a:t> go over the 18 Mile Stone</a:t>
            </a:r>
          </a:p>
          <a:p>
            <a:r>
              <a:rPr lang="en-US" dirty="0"/>
              <a:t>If that was the case then in 1906 they got the math all correct, and the location all wrong</a:t>
            </a:r>
          </a:p>
          <a:p>
            <a:endParaRPr lang="en-US" dirty="0"/>
          </a:p>
        </p:txBody>
      </p:sp>
    </p:spTree>
    <p:extLst>
      <p:ext uri="{BB962C8B-B14F-4D97-AF65-F5344CB8AC3E}">
        <p14:creationId xmlns:p14="http://schemas.microsoft.com/office/powerpoint/2010/main" val="7077433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533400" y="1600200"/>
            <a:ext cx="8153400" cy="5029200"/>
          </a:xfrm>
        </p:spPr>
        <p:txBody>
          <a:bodyPr>
            <a:normAutofit lnSpcReduction="10000"/>
          </a:bodyPr>
          <a:lstStyle/>
          <a:p>
            <a:r>
              <a:rPr lang="en-US" dirty="0"/>
              <a:t>The 1906 survey is a </a:t>
            </a:r>
            <a:r>
              <a:rPr lang="en-US" u="sng" dirty="0"/>
              <a:t>VERY</a:t>
            </a:r>
            <a:r>
              <a:rPr lang="en-US" dirty="0"/>
              <a:t> accurate survey that holds up well, even now, more than 100 years later, when we can use satellites to measure distances of 20 miles within millimeters</a:t>
            </a:r>
          </a:p>
          <a:p>
            <a:r>
              <a:rPr lang="en-US" dirty="0"/>
              <a:t>But accurately connecting two endpoints and establishing a perfectly straight line between them does not necessarily mean that the county boundary follows that straight line</a:t>
            </a:r>
          </a:p>
        </p:txBody>
      </p:sp>
    </p:spTree>
    <p:extLst>
      <p:ext uri="{BB962C8B-B14F-4D97-AF65-F5344CB8AC3E}">
        <p14:creationId xmlns:p14="http://schemas.microsoft.com/office/powerpoint/2010/main" val="19160527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228600" y="1600200"/>
            <a:ext cx="8610600" cy="4724400"/>
          </a:xfrm>
        </p:spPr>
        <p:txBody>
          <a:bodyPr>
            <a:normAutofit/>
          </a:bodyPr>
          <a:lstStyle/>
          <a:p>
            <a:r>
              <a:rPr lang="en-US" dirty="0"/>
              <a:t>The county boundary exists wherever the first surveyor to run it placed it – however imperfectly that may work with the description created from that survey</a:t>
            </a:r>
          </a:p>
          <a:p>
            <a:r>
              <a:rPr lang="en-US" dirty="0"/>
              <a:t>The bearings and distances from a survey are only pointing to the location of the line</a:t>
            </a:r>
          </a:p>
          <a:p>
            <a:r>
              <a:rPr lang="en-US" dirty="0"/>
              <a:t>If there is other, more specific, evidence of where the line is located, it must be honored</a:t>
            </a:r>
          </a:p>
        </p:txBody>
      </p:sp>
    </p:spTree>
    <p:extLst>
      <p:ext uri="{BB962C8B-B14F-4D97-AF65-F5344CB8AC3E}">
        <p14:creationId xmlns:p14="http://schemas.microsoft.com/office/powerpoint/2010/main" val="184477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normAutofit fontScale="92500"/>
          </a:bodyPr>
          <a:lstStyle/>
          <a:p>
            <a:r>
              <a:rPr lang="en-US" dirty="0"/>
              <a:t>Could there be other evidence that supported the county boundary to be in a location different than indicated by the 1906 survey?</a:t>
            </a:r>
          </a:p>
          <a:p>
            <a:r>
              <a:rPr lang="en-US" dirty="0"/>
              <a:t>We began to look for any additional evidence that we could discover by extending the line described as the “Greenville County line” in the deeds from the 1886 Dickson survey northeast and southwest from our calculated point for the 18 Mile Stone</a:t>
            </a:r>
          </a:p>
        </p:txBody>
      </p:sp>
    </p:spTree>
    <p:extLst>
      <p:ext uri="{BB962C8B-B14F-4D97-AF65-F5344CB8AC3E}">
        <p14:creationId xmlns:p14="http://schemas.microsoft.com/office/powerpoint/2010/main" val="31481998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5029200"/>
          </a:xfrm>
        </p:spPr>
        <p:txBody>
          <a:bodyPr>
            <a:normAutofit lnSpcReduction="10000"/>
          </a:bodyPr>
          <a:lstStyle/>
          <a:p>
            <a:r>
              <a:rPr lang="en-US" dirty="0"/>
              <a:t>Because the GIS “county line” runs close to this extended line, creating the illusion of property lines where often there are none, we looked primarily for possession lines that were parallel and close to our extended line</a:t>
            </a:r>
          </a:p>
          <a:p>
            <a:r>
              <a:rPr lang="en-US" dirty="0"/>
              <a:t>About 3 miles to northeast there was a possession line running from Durbin Creek to </a:t>
            </a:r>
            <a:r>
              <a:rPr lang="en-US" dirty="0" err="1"/>
              <a:t>Scuffletown</a:t>
            </a:r>
            <a:r>
              <a:rPr lang="en-US" dirty="0"/>
              <a:t> Road (S-23-571) that was close to and parallel with our extension</a:t>
            </a:r>
          </a:p>
          <a:p>
            <a:endParaRPr lang="en-US" dirty="0"/>
          </a:p>
        </p:txBody>
      </p:sp>
    </p:spTree>
    <p:extLst>
      <p:ext uri="{BB962C8B-B14F-4D97-AF65-F5344CB8AC3E}">
        <p14:creationId xmlns:p14="http://schemas.microsoft.com/office/powerpoint/2010/main" val="2039201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3" name="Content Placeholder 2"/>
          <p:cNvSpPr>
            <a:spLocks noGrp="1"/>
          </p:cNvSpPr>
          <p:nvPr>
            <p:ph sz="half" idx="1"/>
          </p:nvPr>
        </p:nvSpPr>
        <p:spPr/>
        <p:txBody>
          <a:bodyPr/>
          <a:lstStyle/>
          <a:p>
            <a:r>
              <a:rPr lang="en-US" dirty="0">
                <a:latin typeface="Georgia" panose="02040502050405020303" pitchFamily="18" charset="0"/>
              </a:rPr>
              <a:t>From about 1715 until mid-century the Cherokee were South Carolina’s most dependable western ally and its largest domestic trading partner</a:t>
            </a:r>
          </a:p>
        </p:txBody>
      </p:sp>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876800" y="1469985"/>
            <a:ext cx="3352800" cy="4476441"/>
          </a:xfrm>
        </p:spPr>
      </p:pic>
    </p:spTree>
    <p:extLst>
      <p:ext uri="{BB962C8B-B14F-4D97-AF65-F5344CB8AC3E}">
        <p14:creationId xmlns:p14="http://schemas.microsoft.com/office/powerpoint/2010/main" val="6588814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458200" cy="4953000"/>
          </a:xfrm>
        </p:spPr>
        <p:txBody>
          <a:bodyPr>
            <a:normAutofit/>
          </a:bodyPr>
          <a:lstStyle/>
          <a:p>
            <a:r>
              <a:rPr lang="en-US" dirty="0"/>
              <a:t>Investigating back deeds for Greenville Parcel 0556010100200 we recovered Deed Book </a:t>
            </a:r>
            <a:r>
              <a:rPr lang="en-US" dirty="0" err="1"/>
              <a:t>KK</a:t>
            </a:r>
            <a:r>
              <a:rPr lang="en-US" dirty="0"/>
              <a:t> Page 121 that describes the eastern line of the parcel from Durbin’s Creek to what was then called “the Greenville Road” as “the Laurens line”</a:t>
            </a:r>
          </a:p>
          <a:p>
            <a:r>
              <a:rPr lang="en-US" dirty="0"/>
              <a:t>The date on this deed is 28 December 1860, approximately halfway in time between the 1820 survey and the 1906 survey</a:t>
            </a:r>
          </a:p>
        </p:txBody>
      </p:sp>
    </p:spTree>
    <p:extLst>
      <p:ext uri="{BB962C8B-B14F-4D97-AF65-F5344CB8AC3E}">
        <p14:creationId xmlns:p14="http://schemas.microsoft.com/office/powerpoint/2010/main" val="34123662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Currently that point on “the Laurens line” in “the Greenville Road” is the northeast corner of Greenville Parcel 0556010100101 and is shown on Plat Book 20R, Page 76</a:t>
            </a:r>
          </a:p>
          <a:p>
            <a:r>
              <a:rPr lang="en-US" dirty="0"/>
              <a:t>CESI located the northeast corner of this property, a nail stem</a:t>
            </a:r>
          </a:p>
          <a:p>
            <a:r>
              <a:rPr lang="en-US" dirty="0"/>
              <a:t>It is designated Point #1023</a:t>
            </a:r>
          </a:p>
        </p:txBody>
      </p:sp>
    </p:spTree>
    <p:extLst>
      <p:ext uri="{BB962C8B-B14F-4D97-AF65-F5344CB8AC3E}">
        <p14:creationId xmlns:p14="http://schemas.microsoft.com/office/powerpoint/2010/main" val="15657739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3971646">
            <a:off x="2908541" y="1405064"/>
            <a:ext cx="3557197" cy="5034461"/>
          </a:xfrm>
        </p:spPr>
      </p:pic>
    </p:spTree>
    <p:extLst>
      <p:ext uri="{BB962C8B-B14F-4D97-AF65-F5344CB8AC3E}">
        <p14:creationId xmlns:p14="http://schemas.microsoft.com/office/powerpoint/2010/main" val="30785083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43000" y="1475772"/>
            <a:ext cx="6739731" cy="5156520"/>
          </a:xfrm>
        </p:spPr>
      </p:pic>
    </p:spTree>
    <p:extLst>
      <p:ext uri="{BB962C8B-B14F-4D97-AF65-F5344CB8AC3E}">
        <p14:creationId xmlns:p14="http://schemas.microsoft.com/office/powerpoint/2010/main" val="11395336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5257800"/>
          </a:xfrm>
        </p:spPr>
        <p:txBody>
          <a:bodyPr>
            <a:normAutofit lnSpcReduction="10000"/>
          </a:bodyPr>
          <a:lstStyle/>
          <a:p>
            <a:r>
              <a:rPr lang="en-US" dirty="0"/>
              <a:t>Extending this line to the northeast found no more possession lines to investigate</a:t>
            </a:r>
          </a:p>
          <a:p>
            <a:r>
              <a:rPr lang="en-US" dirty="0"/>
              <a:t>The extended line hit the </a:t>
            </a:r>
            <a:r>
              <a:rPr lang="en-US" dirty="0" err="1"/>
              <a:t>Enoree</a:t>
            </a:r>
            <a:r>
              <a:rPr lang="en-US" dirty="0"/>
              <a:t> River within a few hundred feet of Set Iron #252, the location of the old pine stump</a:t>
            </a:r>
          </a:p>
          <a:p>
            <a:r>
              <a:rPr lang="en-US" dirty="0"/>
              <a:t>CESI believes that these two deeds are two of a very few, possibly the only two, that were created after the running of the original 1792 line, or possibly, the 1820 retracement, and which used that line as a property line</a:t>
            </a:r>
          </a:p>
        </p:txBody>
      </p:sp>
    </p:spTree>
    <p:extLst>
      <p:ext uri="{BB962C8B-B14F-4D97-AF65-F5344CB8AC3E}">
        <p14:creationId xmlns:p14="http://schemas.microsoft.com/office/powerpoint/2010/main" val="2696363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4953000"/>
          </a:xfrm>
        </p:spPr>
        <p:txBody>
          <a:bodyPr>
            <a:normAutofit/>
          </a:bodyPr>
          <a:lstStyle/>
          <a:p>
            <a:r>
              <a:rPr lang="en-US" dirty="0"/>
              <a:t>Laurens County had existed since 1785, and prior to its creation the colony, and then the state, had been issuing grants in this area</a:t>
            </a:r>
          </a:p>
          <a:p>
            <a:r>
              <a:rPr lang="en-US" dirty="0"/>
              <a:t>Unlike the Cherokee Boundary, which was a hard border that had to be adhered to (at least for a while) and thus shows up in subsequent plats and deeds, initially there was no border along Segment 3</a:t>
            </a:r>
          </a:p>
        </p:txBody>
      </p:sp>
    </p:spTree>
    <p:extLst>
      <p:ext uri="{BB962C8B-B14F-4D97-AF65-F5344CB8AC3E}">
        <p14:creationId xmlns:p14="http://schemas.microsoft.com/office/powerpoint/2010/main" val="30592775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5257800"/>
          </a:xfrm>
        </p:spPr>
        <p:txBody>
          <a:bodyPr/>
          <a:lstStyle/>
          <a:p>
            <a:r>
              <a:rPr lang="en-US" dirty="0"/>
              <a:t>By the time of Act #1560 in 1792 the land the new county boundary would run over would have been largely granted out</a:t>
            </a:r>
          </a:p>
          <a:p>
            <a:r>
              <a:rPr lang="en-US" dirty="0"/>
              <a:t>CESI searched in the Department of History and Archives for any grants after 1792 in this area to see if any showed the new county boundary and found none</a:t>
            </a:r>
          </a:p>
          <a:p>
            <a:r>
              <a:rPr lang="en-US" dirty="0"/>
              <a:t>The only opportunity for a deed to preserve this line would be if someone wished to divide property along it</a:t>
            </a:r>
          </a:p>
          <a:p>
            <a:endParaRPr lang="en-US" dirty="0"/>
          </a:p>
        </p:txBody>
      </p:sp>
    </p:spTree>
    <p:extLst>
      <p:ext uri="{BB962C8B-B14F-4D97-AF65-F5344CB8AC3E}">
        <p14:creationId xmlns:p14="http://schemas.microsoft.com/office/powerpoint/2010/main" val="42490882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5181600"/>
          </a:xfrm>
        </p:spPr>
        <p:txBody>
          <a:bodyPr>
            <a:normAutofit/>
          </a:bodyPr>
          <a:lstStyle/>
          <a:p>
            <a:r>
              <a:rPr lang="en-US" dirty="0"/>
              <a:t>As the line was apparently not </a:t>
            </a:r>
            <a:r>
              <a:rPr lang="en-US" dirty="0" err="1"/>
              <a:t>monumented</a:t>
            </a:r>
            <a:r>
              <a:rPr lang="en-US" dirty="0"/>
              <a:t> that could only happen soon after the line was surveyed and residents still knew where it was</a:t>
            </a:r>
          </a:p>
          <a:p>
            <a:r>
              <a:rPr lang="en-US" dirty="0"/>
              <a:t>Since Fountain Inn was a stage stop, and then a town along the railroad, it was most likely one of the few places along the county boundary that had properties being divided and subdivided in the early 19</a:t>
            </a:r>
            <a:r>
              <a:rPr lang="en-US" baseline="30000" dirty="0"/>
              <a:t>th</a:t>
            </a:r>
            <a:r>
              <a:rPr lang="en-US" dirty="0"/>
              <a:t> century</a:t>
            </a:r>
          </a:p>
        </p:txBody>
      </p:sp>
    </p:spTree>
    <p:extLst>
      <p:ext uri="{BB962C8B-B14F-4D97-AF65-F5344CB8AC3E}">
        <p14:creationId xmlns:p14="http://schemas.microsoft.com/office/powerpoint/2010/main" val="5564938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181600"/>
          </a:xfrm>
        </p:spPr>
        <p:txBody>
          <a:bodyPr>
            <a:normAutofit/>
          </a:bodyPr>
          <a:lstStyle/>
          <a:p>
            <a:r>
              <a:rPr lang="en-US" dirty="0"/>
              <a:t>It appears that the 1906 survey was a very well done transit and tape survey, and was not subject to variations in magnetic declination that might affect a compass at various points along the length of the line</a:t>
            </a:r>
          </a:p>
          <a:p>
            <a:r>
              <a:rPr lang="en-US" dirty="0"/>
              <a:t>By contrast, any survey that may have been done in 1792, and the survey that was done in 1820 for the 1820/1825 map, were compass surveys subject to variations in magnetic north</a:t>
            </a:r>
          </a:p>
          <a:p>
            <a:pPr marL="0" indent="0">
              <a:buNone/>
            </a:pPr>
            <a:endParaRPr lang="en-US" dirty="0"/>
          </a:p>
        </p:txBody>
      </p:sp>
    </p:spTree>
    <p:extLst>
      <p:ext uri="{BB962C8B-B14F-4D97-AF65-F5344CB8AC3E}">
        <p14:creationId xmlns:p14="http://schemas.microsoft.com/office/powerpoint/2010/main" val="23569761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Based on the existence of the Cherokee boundaries, and the similarities in distance between the 1820/1825 survey and 1906 survey along those lines, CESI is satisfied that the “Stone in Milly </a:t>
            </a:r>
            <a:r>
              <a:rPr lang="en-US" dirty="0" err="1"/>
              <a:t>Putnams</a:t>
            </a:r>
            <a:r>
              <a:rPr lang="en-US" dirty="0"/>
              <a:t> Field,” Stone #348 is the correct southern terminus for Segment 3</a:t>
            </a:r>
          </a:p>
        </p:txBody>
      </p:sp>
    </p:spTree>
    <p:extLst>
      <p:ext uri="{BB962C8B-B14F-4D97-AF65-F5344CB8AC3E}">
        <p14:creationId xmlns:p14="http://schemas.microsoft.com/office/powerpoint/2010/main" val="501001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00" y="2971800"/>
            <a:ext cx="6934200" cy="3593636"/>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9" name="Content Placeholder 8"/>
          <p:cNvSpPr>
            <a:spLocks noGrp="1"/>
          </p:cNvSpPr>
          <p:nvPr>
            <p:ph sz="half" idx="1"/>
          </p:nvPr>
        </p:nvSpPr>
        <p:spPr>
          <a:xfrm>
            <a:off x="533400" y="1600200"/>
            <a:ext cx="7772400" cy="2438400"/>
          </a:xfrm>
        </p:spPr>
        <p:txBody>
          <a:bodyPr/>
          <a:lstStyle/>
          <a:p>
            <a:r>
              <a:rPr lang="en-US" dirty="0">
                <a:latin typeface="Georgia" panose="02040502050405020303" pitchFamily="18" charset="0"/>
              </a:rPr>
              <a:t>However, escalating tensions over encroaching settlements and competition for resources led to the Cherokee War of 1760</a:t>
            </a:r>
          </a:p>
        </p:txBody>
      </p:sp>
    </p:spTree>
    <p:extLst>
      <p:ext uri="{BB962C8B-B14F-4D97-AF65-F5344CB8AC3E}">
        <p14:creationId xmlns:p14="http://schemas.microsoft.com/office/powerpoint/2010/main" val="21497317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1" y="1447800"/>
            <a:ext cx="9144001" cy="5410200"/>
          </a:xfrm>
        </p:spPr>
        <p:txBody>
          <a:bodyPr>
            <a:normAutofit lnSpcReduction="10000"/>
          </a:bodyPr>
          <a:lstStyle/>
          <a:p>
            <a:r>
              <a:rPr lang="en-US" dirty="0"/>
              <a:t>Based on the similarities in the appearance of how the river is drawn at the point that the county boundary intersects it on both the 1820/1825 map and the 1906 map, the fact that the extended line from the properties described as being on the county line points to this general location, and the fact that the statute describes a ford, the 1906 map describes a sheep ford, and the topography make an animal ford feasible, CESI is satisfied Set Iron #252 (the pine stump) represents the correct location for the northern terminus of Segment 3</a:t>
            </a:r>
          </a:p>
        </p:txBody>
      </p:sp>
    </p:spTree>
    <p:extLst>
      <p:ext uri="{BB962C8B-B14F-4D97-AF65-F5344CB8AC3E}">
        <p14:creationId xmlns:p14="http://schemas.microsoft.com/office/powerpoint/2010/main" val="42922532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CESI concludes that on the original compass survey of the line about 1792, or during the compass survey retracement of it in 1820, magnetic variation pulled the line to the west in the Fountain Inn area and the mid-19</a:t>
            </a:r>
            <a:r>
              <a:rPr lang="en-US" baseline="30000" dirty="0"/>
              <a:t>th</a:t>
            </a:r>
            <a:r>
              <a:rPr lang="en-US" dirty="0"/>
              <a:t> century deeds we have recovered are evidence of that happenstance</a:t>
            </a:r>
          </a:p>
        </p:txBody>
      </p:sp>
    </p:spTree>
    <p:extLst>
      <p:ext uri="{BB962C8B-B14F-4D97-AF65-F5344CB8AC3E}">
        <p14:creationId xmlns:p14="http://schemas.microsoft.com/office/powerpoint/2010/main" val="8160503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1" y="1447800"/>
            <a:ext cx="9144001" cy="5410200"/>
          </a:xfrm>
        </p:spPr>
        <p:txBody>
          <a:bodyPr>
            <a:normAutofit/>
          </a:bodyPr>
          <a:lstStyle/>
          <a:p>
            <a:r>
              <a:rPr lang="en-US" dirty="0"/>
              <a:t>CESI therefore concludes that the proper alignment for Segment 3 is: Beginning at Stone #348 the “Stone in Milly </a:t>
            </a:r>
            <a:r>
              <a:rPr lang="en-US" dirty="0" err="1"/>
              <a:t>Putnams</a:t>
            </a:r>
            <a:r>
              <a:rPr lang="en-US" dirty="0"/>
              <a:t> Field;” then runs in a straight course to Calculated Point #1500, the southern end of Lot 19 from Dickson's survey; runs in a straight course to #1502, the 18 Mile Stone; runs in a straight course to Nail Stem #1023; and then runs in a straight course over Set Iron #252, the pine stump, to the center of the </a:t>
            </a:r>
            <a:r>
              <a:rPr lang="en-US" dirty="0" err="1"/>
              <a:t>Enoree</a:t>
            </a:r>
            <a:r>
              <a:rPr lang="en-US" dirty="0"/>
              <a:t> River</a:t>
            </a:r>
          </a:p>
        </p:txBody>
      </p:sp>
    </p:spTree>
    <p:extLst>
      <p:ext uri="{BB962C8B-B14F-4D97-AF65-F5344CB8AC3E}">
        <p14:creationId xmlns:p14="http://schemas.microsoft.com/office/powerpoint/2010/main" val="20885570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19400" y="1219200"/>
            <a:ext cx="3428999" cy="5580152"/>
          </a:xfrm>
        </p:spPr>
      </p:pic>
    </p:spTree>
    <p:extLst>
      <p:ext uri="{BB962C8B-B14F-4D97-AF65-F5344CB8AC3E}">
        <p14:creationId xmlns:p14="http://schemas.microsoft.com/office/powerpoint/2010/main" val="34634719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14" name="Content Placeholder 13">
            <a:extLst>
              <a:ext uri="{FF2B5EF4-FFF2-40B4-BE49-F238E27FC236}">
                <a16:creationId xmlns:a16="http://schemas.microsoft.com/office/drawing/2014/main" id="{8D78D95F-6925-4293-9223-3C705AA33614}"/>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140047" y="1600199"/>
            <a:ext cx="3165754" cy="4933953"/>
          </a:xfrm>
        </p:spPr>
      </p:pic>
      <p:pic>
        <p:nvPicPr>
          <p:cNvPr id="12" name="Content Placeholder 11">
            <a:extLst>
              <a:ext uri="{FF2B5EF4-FFF2-40B4-BE49-F238E27FC236}">
                <a16:creationId xmlns:a16="http://schemas.microsoft.com/office/drawing/2014/main" id="{32DE0D77-4D00-459F-98FA-4FCE4E3581DF}"/>
              </a:ext>
            </a:extLst>
          </p:cNvPr>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179176" y="1981200"/>
            <a:ext cx="4960868" cy="3505199"/>
          </a:xfrm>
        </p:spPr>
      </p:pic>
    </p:spTree>
    <p:extLst>
      <p:ext uri="{BB962C8B-B14F-4D97-AF65-F5344CB8AC3E}">
        <p14:creationId xmlns:p14="http://schemas.microsoft.com/office/powerpoint/2010/main" val="36307998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12" name="Content Placeholder 11">
            <a:extLst>
              <a:ext uri="{FF2B5EF4-FFF2-40B4-BE49-F238E27FC236}">
                <a16:creationId xmlns:a16="http://schemas.microsoft.com/office/drawing/2014/main" id="{A7322AEC-25CF-4B47-8DCD-1D611DEB6F14}"/>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28600" y="1453405"/>
            <a:ext cx="4038600" cy="3054462"/>
          </a:xfrm>
        </p:spPr>
      </p:pic>
      <p:sp>
        <p:nvSpPr>
          <p:cNvPr id="7" name="Content Placeholder 6">
            <a:extLst>
              <a:ext uri="{FF2B5EF4-FFF2-40B4-BE49-F238E27FC236}">
                <a16:creationId xmlns:a16="http://schemas.microsoft.com/office/drawing/2014/main" id="{8D8ADC2E-7DE1-4885-8FAC-15CA32BFD693}"/>
              </a:ext>
            </a:extLst>
          </p:cNvPr>
          <p:cNvSpPr>
            <a:spLocks noGrp="1"/>
          </p:cNvSpPr>
          <p:nvPr>
            <p:ph sz="half" idx="2"/>
          </p:nvPr>
        </p:nvSpPr>
        <p:spPr/>
        <p:txBody>
          <a:bodyPr/>
          <a:lstStyle/>
          <a:p>
            <a:r>
              <a:rPr lang="en-US" dirty="0"/>
              <a:t>Monument 1 is on the Greenville-Laurens county line and is </a:t>
            </a:r>
            <a:r>
              <a:rPr lang="en-US" b="1" dirty="0">
                <a:solidFill>
                  <a:srgbClr val="FF0000"/>
                </a:solidFill>
              </a:rPr>
              <a:t>194.02’ </a:t>
            </a:r>
            <a:r>
              <a:rPr lang="en-US" dirty="0"/>
              <a:t>from the point in the center of the Saluda River where those counties meet Abbeville and Anderson counties</a:t>
            </a:r>
          </a:p>
        </p:txBody>
      </p:sp>
    </p:spTree>
    <p:extLst>
      <p:ext uri="{BB962C8B-B14F-4D97-AF65-F5344CB8AC3E}">
        <p14:creationId xmlns:p14="http://schemas.microsoft.com/office/powerpoint/2010/main" val="27120048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12" name="Content Placeholder 11">
            <a:extLst>
              <a:ext uri="{FF2B5EF4-FFF2-40B4-BE49-F238E27FC236}">
                <a16:creationId xmlns:a16="http://schemas.microsoft.com/office/drawing/2014/main" id="{A7322AEC-25CF-4B47-8DCD-1D611DEB6F14}"/>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28600" y="1453405"/>
            <a:ext cx="4038600" cy="3054462"/>
          </a:xfrm>
        </p:spPr>
      </p:pic>
      <p:pic>
        <p:nvPicPr>
          <p:cNvPr id="8" name="Picture 7">
            <a:extLst>
              <a:ext uri="{FF2B5EF4-FFF2-40B4-BE49-F238E27FC236}">
                <a16:creationId xmlns:a16="http://schemas.microsoft.com/office/drawing/2014/main" id="{B30F2721-A173-428F-95C7-1818739E1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3352800"/>
            <a:ext cx="4572000" cy="3429000"/>
          </a:xfrm>
          <a:prstGeom prst="rect">
            <a:avLst/>
          </a:prstGeom>
        </p:spPr>
      </p:pic>
      <p:pic>
        <p:nvPicPr>
          <p:cNvPr id="6" name="Content Placeholder 5">
            <a:extLst>
              <a:ext uri="{FF2B5EF4-FFF2-40B4-BE49-F238E27FC236}">
                <a16:creationId xmlns:a16="http://schemas.microsoft.com/office/drawing/2014/main" id="{E52D2791-205F-4DAB-8FF8-68B73B47D804}"/>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4872135" y="1466161"/>
            <a:ext cx="4038600" cy="3028950"/>
          </a:xfrm>
        </p:spPr>
      </p:pic>
    </p:spTree>
    <p:extLst>
      <p:ext uri="{BB962C8B-B14F-4D97-AF65-F5344CB8AC3E}">
        <p14:creationId xmlns:p14="http://schemas.microsoft.com/office/powerpoint/2010/main" val="34565625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377FDBEC-E99F-4E39-B8A0-2ACE2C5B8D65}"/>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42922" y="1687364"/>
            <a:ext cx="4038600" cy="2982029"/>
          </a:xfrm>
        </p:spPr>
      </p:pic>
      <p:sp>
        <p:nvSpPr>
          <p:cNvPr id="7" name="Content Placeholder 6">
            <a:extLst>
              <a:ext uri="{FF2B5EF4-FFF2-40B4-BE49-F238E27FC236}">
                <a16:creationId xmlns:a16="http://schemas.microsoft.com/office/drawing/2014/main" id="{57588B2C-BB59-448D-8620-FB24EB319D3D}"/>
              </a:ext>
            </a:extLst>
          </p:cNvPr>
          <p:cNvSpPr>
            <a:spLocks noGrp="1"/>
          </p:cNvSpPr>
          <p:nvPr>
            <p:ph sz="half" idx="2"/>
          </p:nvPr>
        </p:nvSpPr>
        <p:spPr/>
        <p:txBody>
          <a:bodyPr/>
          <a:lstStyle/>
          <a:p>
            <a:r>
              <a:rPr lang="en-US" dirty="0"/>
              <a:t>Monument 1A is on the county line and is 117.20’ from Monument 1 and </a:t>
            </a:r>
            <a:r>
              <a:rPr lang="en-US" b="1" dirty="0">
                <a:solidFill>
                  <a:srgbClr val="FF0000"/>
                </a:solidFill>
              </a:rPr>
              <a:t>311.22’ </a:t>
            </a:r>
            <a:r>
              <a:rPr lang="en-US" dirty="0"/>
              <a:t>from the center of the Saluda River</a:t>
            </a:r>
          </a:p>
        </p:txBody>
      </p:sp>
    </p:spTree>
    <p:extLst>
      <p:ext uri="{BB962C8B-B14F-4D97-AF65-F5344CB8AC3E}">
        <p14:creationId xmlns:p14="http://schemas.microsoft.com/office/powerpoint/2010/main" val="21276757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377FDBEC-E99F-4E39-B8A0-2ACE2C5B8D65}"/>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42922" y="1687364"/>
            <a:ext cx="4038600" cy="2982029"/>
          </a:xfrm>
        </p:spPr>
      </p:pic>
      <p:pic>
        <p:nvPicPr>
          <p:cNvPr id="10" name="Picture 9">
            <a:extLst>
              <a:ext uri="{FF2B5EF4-FFF2-40B4-BE49-F238E27FC236}">
                <a16:creationId xmlns:a16="http://schemas.microsoft.com/office/drawing/2014/main" id="{F7696017-3238-45DD-9220-557DA36E9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1687364"/>
            <a:ext cx="4455782" cy="3341836"/>
          </a:xfrm>
          <a:prstGeom prst="rect">
            <a:avLst/>
          </a:prstGeom>
        </p:spPr>
      </p:pic>
      <p:pic>
        <p:nvPicPr>
          <p:cNvPr id="8" name="Content Placeholder 7">
            <a:extLst>
              <a:ext uri="{FF2B5EF4-FFF2-40B4-BE49-F238E27FC236}">
                <a16:creationId xmlns:a16="http://schemas.microsoft.com/office/drawing/2014/main" id="{3C95425A-90F8-429E-A023-ADEB941D6E65}"/>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3352800" y="3351361"/>
            <a:ext cx="2500312" cy="3333750"/>
          </a:xfrm>
        </p:spPr>
      </p:pic>
    </p:spTree>
    <p:extLst>
      <p:ext uri="{BB962C8B-B14F-4D97-AF65-F5344CB8AC3E}">
        <p14:creationId xmlns:p14="http://schemas.microsoft.com/office/powerpoint/2010/main" val="41496167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4CAD9478-49A1-4EAC-8FD0-B7B0206805D4}"/>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04800" y="3493133"/>
            <a:ext cx="4038600" cy="3054462"/>
          </a:xfrm>
        </p:spPr>
      </p:pic>
      <p:pic>
        <p:nvPicPr>
          <p:cNvPr id="9" name="Content Placeholder 8">
            <a:extLst>
              <a:ext uri="{FF2B5EF4-FFF2-40B4-BE49-F238E27FC236}">
                <a16:creationId xmlns:a16="http://schemas.microsoft.com/office/drawing/2014/main" id="{D90DF8AA-3BD5-4AD5-8D35-56D3EB39477A}"/>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3573257" y="1981200"/>
            <a:ext cx="5250392" cy="3937794"/>
          </a:xfrm>
        </p:spPr>
      </p:pic>
    </p:spTree>
    <p:extLst>
      <p:ext uri="{BB962C8B-B14F-4D97-AF65-F5344CB8AC3E}">
        <p14:creationId xmlns:p14="http://schemas.microsoft.com/office/powerpoint/2010/main" val="4269017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9" name="Content Placeholder 8"/>
          <p:cNvSpPr>
            <a:spLocks noGrp="1"/>
          </p:cNvSpPr>
          <p:nvPr>
            <p:ph idx="1"/>
          </p:nvPr>
        </p:nvSpPr>
        <p:spPr/>
        <p:txBody>
          <a:bodyPr/>
          <a:lstStyle/>
          <a:p>
            <a:r>
              <a:rPr lang="en-US" dirty="0">
                <a:latin typeface="Georgia" panose="02040502050405020303" pitchFamily="18" charset="0"/>
              </a:rPr>
              <a:t>The Crown was eager to avoid another bloody and costly conflict and urged colonial governments to establish treaties with the Cherokee, to demarcate Boundaries representing the limits of colonial expansion, and to enforce those Boundaries with the inflowing settlers headed for empty land on the frontier</a:t>
            </a:r>
          </a:p>
        </p:txBody>
      </p:sp>
    </p:spTree>
    <p:extLst>
      <p:ext uri="{BB962C8B-B14F-4D97-AF65-F5344CB8AC3E}">
        <p14:creationId xmlns:p14="http://schemas.microsoft.com/office/powerpoint/2010/main" val="20302902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7FDBEC-E99F-4E39-B8A0-2ACE2C5B8D6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1981200"/>
            <a:ext cx="4533813" cy="34290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7" name="Content Placeholder 6">
            <a:extLst>
              <a:ext uri="{FF2B5EF4-FFF2-40B4-BE49-F238E27FC236}">
                <a16:creationId xmlns:a16="http://schemas.microsoft.com/office/drawing/2014/main" id="{8420DF30-3CEC-41F6-A414-FD3D1326D3B4}"/>
              </a:ext>
            </a:extLst>
          </p:cNvPr>
          <p:cNvSpPr>
            <a:spLocks noGrp="1"/>
          </p:cNvSpPr>
          <p:nvPr>
            <p:ph sz="half" idx="2"/>
          </p:nvPr>
        </p:nvSpPr>
        <p:spPr>
          <a:xfrm>
            <a:off x="4762412" y="1600200"/>
            <a:ext cx="3924387" cy="4983162"/>
          </a:xfrm>
        </p:spPr>
        <p:txBody>
          <a:bodyPr>
            <a:normAutofit lnSpcReduction="10000"/>
          </a:bodyPr>
          <a:lstStyle/>
          <a:p>
            <a:r>
              <a:rPr lang="en-US" dirty="0"/>
              <a:t>The County Corner fell off the bank in the North edge of the Reedy River</a:t>
            </a:r>
          </a:p>
          <a:p>
            <a:r>
              <a:rPr lang="en-US" dirty="0"/>
              <a:t>Monument 3 is on the county line and on the bank on the South side of the Reedy River</a:t>
            </a:r>
          </a:p>
          <a:p>
            <a:r>
              <a:rPr lang="en-US" dirty="0"/>
              <a:t>Monument 3 is </a:t>
            </a:r>
            <a:r>
              <a:rPr lang="en-US" b="1" dirty="0">
                <a:solidFill>
                  <a:srgbClr val="FF0000"/>
                </a:solidFill>
              </a:rPr>
              <a:t>118.93’ </a:t>
            </a:r>
            <a:r>
              <a:rPr lang="en-US" dirty="0"/>
              <a:t>from the actual County Corner</a:t>
            </a:r>
          </a:p>
        </p:txBody>
      </p:sp>
    </p:spTree>
    <p:extLst>
      <p:ext uri="{BB962C8B-B14F-4D97-AF65-F5344CB8AC3E}">
        <p14:creationId xmlns:p14="http://schemas.microsoft.com/office/powerpoint/2010/main" val="2989120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7FDBEC-E99F-4E39-B8A0-2ACE2C5B8D6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 y="1662729"/>
            <a:ext cx="4343400" cy="3284987"/>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a:extLst>
              <a:ext uri="{FF2B5EF4-FFF2-40B4-BE49-F238E27FC236}">
                <a16:creationId xmlns:a16="http://schemas.microsoft.com/office/drawing/2014/main" id="{A2EDF3CD-9CC3-4F4A-A327-FDA2E3426108}"/>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800600" y="1373982"/>
            <a:ext cx="3564136" cy="4752182"/>
          </a:xfrm>
        </p:spPr>
      </p:pic>
    </p:spTree>
    <p:extLst>
      <p:ext uri="{BB962C8B-B14F-4D97-AF65-F5344CB8AC3E}">
        <p14:creationId xmlns:p14="http://schemas.microsoft.com/office/powerpoint/2010/main" val="19082079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7FDBEC-E99F-4E39-B8A0-2ACE2C5B8D6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6200" y="1524000"/>
            <a:ext cx="4343400" cy="3284987"/>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7" name="Picture 6">
            <a:extLst>
              <a:ext uri="{FF2B5EF4-FFF2-40B4-BE49-F238E27FC236}">
                <a16:creationId xmlns:a16="http://schemas.microsoft.com/office/drawing/2014/main" id="{80C34460-38BD-4B1A-B07E-4569187DC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2994350"/>
            <a:ext cx="5122664" cy="3841998"/>
          </a:xfrm>
          <a:prstGeom prst="rect">
            <a:avLst/>
          </a:prstGeom>
        </p:spPr>
      </p:pic>
      <p:pic>
        <p:nvPicPr>
          <p:cNvPr id="8" name="Content Placeholder 7">
            <a:extLst>
              <a:ext uri="{FF2B5EF4-FFF2-40B4-BE49-F238E27FC236}">
                <a16:creationId xmlns:a16="http://schemas.microsoft.com/office/drawing/2014/main" id="{A2EDF3CD-9CC3-4F4A-A327-FDA2E3426108}"/>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5579864" y="1387151"/>
            <a:ext cx="3564136" cy="4752181"/>
          </a:xfrm>
        </p:spPr>
      </p:pic>
    </p:spTree>
    <p:extLst>
      <p:ext uri="{BB962C8B-B14F-4D97-AF65-F5344CB8AC3E}">
        <p14:creationId xmlns:p14="http://schemas.microsoft.com/office/powerpoint/2010/main" val="235936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F1C425FD-1368-43A9-9238-26E33B98DAF0}"/>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6200" y="3124200"/>
            <a:ext cx="3921252" cy="3598164"/>
          </a:xfrm>
        </p:spPr>
      </p:pic>
      <p:pic>
        <p:nvPicPr>
          <p:cNvPr id="9" name="Content Placeholder 8">
            <a:extLst>
              <a:ext uri="{FF2B5EF4-FFF2-40B4-BE49-F238E27FC236}">
                <a16:creationId xmlns:a16="http://schemas.microsoft.com/office/drawing/2014/main" id="{31733F2E-10E7-4D52-B667-079FFC3403FC}"/>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3733800" y="1388091"/>
            <a:ext cx="5017495" cy="3763121"/>
          </a:xfrm>
        </p:spPr>
      </p:pic>
    </p:spTree>
    <p:extLst>
      <p:ext uri="{BB962C8B-B14F-4D97-AF65-F5344CB8AC3E}">
        <p14:creationId xmlns:p14="http://schemas.microsoft.com/office/powerpoint/2010/main" val="33189334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EA765490-985D-4166-86F1-438350C321F7}"/>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6943" y="1447800"/>
            <a:ext cx="3921252" cy="3598164"/>
          </a:xfrm>
        </p:spPr>
      </p:pic>
      <p:pic>
        <p:nvPicPr>
          <p:cNvPr id="9" name="Content Placeholder 8">
            <a:extLst>
              <a:ext uri="{FF2B5EF4-FFF2-40B4-BE49-F238E27FC236}">
                <a16:creationId xmlns:a16="http://schemas.microsoft.com/office/drawing/2014/main" id="{C49E3E0C-5042-4A30-8FB0-F34DAA65C225}"/>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3581400" y="2675445"/>
            <a:ext cx="5541490" cy="4156118"/>
          </a:xfrm>
        </p:spPr>
      </p:pic>
    </p:spTree>
    <p:extLst>
      <p:ext uri="{BB962C8B-B14F-4D97-AF65-F5344CB8AC3E}">
        <p14:creationId xmlns:p14="http://schemas.microsoft.com/office/powerpoint/2010/main" val="971907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A3890537-1C32-40C6-950A-22111814C5AB}"/>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37645" y="1600200"/>
            <a:ext cx="3877709" cy="4525963"/>
          </a:xfrm>
        </p:spPr>
      </p:pic>
      <p:pic>
        <p:nvPicPr>
          <p:cNvPr id="8" name="Content Placeholder 7">
            <a:extLst>
              <a:ext uri="{FF2B5EF4-FFF2-40B4-BE49-F238E27FC236}">
                <a16:creationId xmlns:a16="http://schemas.microsoft.com/office/drawing/2014/main" id="{31CD1475-DAA7-43F0-9A91-EB71492C9440}"/>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300008" y="2133600"/>
            <a:ext cx="4673600" cy="3505200"/>
          </a:xfrm>
        </p:spPr>
      </p:pic>
    </p:spTree>
    <p:extLst>
      <p:ext uri="{BB962C8B-B14F-4D97-AF65-F5344CB8AC3E}">
        <p14:creationId xmlns:p14="http://schemas.microsoft.com/office/powerpoint/2010/main" val="20437054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25FD3295-288E-4868-91D5-FF0CB7E62F54}"/>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6200" y="2286000"/>
            <a:ext cx="3877709" cy="4525963"/>
          </a:xfrm>
        </p:spPr>
      </p:pic>
      <p:pic>
        <p:nvPicPr>
          <p:cNvPr id="9" name="Content Placeholder 8">
            <a:extLst>
              <a:ext uri="{FF2B5EF4-FFF2-40B4-BE49-F238E27FC236}">
                <a16:creationId xmlns:a16="http://schemas.microsoft.com/office/drawing/2014/main" id="{145814FE-077A-4368-B33B-F748843DA773}"/>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2895600" y="1447799"/>
            <a:ext cx="5791200" cy="4343401"/>
          </a:xfrm>
        </p:spPr>
      </p:pic>
    </p:spTree>
    <p:extLst>
      <p:ext uri="{BB962C8B-B14F-4D97-AF65-F5344CB8AC3E}">
        <p14:creationId xmlns:p14="http://schemas.microsoft.com/office/powerpoint/2010/main" val="2333794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5DFE52EE-98E6-405D-91D2-23F33C14F37A}"/>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7612" y="2209800"/>
            <a:ext cx="3877709" cy="4525963"/>
          </a:xfrm>
        </p:spPr>
      </p:pic>
      <p:pic>
        <p:nvPicPr>
          <p:cNvPr id="9" name="Content Placeholder 8">
            <a:extLst>
              <a:ext uri="{FF2B5EF4-FFF2-40B4-BE49-F238E27FC236}">
                <a16:creationId xmlns:a16="http://schemas.microsoft.com/office/drawing/2014/main" id="{F00ED3C5-5AD0-4929-8260-484FEA58B0AA}"/>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25721" y="1464712"/>
            <a:ext cx="6400800" cy="3600449"/>
          </a:xfrm>
        </p:spPr>
      </p:pic>
      <p:pic>
        <p:nvPicPr>
          <p:cNvPr id="12" name="Picture 11">
            <a:extLst>
              <a:ext uri="{FF2B5EF4-FFF2-40B4-BE49-F238E27FC236}">
                <a16:creationId xmlns:a16="http://schemas.microsoft.com/office/drawing/2014/main" id="{1F3BB11D-A059-4134-88D2-C9D8F89444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800" y="3494477"/>
            <a:ext cx="4420481" cy="3315359"/>
          </a:xfrm>
          <a:prstGeom prst="rect">
            <a:avLst/>
          </a:prstGeom>
        </p:spPr>
      </p:pic>
    </p:spTree>
    <p:extLst>
      <p:ext uri="{BB962C8B-B14F-4D97-AF65-F5344CB8AC3E}">
        <p14:creationId xmlns:p14="http://schemas.microsoft.com/office/powerpoint/2010/main" val="37955609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09A7CD5C-8F38-4AFF-BE40-8FC70F3B8EE2}"/>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029200" y="2209800"/>
            <a:ext cx="3877709" cy="4525963"/>
          </a:xfrm>
        </p:spPr>
      </p:pic>
      <p:pic>
        <p:nvPicPr>
          <p:cNvPr id="9" name="Content Placeholder 8">
            <a:extLst>
              <a:ext uri="{FF2B5EF4-FFF2-40B4-BE49-F238E27FC236}">
                <a16:creationId xmlns:a16="http://schemas.microsoft.com/office/drawing/2014/main" id="{077204F1-D471-49C3-8BD8-13663F2898A0}"/>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381000" y="1498600"/>
            <a:ext cx="6629400" cy="3729037"/>
          </a:xfrm>
        </p:spPr>
      </p:pic>
      <p:pic>
        <p:nvPicPr>
          <p:cNvPr id="12" name="Picture 11">
            <a:extLst>
              <a:ext uri="{FF2B5EF4-FFF2-40B4-BE49-F238E27FC236}">
                <a16:creationId xmlns:a16="http://schemas.microsoft.com/office/drawing/2014/main" id="{66F85777-FD75-4FDB-AB55-04C9805002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5" y="4565633"/>
            <a:ext cx="3056491" cy="2292367"/>
          </a:xfrm>
          <a:prstGeom prst="rect">
            <a:avLst/>
          </a:prstGeom>
        </p:spPr>
      </p:pic>
    </p:spTree>
    <p:extLst>
      <p:ext uri="{BB962C8B-B14F-4D97-AF65-F5344CB8AC3E}">
        <p14:creationId xmlns:p14="http://schemas.microsoft.com/office/powerpoint/2010/main" val="2749534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618C98CB-D243-4021-848B-CD107E0C9890}"/>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6291" y="2313376"/>
            <a:ext cx="3877709" cy="4525963"/>
          </a:xfrm>
        </p:spPr>
      </p:pic>
      <p:pic>
        <p:nvPicPr>
          <p:cNvPr id="9" name="Content Placeholder 8">
            <a:extLst>
              <a:ext uri="{FF2B5EF4-FFF2-40B4-BE49-F238E27FC236}">
                <a16:creationId xmlns:a16="http://schemas.microsoft.com/office/drawing/2014/main" id="{729FEBD3-A33B-48BB-B3FA-9AFB0EC81A98}"/>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771099" y="1161516"/>
            <a:ext cx="5943600" cy="3343274"/>
          </a:xfrm>
        </p:spPr>
      </p:pic>
      <p:pic>
        <p:nvPicPr>
          <p:cNvPr id="12" name="Picture 11">
            <a:extLst>
              <a:ext uri="{FF2B5EF4-FFF2-40B4-BE49-F238E27FC236}">
                <a16:creationId xmlns:a16="http://schemas.microsoft.com/office/drawing/2014/main" id="{31A4333E-6627-481F-A2F7-366BBA9A0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895725"/>
            <a:ext cx="3949700" cy="2962275"/>
          </a:xfrm>
          <a:prstGeom prst="rect">
            <a:avLst/>
          </a:prstGeom>
        </p:spPr>
      </p:pic>
    </p:spTree>
    <p:extLst>
      <p:ext uri="{BB962C8B-B14F-4D97-AF65-F5344CB8AC3E}">
        <p14:creationId xmlns:p14="http://schemas.microsoft.com/office/powerpoint/2010/main" val="2737809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3" name="Content Placeholder 2"/>
          <p:cNvSpPr>
            <a:spLocks noGrp="1"/>
          </p:cNvSpPr>
          <p:nvPr>
            <p:ph idx="1"/>
          </p:nvPr>
        </p:nvSpPr>
        <p:spPr/>
        <p:txBody>
          <a:bodyPr>
            <a:normAutofit lnSpcReduction="10000"/>
          </a:bodyPr>
          <a:lstStyle/>
          <a:p>
            <a:r>
              <a:rPr lang="en-US" dirty="0"/>
              <a:t>Governor Bull and the South Carolina colonial government acted first and met with the Cherokee at Fort Prince George on 19 October 1765</a:t>
            </a:r>
          </a:p>
          <a:p>
            <a:r>
              <a:rPr lang="en-US" dirty="0"/>
              <a:t>Both parties agreed the dividing line would run through </a:t>
            </a:r>
            <a:r>
              <a:rPr lang="en-US" dirty="0" err="1"/>
              <a:t>Dewise’s</a:t>
            </a:r>
            <a:r>
              <a:rPr lang="en-US" dirty="0"/>
              <a:t> Corner (near and possibly the namesake of present day Due West) and agreed to meet there and mark the boundary together</a:t>
            </a:r>
          </a:p>
        </p:txBody>
      </p:sp>
    </p:spTree>
    <p:extLst>
      <p:ext uri="{BB962C8B-B14F-4D97-AF65-F5344CB8AC3E}">
        <p14:creationId xmlns:p14="http://schemas.microsoft.com/office/powerpoint/2010/main" val="9309858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CFD7CF-AD3B-49E2-BB28-AA906C209B8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66291" y="2332037"/>
            <a:ext cx="3877709" cy="4525963"/>
          </a:xfrm>
        </p:spPr>
      </p:pic>
      <p:pic>
        <p:nvPicPr>
          <p:cNvPr id="9" name="Content Placeholder 8">
            <a:extLst>
              <a:ext uri="{FF2B5EF4-FFF2-40B4-BE49-F238E27FC236}">
                <a16:creationId xmlns:a16="http://schemas.microsoft.com/office/drawing/2014/main" id="{ED35A344-DEB7-4432-B914-C0969ABDF5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85837" y="1037431"/>
            <a:ext cx="6324600" cy="3557587"/>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12" name="Picture 11">
            <a:extLst>
              <a:ext uri="{FF2B5EF4-FFF2-40B4-BE49-F238E27FC236}">
                <a16:creationId xmlns:a16="http://schemas.microsoft.com/office/drawing/2014/main" id="{0D9641FB-9B34-4693-99A6-0CD94AEFA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 y="4046131"/>
            <a:ext cx="3749158" cy="2811869"/>
          </a:xfrm>
          <a:prstGeom prst="rect">
            <a:avLst/>
          </a:prstGeom>
        </p:spPr>
      </p:pic>
    </p:spTree>
    <p:extLst>
      <p:ext uri="{BB962C8B-B14F-4D97-AF65-F5344CB8AC3E}">
        <p14:creationId xmlns:p14="http://schemas.microsoft.com/office/powerpoint/2010/main" val="29073833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0E762B69-B449-4EFF-B5DE-80E608C23EE1}"/>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0" y="1469571"/>
            <a:ext cx="3877709" cy="4525963"/>
          </a:xfrm>
        </p:spPr>
      </p:pic>
      <p:sp>
        <p:nvSpPr>
          <p:cNvPr id="7" name="Content Placeholder 6">
            <a:extLst>
              <a:ext uri="{FF2B5EF4-FFF2-40B4-BE49-F238E27FC236}">
                <a16:creationId xmlns:a16="http://schemas.microsoft.com/office/drawing/2014/main" id="{19804B0C-BFEB-46C8-8380-B2CBC0FC9EB1}"/>
              </a:ext>
            </a:extLst>
          </p:cNvPr>
          <p:cNvSpPr>
            <a:spLocks noGrp="1"/>
          </p:cNvSpPr>
          <p:nvPr>
            <p:ph sz="half" idx="2"/>
          </p:nvPr>
        </p:nvSpPr>
        <p:spPr>
          <a:xfrm>
            <a:off x="4495800" y="1600200"/>
            <a:ext cx="3953909" cy="4983162"/>
          </a:xfrm>
        </p:spPr>
        <p:txBody>
          <a:bodyPr>
            <a:normAutofit/>
          </a:bodyPr>
          <a:lstStyle/>
          <a:p>
            <a:r>
              <a:rPr lang="en-US" dirty="0"/>
              <a:t>Monument 10 is on the south bank of the </a:t>
            </a:r>
            <a:r>
              <a:rPr lang="en-US" dirty="0" err="1"/>
              <a:t>Enoree</a:t>
            </a:r>
            <a:r>
              <a:rPr lang="en-US" dirty="0"/>
              <a:t> River and is </a:t>
            </a:r>
            <a:r>
              <a:rPr lang="en-US" b="1" dirty="0">
                <a:solidFill>
                  <a:srgbClr val="FF0000"/>
                </a:solidFill>
              </a:rPr>
              <a:t>57.16’ </a:t>
            </a:r>
            <a:r>
              <a:rPr lang="en-US" dirty="0"/>
              <a:t>from the centerline of the river</a:t>
            </a:r>
          </a:p>
          <a:p>
            <a:r>
              <a:rPr lang="en-US" dirty="0"/>
              <a:t>The </a:t>
            </a:r>
            <a:r>
              <a:rPr lang="en-US" dirty="0" err="1"/>
              <a:t>Enoree</a:t>
            </a:r>
            <a:r>
              <a:rPr lang="en-US" dirty="0"/>
              <a:t> centerline is the line between Greenville and Laurens counties and Spartanburg County</a:t>
            </a:r>
          </a:p>
        </p:txBody>
      </p:sp>
    </p:spTree>
    <p:extLst>
      <p:ext uri="{BB962C8B-B14F-4D97-AF65-F5344CB8AC3E}">
        <p14:creationId xmlns:p14="http://schemas.microsoft.com/office/powerpoint/2010/main" val="35202504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a:extLst>
              <a:ext uri="{FF2B5EF4-FFF2-40B4-BE49-F238E27FC236}">
                <a16:creationId xmlns:a16="http://schemas.microsoft.com/office/drawing/2014/main" id="{0E762B69-B449-4EFF-B5DE-80E608C23EE1}"/>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0" y="1469571"/>
            <a:ext cx="3877709" cy="4525963"/>
          </a:xfrm>
        </p:spPr>
      </p:pic>
      <p:pic>
        <p:nvPicPr>
          <p:cNvPr id="12" name="Picture 11">
            <a:extLst>
              <a:ext uri="{FF2B5EF4-FFF2-40B4-BE49-F238E27FC236}">
                <a16:creationId xmlns:a16="http://schemas.microsoft.com/office/drawing/2014/main" id="{CE37AC4F-3735-4C31-A701-38DA1D910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3433666"/>
            <a:ext cx="4419600" cy="3314700"/>
          </a:xfrm>
          <a:prstGeom prst="rect">
            <a:avLst/>
          </a:prstGeom>
        </p:spPr>
      </p:pic>
      <p:pic>
        <p:nvPicPr>
          <p:cNvPr id="9" name="Content Placeholder 8">
            <a:extLst>
              <a:ext uri="{FF2B5EF4-FFF2-40B4-BE49-F238E27FC236}">
                <a16:creationId xmlns:a16="http://schemas.microsoft.com/office/drawing/2014/main" id="{3EE384EF-0D51-43E6-BA46-7805A06D1B10}"/>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4002618" y="1371600"/>
            <a:ext cx="5141382" cy="3856037"/>
          </a:xfrm>
        </p:spPr>
      </p:pic>
    </p:spTree>
    <p:extLst>
      <p:ext uri="{BB962C8B-B14F-4D97-AF65-F5344CB8AC3E}">
        <p14:creationId xmlns:p14="http://schemas.microsoft.com/office/powerpoint/2010/main" val="40578661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7" name="Content Placeholder 6" descr="C:\Users\rankinfa\AppData\Local\Microsoft\Windows\Temporary Internet Files\Content.IE5\DV9W3430\Questions[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00200" y="1219199"/>
            <a:ext cx="5867400" cy="547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4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14700" y="1600200"/>
            <a:ext cx="5714599" cy="4525962"/>
          </a:xfrm>
        </p:spPr>
      </p:pic>
    </p:spTree>
    <p:extLst>
      <p:ext uri="{BB962C8B-B14F-4D97-AF65-F5344CB8AC3E}">
        <p14:creationId xmlns:p14="http://schemas.microsoft.com/office/powerpoint/2010/main" val="398645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3" name="Content Placeholder 2"/>
          <p:cNvSpPr>
            <a:spLocks noGrp="1"/>
          </p:cNvSpPr>
          <p:nvPr>
            <p:ph idx="1"/>
          </p:nvPr>
        </p:nvSpPr>
        <p:spPr/>
        <p:txBody>
          <a:bodyPr/>
          <a:lstStyle/>
          <a:p>
            <a:r>
              <a:rPr lang="en-US" dirty="0"/>
              <a:t>The demarcation began at </a:t>
            </a:r>
            <a:r>
              <a:rPr lang="en-US" dirty="0" err="1"/>
              <a:t>Dewises</a:t>
            </a:r>
            <a:r>
              <a:rPr lang="en-US" dirty="0"/>
              <a:t> (Devises) Corner on 24 April 1766</a:t>
            </a:r>
          </a:p>
          <a:p>
            <a:r>
              <a:rPr lang="en-US" dirty="0"/>
              <a:t>Representing the Colony of South Carolina were Boundary Commissioner Edward Wilkinson and Surveyor John Pickens</a:t>
            </a:r>
          </a:p>
          <a:p>
            <a:r>
              <a:rPr lang="en-US" dirty="0"/>
              <a:t>Representing the Crown was Assistant Indian Superintendent Alexander Cameron</a:t>
            </a:r>
          </a:p>
        </p:txBody>
      </p:sp>
    </p:spTree>
    <p:extLst>
      <p:ext uri="{BB962C8B-B14F-4D97-AF65-F5344CB8AC3E}">
        <p14:creationId xmlns:p14="http://schemas.microsoft.com/office/powerpoint/2010/main" val="2932144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lstStyle/>
          <a:p>
            <a:r>
              <a:rPr lang="en-US" dirty="0">
                <a:latin typeface="Georgia" panose="02040502050405020303" pitchFamily="18" charset="0"/>
              </a:rPr>
              <a:t>Representing the Cherokee were chiefs </a:t>
            </a:r>
            <a:r>
              <a:rPr lang="en-US" dirty="0" err="1">
                <a:latin typeface="Georgia" panose="02040502050405020303" pitchFamily="18" charset="0"/>
              </a:rPr>
              <a:t>Kittasgusta</a:t>
            </a:r>
            <a:r>
              <a:rPr lang="en-US" dirty="0">
                <a:latin typeface="Georgia" panose="02040502050405020303" pitchFamily="18" charset="0"/>
              </a:rPr>
              <a:t>, </a:t>
            </a:r>
            <a:r>
              <a:rPr lang="en-US" dirty="0" err="1">
                <a:latin typeface="Georgia" panose="02040502050405020303" pitchFamily="18" charset="0"/>
              </a:rPr>
              <a:t>Tiftoe</a:t>
            </a:r>
            <a:r>
              <a:rPr lang="en-US" dirty="0">
                <a:latin typeface="Georgia" panose="02040502050405020303" pitchFamily="18" charset="0"/>
              </a:rPr>
              <a:t> of </a:t>
            </a:r>
            <a:r>
              <a:rPr lang="en-US" dirty="0" err="1">
                <a:latin typeface="Georgia" panose="02040502050405020303" pitchFamily="18" charset="0"/>
              </a:rPr>
              <a:t>Keowee</a:t>
            </a:r>
            <a:r>
              <a:rPr lang="en-US" dirty="0">
                <a:latin typeface="Georgia" panose="02040502050405020303" pitchFamily="18" charset="0"/>
              </a:rPr>
              <a:t>, </a:t>
            </a:r>
            <a:r>
              <a:rPr lang="en-US" dirty="0" err="1">
                <a:latin typeface="Georgia" panose="02040502050405020303" pitchFamily="18" charset="0"/>
              </a:rPr>
              <a:t>Emy</a:t>
            </a:r>
            <a:r>
              <a:rPr lang="en-US" dirty="0">
                <a:latin typeface="Georgia" panose="02040502050405020303" pitchFamily="18" charset="0"/>
              </a:rPr>
              <a:t> of </a:t>
            </a:r>
            <a:r>
              <a:rPr lang="en-US" dirty="0" err="1">
                <a:latin typeface="Georgia" panose="02040502050405020303" pitchFamily="18" charset="0"/>
              </a:rPr>
              <a:t>Estatoe</a:t>
            </a:r>
            <a:r>
              <a:rPr lang="en-US" dirty="0">
                <a:latin typeface="Georgia" panose="02040502050405020303" pitchFamily="18" charset="0"/>
              </a:rPr>
              <a:t>, </a:t>
            </a:r>
            <a:r>
              <a:rPr lang="en-US" dirty="0" err="1">
                <a:latin typeface="Georgia" panose="02040502050405020303" pitchFamily="18" charset="0"/>
              </a:rPr>
              <a:t>Usteneka</a:t>
            </a:r>
            <a:r>
              <a:rPr lang="en-US" dirty="0">
                <a:latin typeface="Georgia" panose="02040502050405020303" pitchFamily="18" charset="0"/>
              </a:rPr>
              <a:t> </a:t>
            </a:r>
            <a:r>
              <a:rPr lang="en-US" dirty="0" err="1">
                <a:latin typeface="Georgia" panose="02040502050405020303" pitchFamily="18" charset="0"/>
              </a:rPr>
              <a:t>Atassitic</a:t>
            </a:r>
            <a:r>
              <a:rPr lang="en-US" dirty="0">
                <a:latin typeface="Georgia" panose="02040502050405020303" pitchFamily="18" charset="0"/>
              </a:rPr>
              <a:t> or Jud’s Friend, </a:t>
            </a:r>
            <a:r>
              <a:rPr lang="en-US" dirty="0" err="1">
                <a:latin typeface="Georgia" panose="02040502050405020303" pitchFamily="18" charset="0"/>
              </a:rPr>
              <a:t>Uheneka</a:t>
            </a:r>
            <a:r>
              <a:rPr lang="en-US" dirty="0">
                <a:latin typeface="Georgia" panose="02040502050405020303" pitchFamily="18" charset="0"/>
              </a:rPr>
              <a:t> or the Wolf, and </a:t>
            </a:r>
            <a:r>
              <a:rPr lang="en-US" dirty="0" err="1">
                <a:latin typeface="Georgia" panose="02040502050405020303" pitchFamily="18" charset="0"/>
              </a:rPr>
              <a:t>Katchee</a:t>
            </a:r>
            <a:r>
              <a:rPr lang="en-US" dirty="0">
                <a:latin typeface="Georgia" panose="02040502050405020303" pitchFamily="18" charset="0"/>
              </a:rPr>
              <a:t> for half-breed Willie</a:t>
            </a:r>
          </a:p>
          <a:p>
            <a:r>
              <a:rPr lang="en-US" dirty="0">
                <a:latin typeface="Georgia" panose="02040502050405020303" pitchFamily="18" charset="0"/>
              </a:rPr>
              <a:t>Along with about thirty warriors</a:t>
            </a:r>
          </a:p>
        </p:txBody>
      </p:sp>
    </p:spTree>
    <p:extLst>
      <p:ext uri="{BB962C8B-B14F-4D97-AF65-F5344CB8AC3E}">
        <p14:creationId xmlns:p14="http://schemas.microsoft.com/office/powerpoint/2010/main" val="420363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8"/>
            <a:ext cx="8005572" cy="4250532"/>
          </a:xfrm>
        </p:spPr>
        <p:txBody>
          <a:bodyPr>
            <a:normAutofit fontScale="55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a:t>
            </a:r>
            <a:r>
              <a:rPr lang="en-US" sz="2175" dirty="0" smtClean="0"/>
              <a:t>descriptions</a:t>
            </a:r>
          </a:p>
          <a:p>
            <a:pPr marL="978408" lvl="3" indent="0">
              <a:buNone/>
            </a:pPr>
            <a:endParaRPr lang="en-US" sz="2175" dirty="0" smtClean="0"/>
          </a:p>
          <a:p>
            <a:pPr lvl="3"/>
            <a:r>
              <a:rPr lang="en-US" sz="2175" dirty="0" smtClean="0"/>
              <a:t>(2014) T</a:t>
            </a:r>
            <a:r>
              <a:rPr lang="en-US" dirty="0" smtClean="0"/>
              <a: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endParaRPr lang="en-US" sz="2175" dirty="0"/>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47800" y="762000"/>
            <a:ext cx="6172200" cy="834629"/>
          </a:xfrm>
        </p:spPr>
        <p:txBody>
          <a:bodyPr vert="horz" lIns="0" rIns="0" bIns="0" anchor="b">
            <a:normAutofit/>
          </a:bodyPr>
          <a:lstStyle/>
          <a:p>
            <a:r>
              <a:rPr lang="en-US" sz="3200" dirty="0"/>
              <a:t>SC Code of Law and Act 262 Of 2014</a:t>
            </a:r>
          </a:p>
        </p:txBody>
      </p:sp>
      <p:sp>
        <p:nvSpPr>
          <p:cNvPr id="6" name="TextBox 5"/>
          <p:cNvSpPr txBox="1"/>
          <p:nvPr/>
        </p:nvSpPr>
        <p:spPr>
          <a:xfrm>
            <a:off x="304800" y="6017796"/>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2016 (S.C.A.G</a:t>
            </a:r>
            <a:r>
              <a:rPr kumimoji="0" lang="en-US" sz="1600" b="0" i="0" u="none" strike="noStrike" kern="1200" cap="none" spc="0" normalizeH="0" baseline="0" noProof="0" dirty="0">
                <a:ln>
                  <a:noFill/>
                </a:ln>
                <a:solidFill>
                  <a:prstClr val="black"/>
                </a:solidFill>
                <a:effectLst/>
                <a:uLnTx/>
                <a:uFillTx/>
                <a:latin typeface="Constantia"/>
                <a:ea typeface="+mn-ea"/>
                <a:cs typeface="+mn-cs"/>
              </a:rPr>
              <a:t>.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March 1, 2016)</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7" name="TextBox 6"/>
          <p:cNvSpPr txBox="1"/>
          <p:nvPr/>
        </p:nvSpPr>
        <p:spPr>
          <a:xfrm>
            <a:off x="304799" y="6429961"/>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2018 (S.C.A.G</a:t>
            </a:r>
            <a:r>
              <a:rPr kumimoji="0" lang="en-US" sz="1600" b="0" i="0" u="none" strike="noStrike" kern="1200" cap="none" spc="0" normalizeH="0" baseline="0" noProof="0" dirty="0">
                <a:ln>
                  <a:noFill/>
                </a:ln>
                <a:solidFill>
                  <a:prstClr val="black"/>
                </a:solidFill>
                <a:effectLst/>
                <a:uLnTx/>
                <a:uFillTx/>
                <a:latin typeface="Constantia"/>
                <a:ea typeface="+mn-ea"/>
                <a:cs typeface="+mn-cs"/>
              </a:rPr>
              <a:t>. </a:t>
            </a:r>
            <a:r>
              <a:rPr kumimoji="0" lang="en-US" sz="1600" b="0" i="0" u="none" strike="noStrike" kern="1200" cap="none" spc="0" normalizeH="0" baseline="0" noProof="0" dirty="0" smtClean="0">
                <a:ln>
                  <a:noFill/>
                </a:ln>
                <a:solidFill>
                  <a:prstClr val="black"/>
                </a:solidFill>
                <a:effectLst/>
                <a:uLnTx/>
                <a:uFillTx/>
                <a:latin typeface="Constantia"/>
                <a:ea typeface="+mn-ea"/>
                <a:cs typeface="+mn-cs"/>
              </a:rPr>
              <a:t>May 22, 2018)</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808587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normAutofit lnSpcReduction="10000"/>
          </a:bodyPr>
          <a:lstStyle/>
          <a:p>
            <a:r>
              <a:rPr lang="en-US" dirty="0">
                <a:latin typeface="Georgia" panose="02040502050405020303" pitchFamily="18" charset="0"/>
              </a:rPr>
              <a:t>In Cameron’s words, “We began at the Line at </a:t>
            </a:r>
            <a:r>
              <a:rPr lang="en-US" dirty="0" err="1">
                <a:latin typeface="Georgia" panose="02040502050405020303" pitchFamily="18" charset="0"/>
              </a:rPr>
              <a:t>Dewise’s</a:t>
            </a:r>
            <a:r>
              <a:rPr lang="en-US" dirty="0">
                <a:latin typeface="Georgia" panose="02040502050405020303" pitchFamily="18" charset="0"/>
              </a:rPr>
              <a:t> Corner and proceeded Southwest 50 (degrees) to Savannah River; The Indians blazed Trees as we went and made the Boundary very clear and strong as they term it…”</a:t>
            </a:r>
          </a:p>
          <a:p>
            <a:r>
              <a:rPr lang="en-US" dirty="0">
                <a:latin typeface="Georgia" panose="02040502050405020303" pitchFamily="18" charset="0"/>
              </a:rPr>
              <a:t>“The distance from </a:t>
            </a:r>
            <a:r>
              <a:rPr lang="en-US" dirty="0" err="1">
                <a:latin typeface="Georgia" panose="02040502050405020303" pitchFamily="18" charset="0"/>
              </a:rPr>
              <a:t>Dewis’s</a:t>
            </a:r>
            <a:r>
              <a:rPr lang="en-US" dirty="0">
                <a:latin typeface="Georgia" panose="02040502050405020303" pitchFamily="18" charset="0"/>
              </a:rPr>
              <a:t> (sic) Corner to the River (as near as we could make it) is 27 miles;”</a:t>
            </a:r>
          </a:p>
        </p:txBody>
      </p:sp>
    </p:spTree>
    <p:extLst>
      <p:ext uri="{BB962C8B-B14F-4D97-AF65-F5344CB8AC3E}">
        <p14:creationId xmlns:p14="http://schemas.microsoft.com/office/powerpoint/2010/main" val="1034222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lstStyle/>
          <a:p>
            <a:r>
              <a:rPr lang="en-US" dirty="0">
                <a:latin typeface="Georgia" panose="02040502050405020303" pitchFamily="18" charset="0"/>
              </a:rPr>
              <a:t>“The Course of the line from </a:t>
            </a:r>
            <a:r>
              <a:rPr lang="en-US" dirty="0" err="1">
                <a:latin typeface="Georgia" panose="02040502050405020303" pitchFamily="18" charset="0"/>
              </a:rPr>
              <a:t>Dewis’s</a:t>
            </a:r>
            <a:r>
              <a:rPr lang="en-US" dirty="0">
                <a:latin typeface="Georgia" panose="02040502050405020303" pitchFamily="18" charset="0"/>
              </a:rPr>
              <a:t> Corner to the Reedy River, where the line terminates is N.E. 50 (degrees), and the distance is 18 miles”</a:t>
            </a:r>
          </a:p>
          <a:p>
            <a:r>
              <a:rPr lang="en-US" dirty="0">
                <a:latin typeface="Georgia" panose="02040502050405020303" pitchFamily="18" charset="0"/>
              </a:rPr>
              <a:t>A copy of Pickens’ survey map is stored at the British National Archives at </a:t>
            </a:r>
            <a:r>
              <a:rPr lang="en-US" dirty="0" err="1">
                <a:latin typeface="Georgia" panose="02040502050405020303" pitchFamily="18" charset="0"/>
              </a:rPr>
              <a:t>P.R.O</a:t>
            </a:r>
            <a:r>
              <a:rPr lang="en-US" dirty="0">
                <a:latin typeface="Georgia" panose="02040502050405020303" pitchFamily="18" charset="0"/>
              </a:rPr>
              <a:t>., C.O. 700, Maps, Carolina/26</a:t>
            </a:r>
          </a:p>
        </p:txBody>
      </p:sp>
    </p:spTree>
    <p:extLst>
      <p:ext uri="{BB962C8B-B14F-4D97-AF65-F5344CB8AC3E}">
        <p14:creationId xmlns:p14="http://schemas.microsoft.com/office/powerpoint/2010/main" val="4200448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0" y="1772092"/>
            <a:ext cx="8229600" cy="4182178"/>
          </a:xfrm>
        </p:spPr>
      </p:pic>
    </p:spTree>
    <p:extLst>
      <p:ext uri="{BB962C8B-B14F-4D97-AF65-F5344CB8AC3E}">
        <p14:creationId xmlns:p14="http://schemas.microsoft.com/office/powerpoint/2010/main" val="61566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94101" y="1600200"/>
            <a:ext cx="5555796" cy="4525962"/>
          </a:xfrm>
        </p:spPr>
      </p:pic>
    </p:spTree>
    <p:extLst>
      <p:ext uri="{BB962C8B-B14F-4D97-AF65-F5344CB8AC3E}">
        <p14:creationId xmlns:p14="http://schemas.microsoft.com/office/powerpoint/2010/main" val="337664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457200" y="1600200"/>
            <a:ext cx="8229600" cy="5029200"/>
          </a:xfrm>
        </p:spPr>
        <p:txBody>
          <a:bodyPr/>
          <a:lstStyle/>
          <a:p>
            <a:r>
              <a:rPr lang="en-US" dirty="0">
                <a:latin typeface="Georgia" panose="02040502050405020303" pitchFamily="18" charset="0"/>
              </a:rPr>
              <a:t>Similarly, William Tryon, the new colonial governor of North Carolina, came to the Reedy River in 1767 to meet with the Cherokee and establish a boundary</a:t>
            </a:r>
          </a:p>
          <a:p>
            <a:r>
              <a:rPr lang="en-US" dirty="0">
                <a:latin typeface="Georgia" panose="02040502050405020303" pitchFamily="18" charset="0"/>
              </a:rPr>
              <a:t>In 1767 both colonies assumed that the land north of the Reedy River would become part of North Carolina</a:t>
            </a:r>
          </a:p>
          <a:p>
            <a:r>
              <a:rPr lang="en-US" dirty="0">
                <a:latin typeface="Georgia" panose="02040502050405020303" pitchFamily="18" charset="0"/>
              </a:rPr>
              <a:t>Tryon met at the Reedy with the Cherokee on 3 June 1767</a:t>
            </a:r>
          </a:p>
        </p:txBody>
      </p:sp>
    </p:spTree>
    <p:extLst>
      <p:ext uri="{BB962C8B-B14F-4D97-AF65-F5344CB8AC3E}">
        <p14:creationId xmlns:p14="http://schemas.microsoft.com/office/powerpoint/2010/main" val="129789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457200" y="1600200"/>
            <a:ext cx="8229600" cy="4953000"/>
          </a:xfrm>
        </p:spPr>
        <p:txBody>
          <a:bodyPr/>
          <a:lstStyle/>
          <a:p>
            <a:r>
              <a:rPr lang="en-US" dirty="0">
                <a:latin typeface="Georgia" panose="02040502050405020303" pitchFamily="18" charset="0"/>
              </a:rPr>
              <a:t>Representing North Carolina was Gov. Tryon, his Boundary Commissioners John Rutherford, Robert Palmer, and John </a:t>
            </a:r>
            <a:r>
              <a:rPr lang="en-US" dirty="0" err="1">
                <a:latin typeface="Georgia" panose="02040502050405020303" pitchFamily="18" charset="0"/>
              </a:rPr>
              <a:t>Frohock</a:t>
            </a:r>
            <a:r>
              <a:rPr lang="en-US" dirty="0">
                <a:latin typeface="Georgia" panose="02040502050405020303" pitchFamily="18" charset="0"/>
              </a:rPr>
              <a:t>.</a:t>
            </a:r>
          </a:p>
          <a:p>
            <a:r>
              <a:rPr lang="en-US" dirty="0">
                <a:latin typeface="Georgia" panose="02040502050405020303" pitchFamily="18" charset="0"/>
              </a:rPr>
              <a:t>Representing the Crown was Assistant Indian Superintendent Alexander Cameron</a:t>
            </a:r>
          </a:p>
          <a:p>
            <a:r>
              <a:rPr lang="en-US" dirty="0">
                <a:latin typeface="Georgia" panose="02040502050405020303" pitchFamily="18" charset="0"/>
              </a:rPr>
              <a:t>Gov. Tryon also had an escort from the Rowan militia</a:t>
            </a:r>
          </a:p>
          <a:p>
            <a:endParaRPr lang="en-US" dirty="0">
              <a:latin typeface="Georgia" panose="02040502050405020303" pitchFamily="18" charset="0"/>
            </a:endParaRPr>
          </a:p>
        </p:txBody>
      </p:sp>
    </p:spTree>
    <p:extLst>
      <p:ext uri="{BB962C8B-B14F-4D97-AF65-F5344CB8AC3E}">
        <p14:creationId xmlns:p14="http://schemas.microsoft.com/office/powerpoint/2010/main" val="4129449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lstStyle/>
          <a:p>
            <a:r>
              <a:rPr lang="en-US" dirty="0">
                <a:latin typeface="Georgia" panose="02040502050405020303" pitchFamily="18" charset="0"/>
              </a:rPr>
              <a:t>Representing the Cherokee were the chiefs </a:t>
            </a:r>
            <a:r>
              <a:rPr lang="en-US" dirty="0" err="1">
                <a:latin typeface="Georgia" panose="02040502050405020303" pitchFamily="18" charset="0"/>
              </a:rPr>
              <a:t>Ustenuah</a:t>
            </a:r>
            <a:r>
              <a:rPr lang="en-US" dirty="0">
                <a:latin typeface="Georgia" panose="02040502050405020303" pitchFamily="18" charset="0"/>
              </a:rPr>
              <a:t> </a:t>
            </a:r>
            <a:r>
              <a:rPr lang="en-US" dirty="0" err="1">
                <a:latin typeface="Georgia" panose="02040502050405020303" pitchFamily="18" charset="0"/>
              </a:rPr>
              <a:t>Ottassatic</a:t>
            </a:r>
            <a:r>
              <a:rPr lang="en-US" dirty="0">
                <a:latin typeface="Georgia" panose="02040502050405020303" pitchFamily="18" charset="0"/>
              </a:rPr>
              <a:t> or Jud’s Friend, </a:t>
            </a:r>
            <a:r>
              <a:rPr lang="en-US" dirty="0" err="1">
                <a:latin typeface="Georgia" panose="02040502050405020303" pitchFamily="18" charset="0"/>
              </a:rPr>
              <a:t>Ecoy</a:t>
            </a:r>
            <a:r>
              <a:rPr lang="en-US" dirty="0">
                <a:latin typeface="Georgia" panose="02040502050405020303" pitchFamily="18" charset="0"/>
              </a:rPr>
              <a:t> or the Good Warrior of </a:t>
            </a:r>
            <a:r>
              <a:rPr lang="en-US" dirty="0" err="1">
                <a:latin typeface="Georgia" panose="02040502050405020303" pitchFamily="18" charset="0"/>
              </a:rPr>
              <a:t>Estatoe</a:t>
            </a:r>
            <a:r>
              <a:rPr lang="en-US" dirty="0">
                <a:latin typeface="Georgia" panose="02040502050405020303" pitchFamily="18" charset="0"/>
              </a:rPr>
              <a:t>, </a:t>
            </a:r>
            <a:r>
              <a:rPr lang="en-US" dirty="0" err="1">
                <a:latin typeface="Georgia" panose="02040502050405020303" pitchFamily="18" charset="0"/>
              </a:rPr>
              <a:t>Saluy</a:t>
            </a:r>
            <a:r>
              <a:rPr lang="en-US" dirty="0">
                <a:latin typeface="Georgia" panose="02040502050405020303" pitchFamily="18" charset="0"/>
              </a:rPr>
              <a:t> or the Young Warrior of </a:t>
            </a:r>
            <a:r>
              <a:rPr lang="en-US" dirty="0" err="1">
                <a:latin typeface="Georgia" panose="02040502050405020303" pitchFamily="18" charset="0"/>
              </a:rPr>
              <a:t>Estatoe</a:t>
            </a:r>
            <a:r>
              <a:rPr lang="en-US" dirty="0">
                <a:latin typeface="Georgia" panose="02040502050405020303" pitchFamily="18" charset="0"/>
              </a:rPr>
              <a:t>, </a:t>
            </a:r>
            <a:r>
              <a:rPr lang="en-US" dirty="0" err="1">
                <a:latin typeface="Georgia" panose="02040502050405020303" pitchFamily="18" charset="0"/>
              </a:rPr>
              <a:t>Tufftoe</a:t>
            </a:r>
            <a:r>
              <a:rPr lang="en-US" dirty="0">
                <a:latin typeface="Georgia" panose="02040502050405020303" pitchFamily="18" charset="0"/>
              </a:rPr>
              <a:t> the Warrior of </a:t>
            </a:r>
            <a:r>
              <a:rPr lang="en-US" dirty="0" err="1">
                <a:latin typeface="Georgia" panose="02040502050405020303" pitchFamily="18" charset="0"/>
              </a:rPr>
              <a:t>Keowee</a:t>
            </a:r>
            <a:r>
              <a:rPr lang="en-US" dirty="0">
                <a:latin typeface="Georgia" panose="02040502050405020303" pitchFamily="18" charset="0"/>
              </a:rPr>
              <a:t>, Wolf of </a:t>
            </a:r>
            <a:r>
              <a:rPr lang="en-US" dirty="0" err="1">
                <a:latin typeface="Georgia" panose="02040502050405020303" pitchFamily="18" charset="0"/>
              </a:rPr>
              <a:t>Keowee</a:t>
            </a:r>
            <a:r>
              <a:rPr lang="en-US" dirty="0">
                <a:latin typeface="Georgia" panose="02040502050405020303" pitchFamily="18" charset="0"/>
              </a:rPr>
              <a:t>, </a:t>
            </a:r>
            <a:r>
              <a:rPr lang="en-US" dirty="0" err="1">
                <a:latin typeface="Georgia" panose="02040502050405020303" pitchFamily="18" charset="0"/>
              </a:rPr>
              <a:t>Chenesto</a:t>
            </a:r>
            <a:r>
              <a:rPr lang="en-US" dirty="0">
                <a:latin typeface="Georgia" panose="02040502050405020303" pitchFamily="18" charset="0"/>
              </a:rPr>
              <a:t> of Sugar Town, and around 30 other Cherokee</a:t>
            </a:r>
          </a:p>
        </p:txBody>
      </p:sp>
    </p:spTree>
    <p:extLst>
      <p:ext uri="{BB962C8B-B14F-4D97-AF65-F5344CB8AC3E}">
        <p14:creationId xmlns:p14="http://schemas.microsoft.com/office/powerpoint/2010/main" val="1264674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381000" y="1600200"/>
            <a:ext cx="8534400" cy="5029200"/>
          </a:xfrm>
        </p:spPr>
        <p:txBody>
          <a:bodyPr/>
          <a:lstStyle/>
          <a:p>
            <a:r>
              <a:rPr lang="en-US" dirty="0">
                <a:latin typeface="Georgia" panose="02040502050405020303" pitchFamily="18" charset="0"/>
              </a:rPr>
              <a:t>Surveying and marking the Boundary began about noon the next day, 4 June 1767</a:t>
            </a:r>
          </a:p>
          <a:p>
            <a:r>
              <a:rPr lang="en-US" dirty="0">
                <a:latin typeface="Georgia" panose="02040502050405020303" pitchFamily="18" charset="0"/>
              </a:rPr>
              <a:t>The survey started at a marked Elm, or “</a:t>
            </a:r>
            <a:r>
              <a:rPr lang="en-US" dirty="0" err="1">
                <a:latin typeface="Georgia" panose="02040502050405020303" pitchFamily="18" charset="0"/>
              </a:rPr>
              <a:t>Waughoe</a:t>
            </a:r>
            <a:r>
              <a:rPr lang="en-US" dirty="0">
                <a:latin typeface="Georgia" panose="02040502050405020303" pitchFamily="18" charset="0"/>
              </a:rPr>
              <a:t>” on the south bank of the Reedy River, the termination point of the 1766 Cherokee Boundary with South Carolina</a:t>
            </a:r>
          </a:p>
          <a:p>
            <a:r>
              <a:rPr lang="en-US" dirty="0">
                <a:latin typeface="Georgia" panose="02040502050405020303" pitchFamily="18" charset="0"/>
              </a:rPr>
              <a:t>The boundary was to run due north to the mountains, and then in a straight line to Col. </a:t>
            </a:r>
            <a:r>
              <a:rPr lang="en-US" dirty="0" err="1">
                <a:latin typeface="Georgia" panose="02040502050405020303" pitchFamily="18" charset="0"/>
              </a:rPr>
              <a:t>Chiswell’s</a:t>
            </a:r>
            <a:r>
              <a:rPr lang="en-US" dirty="0">
                <a:latin typeface="Georgia" panose="02040502050405020303" pitchFamily="18" charset="0"/>
              </a:rPr>
              <a:t> lead mines in Virginia</a:t>
            </a:r>
          </a:p>
          <a:p>
            <a:endParaRPr lang="en-US" dirty="0">
              <a:latin typeface="Georgia" panose="02040502050405020303" pitchFamily="18" charset="0"/>
            </a:endParaRPr>
          </a:p>
        </p:txBody>
      </p:sp>
    </p:spTree>
    <p:extLst>
      <p:ext uri="{BB962C8B-B14F-4D97-AF65-F5344CB8AC3E}">
        <p14:creationId xmlns:p14="http://schemas.microsoft.com/office/powerpoint/2010/main" val="13033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381000" y="1600200"/>
            <a:ext cx="8305800" cy="5029200"/>
          </a:xfrm>
        </p:spPr>
        <p:txBody>
          <a:bodyPr/>
          <a:lstStyle/>
          <a:p>
            <a:r>
              <a:rPr lang="en-US" dirty="0">
                <a:latin typeface="Georgia" panose="02040502050405020303" pitchFamily="18" charset="0"/>
              </a:rPr>
              <a:t>That first day the line was run about 2 miles, running through Gov. Tryon’s camp and ending just north of the campsite</a:t>
            </a:r>
          </a:p>
          <a:p>
            <a:r>
              <a:rPr lang="en-US" dirty="0">
                <a:latin typeface="Georgia" panose="02040502050405020303" pitchFamily="18" charset="0"/>
              </a:rPr>
              <a:t>The balance of the day was spent by all parties celebrating King George </a:t>
            </a:r>
            <a:r>
              <a:rPr lang="en-US" dirty="0" err="1">
                <a:latin typeface="Georgia" panose="02040502050405020303" pitchFamily="18" charset="0"/>
              </a:rPr>
              <a:t>III’s</a:t>
            </a:r>
            <a:r>
              <a:rPr lang="en-US" dirty="0">
                <a:latin typeface="Georgia" panose="02040502050405020303" pitchFamily="18" charset="0"/>
              </a:rPr>
              <a:t> 29</a:t>
            </a:r>
            <a:r>
              <a:rPr lang="en-US" baseline="30000" dirty="0">
                <a:latin typeface="Georgia" panose="02040502050405020303" pitchFamily="18" charset="0"/>
              </a:rPr>
              <a:t>th</a:t>
            </a:r>
            <a:r>
              <a:rPr lang="en-US" dirty="0">
                <a:latin typeface="Georgia" panose="02040502050405020303" pitchFamily="18" charset="0"/>
              </a:rPr>
              <a:t> birthday</a:t>
            </a:r>
          </a:p>
          <a:p>
            <a:r>
              <a:rPr lang="en-US" dirty="0">
                <a:latin typeface="Georgia" panose="02040502050405020303" pitchFamily="18" charset="0"/>
              </a:rPr>
              <a:t>There was feasting, musket volleys, toasts, and Gov. Tryon participated with the Cherokee in a War Dance</a:t>
            </a:r>
          </a:p>
          <a:p>
            <a:endParaRPr lang="en-US" dirty="0">
              <a:latin typeface="Georgia" panose="02040502050405020303" pitchFamily="18" charset="0"/>
            </a:endParaRPr>
          </a:p>
        </p:txBody>
      </p:sp>
    </p:spTree>
    <p:extLst>
      <p:ext uri="{BB962C8B-B14F-4D97-AF65-F5344CB8AC3E}">
        <p14:creationId xmlns:p14="http://schemas.microsoft.com/office/powerpoint/2010/main" val="2070733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304800" y="1447800"/>
            <a:ext cx="8382000" cy="5257800"/>
          </a:xfrm>
        </p:spPr>
        <p:txBody>
          <a:bodyPr/>
          <a:lstStyle/>
          <a:p>
            <a:r>
              <a:rPr lang="en-US" dirty="0">
                <a:latin typeface="Georgia" panose="02040502050405020303" pitchFamily="18" charset="0"/>
              </a:rPr>
              <a:t>It was reported that the Cherokee returned to their camp about 10 PM in a very good humor</a:t>
            </a:r>
          </a:p>
          <a:p>
            <a:r>
              <a:rPr lang="en-US" dirty="0">
                <a:latin typeface="Georgia" panose="02040502050405020303" pitchFamily="18" charset="0"/>
              </a:rPr>
              <a:t>Surveying and Marking the line continued the next day but only went another 2 miles, perhaps due to a late start that morning</a:t>
            </a:r>
          </a:p>
          <a:p>
            <a:r>
              <a:rPr lang="en-US" dirty="0">
                <a:latin typeface="Georgia" panose="02040502050405020303" pitchFamily="18" charset="0"/>
              </a:rPr>
              <a:t>The line was continued on Saturday, 6 June 1767, and by noon was up to “</a:t>
            </a:r>
            <a:r>
              <a:rPr lang="en-US" dirty="0" err="1">
                <a:latin typeface="Georgia" panose="02040502050405020303" pitchFamily="18" charset="0"/>
              </a:rPr>
              <a:t>Raburns</a:t>
            </a:r>
            <a:r>
              <a:rPr lang="en-US" dirty="0">
                <a:latin typeface="Georgia" panose="02040502050405020303" pitchFamily="18" charset="0"/>
              </a:rPr>
              <a:t> Creek” where Gov. Tryon bid everyone farewell and departed for Salisbury</a:t>
            </a:r>
          </a:p>
          <a:p>
            <a:endParaRPr lang="en-US" dirty="0">
              <a:latin typeface="Georgia" panose="02040502050405020303" pitchFamily="18" charset="0"/>
            </a:endParaRPr>
          </a:p>
        </p:txBody>
      </p:sp>
    </p:spTree>
    <p:extLst>
      <p:ext uri="{BB962C8B-B14F-4D97-AF65-F5344CB8AC3E}">
        <p14:creationId xmlns:p14="http://schemas.microsoft.com/office/powerpoint/2010/main" val="326155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sz="4400" dirty="0" smtClean="0"/>
              <a:t>Act No. 262 of 2014</a:t>
            </a:r>
            <a:endParaRPr lang="en-US" sz="4400" dirty="0"/>
          </a:p>
        </p:txBody>
      </p:sp>
      <p:sp>
        <p:nvSpPr>
          <p:cNvPr id="3" name="Content Placeholder 2"/>
          <p:cNvSpPr>
            <a:spLocks noGrp="1"/>
          </p:cNvSpPr>
          <p:nvPr>
            <p:ph idx="1"/>
          </p:nvPr>
        </p:nvSpPr>
        <p:spPr>
          <a:xfrm>
            <a:off x="381000" y="1828800"/>
            <a:ext cx="8382000" cy="4648200"/>
          </a:xfrm>
        </p:spPr>
        <p:txBody>
          <a:bodyPr>
            <a:normAutofit fontScale="32500" lnSpcReduction="20000"/>
          </a:bodyPr>
          <a:lstStyle/>
          <a:p>
            <a:r>
              <a:rPr lang="en-US" sz="4000" dirty="0" smtClean="0"/>
              <a:t>An Act to amend </a:t>
            </a:r>
            <a:r>
              <a:rPr lang="en-US" sz="5000" b="1" dirty="0" smtClean="0"/>
              <a:t>Section 27-2-105</a:t>
            </a:r>
          </a:p>
          <a:p>
            <a:pPr marL="0" indent="0">
              <a:buNone/>
            </a:pPr>
            <a:r>
              <a:rPr lang="en-US" sz="4000" dirty="0" smtClean="0"/>
              <a:t> </a:t>
            </a:r>
          </a:p>
          <a:p>
            <a:r>
              <a:rPr lang="en-US" sz="4000" dirty="0" smtClean="0"/>
              <a:t>Relating to the duties of the SC Geodetic Survey (SCGS) with respect to determining county boundaries</a:t>
            </a:r>
          </a:p>
          <a:p>
            <a:pPr marL="0" indent="0">
              <a:buNone/>
            </a:pPr>
            <a:endParaRPr lang="en-US" sz="2200" dirty="0" smtClean="0"/>
          </a:p>
          <a:p>
            <a:r>
              <a:rPr lang="en-US" sz="4600" b="1" dirty="0" smtClean="0"/>
              <a:t>Purpose: </a:t>
            </a:r>
          </a:p>
          <a:p>
            <a:pPr marL="0" indent="0">
              <a:buNone/>
            </a:pPr>
            <a:endParaRPr lang="en-US" b="1" dirty="0" smtClean="0"/>
          </a:p>
          <a:p>
            <a:pPr lvl="2"/>
            <a:r>
              <a:rPr lang="en-US" sz="4000" dirty="0" smtClean="0"/>
              <a:t>Exact and precise locations and boundaries of state’s political subdivisions are critical for services, enforcement of property rights and election of public officials. </a:t>
            </a:r>
          </a:p>
          <a:p>
            <a:pPr marL="667512" lvl="2" indent="0">
              <a:buNone/>
            </a:pPr>
            <a:endParaRPr lang="en-US" sz="4000" dirty="0" smtClean="0"/>
          </a:p>
          <a:p>
            <a:pPr lvl="2"/>
            <a:r>
              <a:rPr lang="en-US" sz="4000" dirty="0" smtClean="0"/>
              <a:t>Passage of time and growth has led to confusion over statutory county descriptions and the locations of county boundary lines </a:t>
            </a:r>
          </a:p>
          <a:p>
            <a:pPr marL="667512" lvl="2" indent="0">
              <a:buNone/>
            </a:pPr>
            <a:endParaRPr lang="en-US" sz="4000" dirty="0" smtClean="0"/>
          </a:p>
          <a:p>
            <a:pPr lvl="2"/>
            <a:r>
              <a:rPr lang="en-US" sz="4000" dirty="0" smtClean="0"/>
              <a:t>Technology exists now to cost-effectively provide definite and permanent markers of boundary lines </a:t>
            </a:r>
          </a:p>
          <a:p>
            <a:pPr marL="667512" lvl="2" indent="0">
              <a:buNone/>
            </a:pPr>
            <a:endParaRPr lang="en-US" sz="4000" dirty="0" smtClean="0"/>
          </a:p>
          <a:p>
            <a:pPr lvl="2"/>
            <a:r>
              <a:rPr lang="en-US" sz="4000" dirty="0" smtClean="0"/>
              <a:t>Necessary for state government and political subdivisions </a:t>
            </a:r>
          </a:p>
          <a:p>
            <a:pPr marL="667512" lvl="2" indent="0">
              <a:buNone/>
            </a:pPr>
            <a:endParaRPr lang="en-US" sz="4000" dirty="0" smtClean="0"/>
          </a:p>
          <a:p>
            <a:pPr lvl="2"/>
            <a:r>
              <a:rPr lang="en-US" sz="4000" dirty="0" smtClean="0"/>
              <a:t>SCGS is the appropriate instrument to vest with the necessary authority to resolve county boundary issues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71BD9442-7015-4E1E-A751-FB3645ED61D5}" type="slidenum">
              <a:rPr lang="en-US" smtClean="0"/>
              <a:t>3</a:t>
            </a:fld>
            <a:endParaRPr lang="en-US" dirty="0"/>
          </a:p>
        </p:txBody>
      </p:sp>
    </p:spTree>
    <p:extLst>
      <p:ext uri="{BB962C8B-B14F-4D97-AF65-F5344CB8AC3E}">
        <p14:creationId xmlns:p14="http://schemas.microsoft.com/office/powerpoint/2010/main" val="2347719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381000" y="1600200"/>
            <a:ext cx="8305800" cy="5105400"/>
          </a:xfrm>
        </p:spPr>
        <p:txBody>
          <a:bodyPr>
            <a:normAutofit/>
          </a:bodyPr>
          <a:lstStyle/>
          <a:p>
            <a:r>
              <a:rPr lang="en-US" dirty="0">
                <a:latin typeface="Georgia" panose="02040502050405020303" pitchFamily="18" charset="0"/>
              </a:rPr>
              <a:t>Surveying and marking the line continued for about 50 miles until the Commissioners and the Cherokee topped the first mountain</a:t>
            </a:r>
          </a:p>
          <a:p>
            <a:r>
              <a:rPr lang="en-US" dirty="0">
                <a:latin typeface="Georgia" panose="02040502050405020303" pitchFamily="18" charset="0"/>
              </a:rPr>
              <a:t>Looking northeast at an unbroken, undulating, rugged mountain region extending from that point to Col. </a:t>
            </a:r>
            <a:r>
              <a:rPr lang="en-US" dirty="0" err="1">
                <a:latin typeface="Georgia" panose="02040502050405020303" pitchFamily="18" charset="0"/>
              </a:rPr>
              <a:t>Chiswell’s</a:t>
            </a:r>
            <a:r>
              <a:rPr lang="en-US" dirty="0">
                <a:latin typeface="Georgia" panose="02040502050405020303" pitchFamily="18" charset="0"/>
              </a:rPr>
              <a:t> Virginia lead mines all present, colonists and Cherokee, agreed to a new course of action…</a:t>
            </a:r>
          </a:p>
        </p:txBody>
      </p:sp>
    </p:spTree>
    <p:extLst>
      <p:ext uri="{BB962C8B-B14F-4D97-AF65-F5344CB8AC3E}">
        <p14:creationId xmlns:p14="http://schemas.microsoft.com/office/powerpoint/2010/main" val="1844595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457200" y="1600200"/>
            <a:ext cx="8229600" cy="5105400"/>
          </a:xfrm>
        </p:spPr>
        <p:txBody>
          <a:bodyPr/>
          <a:lstStyle/>
          <a:p>
            <a:r>
              <a:rPr lang="en-US" dirty="0">
                <a:latin typeface="Georgia" panose="02040502050405020303" pitchFamily="18" charset="0"/>
              </a:rPr>
              <a:t>Stop there, name the mountain Tryon Mountain in honor of the Governor, and go home</a:t>
            </a:r>
          </a:p>
          <a:p>
            <a:r>
              <a:rPr lang="en-US" dirty="0">
                <a:latin typeface="Georgia" panose="02040502050405020303" pitchFamily="18" charset="0"/>
              </a:rPr>
              <a:t>Gov. Tryon’s proclamation of 13 July 1767 states that the boundary </a:t>
            </a:r>
            <a:r>
              <a:rPr lang="en-US" u="sng" dirty="0">
                <a:latin typeface="Georgia" panose="02040502050405020303" pitchFamily="18" charset="0"/>
              </a:rPr>
              <a:t>as surveyed</a:t>
            </a:r>
            <a:r>
              <a:rPr lang="en-US" dirty="0">
                <a:latin typeface="Georgia" panose="02040502050405020303" pitchFamily="18" charset="0"/>
              </a:rPr>
              <a:t> from the Reedy River to Tryon Mountain </a:t>
            </a:r>
            <a:r>
              <a:rPr lang="en-US" i="1" dirty="0">
                <a:latin typeface="Georgia" panose="02040502050405020303" pitchFamily="18" charset="0"/>
              </a:rPr>
              <a:t>and</a:t>
            </a:r>
            <a:r>
              <a:rPr lang="en-US" dirty="0">
                <a:latin typeface="Georgia" panose="02040502050405020303" pitchFamily="18" charset="0"/>
              </a:rPr>
              <a:t> the </a:t>
            </a:r>
            <a:r>
              <a:rPr lang="en-US" u="sng" dirty="0" err="1">
                <a:latin typeface="Georgia" panose="02040502050405020303" pitchFamily="18" charset="0"/>
              </a:rPr>
              <a:t>unsurveyed</a:t>
            </a:r>
            <a:r>
              <a:rPr lang="en-US" dirty="0">
                <a:latin typeface="Georgia" panose="02040502050405020303" pitchFamily="18" charset="0"/>
              </a:rPr>
              <a:t> boundary from there to </a:t>
            </a:r>
            <a:r>
              <a:rPr lang="en-US" dirty="0" err="1">
                <a:latin typeface="Georgia" panose="02040502050405020303" pitchFamily="18" charset="0"/>
              </a:rPr>
              <a:t>Chiswell’s</a:t>
            </a:r>
            <a:r>
              <a:rPr lang="en-US" dirty="0">
                <a:latin typeface="Georgia" panose="02040502050405020303" pitchFamily="18" charset="0"/>
              </a:rPr>
              <a:t> mines would be the official boundary between North Carolina and the Cherokee</a:t>
            </a:r>
          </a:p>
        </p:txBody>
      </p:sp>
    </p:spTree>
    <p:extLst>
      <p:ext uri="{BB962C8B-B14F-4D97-AF65-F5344CB8AC3E}">
        <p14:creationId xmlns:p14="http://schemas.microsoft.com/office/powerpoint/2010/main" val="1634494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94102" y="1600200"/>
            <a:ext cx="5555796" cy="4525962"/>
          </a:xfrm>
        </p:spPr>
      </p:pic>
    </p:spTree>
    <p:extLst>
      <p:ext uri="{BB962C8B-B14F-4D97-AF65-F5344CB8AC3E}">
        <p14:creationId xmlns:p14="http://schemas.microsoft.com/office/powerpoint/2010/main" val="4147141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a:xfrm>
            <a:off x="381000" y="1600200"/>
            <a:ext cx="8305800" cy="5105400"/>
          </a:xfrm>
        </p:spPr>
        <p:txBody>
          <a:bodyPr/>
          <a:lstStyle/>
          <a:p>
            <a:r>
              <a:rPr lang="en-US" dirty="0">
                <a:latin typeface="Georgia" panose="02040502050405020303" pitchFamily="18" charset="0"/>
              </a:rPr>
              <a:t>In 1785 Laurens County was created out of the Ninety-Six District with the 1766 Cherokee Boundary as its western border between the Saluda River and the Reedy River, and the 1767 Cherokee Boundary as its western border from the Reedy to the </a:t>
            </a:r>
            <a:r>
              <a:rPr lang="en-US" dirty="0" err="1">
                <a:latin typeface="Georgia" panose="02040502050405020303" pitchFamily="18" charset="0"/>
              </a:rPr>
              <a:t>Enoree</a:t>
            </a:r>
            <a:r>
              <a:rPr lang="en-US" dirty="0">
                <a:latin typeface="Georgia" panose="02040502050405020303" pitchFamily="18" charset="0"/>
              </a:rPr>
              <a:t> River</a:t>
            </a:r>
          </a:p>
          <a:p>
            <a:r>
              <a:rPr lang="en-US" dirty="0">
                <a:latin typeface="Georgia" panose="02040502050405020303" pitchFamily="18" charset="0"/>
              </a:rPr>
              <a:t>By Act #1560, adopted in 1792, a new pie shaped wedge was annexed from Laurens to Greenville County north of the Reedy</a:t>
            </a:r>
          </a:p>
          <a:p>
            <a:endParaRPr lang="en-US" dirty="0">
              <a:latin typeface="Georgia" panose="02040502050405020303" pitchFamily="18" charset="0"/>
            </a:endParaRPr>
          </a:p>
        </p:txBody>
      </p:sp>
    </p:spTree>
    <p:extLst>
      <p:ext uri="{BB962C8B-B14F-4D97-AF65-F5344CB8AC3E}">
        <p14:creationId xmlns:p14="http://schemas.microsoft.com/office/powerpoint/2010/main" val="61414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lstStyle/>
          <a:p>
            <a:r>
              <a:rPr lang="en-US" dirty="0">
                <a:latin typeface="Georgia" panose="02040502050405020303" pitchFamily="18" charset="0"/>
              </a:rPr>
              <a:t>The new dividing line was to “run from the Ford on the </a:t>
            </a:r>
            <a:r>
              <a:rPr lang="en-US" dirty="0" err="1">
                <a:latin typeface="Georgia" panose="02040502050405020303" pitchFamily="18" charset="0"/>
              </a:rPr>
              <a:t>Enoree</a:t>
            </a:r>
            <a:r>
              <a:rPr lang="en-US" dirty="0">
                <a:latin typeface="Georgia" panose="02040502050405020303" pitchFamily="18" charset="0"/>
              </a:rPr>
              <a:t> river, opposite </a:t>
            </a:r>
            <a:r>
              <a:rPr lang="en-US" dirty="0" err="1">
                <a:latin typeface="Georgia" panose="02040502050405020303" pitchFamily="18" charset="0"/>
              </a:rPr>
              <a:t>Zadock’s</a:t>
            </a:r>
            <a:r>
              <a:rPr lang="en-US" dirty="0">
                <a:latin typeface="Georgia" panose="02040502050405020303" pitchFamily="18" charset="0"/>
              </a:rPr>
              <a:t> Ford, in a direct course to the widow </a:t>
            </a:r>
            <a:r>
              <a:rPr lang="en-US" dirty="0" err="1">
                <a:latin typeface="Georgia" panose="02040502050405020303" pitchFamily="18" charset="0"/>
              </a:rPr>
              <a:t>Killit’s</a:t>
            </a:r>
            <a:r>
              <a:rPr lang="en-US" dirty="0">
                <a:latin typeface="Georgia" panose="02040502050405020303" pitchFamily="18" charset="0"/>
              </a:rPr>
              <a:t> on </a:t>
            </a:r>
            <a:r>
              <a:rPr lang="en-US" dirty="0" err="1">
                <a:latin typeface="Georgia" panose="02040502050405020303" pitchFamily="18" charset="0"/>
              </a:rPr>
              <a:t>Raburn’s</a:t>
            </a:r>
            <a:r>
              <a:rPr lang="en-US" dirty="0">
                <a:latin typeface="Georgia" panose="02040502050405020303" pitchFamily="18" charset="0"/>
              </a:rPr>
              <a:t> creek” thence with the original line to the Reedy River</a:t>
            </a:r>
          </a:p>
          <a:p>
            <a:r>
              <a:rPr lang="en-US" dirty="0">
                <a:latin typeface="Georgia" panose="02040502050405020303" pitchFamily="18" charset="0"/>
              </a:rPr>
              <a:t>It appears this line was surveyed in 1793 by Daniel Wright and James Harrison but no map of that survey has yet been found</a:t>
            </a:r>
          </a:p>
        </p:txBody>
      </p:sp>
    </p:spTree>
    <p:extLst>
      <p:ext uri="{BB962C8B-B14F-4D97-AF65-F5344CB8AC3E}">
        <p14:creationId xmlns:p14="http://schemas.microsoft.com/office/powerpoint/2010/main" val="656352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94102" y="1600200"/>
            <a:ext cx="5555796" cy="4525963"/>
          </a:xfrm>
        </p:spPr>
      </p:pic>
    </p:spTree>
    <p:extLst>
      <p:ext uri="{BB962C8B-B14F-4D97-AF65-F5344CB8AC3E}">
        <p14:creationId xmlns:p14="http://schemas.microsoft.com/office/powerpoint/2010/main" val="943638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33799" y="1447800"/>
            <a:ext cx="8025392" cy="5079274"/>
          </a:xfrm>
        </p:spPr>
      </p:pic>
    </p:spTree>
    <p:extLst>
      <p:ext uri="{BB962C8B-B14F-4D97-AF65-F5344CB8AC3E}">
        <p14:creationId xmlns:p14="http://schemas.microsoft.com/office/powerpoint/2010/main" val="156785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8" name="Content Placeholder 7"/>
          <p:cNvSpPr>
            <a:spLocks noGrp="1"/>
          </p:cNvSpPr>
          <p:nvPr>
            <p:ph idx="1"/>
          </p:nvPr>
        </p:nvSpPr>
        <p:spPr/>
        <p:txBody>
          <a:bodyPr/>
          <a:lstStyle/>
          <a:p>
            <a:r>
              <a:rPr lang="en-US" dirty="0">
                <a:latin typeface="Georgia" panose="02040502050405020303" pitchFamily="18" charset="0"/>
              </a:rPr>
              <a:t>Laurens County came into existence by Act #1263 adopted 12 March 1785</a:t>
            </a:r>
          </a:p>
          <a:p>
            <a:r>
              <a:rPr lang="en-US" dirty="0">
                <a:latin typeface="Georgia" panose="02040502050405020303" pitchFamily="18" charset="0"/>
              </a:rPr>
              <a:t>Laurens was one of six counties created out of the Ninety-Six District</a:t>
            </a:r>
          </a:p>
          <a:p>
            <a:r>
              <a:rPr lang="en-US" dirty="0">
                <a:latin typeface="Georgia" panose="02040502050405020303" pitchFamily="18" charset="0"/>
              </a:rPr>
              <a:t>Paragraph I specifies “beginning at the Island Ford, thence up Saluda River to the Indian boundary, thence along  said boundary to the </a:t>
            </a:r>
            <a:r>
              <a:rPr lang="en-US" dirty="0" err="1">
                <a:latin typeface="Georgia" panose="02040502050405020303" pitchFamily="18" charset="0"/>
              </a:rPr>
              <a:t>Enoree</a:t>
            </a:r>
            <a:r>
              <a:rPr lang="en-US" dirty="0">
                <a:latin typeface="Georgia" panose="02040502050405020303" pitchFamily="18" charset="0"/>
              </a:rPr>
              <a:t> river…”</a:t>
            </a:r>
          </a:p>
          <a:p>
            <a:endParaRPr lang="en-US" dirty="0">
              <a:latin typeface="Georgia" panose="02040502050405020303" pitchFamily="18" charset="0"/>
            </a:endParaRPr>
          </a:p>
        </p:txBody>
      </p:sp>
    </p:spTree>
    <p:extLst>
      <p:ext uri="{BB962C8B-B14F-4D97-AF65-F5344CB8AC3E}">
        <p14:creationId xmlns:p14="http://schemas.microsoft.com/office/powerpoint/2010/main" val="10318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1" y="1772092"/>
            <a:ext cx="8229598" cy="4182178"/>
          </a:xfrm>
        </p:spPr>
      </p:pic>
    </p:spTree>
    <p:extLst>
      <p:ext uri="{BB962C8B-B14F-4D97-AF65-F5344CB8AC3E}">
        <p14:creationId xmlns:p14="http://schemas.microsoft.com/office/powerpoint/2010/main" val="2394851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1987592" y="795205"/>
            <a:ext cx="5132211" cy="6132603"/>
          </a:xfrm>
        </p:spPr>
      </p:pic>
    </p:spTree>
    <p:extLst>
      <p:ext uri="{BB962C8B-B14F-4D97-AF65-F5344CB8AC3E}">
        <p14:creationId xmlns:p14="http://schemas.microsoft.com/office/powerpoint/2010/main" val="106142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66800"/>
            <a:ext cx="5181600" cy="533400"/>
          </a:xfrm>
        </p:spPr>
        <p:txBody>
          <a:bodyPr vert="horz" lIns="0" rIns="0" bIns="0" anchor="b">
            <a:normAutofit fontScale="90000"/>
          </a:bodyPr>
          <a:lstStyle/>
          <a:p>
            <a:r>
              <a:rPr lang="en-US" sz="3200" dirty="0"/>
              <a:t>Steps for Clarifying Boundaries </a:t>
            </a:r>
          </a:p>
        </p:txBody>
      </p:sp>
      <p:sp>
        <p:nvSpPr>
          <p:cNvPr id="3" name="Content Placeholder 2"/>
          <p:cNvSpPr>
            <a:spLocks noGrp="1"/>
          </p:cNvSpPr>
          <p:nvPr>
            <p:ph idx="1"/>
          </p:nvPr>
        </p:nvSpPr>
        <p:spPr/>
        <p:txBody>
          <a:bodyPr>
            <a:normAutofit fontScale="92500"/>
          </a:bodyPr>
          <a:lstStyle/>
          <a:p>
            <a:endParaRPr lang="en-US" dirty="0" smtClean="0"/>
          </a:p>
          <a:p>
            <a:r>
              <a:rPr lang="en-US" sz="2400" dirty="0" smtClean="0"/>
              <a:t>Notify County Administrators in advance of planned work</a:t>
            </a:r>
          </a:p>
          <a:p>
            <a:r>
              <a:rPr lang="en-US" sz="2400" dirty="0" smtClean="0"/>
              <a:t>Conduct historical research for documentary evidence of boundaries  </a:t>
            </a:r>
          </a:p>
          <a:p>
            <a:r>
              <a:rPr lang="en-US" sz="2400" dirty="0" smtClean="0"/>
              <a:t>Perform field </a:t>
            </a:r>
            <a:r>
              <a:rPr lang="en-US" sz="2400" dirty="0"/>
              <a:t>w</a:t>
            </a:r>
            <a:r>
              <a:rPr lang="en-US" sz="2400" dirty="0" smtClean="0"/>
              <a:t>ork to locate monuments and corroborating evidence and position on State Plane Coordinates</a:t>
            </a:r>
          </a:p>
          <a:p>
            <a:r>
              <a:rPr lang="en-US" sz="2400" dirty="0" smtClean="0"/>
              <a:t>Share preliminary findings with county officials for impact analysis and to plan public meetings</a:t>
            </a:r>
          </a:p>
          <a:p>
            <a:r>
              <a:rPr lang="en-US" sz="2400" dirty="0" smtClean="0"/>
              <a:t>Receive feedback and input from local officials and public</a:t>
            </a:r>
          </a:p>
          <a:p>
            <a:r>
              <a:rPr lang="en-US" sz="2400" dirty="0" smtClean="0"/>
              <a:t>Review and update findings, as appropriate</a:t>
            </a:r>
          </a:p>
          <a:p>
            <a:r>
              <a:rPr lang="en-US" sz="2400" dirty="0" smtClean="0"/>
              <a:t>Work to build cooperation with affected parties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16216"/>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1BD9442-7015-4E1E-A751-FB3645ED61D5}" type="slidenum">
              <a:rPr lang="en-US" smtClean="0"/>
              <a:t>4</a:t>
            </a:fld>
            <a:endParaRPr lang="en-US" dirty="0"/>
          </a:p>
        </p:txBody>
      </p:sp>
    </p:spTree>
    <p:extLst>
      <p:ext uri="{BB962C8B-B14F-4D97-AF65-F5344CB8AC3E}">
        <p14:creationId xmlns:p14="http://schemas.microsoft.com/office/powerpoint/2010/main" val="2062792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5105400"/>
          </a:xfrm>
        </p:spPr>
        <p:txBody>
          <a:bodyPr/>
          <a:lstStyle/>
          <a:p>
            <a:r>
              <a:rPr lang="en-US" dirty="0"/>
              <a:t>South Carolina Statute 4-3-350 states that Greenville and Laurens counties are “divided by a line commencing at the mouth of Line Creek, where it enters the Saluda River, and running 5 miles and 45 chains to a water oak, marked </a:t>
            </a:r>
            <a:r>
              <a:rPr lang="en-US" dirty="0" err="1"/>
              <a:t>L.G</a:t>
            </a:r>
            <a:r>
              <a:rPr lang="en-US" dirty="0"/>
              <a:t>. on the Reedy River…”</a:t>
            </a:r>
          </a:p>
          <a:p>
            <a:r>
              <a:rPr lang="en-US" dirty="0"/>
              <a:t>The 1766 Cherokee Boundary map by Pickens depicts the line crossing the mouth of Line Creek at the Saluda River</a:t>
            </a:r>
          </a:p>
        </p:txBody>
      </p:sp>
    </p:spTree>
    <p:extLst>
      <p:ext uri="{BB962C8B-B14F-4D97-AF65-F5344CB8AC3E}">
        <p14:creationId xmlns:p14="http://schemas.microsoft.com/office/powerpoint/2010/main" val="2726232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71800" y="1180972"/>
            <a:ext cx="3276600" cy="5492142"/>
          </a:xfrm>
        </p:spPr>
      </p:pic>
    </p:spTree>
    <p:extLst>
      <p:ext uri="{BB962C8B-B14F-4D97-AF65-F5344CB8AC3E}">
        <p14:creationId xmlns:p14="http://schemas.microsoft.com/office/powerpoint/2010/main" val="555111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305800" cy="5105400"/>
          </a:xfrm>
        </p:spPr>
        <p:txBody>
          <a:bodyPr/>
          <a:lstStyle/>
          <a:p>
            <a:r>
              <a:rPr lang="en-US" dirty="0"/>
              <a:t>Field investigation located the mouth of Line Creek at the Saluda River</a:t>
            </a:r>
          </a:p>
          <a:p>
            <a:r>
              <a:rPr lang="en-US" dirty="0"/>
              <a:t>There was no evidence that the location of the mouth has migrated over time</a:t>
            </a:r>
          </a:p>
          <a:p>
            <a:r>
              <a:rPr lang="en-US" dirty="0"/>
              <a:t>A field visit to the approximate location of the Cherokee Indian Boundary at Reedy River found no marked trees or other evidence of the boundary on either side of the River</a:t>
            </a:r>
          </a:p>
        </p:txBody>
      </p:sp>
    </p:spTree>
    <p:extLst>
      <p:ext uri="{BB962C8B-B14F-4D97-AF65-F5344CB8AC3E}">
        <p14:creationId xmlns:p14="http://schemas.microsoft.com/office/powerpoint/2010/main" val="318277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105400"/>
          </a:xfrm>
        </p:spPr>
        <p:txBody>
          <a:bodyPr/>
          <a:lstStyle/>
          <a:p>
            <a:r>
              <a:rPr lang="en-US" dirty="0"/>
              <a:t>Searches were made in Greenville and Lauren county records and South Carolina Department of History and Archives for grants made along the Cherokee Boundary between the Saluda and Reedy rivers</a:t>
            </a:r>
          </a:p>
          <a:p>
            <a:r>
              <a:rPr lang="en-US" dirty="0"/>
              <a:t>Several were found that could be placed on the ground on the basis of geographical features shown or grant line artifacts visible in the GIS data</a:t>
            </a:r>
          </a:p>
        </p:txBody>
      </p:sp>
    </p:spTree>
    <p:extLst>
      <p:ext uri="{BB962C8B-B14F-4D97-AF65-F5344CB8AC3E}">
        <p14:creationId xmlns:p14="http://schemas.microsoft.com/office/powerpoint/2010/main" val="1768416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66800" y="1295400"/>
            <a:ext cx="6934199" cy="5423577"/>
          </a:xfrm>
        </p:spPr>
      </p:pic>
    </p:spTree>
    <p:extLst>
      <p:ext uri="{BB962C8B-B14F-4D97-AF65-F5344CB8AC3E}">
        <p14:creationId xmlns:p14="http://schemas.microsoft.com/office/powerpoint/2010/main" val="2515770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As one example, the 17 September 1767 John Martin grant has the Reedy River as its northern boundary</a:t>
            </a:r>
          </a:p>
          <a:p>
            <a:r>
              <a:rPr lang="en-US" dirty="0"/>
              <a:t>It states “bounding on the N.W. on land laid out to the Cherokee Indians”</a:t>
            </a:r>
          </a:p>
          <a:p>
            <a:r>
              <a:rPr lang="en-US" dirty="0"/>
              <a:t>The northwest corner is labeled “Wahoo 3X, old mark of land laid out to the Cherokee Indians”</a:t>
            </a:r>
          </a:p>
        </p:txBody>
      </p:sp>
    </p:spTree>
    <p:extLst>
      <p:ext uri="{BB962C8B-B14F-4D97-AF65-F5344CB8AC3E}">
        <p14:creationId xmlns:p14="http://schemas.microsoft.com/office/powerpoint/2010/main" val="662182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7401" y="1098673"/>
            <a:ext cx="4953000" cy="5615407"/>
          </a:xfrm>
        </p:spPr>
      </p:pic>
    </p:spTree>
    <p:extLst>
      <p:ext uri="{BB962C8B-B14F-4D97-AF65-F5344CB8AC3E}">
        <p14:creationId xmlns:p14="http://schemas.microsoft.com/office/powerpoint/2010/main" val="2626534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371600"/>
            <a:ext cx="8458200" cy="5486400"/>
          </a:xfrm>
        </p:spPr>
        <p:txBody>
          <a:bodyPr>
            <a:normAutofit lnSpcReduction="10000"/>
          </a:bodyPr>
          <a:lstStyle/>
          <a:p>
            <a:r>
              <a:rPr lang="en-US" dirty="0"/>
              <a:t>However most of the properties covered by these grants have been combined into large tracts that cross the county line and the property corners that had once followed the Cherokee Boundary are now interior property corners and have not been maintained and are thus lost to our recovery efforts</a:t>
            </a:r>
          </a:p>
          <a:p>
            <a:r>
              <a:rPr lang="en-US" dirty="0"/>
              <a:t>We then looked for the oldest evidence of the Cherokee/county boundary in the records for existing property corners along the line</a:t>
            </a:r>
          </a:p>
          <a:p>
            <a:endParaRPr lang="en-US" dirty="0"/>
          </a:p>
        </p:txBody>
      </p:sp>
    </p:spTree>
    <p:extLst>
      <p:ext uri="{BB962C8B-B14F-4D97-AF65-F5344CB8AC3E}">
        <p14:creationId xmlns:p14="http://schemas.microsoft.com/office/powerpoint/2010/main" val="2141033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990600" y="1463233"/>
            <a:ext cx="3200400" cy="5411858"/>
          </a:xfrm>
        </p:spPr>
      </p:pic>
      <p:sp>
        <p:nvSpPr>
          <p:cNvPr id="7" name="Content Placeholder 6"/>
          <p:cNvSpPr>
            <a:spLocks noGrp="1"/>
          </p:cNvSpPr>
          <p:nvPr>
            <p:ph sz="half" idx="2"/>
          </p:nvPr>
        </p:nvSpPr>
        <p:spPr>
          <a:xfrm>
            <a:off x="4267200" y="1371600"/>
            <a:ext cx="4648200" cy="5410200"/>
          </a:xfrm>
        </p:spPr>
        <p:txBody>
          <a:bodyPr/>
          <a:lstStyle/>
          <a:p>
            <a:r>
              <a:rPr lang="en-US" dirty="0"/>
              <a:t>Greenville Parcel 0581030101100 has a back deed dating from 17 January 1896, recorded Deed Book </a:t>
            </a:r>
            <a:r>
              <a:rPr lang="en-US" dirty="0" err="1"/>
              <a:t>GGG</a:t>
            </a:r>
            <a:r>
              <a:rPr lang="en-US" dirty="0"/>
              <a:t>, Page 435 which calls for a “stone on the County line.”</a:t>
            </a:r>
          </a:p>
          <a:p>
            <a:r>
              <a:rPr lang="en-US" dirty="0"/>
              <a:t>Adjoining Parcel 0581030101500, Plat Book </a:t>
            </a:r>
            <a:r>
              <a:rPr lang="en-US" dirty="0" err="1"/>
              <a:t>GGG</a:t>
            </a:r>
            <a:r>
              <a:rPr lang="en-US" dirty="0"/>
              <a:t>, Pages 86 &amp; 87 shows “Old Stone”</a:t>
            </a:r>
          </a:p>
        </p:txBody>
      </p:sp>
    </p:spTree>
    <p:extLst>
      <p:ext uri="{BB962C8B-B14F-4D97-AF65-F5344CB8AC3E}">
        <p14:creationId xmlns:p14="http://schemas.microsoft.com/office/powerpoint/2010/main" val="1766156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81000" y="1621470"/>
            <a:ext cx="2743200" cy="5029573"/>
          </a:xfrm>
        </p:spPr>
      </p:pic>
      <p:sp>
        <p:nvSpPr>
          <p:cNvPr id="7" name="Content Placeholder 6"/>
          <p:cNvSpPr>
            <a:spLocks noGrp="1"/>
          </p:cNvSpPr>
          <p:nvPr>
            <p:ph sz="half" idx="2"/>
          </p:nvPr>
        </p:nvSpPr>
        <p:spPr>
          <a:xfrm>
            <a:off x="3505200" y="1828800"/>
            <a:ext cx="5257800" cy="4876800"/>
          </a:xfrm>
        </p:spPr>
        <p:txBody>
          <a:bodyPr/>
          <a:lstStyle/>
          <a:p>
            <a:r>
              <a:rPr lang="en-US" dirty="0"/>
              <a:t>Locating this stone, along with the location of the mouth of Line Creek, provided the best evidence available for the original location of the Cherokee Boundary of 1766</a:t>
            </a:r>
          </a:p>
          <a:p>
            <a:r>
              <a:rPr lang="en-US" dirty="0"/>
              <a:t>However, we sought additional evidence to vet the resulting alignment</a:t>
            </a:r>
          </a:p>
        </p:txBody>
      </p:sp>
    </p:spTree>
    <p:extLst>
      <p:ext uri="{BB962C8B-B14F-4D97-AF65-F5344CB8AC3E}">
        <p14:creationId xmlns:p14="http://schemas.microsoft.com/office/powerpoint/2010/main" val="84242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6" name="Title 4"/>
          <p:cNvSpPr txBox="1">
            <a:spLocks/>
          </p:cNvSpPr>
          <p:nvPr/>
        </p:nvSpPr>
        <p:spPr>
          <a:xfrm>
            <a:off x="725022" y="685800"/>
            <a:ext cx="7886700" cy="51170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75" smtClean="0"/>
              <a:t>Public Meeting Notification</a:t>
            </a:r>
            <a:endParaRPr lang="en-US" sz="3675" dirty="0"/>
          </a:p>
        </p:txBody>
      </p:sp>
    </p:spTree>
    <p:extLst>
      <p:ext uri="{BB962C8B-B14F-4D97-AF65-F5344CB8AC3E}">
        <p14:creationId xmlns:p14="http://schemas.microsoft.com/office/powerpoint/2010/main" val="4210540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371600"/>
            <a:ext cx="8305800" cy="5334000"/>
          </a:xfrm>
        </p:spPr>
        <p:txBody>
          <a:bodyPr>
            <a:normAutofit/>
          </a:bodyPr>
          <a:lstStyle/>
          <a:p>
            <a:r>
              <a:rPr lang="en-US" dirty="0"/>
              <a:t>The original 1766 Cherokee Boundary extended from the Savannah to the Reedy rivers</a:t>
            </a:r>
          </a:p>
          <a:p>
            <a:r>
              <a:rPr lang="en-US" dirty="0"/>
              <a:t>Alexander Cameron stated they had started at </a:t>
            </a:r>
            <a:r>
              <a:rPr lang="en-US" dirty="0" err="1"/>
              <a:t>Dewise’s</a:t>
            </a:r>
            <a:r>
              <a:rPr lang="en-US" dirty="0"/>
              <a:t> Corner and had run to the Savannah, then had returned to </a:t>
            </a:r>
            <a:r>
              <a:rPr lang="en-US" dirty="0" err="1"/>
              <a:t>Dewise’s</a:t>
            </a:r>
            <a:r>
              <a:rPr lang="en-US" dirty="0"/>
              <a:t> Corner and run about 18 miles to the Reedy River</a:t>
            </a:r>
          </a:p>
          <a:p>
            <a:r>
              <a:rPr lang="en-US" dirty="0"/>
              <a:t>Research in this vicinity found Anderson County  Map Book 1651, Pages 5 &amp; 6</a:t>
            </a:r>
          </a:p>
        </p:txBody>
      </p:sp>
    </p:spTree>
    <p:extLst>
      <p:ext uri="{BB962C8B-B14F-4D97-AF65-F5344CB8AC3E}">
        <p14:creationId xmlns:p14="http://schemas.microsoft.com/office/powerpoint/2010/main" val="3750723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274744" y="1600200"/>
            <a:ext cx="6594512" cy="4525963"/>
          </a:xfrm>
        </p:spPr>
      </p:pic>
    </p:spTree>
    <p:extLst>
      <p:ext uri="{BB962C8B-B14F-4D97-AF65-F5344CB8AC3E}">
        <p14:creationId xmlns:p14="http://schemas.microsoft.com/office/powerpoint/2010/main" val="11206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371601" y="1367327"/>
            <a:ext cx="6396036" cy="4987994"/>
          </a:xfrm>
        </p:spPr>
      </p:pic>
    </p:spTree>
    <p:extLst>
      <p:ext uri="{BB962C8B-B14F-4D97-AF65-F5344CB8AC3E}">
        <p14:creationId xmlns:p14="http://schemas.microsoft.com/office/powerpoint/2010/main" val="2413989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228600" y="1371600"/>
            <a:ext cx="8763000" cy="5486400"/>
          </a:xfrm>
        </p:spPr>
        <p:txBody>
          <a:bodyPr>
            <a:normAutofit/>
          </a:bodyPr>
          <a:lstStyle/>
          <a:p>
            <a:r>
              <a:rPr lang="en-US" dirty="0"/>
              <a:t>Field crews located the 1” Open Top Pipe in the field and obtained SC Grid coordinates </a:t>
            </a:r>
          </a:p>
          <a:p>
            <a:r>
              <a:rPr lang="en-US" dirty="0"/>
              <a:t>This location is over 9 miles from the Saluda River, however, a projection of the line created using the “Old Stone” on the county line and the mouth of Line Creek misses the 1”OTP by only 176’</a:t>
            </a:r>
          </a:p>
          <a:p>
            <a:r>
              <a:rPr lang="en-US" dirty="0"/>
              <a:t>That result satisfied us that the “Old Stone” and the mouth of Line Creek were the correct points to use and the alignment was correct</a:t>
            </a:r>
          </a:p>
        </p:txBody>
      </p:sp>
    </p:spTree>
    <p:extLst>
      <p:ext uri="{BB962C8B-B14F-4D97-AF65-F5344CB8AC3E}">
        <p14:creationId xmlns:p14="http://schemas.microsoft.com/office/powerpoint/2010/main" val="2228448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5257800"/>
          </a:xfrm>
        </p:spPr>
        <p:txBody>
          <a:bodyPr/>
          <a:lstStyle/>
          <a:p>
            <a:r>
              <a:rPr lang="en-US" dirty="0"/>
              <a:t>The Pickens Survey give a bearing along the line of </a:t>
            </a:r>
            <a:r>
              <a:rPr lang="en-US" dirty="0" smtClean="0"/>
              <a:t>S </a:t>
            </a:r>
            <a:r>
              <a:rPr lang="en-US" dirty="0"/>
              <a:t>50 W, but no distance</a:t>
            </a:r>
          </a:p>
          <a:p>
            <a:r>
              <a:rPr lang="en-US" dirty="0"/>
              <a:t>A survey of the Laurens District in 1820 by Henry Gray (and revised for Mill’s Atlas in 1825) shows a bearing along this line of </a:t>
            </a:r>
            <a:r>
              <a:rPr lang="en-US" dirty="0"/>
              <a:t>S</a:t>
            </a:r>
            <a:r>
              <a:rPr lang="en-US" dirty="0" smtClean="0"/>
              <a:t> </a:t>
            </a:r>
            <a:r>
              <a:rPr lang="en-US" dirty="0"/>
              <a:t>46 W, distance of 5 miles and 45 chains, and ends at a Water Oak marked L.G.</a:t>
            </a:r>
          </a:p>
          <a:p>
            <a:r>
              <a:rPr lang="en-US" dirty="0"/>
              <a:t>It appears this map was the basis for South Carolina Statute 4-3-350</a:t>
            </a:r>
          </a:p>
          <a:p>
            <a:endParaRPr lang="en-US" dirty="0"/>
          </a:p>
        </p:txBody>
      </p:sp>
    </p:spTree>
    <p:extLst>
      <p:ext uri="{BB962C8B-B14F-4D97-AF65-F5344CB8AC3E}">
        <p14:creationId xmlns:p14="http://schemas.microsoft.com/office/powerpoint/2010/main" val="4180554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66800" y="1371600"/>
            <a:ext cx="6927626" cy="5445098"/>
          </a:xfrm>
        </p:spPr>
      </p:pic>
    </p:spTree>
    <p:extLst>
      <p:ext uri="{BB962C8B-B14F-4D97-AF65-F5344CB8AC3E}">
        <p14:creationId xmlns:p14="http://schemas.microsoft.com/office/powerpoint/2010/main" val="1852611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28800" y="1046584"/>
            <a:ext cx="5486400" cy="5633195"/>
          </a:xfrm>
        </p:spPr>
      </p:pic>
    </p:spTree>
    <p:extLst>
      <p:ext uri="{BB962C8B-B14F-4D97-AF65-F5344CB8AC3E}">
        <p14:creationId xmlns:p14="http://schemas.microsoft.com/office/powerpoint/2010/main" val="3083505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534400" cy="5029200"/>
          </a:xfrm>
        </p:spPr>
        <p:txBody>
          <a:bodyPr/>
          <a:lstStyle/>
          <a:p>
            <a:r>
              <a:rPr lang="en-US" dirty="0"/>
              <a:t>This line was surveyed again in 1906 for a proposed Fairview County, apparently to determine the area to be contributed to Fairview by Greenville and Laurens counties</a:t>
            </a:r>
          </a:p>
          <a:p>
            <a:r>
              <a:rPr lang="en-US" dirty="0"/>
              <a:t>The line on this map has a bearing of N 51-45 E and distance of 5 miles and 49.50 chains and ends as a corner in the Reedy River</a:t>
            </a:r>
          </a:p>
        </p:txBody>
      </p:sp>
    </p:spTree>
    <p:extLst>
      <p:ext uri="{BB962C8B-B14F-4D97-AF65-F5344CB8AC3E}">
        <p14:creationId xmlns:p14="http://schemas.microsoft.com/office/powerpoint/2010/main" val="3409306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52600" y="1088748"/>
            <a:ext cx="5562600" cy="5787579"/>
          </a:xfrm>
        </p:spPr>
      </p:pic>
    </p:spTree>
    <p:extLst>
      <p:ext uri="{BB962C8B-B14F-4D97-AF65-F5344CB8AC3E}">
        <p14:creationId xmlns:p14="http://schemas.microsoft.com/office/powerpoint/2010/main" val="133817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38200" y="1474352"/>
            <a:ext cx="7467600" cy="5202336"/>
          </a:xfrm>
        </p:spPr>
      </p:pic>
    </p:spTree>
    <p:extLst>
      <p:ext uri="{BB962C8B-B14F-4D97-AF65-F5344CB8AC3E}">
        <p14:creationId xmlns:p14="http://schemas.microsoft.com/office/powerpoint/2010/main" val="370306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52155"/>
            <a:ext cx="6441144" cy="4977245"/>
          </a:xfrm>
          <a:ln>
            <a:solidFill>
              <a:schemeClr val="tx1"/>
            </a:solidFill>
          </a:ln>
        </p:spPr>
      </p:pic>
      <p:sp>
        <p:nvSpPr>
          <p:cNvPr id="5" name="Title 4"/>
          <p:cNvSpPr>
            <a:spLocks noGrp="1"/>
          </p:cNvSpPr>
          <p:nvPr>
            <p:ph type="title"/>
          </p:nvPr>
        </p:nvSpPr>
        <p:spPr>
          <a:xfrm>
            <a:off x="725022" y="685800"/>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1181062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228600" y="1600200"/>
            <a:ext cx="8458200" cy="5105400"/>
          </a:xfrm>
        </p:spPr>
        <p:txBody>
          <a:bodyPr/>
          <a:lstStyle/>
          <a:p>
            <a:r>
              <a:rPr lang="en-US" dirty="0"/>
              <a:t>The northeast termination of the Cherokee Boundary line (and county boundary) in our retracement was determined by intersecting the 1766 Cherokee Boundary (determined as described above) with the 1767 Cherokee Boundary (determined as to be described in detail below)</a:t>
            </a:r>
          </a:p>
          <a:p>
            <a:r>
              <a:rPr lang="en-US" dirty="0"/>
              <a:t>This intersection was 14’ northeast of the top of bank on the northeast side of the Reedy River</a:t>
            </a:r>
          </a:p>
        </p:txBody>
      </p:sp>
    </p:spTree>
    <p:extLst>
      <p:ext uri="{BB962C8B-B14F-4D97-AF65-F5344CB8AC3E}">
        <p14:creationId xmlns:p14="http://schemas.microsoft.com/office/powerpoint/2010/main" val="2537506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029200"/>
          </a:xfrm>
        </p:spPr>
        <p:txBody>
          <a:bodyPr/>
          <a:lstStyle/>
          <a:p>
            <a:r>
              <a:rPr lang="en-US" dirty="0"/>
              <a:t>In 1766 and 1820 the corner tree was on the southwest bank of the Reedy River</a:t>
            </a:r>
          </a:p>
          <a:p>
            <a:r>
              <a:rPr lang="en-US" dirty="0"/>
              <a:t>In 1906 the corner was in the Reedy River</a:t>
            </a:r>
          </a:p>
          <a:p>
            <a:r>
              <a:rPr lang="en-US" dirty="0"/>
              <a:t>The intersection determined for that corner in 2016 is on northeast bank of the Reedy River</a:t>
            </a:r>
          </a:p>
          <a:p>
            <a:r>
              <a:rPr lang="en-US" dirty="0"/>
              <a:t>It appears the Reedy River has been moving slowly but steadily to the southwest over the last 250 years</a:t>
            </a:r>
          </a:p>
        </p:txBody>
      </p:sp>
    </p:spTree>
    <p:extLst>
      <p:ext uri="{BB962C8B-B14F-4D97-AF65-F5344CB8AC3E}">
        <p14:creationId xmlns:p14="http://schemas.microsoft.com/office/powerpoint/2010/main" val="4067547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42094" y="1451829"/>
            <a:ext cx="8180703" cy="5177571"/>
          </a:xfrm>
        </p:spPr>
      </p:pic>
    </p:spTree>
    <p:extLst>
      <p:ext uri="{BB962C8B-B14F-4D97-AF65-F5344CB8AC3E}">
        <p14:creationId xmlns:p14="http://schemas.microsoft.com/office/powerpoint/2010/main" val="131884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The bearing CESI determined for Segment 1 is N 52-28-18 E, which compares well with the original bearing of N 50 E, the 1906 bearing of N 51-45 E, and allowing for magnetic variation of the time of the 1820 survey with the bearing on that survey of N 46 E</a:t>
            </a:r>
          </a:p>
        </p:txBody>
      </p:sp>
    </p:spTree>
    <p:extLst>
      <p:ext uri="{BB962C8B-B14F-4D97-AF65-F5344CB8AC3E}">
        <p14:creationId xmlns:p14="http://schemas.microsoft.com/office/powerpoint/2010/main" val="1111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447800"/>
            <a:ext cx="8534400" cy="5334000"/>
          </a:xfrm>
        </p:spPr>
        <p:txBody>
          <a:bodyPr/>
          <a:lstStyle/>
          <a:p>
            <a:r>
              <a:rPr lang="en-US" dirty="0"/>
              <a:t>The distance CESI determined from the center of the Saluda River to the intersection at the corner is a </a:t>
            </a:r>
            <a:r>
              <a:rPr lang="en-US" u="sng" dirty="0"/>
              <a:t>grid</a:t>
            </a:r>
            <a:r>
              <a:rPr lang="en-US" dirty="0"/>
              <a:t> distance of 29,844.41’</a:t>
            </a:r>
          </a:p>
          <a:p>
            <a:r>
              <a:rPr lang="en-US" dirty="0"/>
              <a:t>This compares well with the 1906 distance of 29,667.00’ (5 miles 49.50 chains) differing by less than 0.6%</a:t>
            </a:r>
          </a:p>
          <a:p>
            <a:r>
              <a:rPr lang="en-US" dirty="0"/>
              <a:t>And the 1906 survey was only 297’ longer than the 1820/1825 survey, so it compares well with that survey, too</a:t>
            </a:r>
          </a:p>
          <a:p>
            <a:endParaRPr lang="en-US" dirty="0"/>
          </a:p>
        </p:txBody>
      </p:sp>
    </p:spTree>
    <p:extLst>
      <p:ext uri="{BB962C8B-B14F-4D97-AF65-F5344CB8AC3E}">
        <p14:creationId xmlns:p14="http://schemas.microsoft.com/office/powerpoint/2010/main" val="2890813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28800" y="1068246"/>
            <a:ext cx="5410200" cy="5512231"/>
          </a:xfrm>
        </p:spPr>
      </p:pic>
    </p:spTree>
    <p:extLst>
      <p:ext uri="{BB962C8B-B14F-4D97-AF65-F5344CB8AC3E}">
        <p14:creationId xmlns:p14="http://schemas.microsoft.com/office/powerpoint/2010/main" val="3801781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Research along and just north of Segment 2 found two grants that could be placed approximately on the ground by a combination of geographical features and/or grant line artifacts in the current GIS parcel data</a:t>
            </a:r>
          </a:p>
          <a:p>
            <a:r>
              <a:rPr lang="en-US" dirty="0"/>
              <a:t>John Anderson 1784 Grant</a:t>
            </a:r>
          </a:p>
          <a:p>
            <a:r>
              <a:rPr lang="en-US" dirty="0"/>
              <a:t>Joseph </a:t>
            </a:r>
            <a:r>
              <a:rPr lang="en-US" dirty="0" err="1"/>
              <a:t>Kellet</a:t>
            </a:r>
            <a:r>
              <a:rPr lang="en-US" dirty="0"/>
              <a:t> 1785 Grant</a:t>
            </a:r>
          </a:p>
        </p:txBody>
      </p:sp>
    </p:spTree>
    <p:extLst>
      <p:ext uri="{BB962C8B-B14F-4D97-AF65-F5344CB8AC3E}">
        <p14:creationId xmlns:p14="http://schemas.microsoft.com/office/powerpoint/2010/main" val="3648381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4564105">
            <a:off x="2554193" y="1345753"/>
            <a:ext cx="3737653" cy="5282269"/>
          </a:xfrm>
        </p:spPr>
      </p:pic>
    </p:spTree>
    <p:extLst>
      <p:ext uri="{BB962C8B-B14F-4D97-AF65-F5344CB8AC3E}">
        <p14:creationId xmlns:p14="http://schemas.microsoft.com/office/powerpoint/2010/main" val="4035362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6200000">
            <a:off x="1684852" y="2353746"/>
            <a:ext cx="5715000" cy="3141101"/>
          </a:xfrm>
        </p:spPr>
      </p:pic>
    </p:spTree>
    <p:extLst>
      <p:ext uri="{BB962C8B-B14F-4D97-AF65-F5344CB8AC3E}">
        <p14:creationId xmlns:p14="http://schemas.microsoft.com/office/powerpoint/2010/main" val="1305794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71800" y="1103885"/>
            <a:ext cx="3200399" cy="5754115"/>
          </a:xfrm>
        </p:spPr>
      </p:pic>
    </p:spTree>
    <p:extLst>
      <p:ext uri="{BB962C8B-B14F-4D97-AF65-F5344CB8AC3E}">
        <p14:creationId xmlns:p14="http://schemas.microsoft.com/office/powerpoint/2010/main" val="163506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7</a:t>
            </a:fld>
            <a:endParaRPr lang="en-US" sz="1200" dirty="0">
              <a:solidFill>
                <a:srgbClr val="1F497D">
                  <a:shade val="90000"/>
                </a:srgbClr>
              </a:solidFill>
            </a:endParaRPr>
          </a:p>
        </p:txBody>
      </p:sp>
    </p:spTree>
    <p:extLst>
      <p:ext uri="{BB962C8B-B14F-4D97-AF65-F5344CB8AC3E}">
        <p14:creationId xmlns:p14="http://schemas.microsoft.com/office/powerpoint/2010/main" val="6705932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5181600"/>
          </a:xfrm>
        </p:spPr>
        <p:txBody>
          <a:bodyPr>
            <a:normAutofit lnSpcReduction="10000"/>
          </a:bodyPr>
          <a:lstStyle/>
          <a:p>
            <a:r>
              <a:rPr lang="en-US" dirty="0"/>
              <a:t>While the Anderson Grant can be approximately sited because of the depiction of the Reedy River on the Grant Map, the Cherokee Boundary line has been lost due to tracts combining in order to be under one ownership between the river and the road</a:t>
            </a:r>
          </a:p>
          <a:p>
            <a:r>
              <a:rPr lang="en-US" dirty="0"/>
              <a:t>Added to that, the GIS “county line” creates confusion by looking like a property line in the parcel data, but it is in fact not a property line</a:t>
            </a:r>
          </a:p>
          <a:p>
            <a:endParaRPr lang="en-US" dirty="0"/>
          </a:p>
        </p:txBody>
      </p:sp>
    </p:spTree>
    <p:extLst>
      <p:ext uri="{BB962C8B-B14F-4D97-AF65-F5344CB8AC3E}">
        <p14:creationId xmlns:p14="http://schemas.microsoft.com/office/powerpoint/2010/main" val="1224312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228600" y="1600200"/>
            <a:ext cx="8458200" cy="5181600"/>
          </a:xfrm>
        </p:spPr>
        <p:txBody>
          <a:bodyPr>
            <a:normAutofit fontScale="92500" lnSpcReduction="10000"/>
          </a:bodyPr>
          <a:lstStyle/>
          <a:p>
            <a:r>
              <a:rPr lang="en-US" dirty="0"/>
              <a:t>The </a:t>
            </a:r>
            <a:r>
              <a:rPr lang="en-US" dirty="0" err="1"/>
              <a:t>Kellet</a:t>
            </a:r>
            <a:r>
              <a:rPr lang="en-US" dirty="0"/>
              <a:t> Grant, however, could be approximately located because of “Rayburn Creek” (currently </a:t>
            </a:r>
            <a:r>
              <a:rPr lang="en-US" dirty="0" err="1"/>
              <a:t>Rabon</a:t>
            </a:r>
            <a:r>
              <a:rPr lang="en-US" dirty="0"/>
              <a:t> Creek) </a:t>
            </a:r>
            <a:r>
              <a:rPr lang="en-US" i="1" dirty="0"/>
              <a:t>and </a:t>
            </a:r>
            <a:r>
              <a:rPr lang="en-US" dirty="0"/>
              <a:t>also because some of the grant lines are still visible in the GIS parcel data.</a:t>
            </a:r>
          </a:p>
          <a:p>
            <a:r>
              <a:rPr lang="en-US" dirty="0"/>
              <a:t>This allowed CESI to identify perpetuated grant corners, that are still current property corners, and to send survey crews to locate them and obtain coordinates</a:t>
            </a:r>
          </a:p>
          <a:p>
            <a:r>
              <a:rPr lang="en-US" dirty="0"/>
              <a:t>And, in this location the line was well away from the GIS “county line,” simplifying things</a:t>
            </a:r>
          </a:p>
        </p:txBody>
      </p:sp>
    </p:spTree>
    <p:extLst>
      <p:ext uri="{BB962C8B-B14F-4D97-AF65-F5344CB8AC3E}">
        <p14:creationId xmlns:p14="http://schemas.microsoft.com/office/powerpoint/2010/main" val="19377999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24001" y="1083138"/>
            <a:ext cx="6096000" cy="5560088"/>
          </a:xfrm>
        </p:spPr>
      </p:pic>
    </p:spTree>
    <p:extLst>
      <p:ext uri="{BB962C8B-B14F-4D97-AF65-F5344CB8AC3E}">
        <p14:creationId xmlns:p14="http://schemas.microsoft.com/office/powerpoint/2010/main" val="566014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4876800"/>
          </a:xfrm>
        </p:spPr>
        <p:txBody>
          <a:bodyPr>
            <a:normAutofit/>
          </a:bodyPr>
          <a:lstStyle/>
          <a:p>
            <a:r>
              <a:rPr lang="en-US" dirty="0"/>
              <a:t>The 1906 survey proved to be an extremely accurate survey, and doing a best fit of the entire survey between the mouth of Line Creek and the </a:t>
            </a:r>
            <a:r>
              <a:rPr lang="en-US" dirty="0" err="1"/>
              <a:t>Enoree</a:t>
            </a:r>
            <a:r>
              <a:rPr lang="en-US" dirty="0"/>
              <a:t> River provided some trial points to look for</a:t>
            </a:r>
          </a:p>
          <a:p>
            <a:r>
              <a:rPr lang="en-US" dirty="0"/>
              <a:t>Even with just this rough positioning the portion of the 1906 survey representing Segment 2 fell very close to the line indicated by the </a:t>
            </a:r>
            <a:r>
              <a:rPr lang="en-US" dirty="0" err="1"/>
              <a:t>Kellet</a:t>
            </a:r>
            <a:r>
              <a:rPr lang="en-US" dirty="0"/>
              <a:t> Grant</a:t>
            </a:r>
          </a:p>
        </p:txBody>
      </p:sp>
    </p:spTree>
    <p:extLst>
      <p:ext uri="{BB962C8B-B14F-4D97-AF65-F5344CB8AC3E}">
        <p14:creationId xmlns:p14="http://schemas.microsoft.com/office/powerpoint/2010/main" val="1781839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sz="half" idx="1"/>
          </p:nvPr>
        </p:nvSpPr>
        <p:spPr>
          <a:xfrm>
            <a:off x="457200" y="1600201"/>
            <a:ext cx="2895600" cy="4495800"/>
          </a:xfrm>
        </p:spPr>
        <p:txBody>
          <a:bodyPr/>
          <a:lstStyle/>
          <a:p>
            <a:r>
              <a:rPr lang="en-US" dirty="0"/>
              <a:t>At the northern end of Segment 2 the 1906 survey called for a specific monument, “Stone in Milly </a:t>
            </a:r>
            <a:r>
              <a:rPr lang="en-US" dirty="0" err="1"/>
              <a:t>Putnams</a:t>
            </a:r>
            <a:r>
              <a:rPr lang="en-US" dirty="0"/>
              <a:t> Field”</a:t>
            </a:r>
          </a:p>
        </p:txBody>
      </p:sp>
      <p:pic>
        <p:nvPicPr>
          <p:cNvPr id="7" name="Content Placeholder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3276600" y="1447800"/>
            <a:ext cx="4972862" cy="5358635"/>
          </a:xfrm>
        </p:spPr>
      </p:pic>
    </p:spTree>
    <p:extLst>
      <p:ext uri="{BB962C8B-B14F-4D97-AF65-F5344CB8AC3E}">
        <p14:creationId xmlns:p14="http://schemas.microsoft.com/office/powerpoint/2010/main" val="1477919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143000" y="1471914"/>
            <a:ext cx="3792736" cy="5056982"/>
          </a:xfrm>
        </p:spPr>
      </p:pic>
      <p:sp>
        <p:nvSpPr>
          <p:cNvPr id="7" name="Content Placeholder 6"/>
          <p:cNvSpPr>
            <a:spLocks noGrp="1"/>
          </p:cNvSpPr>
          <p:nvPr>
            <p:ph sz="half" idx="2"/>
          </p:nvPr>
        </p:nvSpPr>
        <p:spPr/>
        <p:txBody>
          <a:bodyPr/>
          <a:lstStyle/>
          <a:p>
            <a:r>
              <a:rPr lang="en-US" dirty="0"/>
              <a:t>A trial look at rough coordinates generated by the distances on the 1906 survey turned up, within a hundred feet, a planted stone with a clearly marked “X” and what look like three hacks</a:t>
            </a:r>
          </a:p>
        </p:txBody>
      </p:sp>
    </p:spTree>
    <p:extLst>
      <p:ext uri="{BB962C8B-B14F-4D97-AF65-F5344CB8AC3E}">
        <p14:creationId xmlns:p14="http://schemas.microsoft.com/office/powerpoint/2010/main" val="3018315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447800"/>
            <a:ext cx="8305800" cy="5334000"/>
          </a:xfrm>
        </p:spPr>
        <p:txBody>
          <a:bodyPr>
            <a:normAutofit lnSpcReduction="10000"/>
          </a:bodyPr>
          <a:lstStyle/>
          <a:p>
            <a:r>
              <a:rPr lang="en-US" dirty="0"/>
              <a:t>Additional research never found a deed listing Milly Putnam as a property owner</a:t>
            </a:r>
          </a:p>
          <a:p>
            <a:r>
              <a:rPr lang="en-US" i="1" dirty="0"/>
              <a:t>But,</a:t>
            </a:r>
            <a:r>
              <a:rPr lang="en-US" dirty="0"/>
              <a:t> a plat from Greenville County Registry, Plat Book R Page 57B, shows an </a:t>
            </a:r>
            <a:r>
              <a:rPr lang="en-US" dirty="0" err="1"/>
              <a:t>adjoiner</a:t>
            </a:r>
            <a:r>
              <a:rPr lang="en-US" dirty="0"/>
              <a:t> as “Estate of  </a:t>
            </a:r>
            <a:r>
              <a:rPr lang="en-US" dirty="0" err="1"/>
              <a:t>Mittie</a:t>
            </a:r>
            <a:r>
              <a:rPr lang="en-US" dirty="0"/>
              <a:t> Putman”</a:t>
            </a:r>
          </a:p>
          <a:p>
            <a:r>
              <a:rPr lang="en-US" dirty="0"/>
              <a:t>This plat is dated 7 February 1913, just 7 years after the 1906 survey</a:t>
            </a:r>
          </a:p>
          <a:p>
            <a:r>
              <a:rPr lang="en-US" dirty="0"/>
              <a:t>The property covered by the plat is still clearly visible as Laurens Parcel 032-00-00-002, Greenville Parcel 0565010101600, and others</a:t>
            </a:r>
          </a:p>
          <a:p>
            <a:endParaRPr lang="en-US" dirty="0"/>
          </a:p>
        </p:txBody>
      </p:sp>
    </p:spTree>
    <p:extLst>
      <p:ext uri="{BB962C8B-B14F-4D97-AF65-F5344CB8AC3E}">
        <p14:creationId xmlns:p14="http://schemas.microsoft.com/office/powerpoint/2010/main" val="3986277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00200" y="1149986"/>
            <a:ext cx="6019799" cy="5495960"/>
          </a:xfrm>
        </p:spPr>
      </p:pic>
    </p:spTree>
    <p:extLst>
      <p:ext uri="{BB962C8B-B14F-4D97-AF65-F5344CB8AC3E}">
        <p14:creationId xmlns:p14="http://schemas.microsoft.com/office/powerpoint/2010/main" val="3592850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423796" y="1371600"/>
            <a:ext cx="6196204" cy="4903858"/>
          </a:xfrm>
        </p:spPr>
      </p:pic>
    </p:spTree>
    <p:extLst>
      <p:ext uri="{BB962C8B-B14F-4D97-AF65-F5344CB8AC3E}">
        <p14:creationId xmlns:p14="http://schemas.microsoft.com/office/powerpoint/2010/main" val="1546057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It’s hard not to conclude that “Milly Putnam” and “</a:t>
            </a:r>
            <a:r>
              <a:rPr lang="en-US" dirty="0" err="1"/>
              <a:t>Mittie</a:t>
            </a:r>
            <a:r>
              <a:rPr lang="en-US" dirty="0"/>
              <a:t> Putman” are the same person, and that the stone with the “X” is in the northern line of  Plat Book R, Page 57B, and that it’s the “Stone in Milly </a:t>
            </a:r>
            <a:r>
              <a:rPr lang="en-US" dirty="0" err="1"/>
              <a:t>Putnams</a:t>
            </a:r>
            <a:r>
              <a:rPr lang="en-US" dirty="0"/>
              <a:t> Field” referred to by the 1906 survey</a:t>
            </a:r>
          </a:p>
          <a:p>
            <a:r>
              <a:rPr lang="en-US" dirty="0"/>
              <a:t>But is it in the 1767 Cherokee Boundary?</a:t>
            </a:r>
          </a:p>
        </p:txBody>
      </p:sp>
    </p:spTree>
    <p:extLst>
      <p:ext uri="{BB962C8B-B14F-4D97-AF65-F5344CB8AC3E}">
        <p14:creationId xmlns:p14="http://schemas.microsoft.com/office/powerpoint/2010/main" val="167632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8</a:t>
            </a:fld>
            <a:endParaRPr lang="en-US" sz="1200" dirty="0">
              <a:solidFill>
                <a:srgbClr val="1F497D">
                  <a:shade val="90000"/>
                </a:srgbClr>
              </a:solidFill>
            </a:endParaRPr>
          </a:p>
        </p:txBody>
      </p:sp>
    </p:spTree>
    <p:extLst>
      <p:ext uri="{BB962C8B-B14F-4D97-AF65-F5344CB8AC3E}">
        <p14:creationId xmlns:p14="http://schemas.microsoft.com/office/powerpoint/2010/main" val="251873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81000" y="1600200"/>
            <a:ext cx="8305800" cy="4953000"/>
          </a:xfrm>
        </p:spPr>
        <p:txBody>
          <a:bodyPr>
            <a:normAutofit/>
          </a:bodyPr>
          <a:lstStyle/>
          <a:p>
            <a:r>
              <a:rPr lang="en-US" dirty="0"/>
              <a:t>Comparing the “Stone in Milly </a:t>
            </a:r>
            <a:r>
              <a:rPr lang="en-US" dirty="0" err="1"/>
              <a:t>Putnams</a:t>
            </a:r>
            <a:r>
              <a:rPr lang="en-US" dirty="0"/>
              <a:t> Field,” which we located and designated Stone #348, with the stones located along the </a:t>
            </a:r>
            <a:r>
              <a:rPr lang="en-US" dirty="0" err="1"/>
              <a:t>Kellet</a:t>
            </a:r>
            <a:r>
              <a:rPr lang="en-US" dirty="0"/>
              <a:t> grant showed a general agreement</a:t>
            </a:r>
          </a:p>
          <a:p>
            <a:r>
              <a:rPr lang="en-US" dirty="0"/>
              <a:t>However, it appeared that the southern stones on the </a:t>
            </a:r>
            <a:r>
              <a:rPr lang="en-US" dirty="0" err="1"/>
              <a:t>Kellet</a:t>
            </a:r>
            <a:r>
              <a:rPr lang="en-US" dirty="0"/>
              <a:t> Grant were set during later divisions that didn’t accurately locate the Cherokee Boundary line</a:t>
            </a:r>
          </a:p>
        </p:txBody>
      </p:sp>
    </p:spTree>
    <p:extLst>
      <p:ext uri="{BB962C8B-B14F-4D97-AF65-F5344CB8AC3E}">
        <p14:creationId xmlns:p14="http://schemas.microsoft.com/office/powerpoint/2010/main" val="14671821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438400" y="1029767"/>
            <a:ext cx="4343400" cy="5768023"/>
          </a:xfrm>
        </p:spPr>
      </p:pic>
    </p:spTree>
    <p:extLst>
      <p:ext uri="{BB962C8B-B14F-4D97-AF65-F5344CB8AC3E}">
        <p14:creationId xmlns:p14="http://schemas.microsoft.com/office/powerpoint/2010/main" val="1070032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1796604"/>
            <a:ext cx="4038600" cy="4133155"/>
          </a:xfrm>
        </p:spPr>
      </p:pic>
      <p:sp>
        <p:nvSpPr>
          <p:cNvPr id="7" name="Content Placeholder 6"/>
          <p:cNvSpPr>
            <a:spLocks noGrp="1"/>
          </p:cNvSpPr>
          <p:nvPr>
            <p:ph sz="half" idx="2"/>
          </p:nvPr>
        </p:nvSpPr>
        <p:spPr/>
        <p:txBody>
          <a:bodyPr/>
          <a:lstStyle/>
          <a:p>
            <a:r>
              <a:rPr lang="en-US" dirty="0"/>
              <a:t>Feeling most confident about the northwest </a:t>
            </a:r>
            <a:r>
              <a:rPr lang="en-US" dirty="0" err="1"/>
              <a:t>Kellet</a:t>
            </a:r>
            <a:r>
              <a:rPr lang="en-US" dirty="0"/>
              <a:t> grant corner, Stone #257, and Stone #348, we extended that line south to see if we matched any GIS or possession lines</a:t>
            </a:r>
          </a:p>
        </p:txBody>
      </p:sp>
    </p:spTree>
    <p:extLst>
      <p:ext uri="{BB962C8B-B14F-4D97-AF65-F5344CB8AC3E}">
        <p14:creationId xmlns:p14="http://schemas.microsoft.com/office/powerpoint/2010/main" val="3167343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209800" y="1224918"/>
            <a:ext cx="4648200" cy="5633082"/>
          </a:xfrm>
        </p:spPr>
      </p:pic>
    </p:spTree>
    <p:extLst>
      <p:ext uri="{BB962C8B-B14F-4D97-AF65-F5344CB8AC3E}">
        <p14:creationId xmlns:p14="http://schemas.microsoft.com/office/powerpoint/2010/main" val="3589702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a:t>That extension coincided almost exactly with the western boundary of Laurens GIS Parcel 034-00-00-013</a:t>
            </a:r>
          </a:p>
          <a:p>
            <a:r>
              <a:rPr lang="en-US" dirty="0"/>
              <a:t>Laurens Plat Book 31 Page 60 indicated that the northwest corner of this parcel was a stone</a:t>
            </a:r>
          </a:p>
          <a:p>
            <a:r>
              <a:rPr lang="en-US" dirty="0"/>
              <a:t>CESI staff went into the field and located this stone, which we designate Stone #368</a:t>
            </a:r>
          </a:p>
        </p:txBody>
      </p:sp>
    </p:spTree>
    <p:extLst>
      <p:ext uri="{BB962C8B-B14F-4D97-AF65-F5344CB8AC3E}">
        <p14:creationId xmlns:p14="http://schemas.microsoft.com/office/powerpoint/2010/main" val="16655233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16200000">
            <a:off x="2015878" y="732558"/>
            <a:ext cx="5183685" cy="6319837"/>
          </a:xfrm>
        </p:spPr>
      </p:pic>
    </p:spTree>
    <p:extLst>
      <p:ext uri="{BB962C8B-B14F-4D97-AF65-F5344CB8AC3E}">
        <p14:creationId xmlns:p14="http://schemas.microsoft.com/office/powerpoint/2010/main" val="31769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664664" y="1524000"/>
            <a:ext cx="3223022" cy="4297363"/>
          </a:xfrm>
        </p:spPr>
      </p:pic>
      <p:pic>
        <p:nvPicPr>
          <p:cNvPr id="9" name="Content Placeholder 8"/>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4056592" y="1905000"/>
            <a:ext cx="4876800" cy="3657600"/>
          </a:xfrm>
        </p:spPr>
      </p:pic>
    </p:spTree>
    <p:extLst>
      <p:ext uri="{BB962C8B-B14F-4D97-AF65-F5344CB8AC3E}">
        <p14:creationId xmlns:p14="http://schemas.microsoft.com/office/powerpoint/2010/main" val="863605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5105400"/>
          </a:xfrm>
        </p:spPr>
        <p:txBody>
          <a:bodyPr>
            <a:normAutofit lnSpcReduction="10000"/>
          </a:bodyPr>
          <a:lstStyle/>
          <a:p>
            <a:r>
              <a:rPr lang="en-US" dirty="0"/>
              <a:t>It, too, had an “X” scribed on it – and looked surprisingly like Stone #348, the “Stone in Milly </a:t>
            </a:r>
            <a:r>
              <a:rPr lang="en-US" dirty="0" err="1"/>
              <a:t>Putnams</a:t>
            </a:r>
            <a:r>
              <a:rPr lang="en-US" dirty="0"/>
              <a:t> Field”</a:t>
            </a:r>
          </a:p>
          <a:p>
            <a:r>
              <a:rPr lang="en-US" dirty="0"/>
              <a:t>These two stones may have been set at the same time, possibly as part of a large grant for which the record is undiscovered</a:t>
            </a:r>
          </a:p>
          <a:p>
            <a:r>
              <a:rPr lang="en-US" dirty="0"/>
              <a:t>Most compelling of all, Stone #257 (</a:t>
            </a:r>
            <a:r>
              <a:rPr lang="en-US" dirty="0" err="1"/>
              <a:t>Kellet</a:t>
            </a:r>
            <a:r>
              <a:rPr lang="en-US" dirty="0"/>
              <a:t>), Stone #348 (Milly Putnam), and Stone #368, </a:t>
            </a:r>
            <a:r>
              <a:rPr lang="en-US" u="sng" dirty="0"/>
              <a:t>all lie on exactly the same line!!</a:t>
            </a:r>
            <a:endParaRPr lang="en-US" dirty="0"/>
          </a:p>
          <a:p>
            <a:endParaRPr lang="en-US" dirty="0"/>
          </a:p>
        </p:txBody>
      </p:sp>
    </p:spTree>
    <p:extLst>
      <p:ext uri="{BB962C8B-B14F-4D97-AF65-F5344CB8AC3E}">
        <p14:creationId xmlns:p14="http://schemas.microsoft.com/office/powerpoint/2010/main" val="2420711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normAutofit lnSpcReduction="10000"/>
          </a:bodyPr>
          <a:lstStyle/>
          <a:p>
            <a:r>
              <a:rPr lang="en-US" dirty="0"/>
              <a:t>CESI concluded that this line best represents the Cherokee Boundary of 1767</a:t>
            </a:r>
          </a:p>
          <a:p>
            <a:r>
              <a:rPr lang="en-US" dirty="0"/>
              <a:t>This line was extended and intersected with the Cherokee Boundary of 1766 (determined as described above) </a:t>
            </a:r>
          </a:p>
          <a:p>
            <a:r>
              <a:rPr lang="en-US" dirty="0"/>
              <a:t>This intersection point represents the “Wahoo” or “</a:t>
            </a:r>
            <a:r>
              <a:rPr lang="en-US" dirty="0" err="1"/>
              <a:t>Waughoe</a:t>
            </a:r>
            <a:r>
              <a:rPr lang="en-US" dirty="0"/>
              <a:t>” that marked the termination of the 1766 survey and the beginning of the 1767 survey</a:t>
            </a:r>
          </a:p>
        </p:txBody>
      </p:sp>
    </p:spTree>
    <p:extLst>
      <p:ext uri="{BB962C8B-B14F-4D97-AF65-F5344CB8AC3E}">
        <p14:creationId xmlns:p14="http://schemas.microsoft.com/office/powerpoint/2010/main" val="622767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457200" y="1600200"/>
            <a:ext cx="8229600" cy="4953000"/>
          </a:xfrm>
        </p:spPr>
        <p:txBody>
          <a:bodyPr>
            <a:normAutofit/>
          </a:bodyPr>
          <a:lstStyle/>
          <a:p>
            <a:r>
              <a:rPr lang="en-US" dirty="0"/>
              <a:t>As noted above, this intersection is on the northeast bank of the river, consistent with the river’s slow migration to the southwest</a:t>
            </a:r>
          </a:p>
          <a:p>
            <a:r>
              <a:rPr lang="en-US" dirty="0"/>
              <a:t>Additionally, Stone #368 is just 660’ shy of two miles north of the intersection point, two miles lies just beyond the top of a hill, which is shown on Laurens County  Plat Book A659, Page 6</a:t>
            </a:r>
          </a:p>
        </p:txBody>
      </p:sp>
    </p:spTree>
    <p:extLst>
      <p:ext uri="{BB962C8B-B14F-4D97-AF65-F5344CB8AC3E}">
        <p14:creationId xmlns:p14="http://schemas.microsoft.com/office/powerpoint/2010/main" val="164284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295400" y="771573"/>
            <a:ext cx="6343650" cy="609600"/>
          </a:xfrm>
          <a:prstGeom prst="rect">
            <a:avLst/>
          </a:prstGeom>
        </p:spPr>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Steps for Clarifying </a:t>
            </a:r>
            <a:r>
              <a:rPr kumimoji="0" lang="en-US" sz="3750" b="0" i="0" u="none" strike="noStrike" kern="1200" cap="none" spc="0" normalizeH="0" baseline="0" noProof="0" dirty="0" smtClean="0">
                <a:ln>
                  <a:noFill/>
                </a:ln>
                <a:solidFill>
                  <a:prstClr val="black"/>
                </a:solidFill>
                <a:effectLst/>
                <a:uLnTx/>
                <a:uFillTx/>
                <a:latin typeface="Calibri"/>
                <a:ea typeface="+mj-ea"/>
                <a:cs typeface="+mj-cs"/>
              </a:rPr>
              <a:t>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smtClean="0">
                <a:ln>
                  <a:noFill/>
                </a:ln>
                <a:solidFill>
                  <a:prstClr val="black"/>
                </a:solidFill>
                <a:effectLst/>
                <a:uLnTx/>
                <a:uFillTx/>
                <a:latin typeface="Calibri"/>
                <a:ea typeface="+mj-ea"/>
                <a:cs typeface="+mj-cs"/>
              </a:rPr>
              <a:t>SC Code of Law </a:t>
            </a:r>
            <a:r>
              <a:rPr kumimoji="0" lang="en-US" sz="3800" b="0" i="0" u="none" strike="noStrike" kern="1200" cap="none" spc="0" normalizeH="0" baseline="0" noProof="0" dirty="0">
                <a:ln>
                  <a:noFill/>
                </a:ln>
                <a:solidFill>
                  <a:prstClr val="black"/>
                </a:solidFill>
                <a:effectLst/>
                <a:uLnTx/>
                <a:uFillTx/>
                <a:latin typeface="Calibri"/>
                <a:ea typeface="+mj-ea"/>
                <a:cs typeface="+mj-cs"/>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0206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85722" y="1427082"/>
            <a:ext cx="8401078" cy="4973717"/>
          </a:xfrm>
        </p:spPr>
      </p:pic>
    </p:spTree>
    <p:extLst>
      <p:ext uri="{BB962C8B-B14F-4D97-AF65-F5344CB8AC3E}">
        <p14:creationId xmlns:p14="http://schemas.microsoft.com/office/powerpoint/2010/main" val="28457413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181600"/>
          </a:xfrm>
        </p:spPr>
        <p:txBody>
          <a:bodyPr/>
          <a:lstStyle/>
          <a:p>
            <a:r>
              <a:rPr lang="en-US" dirty="0"/>
              <a:t>Gov. Tryon’s camp would most likely have been on a hill top to take advantage of level ground at the summit and breezes afforded by the elevation</a:t>
            </a:r>
          </a:p>
          <a:p>
            <a:r>
              <a:rPr lang="en-US" dirty="0"/>
              <a:t>We know from the record that his camp was two miles from the “</a:t>
            </a:r>
            <a:r>
              <a:rPr lang="en-US" dirty="0" err="1"/>
              <a:t>Waughoe</a:t>
            </a:r>
            <a:r>
              <a:rPr lang="en-US" dirty="0"/>
              <a:t>” and the line ran through it</a:t>
            </a:r>
          </a:p>
          <a:p>
            <a:r>
              <a:rPr lang="en-US" dirty="0"/>
              <a:t>Based on that we believe this is the site of his camp and have taken to calling Stone #368 the “Campground Stone”</a:t>
            </a:r>
          </a:p>
          <a:p>
            <a:endParaRPr lang="en-US" dirty="0"/>
          </a:p>
        </p:txBody>
      </p:sp>
    </p:spTree>
    <p:extLst>
      <p:ext uri="{BB962C8B-B14F-4D97-AF65-F5344CB8AC3E}">
        <p14:creationId xmlns:p14="http://schemas.microsoft.com/office/powerpoint/2010/main" val="2581308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228600" y="1600200"/>
            <a:ext cx="8458200" cy="5105400"/>
          </a:xfrm>
        </p:spPr>
        <p:txBody>
          <a:bodyPr/>
          <a:lstStyle/>
          <a:p>
            <a:r>
              <a:rPr lang="en-US" dirty="0"/>
              <a:t>The grid bearing and </a:t>
            </a:r>
            <a:r>
              <a:rPr lang="en-US" u="sng" dirty="0"/>
              <a:t>grid</a:t>
            </a:r>
            <a:r>
              <a:rPr lang="en-US" dirty="0"/>
              <a:t> distance from the intersection at Reedy River to Stone #348 is N 1-49-10 E and 19,558.18’</a:t>
            </a:r>
          </a:p>
          <a:p>
            <a:r>
              <a:rPr lang="en-US" dirty="0"/>
              <a:t>This compares well with the original bearing in 1767 of Due North</a:t>
            </a:r>
          </a:p>
          <a:p>
            <a:r>
              <a:rPr lang="en-US" dirty="0"/>
              <a:t>It also compares very favorably with the 1906 bearing of N 1-45 E</a:t>
            </a:r>
          </a:p>
          <a:p>
            <a:r>
              <a:rPr lang="en-US" dirty="0"/>
              <a:t>The 1906 distance of 19,446.90’ (3 miles 54.65 chains) differs by less than 0.6%</a:t>
            </a:r>
          </a:p>
        </p:txBody>
      </p:sp>
    </p:spTree>
    <p:extLst>
      <p:ext uri="{BB962C8B-B14F-4D97-AF65-F5344CB8AC3E}">
        <p14:creationId xmlns:p14="http://schemas.microsoft.com/office/powerpoint/2010/main" val="2606145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905000" y="1136996"/>
            <a:ext cx="5257800" cy="5374477"/>
          </a:xfrm>
        </p:spPr>
      </p:pic>
    </p:spTree>
    <p:extLst>
      <p:ext uri="{BB962C8B-B14F-4D97-AF65-F5344CB8AC3E}">
        <p14:creationId xmlns:p14="http://schemas.microsoft.com/office/powerpoint/2010/main" val="484534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08337" y="1905000"/>
            <a:ext cx="4769529" cy="3733800"/>
          </a:xfrm>
        </p:spPr>
      </p:pic>
      <p:sp>
        <p:nvSpPr>
          <p:cNvPr id="7" name="Content Placeholder 6"/>
          <p:cNvSpPr>
            <a:spLocks noGrp="1"/>
          </p:cNvSpPr>
          <p:nvPr>
            <p:ph sz="half" idx="2"/>
          </p:nvPr>
        </p:nvSpPr>
        <p:spPr>
          <a:xfrm>
            <a:off x="4953000" y="1676400"/>
            <a:ext cx="3962400" cy="4808316"/>
          </a:xfrm>
        </p:spPr>
        <p:txBody>
          <a:bodyPr/>
          <a:lstStyle/>
          <a:p>
            <a:r>
              <a:rPr lang="en-US" dirty="0"/>
              <a:t>It also compares reasonably well with the 1820/1825 distance of 18,810’</a:t>
            </a:r>
          </a:p>
          <a:p>
            <a:r>
              <a:rPr lang="en-US" dirty="0"/>
              <a:t>And the bearing of        N 4 W compares well, once magnetic variation is considered</a:t>
            </a:r>
          </a:p>
        </p:txBody>
      </p:sp>
    </p:spTree>
    <p:extLst>
      <p:ext uri="{BB962C8B-B14F-4D97-AF65-F5344CB8AC3E}">
        <p14:creationId xmlns:p14="http://schemas.microsoft.com/office/powerpoint/2010/main" val="22723808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124200" y="1066800"/>
            <a:ext cx="2895600" cy="5716165"/>
          </a:xfrm>
        </p:spPr>
      </p:pic>
    </p:spTree>
    <p:extLst>
      <p:ext uri="{BB962C8B-B14F-4D97-AF65-F5344CB8AC3E}">
        <p14:creationId xmlns:p14="http://schemas.microsoft.com/office/powerpoint/2010/main" val="9346822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a:xfrm>
            <a:off x="304800" y="1600200"/>
            <a:ext cx="8382000" cy="5105400"/>
          </a:xfrm>
        </p:spPr>
        <p:txBody>
          <a:bodyPr>
            <a:normAutofit lnSpcReduction="10000"/>
          </a:bodyPr>
          <a:lstStyle/>
          <a:p>
            <a:r>
              <a:rPr lang="en-US" dirty="0"/>
              <a:t>Act #1560 of 1792 created a new county line running “from ford on </a:t>
            </a:r>
            <a:r>
              <a:rPr lang="en-US" dirty="0" err="1"/>
              <a:t>Enoree</a:t>
            </a:r>
            <a:r>
              <a:rPr lang="en-US" dirty="0"/>
              <a:t> River, opposite </a:t>
            </a:r>
            <a:r>
              <a:rPr lang="en-US" dirty="0" err="1"/>
              <a:t>Zadock’s</a:t>
            </a:r>
            <a:r>
              <a:rPr lang="en-US" dirty="0"/>
              <a:t> Ford, in a direct course to the widow </a:t>
            </a:r>
            <a:r>
              <a:rPr lang="en-US" dirty="0" err="1"/>
              <a:t>Killit’s</a:t>
            </a:r>
            <a:r>
              <a:rPr lang="en-US" dirty="0"/>
              <a:t> on </a:t>
            </a:r>
            <a:r>
              <a:rPr lang="en-US" dirty="0" err="1"/>
              <a:t>Raburn’s</a:t>
            </a:r>
            <a:r>
              <a:rPr lang="en-US" dirty="0"/>
              <a:t> creek”</a:t>
            </a:r>
          </a:p>
          <a:p>
            <a:r>
              <a:rPr lang="en-US" dirty="0"/>
              <a:t>It is possible that the “widow </a:t>
            </a:r>
            <a:r>
              <a:rPr lang="en-US" dirty="0" err="1"/>
              <a:t>Killit’s</a:t>
            </a:r>
            <a:r>
              <a:rPr lang="en-US" dirty="0"/>
              <a:t>” could have been the wife of Joseph </a:t>
            </a:r>
            <a:r>
              <a:rPr lang="en-US" dirty="0" err="1"/>
              <a:t>Kellet</a:t>
            </a:r>
            <a:r>
              <a:rPr lang="en-US" dirty="0"/>
              <a:t>, since his 1784 grant is just inside the area annexed to Greenville County, and it is reasonable to assume her property was mentioned because she wanted to be included in the annexation</a:t>
            </a:r>
          </a:p>
        </p:txBody>
      </p:sp>
    </p:spTree>
    <p:extLst>
      <p:ext uri="{BB962C8B-B14F-4D97-AF65-F5344CB8AC3E}">
        <p14:creationId xmlns:p14="http://schemas.microsoft.com/office/powerpoint/2010/main" val="13467739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sp>
        <p:nvSpPr>
          <p:cNvPr id="6" name="Content Placeholder 5"/>
          <p:cNvSpPr>
            <a:spLocks noGrp="1"/>
          </p:cNvSpPr>
          <p:nvPr>
            <p:ph idx="1"/>
          </p:nvPr>
        </p:nvSpPr>
        <p:spPr/>
        <p:txBody>
          <a:bodyPr/>
          <a:lstStyle/>
          <a:p>
            <a:r>
              <a:rPr lang="en-US" dirty="0" err="1"/>
              <a:t>Zadock’s</a:t>
            </a:r>
            <a:r>
              <a:rPr lang="en-US" dirty="0"/>
              <a:t> Ford appears to have been an 18</a:t>
            </a:r>
            <a:r>
              <a:rPr lang="en-US" baseline="30000" dirty="0"/>
              <a:t>th</a:t>
            </a:r>
            <a:r>
              <a:rPr lang="en-US" dirty="0"/>
              <a:t> century typo, or a later transcription error</a:t>
            </a:r>
          </a:p>
          <a:p>
            <a:r>
              <a:rPr lang="en-US" dirty="0" err="1"/>
              <a:t>Zadock</a:t>
            </a:r>
            <a:r>
              <a:rPr lang="en-US" dirty="0"/>
              <a:t> Ford had property on the </a:t>
            </a:r>
            <a:r>
              <a:rPr lang="en-US" dirty="0" err="1"/>
              <a:t>Enoree</a:t>
            </a:r>
            <a:r>
              <a:rPr lang="en-US" dirty="0"/>
              <a:t> River in Spartanburg County</a:t>
            </a:r>
          </a:p>
          <a:p>
            <a:r>
              <a:rPr lang="en-US" dirty="0"/>
              <a:t>It may be that the description was supposed to read – </a:t>
            </a:r>
            <a:r>
              <a:rPr lang="en-US" i="1" dirty="0"/>
              <a:t>ford on the </a:t>
            </a:r>
            <a:r>
              <a:rPr lang="en-US" i="1" dirty="0" err="1"/>
              <a:t>Enoree</a:t>
            </a:r>
            <a:r>
              <a:rPr lang="en-US" i="1" dirty="0"/>
              <a:t> River opposite </a:t>
            </a:r>
            <a:r>
              <a:rPr lang="en-US" i="1" dirty="0" err="1"/>
              <a:t>Zadock</a:t>
            </a:r>
            <a:r>
              <a:rPr lang="en-US" i="1" dirty="0"/>
              <a:t> Ford’s….</a:t>
            </a:r>
            <a:endParaRPr lang="en-US" dirty="0"/>
          </a:p>
        </p:txBody>
      </p:sp>
    </p:spTree>
    <p:extLst>
      <p:ext uri="{BB962C8B-B14F-4D97-AF65-F5344CB8AC3E}">
        <p14:creationId xmlns:p14="http://schemas.microsoft.com/office/powerpoint/2010/main" val="4117425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057400" y="1143000"/>
            <a:ext cx="4876800" cy="5657088"/>
          </a:xfrm>
        </p:spPr>
      </p:pic>
    </p:spTree>
    <p:extLst>
      <p:ext uri="{BB962C8B-B14F-4D97-AF65-F5344CB8AC3E}">
        <p14:creationId xmlns:p14="http://schemas.microsoft.com/office/powerpoint/2010/main" val="17204521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313899" cy="1447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637" y="0"/>
            <a:ext cx="1376363" cy="1371600"/>
          </a:xfrm>
          <a:prstGeom prst="rect">
            <a:avLst/>
          </a:prstGeom>
        </p:spPr>
      </p:pic>
      <p:sp>
        <p:nvSpPr>
          <p:cNvPr id="2" name="Title 1"/>
          <p:cNvSpPr>
            <a:spLocks noGrp="1"/>
          </p:cNvSpPr>
          <p:nvPr>
            <p:ph type="title"/>
          </p:nvPr>
        </p:nvSpPr>
        <p:spPr/>
        <p:txBody>
          <a:bodyPr>
            <a:normAutofit/>
          </a:bodyPr>
          <a:lstStyle/>
          <a:p>
            <a:r>
              <a:rPr lang="en-US" sz="3600" dirty="0">
                <a:latin typeface="Georgia" panose="02040502050405020303" pitchFamily="18" charset="0"/>
              </a:rPr>
              <a:t>Greenville-Laurens County Line</a:t>
            </a:r>
          </a:p>
        </p:txBody>
      </p:sp>
      <p:pic>
        <p:nvPicPr>
          <p:cNvPr id="8" name="Content Placeholder 7"/>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57200" y="1752600"/>
            <a:ext cx="8359634" cy="2206906"/>
          </a:xfrm>
        </p:spPr>
      </p:pic>
      <p:sp>
        <p:nvSpPr>
          <p:cNvPr id="7" name="Content Placeholder 6"/>
          <p:cNvSpPr>
            <a:spLocks noGrp="1"/>
          </p:cNvSpPr>
          <p:nvPr>
            <p:ph sz="half" idx="2"/>
          </p:nvPr>
        </p:nvSpPr>
        <p:spPr>
          <a:xfrm>
            <a:off x="533400" y="4038600"/>
            <a:ext cx="8182252" cy="2590800"/>
          </a:xfrm>
        </p:spPr>
        <p:txBody>
          <a:bodyPr/>
          <a:lstStyle/>
          <a:p>
            <a:r>
              <a:rPr lang="en-US" dirty="0"/>
              <a:t>Adding to the confusion is that there was a road (Ford Road) that crossed the </a:t>
            </a:r>
            <a:r>
              <a:rPr lang="en-US" dirty="0" err="1"/>
              <a:t>Enoree</a:t>
            </a:r>
            <a:r>
              <a:rPr lang="en-US" dirty="0"/>
              <a:t> just upstream, as indicated above, and that there was once a ford and later a bridge located here (Ford Road Bridge)</a:t>
            </a:r>
          </a:p>
        </p:txBody>
      </p:sp>
    </p:spTree>
    <p:extLst>
      <p:ext uri="{BB962C8B-B14F-4D97-AF65-F5344CB8AC3E}">
        <p14:creationId xmlns:p14="http://schemas.microsoft.com/office/powerpoint/2010/main" val="128904968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TotalTime>
  <Words>6985</Words>
  <Application>Microsoft Office PowerPoint</Application>
  <PresentationFormat>On-screen Show (4:3)</PresentationFormat>
  <Paragraphs>636</Paragraphs>
  <Slides>163</Slides>
  <Notes>163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163</vt:i4>
      </vt:variant>
    </vt:vector>
  </HeadingPairs>
  <TitlesOfParts>
    <vt:vector size="171" baseType="lpstr">
      <vt:lpstr>Arial</vt:lpstr>
      <vt:lpstr>Calibri</vt:lpstr>
      <vt:lpstr>Constantia</vt:lpstr>
      <vt:lpstr>Georgia</vt:lpstr>
      <vt:lpstr>Times New Roman</vt:lpstr>
      <vt:lpstr>Wingdings 2</vt:lpstr>
      <vt:lpstr>Office Theme</vt:lpstr>
      <vt:lpstr>Flow</vt:lpstr>
      <vt:lpstr>Greenville – Laurens County Line</vt:lpstr>
      <vt:lpstr>SC Code of Law and Act 262 Of 2014</vt:lpstr>
      <vt:lpstr>Act No. 262 of 2014</vt:lpstr>
      <vt:lpstr>Steps for Clarifying Boundaries </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SC Code of Law SECTION 27-2-105</vt:lpstr>
      <vt:lpstr>Chapter 5, Title 4  </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lpstr>Greenville-Laurens County 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Rankin</dc:creator>
  <cp:lastModifiedBy>David K. Ballard</cp:lastModifiedBy>
  <cp:revision>106</cp:revision>
  <cp:lastPrinted>2018-12-04T15:33:52Z</cp:lastPrinted>
  <dcterms:created xsi:type="dcterms:W3CDTF">2016-02-29T19:23:56Z</dcterms:created>
  <dcterms:modified xsi:type="dcterms:W3CDTF">2019-03-26T15:44:57Z</dcterms:modified>
</cp:coreProperties>
</file>