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2" r:id="rId2"/>
    <p:sldId id="330" r:id="rId3"/>
    <p:sldId id="331" r:id="rId4"/>
    <p:sldId id="332" r:id="rId5"/>
    <p:sldId id="337" r:id="rId6"/>
    <p:sldId id="338" r:id="rId7"/>
    <p:sldId id="265" r:id="rId8"/>
    <p:sldId id="339" r:id="rId9"/>
    <p:sldId id="340" r:id="rId10"/>
    <p:sldId id="341" r:id="rId11"/>
    <p:sldId id="342" r:id="rId12"/>
    <p:sldId id="343" r:id="rId13"/>
    <p:sldId id="344" r:id="rId14"/>
    <p:sldId id="346" r:id="rId15"/>
    <p:sldId id="345" r:id="rId16"/>
    <p:sldId id="347" r:id="rId17"/>
    <p:sldId id="348" r:id="rId18"/>
    <p:sldId id="333" r:id="rId19"/>
    <p:sldId id="334" r:id="rId20"/>
    <p:sldId id="335" r:id="rId21"/>
    <p:sldId id="336"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8083" autoAdjust="0"/>
  </p:normalViewPr>
  <p:slideViewPr>
    <p:cSldViewPr>
      <p:cViewPr varScale="1">
        <p:scale>
          <a:sx n="148" d="100"/>
          <a:sy n="148" d="100"/>
        </p:scale>
        <p:origin x="2076" y="13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40" y="1"/>
            <a:ext cx="3037840" cy="464820"/>
          </a:xfrm>
          <a:prstGeom prst="rect">
            <a:avLst/>
          </a:prstGeom>
        </p:spPr>
        <p:txBody>
          <a:bodyPr vert="horz" lIns="93170" tIns="46585" rIns="93170" bIns="46585" rtlCol="0"/>
          <a:lstStyle>
            <a:lvl1pPr algn="r">
              <a:defRPr sz="1200"/>
            </a:lvl1pPr>
          </a:lstStyle>
          <a:p>
            <a:fld id="{6B6D0D8D-FEC3-4E08-AD9D-208726AB95AF}" type="datetimeFigureOut">
              <a:rPr lang="en-US" smtClean="0"/>
              <a:t>8/22/2017</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89"/>
            <a:ext cx="5608320" cy="4183380"/>
          </a:xfrm>
          <a:prstGeom prst="rect">
            <a:avLst/>
          </a:prstGeom>
        </p:spPr>
        <p:txBody>
          <a:bodyPr vert="horz" lIns="93170" tIns="46585" rIns="93170" bIns="465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7"/>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70" tIns="46585" rIns="93170" bIns="46585" rtlCol="0" anchor="b"/>
          <a:lstStyle>
            <a:lvl1pPr algn="r">
              <a:defRPr sz="1200"/>
            </a:lvl1pPr>
          </a:lstStyle>
          <a:p>
            <a:fld id="{57BB548B-7504-45D1-90E8-7D060A9A16B2}" type="slidenum">
              <a:rPr lang="en-US" smtClean="0"/>
              <a:t>‹#›</a:t>
            </a:fld>
            <a:endParaRPr lang="en-US"/>
          </a:p>
        </p:txBody>
      </p:sp>
    </p:spTree>
    <p:extLst>
      <p:ext uri="{BB962C8B-B14F-4D97-AF65-F5344CB8AC3E}">
        <p14:creationId xmlns:p14="http://schemas.microsoft.com/office/powerpoint/2010/main" val="11276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a:t>
            </a:fld>
            <a:endParaRPr lang="en-US"/>
          </a:p>
        </p:txBody>
      </p:sp>
    </p:spTree>
    <p:extLst>
      <p:ext uri="{BB962C8B-B14F-4D97-AF65-F5344CB8AC3E}">
        <p14:creationId xmlns:p14="http://schemas.microsoft.com/office/powerpoint/2010/main" val="266260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10</a:t>
            </a:fld>
            <a:endParaRPr lang="en-US"/>
          </a:p>
        </p:txBody>
      </p:sp>
    </p:spTree>
    <p:extLst>
      <p:ext uri="{BB962C8B-B14F-4D97-AF65-F5344CB8AC3E}">
        <p14:creationId xmlns:p14="http://schemas.microsoft.com/office/powerpoint/2010/main" val="50810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11</a:t>
            </a:fld>
            <a:endParaRPr lang="en-US"/>
          </a:p>
        </p:txBody>
      </p:sp>
    </p:spTree>
    <p:extLst>
      <p:ext uri="{BB962C8B-B14F-4D97-AF65-F5344CB8AC3E}">
        <p14:creationId xmlns:p14="http://schemas.microsoft.com/office/powerpoint/2010/main" val="278062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12</a:t>
            </a:fld>
            <a:endParaRPr lang="en-US"/>
          </a:p>
        </p:txBody>
      </p:sp>
    </p:spTree>
    <p:extLst>
      <p:ext uri="{BB962C8B-B14F-4D97-AF65-F5344CB8AC3E}">
        <p14:creationId xmlns:p14="http://schemas.microsoft.com/office/powerpoint/2010/main" val="24901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13</a:t>
            </a:fld>
            <a:endParaRPr lang="en-US"/>
          </a:p>
        </p:txBody>
      </p:sp>
    </p:spTree>
    <p:extLst>
      <p:ext uri="{BB962C8B-B14F-4D97-AF65-F5344CB8AC3E}">
        <p14:creationId xmlns:p14="http://schemas.microsoft.com/office/powerpoint/2010/main" val="92346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14</a:t>
            </a:fld>
            <a:endParaRPr lang="en-US"/>
          </a:p>
        </p:txBody>
      </p:sp>
    </p:spTree>
    <p:extLst>
      <p:ext uri="{BB962C8B-B14F-4D97-AF65-F5344CB8AC3E}">
        <p14:creationId xmlns:p14="http://schemas.microsoft.com/office/powerpoint/2010/main" val="324964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15</a:t>
            </a:fld>
            <a:endParaRPr lang="en-US"/>
          </a:p>
        </p:txBody>
      </p:sp>
    </p:spTree>
    <p:extLst>
      <p:ext uri="{BB962C8B-B14F-4D97-AF65-F5344CB8AC3E}">
        <p14:creationId xmlns:p14="http://schemas.microsoft.com/office/powerpoint/2010/main" val="1229322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One of the reasons</a:t>
            </a:r>
            <a:r>
              <a:rPr lang="en-US" sz="1600" baseline="0" dirty="0" smtClean="0"/>
              <a:t> we have public meetings is to help find any evidence that may lead to a different conclusion, as to where the boundary lines were historically. Well 3 days after sending letters SC Geodetic received an email, someone had found the County Monument in Four Holes Swamp. I went to meet the hunters who lease the land from the Audubon Society and they led me to where they had found the monument. It had since been moved to the museum in St. George. I took positioned the location on State Plane Coordinates and proceeded to the museum. It turned out that the monument appears to be an old Mile Marker of some sort, but it was very close to where the county line should be in Four Holes Swamp within about 500 feet. Colleton County is etched on 3 sides and a number 8 is etched on one side.</a:t>
            </a:r>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16</a:t>
            </a:fld>
            <a:endParaRPr lang="en-US">
              <a:solidFill>
                <a:prstClr val="black"/>
              </a:solidFill>
              <a:latin typeface="Calibri"/>
            </a:endParaRPr>
          </a:p>
        </p:txBody>
      </p:sp>
    </p:spTree>
    <p:extLst>
      <p:ext uri="{BB962C8B-B14F-4D97-AF65-F5344CB8AC3E}">
        <p14:creationId xmlns:p14="http://schemas.microsoft.com/office/powerpoint/2010/main" val="2640838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17</a:t>
            </a:fld>
            <a:endParaRPr lang="en-US">
              <a:solidFill>
                <a:prstClr val="black"/>
              </a:solidFill>
              <a:latin typeface="Calibri"/>
            </a:endParaRPr>
          </a:p>
        </p:txBody>
      </p:sp>
    </p:spTree>
    <p:extLst>
      <p:ext uri="{BB962C8B-B14F-4D97-AF65-F5344CB8AC3E}">
        <p14:creationId xmlns:p14="http://schemas.microsoft.com/office/powerpoint/2010/main" val="2843301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18</a:t>
            </a:fld>
            <a:endParaRPr lang="en-US" dirty="0"/>
          </a:p>
        </p:txBody>
      </p:sp>
    </p:spTree>
    <p:extLst>
      <p:ext uri="{BB962C8B-B14F-4D97-AF65-F5344CB8AC3E}">
        <p14:creationId xmlns:p14="http://schemas.microsoft.com/office/powerpoint/2010/main" val="4119583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19</a:t>
            </a:fld>
            <a:endParaRPr lang="en-US" dirty="0"/>
          </a:p>
        </p:txBody>
      </p:sp>
    </p:spTree>
    <p:extLst>
      <p:ext uri="{BB962C8B-B14F-4D97-AF65-F5344CB8AC3E}">
        <p14:creationId xmlns:p14="http://schemas.microsoft.com/office/powerpoint/2010/main" val="8049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50" dirty="0"/>
          </a:p>
        </p:txBody>
      </p:sp>
      <p:sp>
        <p:nvSpPr>
          <p:cNvPr id="4" name="Slide Number Placeholder 3"/>
          <p:cNvSpPr>
            <a:spLocks noGrp="1"/>
          </p:cNvSpPr>
          <p:nvPr>
            <p:ph type="sldNum" sz="quarter" idx="10"/>
          </p:nvPr>
        </p:nvSpPr>
        <p:spPr/>
        <p:txBody>
          <a:bodyPr/>
          <a:lstStyle/>
          <a:p>
            <a:fld id="{EA9AEB71-1924-45C2-9588-4C4AC5458F8D}" type="slidenum">
              <a:rPr lang="en-US" smtClean="0"/>
              <a:t>2</a:t>
            </a:fld>
            <a:endParaRPr lang="en-US" dirty="0"/>
          </a:p>
        </p:txBody>
      </p:sp>
    </p:spTree>
    <p:extLst>
      <p:ext uri="{BB962C8B-B14F-4D97-AF65-F5344CB8AC3E}">
        <p14:creationId xmlns:p14="http://schemas.microsoft.com/office/powerpoint/2010/main" val="3982300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20</a:t>
            </a:fld>
            <a:endParaRPr lang="en-US" dirty="0"/>
          </a:p>
        </p:txBody>
      </p:sp>
    </p:spTree>
    <p:extLst>
      <p:ext uri="{BB962C8B-B14F-4D97-AF65-F5344CB8AC3E}">
        <p14:creationId xmlns:p14="http://schemas.microsoft.com/office/powerpoint/2010/main" val="2062995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21</a:t>
            </a:fld>
            <a:endParaRPr lang="en-US" dirty="0"/>
          </a:p>
        </p:txBody>
      </p:sp>
    </p:spTree>
    <p:extLst>
      <p:ext uri="{BB962C8B-B14F-4D97-AF65-F5344CB8AC3E}">
        <p14:creationId xmlns:p14="http://schemas.microsoft.com/office/powerpoint/2010/main" val="351170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3</a:t>
            </a:fld>
            <a:endParaRPr lang="en-US" dirty="0"/>
          </a:p>
        </p:txBody>
      </p:sp>
    </p:spTree>
    <p:extLst>
      <p:ext uri="{BB962C8B-B14F-4D97-AF65-F5344CB8AC3E}">
        <p14:creationId xmlns:p14="http://schemas.microsoft.com/office/powerpoint/2010/main" val="2656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4</a:t>
            </a:fld>
            <a:endParaRPr lang="en-US">
              <a:solidFill>
                <a:prstClr val="black"/>
              </a:solidFill>
              <a:latin typeface="Calibri"/>
            </a:endParaRPr>
          </a:p>
        </p:txBody>
      </p:sp>
    </p:spTree>
    <p:extLst>
      <p:ext uri="{BB962C8B-B14F-4D97-AF65-F5344CB8AC3E}">
        <p14:creationId xmlns:p14="http://schemas.microsoft.com/office/powerpoint/2010/main" val="272741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5</a:t>
            </a:fld>
            <a:endParaRPr lang="en-US" dirty="0"/>
          </a:p>
        </p:txBody>
      </p:sp>
    </p:spTree>
    <p:extLst>
      <p:ext uri="{BB962C8B-B14F-4D97-AF65-F5344CB8AC3E}">
        <p14:creationId xmlns:p14="http://schemas.microsoft.com/office/powerpoint/2010/main" val="2628626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6</a:t>
            </a:fld>
            <a:endParaRPr lang="en-US" dirty="0"/>
          </a:p>
        </p:txBody>
      </p:sp>
    </p:spTree>
    <p:extLst>
      <p:ext uri="{BB962C8B-B14F-4D97-AF65-F5344CB8AC3E}">
        <p14:creationId xmlns:p14="http://schemas.microsoft.com/office/powerpoint/2010/main" val="40790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7</a:t>
            </a:fld>
            <a:endParaRPr lang="en-US"/>
          </a:p>
        </p:txBody>
      </p:sp>
    </p:spTree>
    <p:extLst>
      <p:ext uri="{BB962C8B-B14F-4D97-AF65-F5344CB8AC3E}">
        <p14:creationId xmlns:p14="http://schemas.microsoft.com/office/powerpoint/2010/main" val="84327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8</a:t>
            </a:fld>
            <a:endParaRPr lang="en-US"/>
          </a:p>
        </p:txBody>
      </p:sp>
    </p:spTree>
    <p:extLst>
      <p:ext uri="{BB962C8B-B14F-4D97-AF65-F5344CB8AC3E}">
        <p14:creationId xmlns:p14="http://schemas.microsoft.com/office/powerpoint/2010/main" val="1865526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smtClean="0"/>
          </a:p>
        </p:txBody>
      </p:sp>
      <p:sp>
        <p:nvSpPr>
          <p:cNvPr id="4" name="Slide Number Placeholder 3"/>
          <p:cNvSpPr>
            <a:spLocks noGrp="1"/>
          </p:cNvSpPr>
          <p:nvPr>
            <p:ph type="sldNum" sz="quarter" idx="10"/>
          </p:nvPr>
        </p:nvSpPr>
        <p:spPr/>
        <p:txBody>
          <a:bodyPr/>
          <a:lstStyle/>
          <a:p>
            <a:fld id="{57BB548B-7504-45D1-90E8-7D060A9A16B2}" type="slidenum">
              <a:rPr lang="en-US" smtClean="0"/>
              <a:t>9</a:t>
            </a:fld>
            <a:endParaRPr lang="en-US"/>
          </a:p>
        </p:txBody>
      </p:sp>
    </p:spTree>
    <p:extLst>
      <p:ext uri="{BB962C8B-B14F-4D97-AF65-F5344CB8AC3E}">
        <p14:creationId xmlns:p14="http://schemas.microsoft.com/office/powerpoint/2010/main" val="434696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4CA419A-375B-4FAB-8017-B02787262F3B}" type="datetimeFigureOut">
              <a:rPr lang="en-US" smtClean="0"/>
              <a:t>8/22/2017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CA419A-375B-4FAB-8017-B02787262F3B}" type="datetimeFigureOut">
              <a:rPr lang="en-US" smtClean="0"/>
              <a:t>8/22/2017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CA419A-375B-4FAB-8017-B02787262F3B}" type="datetimeFigureOut">
              <a:rPr lang="en-US" smtClean="0"/>
              <a:t>8/22/2017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CA419A-375B-4FAB-8017-B02787262F3B}" type="datetimeFigureOut">
              <a:rPr lang="en-US" smtClean="0"/>
              <a:t>8/22/2017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419A-375B-4FAB-8017-B02787262F3B}" type="datetimeFigureOut">
              <a:rPr lang="en-US" smtClean="0"/>
              <a:t>8/22/2017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CA419A-375B-4FAB-8017-B02787262F3B}" type="datetimeFigureOut">
              <a:rPr lang="en-US" smtClean="0"/>
              <a:t>8/22/2017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2418015-25FE-4034-9C5F-DAA303A4C87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CA419A-375B-4FAB-8017-B02787262F3B}" type="datetimeFigureOut">
              <a:rPr lang="en-US" smtClean="0"/>
              <a:t>8/22/2017</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418015-25FE-4034-9C5F-DAA303A4C87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950198"/>
            <a:ext cx="6876047" cy="950948"/>
          </a:xfrm>
        </p:spPr>
        <p:style>
          <a:lnRef idx="2">
            <a:schemeClr val="dk1"/>
          </a:lnRef>
          <a:fillRef idx="1">
            <a:schemeClr val="lt1"/>
          </a:fillRef>
          <a:effectRef idx="0">
            <a:schemeClr val="dk1"/>
          </a:effectRef>
          <a:fontRef idx="minor">
            <a:schemeClr val="dk1"/>
          </a:fontRef>
        </p:style>
        <p:txBody>
          <a:bodyPr>
            <a:noAutofit/>
          </a:bodyPr>
          <a:lstStyle/>
          <a:p>
            <a:pPr algn="ctr"/>
            <a:r>
              <a:rPr lang="en-US" sz="3200" dirty="0" smtClean="0">
                <a:solidFill>
                  <a:schemeClr val="tx1"/>
                </a:solidFill>
              </a:rPr>
              <a:t>BERKELEY/DORCHESTER </a:t>
            </a:r>
            <a:br>
              <a:rPr lang="en-US" sz="3200" dirty="0" smtClean="0">
                <a:solidFill>
                  <a:schemeClr val="tx1"/>
                </a:solidFill>
              </a:rPr>
            </a:br>
            <a:r>
              <a:rPr lang="en-US" sz="3200" dirty="0" smtClean="0">
                <a:solidFill>
                  <a:schemeClr val="tx1"/>
                </a:solidFill>
              </a:rPr>
              <a:t>COUNTY LINE RE-ESTABLISHMENT</a:t>
            </a:r>
            <a:endParaRPr lang="en-US" sz="3200" dirty="0">
              <a:solidFill>
                <a:schemeClr val="tx1"/>
              </a:solidFill>
            </a:endParaRPr>
          </a:p>
        </p:txBody>
      </p:sp>
      <p:sp>
        <p:nvSpPr>
          <p:cNvPr id="3" name="Content Placeholder 2"/>
          <p:cNvSpPr>
            <a:spLocks noGrp="1"/>
          </p:cNvSpPr>
          <p:nvPr>
            <p:ph idx="1"/>
          </p:nvPr>
        </p:nvSpPr>
        <p:spPr>
          <a:xfrm>
            <a:off x="6864045" y="6084801"/>
            <a:ext cx="1670355" cy="468399"/>
          </a:xfrm>
          <a:solidFill>
            <a:schemeClr val="bg1"/>
          </a:solidFill>
        </p:spPr>
        <p:txBody>
          <a:bodyPr>
            <a:normAutofit lnSpcReduction="10000"/>
          </a:bodyPr>
          <a:lstStyle/>
          <a:p>
            <a:pPr marL="0" indent="0" algn="ctr">
              <a:buNone/>
            </a:pPr>
            <a:r>
              <a:rPr lang="en-US" dirty="0" smtClean="0"/>
              <a:t>1988-2017</a:t>
            </a:r>
            <a:endParaRPr lang="en-US"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ubtitle 2"/>
          <p:cNvSpPr txBox="1">
            <a:spLocks/>
          </p:cNvSpPr>
          <p:nvPr/>
        </p:nvSpPr>
        <p:spPr>
          <a:xfrm>
            <a:off x="152400" y="5038428"/>
            <a:ext cx="2819399" cy="1137503"/>
          </a:xfrm>
          <a:prstGeom prst="rect">
            <a:avLst/>
          </a:prstGeom>
          <a:solidFill>
            <a:schemeClr val="bg1"/>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t>David Ballard, PLS</a:t>
            </a:r>
          </a:p>
          <a:p>
            <a:pPr marL="0" indent="0">
              <a:buNone/>
            </a:pPr>
            <a:r>
              <a:rPr lang="en-US" sz="1800" dirty="0" smtClean="0"/>
              <a:t>Revenue and Fiscal Affairs</a:t>
            </a:r>
          </a:p>
          <a:p>
            <a:pPr marL="0" indent="0">
              <a:buNone/>
            </a:pPr>
            <a:r>
              <a:rPr lang="en-US" sz="1800" dirty="0" smtClean="0"/>
              <a:t>Geodetic Survey  </a:t>
            </a:r>
            <a:endParaRPr lang="en-US" sz="1800" dirty="0"/>
          </a:p>
        </p:txBody>
      </p:sp>
    </p:spTree>
    <p:extLst>
      <p:ext uri="{BB962C8B-B14F-4D97-AF65-F5344CB8AC3E}">
        <p14:creationId xmlns:p14="http://schemas.microsoft.com/office/powerpoint/2010/main" val="330355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SC CODE of LAW</a:t>
            </a:r>
            <a:endParaRPr lang="en-US" sz="3200" dirty="0">
              <a:solidFill>
                <a:schemeClr val="tx1"/>
              </a:solidFill>
            </a:endParaRPr>
          </a:p>
        </p:txBody>
      </p:sp>
      <p:sp>
        <p:nvSpPr>
          <p:cNvPr id="6" name="Content Placeholder 2"/>
          <p:cNvSpPr txBox="1">
            <a:spLocks/>
          </p:cNvSpPr>
          <p:nvPr/>
        </p:nvSpPr>
        <p:spPr>
          <a:xfrm>
            <a:off x="685800" y="3962400"/>
            <a:ext cx="7886700" cy="2286000"/>
          </a:xfrm>
          <a:prstGeom prst="rect">
            <a:avLst/>
          </a:prstGeom>
        </p:spPr>
        <p:txBody>
          <a:bodyPr vert="horz" tIns="0">
            <a:normAutofit fontScale="925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The Revised Statutes of the State of South Carolina:</a:t>
            </a:r>
          </a:p>
          <a:p>
            <a:pPr marL="0" indent="0">
              <a:buNone/>
            </a:pPr>
            <a:r>
              <a:rPr lang="en-US" dirty="0" smtClean="0"/>
              <a:t>-Title V, Chapter XIII, Section 414, p. 140:</a:t>
            </a:r>
          </a:p>
          <a:p>
            <a:pPr marL="0" indent="0">
              <a:buNone/>
            </a:pPr>
            <a:r>
              <a:rPr lang="en-US" dirty="0" smtClean="0"/>
              <a:t>“…then </a:t>
            </a:r>
            <a:r>
              <a:rPr lang="en-US" dirty="0"/>
              <a:t>by a straight line drawn from Windsor Hill (north </a:t>
            </a:r>
            <a:r>
              <a:rPr lang="en-US" dirty="0" smtClean="0"/>
              <a:t>49° </a:t>
            </a:r>
            <a:r>
              <a:rPr lang="en-US" dirty="0"/>
              <a:t>west) to Four Hole Swamp, three-quarters of a mile above Four Hole Bridge, near Harley's</a:t>
            </a:r>
            <a:r>
              <a:rPr lang="en-US" dirty="0" smtClean="0"/>
              <a:t>…”</a:t>
            </a:r>
          </a:p>
        </p:txBody>
      </p:sp>
      <p:sp>
        <p:nvSpPr>
          <p:cNvPr id="7" name="Content Placeholder 2"/>
          <p:cNvSpPr txBox="1">
            <a:spLocks/>
          </p:cNvSpPr>
          <p:nvPr/>
        </p:nvSpPr>
        <p:spPr>
          <a:xfrm>
            <a:off x="781049" y="1752601"/>
            <a:ext cx="7886700" cy="22860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-Section 4-3-200. Dorchester County. “…the intersection of the run of said swamp with the old county line between Colleton and Berkeley Counties;…”</a:t>
            </a:r>
          </a:p>
        </p:txBody>
      </p:sp>
    </p:spTree>
    <p:extLst>
      <p:ext uri="{BB962C8B-B14F-4D97-AF65-F5344CB8AC3E}">
        <p14:creationId xmlns:p14="http://schemas.microsoft.com/office/powerpoint/2010/main" val="195970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36779" y="3056738"/>
            <a:ext cx="2859449" cy="2714717"/>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SC CODE of LAW</a:t>
            </a:r>
            <a:endParaRPr lang="en-US" sz="3200" dirty="0">
              <a:solidFill>
                <a:schemeClr val="tx1"/>
              </a:solidFill>
            </a:endParaRPr>
          </a:p>
        </p:txBody>
      </p:sp>
      <p:sp>
        <p:nvSpPr>
          <p:cNvPr id="6" name="Content Placeholder 2"/>
          <p:cNvSpPr txBox="1">
            <a:spLocks/>
          </p:cNvSpPr>
          <p:nvPr/>
        </p:nvSpPr>
        <p:spPr>
          <a:xfrm>
            <a:off x="400050" y="1394283"/>
            <a:ext cx="7886700" cy="1676400"/>
          </a:xfrm>
          <a:prstGeom prst="rect">
            <a:avLst/>
          </a:prstGeom>
        </p:spPr>
        <p:txBody>
          <a:bodyPr vert="horz" tIns="0">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“…then </a:t>
            </a:r>
            <a:r>
              <a:rPr lang="en-US" dirty="0"/>
              <a:t>by a straight line drawn from Windsor Hill (north </a:t>
            </a:r>
            <a:r>
              <a:rPr lang="en-US" dirty="0" smtClean="0"/>
              <a:t>49° </a:t>
            </a:r>
            <a:r>
              <a:rPr lang="en-US" dirty="0"/>
              <a:t>west) to Four Hole Swamp, three-quarters of a mile above Four Hole Bridge, near Harley's</a:t>
            </a:r>
            <a:r>
              <a:rPr lang="en-US" dirty="0" smtClean="0"/>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2590800"/>
            <a:ext cx="2943113" cy="233090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2845" y="4400496"/>
            <a:ext cx="3311934" cy="2217535"/>
          </a:xfrm>
          <a:prstGeom prst="rect">
            <a:avLst/>
          </a:prstGeom>
        </p:spPr>
      </p:pic>
      <p:sp>
        <p:nvSpPr>
          <p:cNvPr id="10" name="Content Placeholder 2"/>
          <p:cNvSpPr txBox="1">
            <a:spLocks/>
          </p:cNvSpPr>
          <p:nvPr/>
        </p:nvSpPr>
        <p:spPr>
          <a:xfrm>
            <a:off x="1143000" y="5502824"/>
            <a:ext cx="1719398" cy="194741"/>
          </a:xfrm>
          <a:prstGeom prst="rect">
            <a:avLst/>
          </a:prstGeom>
          <a:solidFill>
            <a:schemeClr val="bg1">
              <a:lumMod val="85000"/>
            </a:schemeClr>
          </a:solidFill>
        </p:spPr>
        <p:txBody>
          <a:bodyPr vert="horz" tIns="0">
            <a:no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000" dirty="0" smtClean="0"/>
              <a:t>Mills Atlas (Colleton)</a:t>
            </a:r>
          </a:p>
        </p:txBody>
      </p:sp>
      <p:sp>
        <p:nvSpPr>
          <p:cNvPr id="11" name="Content Placeholder 2"/>
          <p:cNvSpPr txBox="1">
            <a:spLocks/>
          </p:cNvSpPr>
          <p:nvPr/>
        </p:nvSpPr>
        <p:spPr>
          <a:xfrm>
            <a:off x="3929113" y="6375511"/>
            <a:ext cx="1719398" cy="194741"/>
          </a:xfrm>
          <a:prstGeom prst="rect">
            <a:avLst/>
          </a:prstGeom>
          <a:solidFill>
            <a:schemeClr val="bg1">
              <a:lumMod val="85000"/>
            </a:schemeClr>
          </a:solidFill>
        </p:spPr>
        <p:txBody>
          <a:bodyPr vert="horz" tIns="0">
            <a:no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000" dirty="0" smtClean="0"/>
              <a:t>Mills Atlas (Colleton)</a:t>
            </a:r>
          </a:p>
        </p:txBody>
      </p:sp>
      <p:sp>
        <p:nvSpPr>
          <p:cNvPr id="12" name="Content Placeholder 2"/>
          <p:cNvSpPr txBox="1">
            <a:spLocks/>
          </p:cNvSpPr>
          <p:nvPr/>
        </p:nvSpPr>
        <p:spPr>
          <a:xfrm>
            <a:off x="6706640" y="4726968"/>
            <a:ext cx="1827760" cy="194741"/>
          </a:xfrm>
          <a:prstGeom prst="rect">
            <a:avLst/>
          </a:prstGeom>
          <a:solidFill>
            <a:schemeClr val="bg1">
              <a:lumMod val="85000"/>
            </a:schemeClr>
          </a:solidFill>
        </p:spPr>
        <p:txBody>
          <a:bodyPr vert="horz" tIns="0">
            <a:no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900" dirty="0" smtClean="0"/>
              <a:t>Plat Showing Old Road Location</a:t>
            </a:r>
          </a:p>
        </p:txBody>
      </p:sp>
    </p:spTree>
    <p:extLst>
      <p:ext uri="{BB962C8B-B14F-4D97-AF65-F5344CB8AC3E}">
        <p14:creationId xmlns:p14="http://schemas.microsoft.com/office/powerpoint/2010/main" val="202606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600200"/>
            <a:ext cx="3886200" cy="3689499"/>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618827"/>
            <a:ext cx="4296835" cy="3689499"/>
          </a:xfrm>
          <a:prstGeom prst="rect">
            <a:avLst/>
          </a:prstGeom>
        </p:spPr>
      </p:pic>
      <p:sp>
        <p:nvSpPr>
          <p:cNvPr id="10"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MILL’S ATLAS of 1825</a:t>
            </a:r>
            <a:endParaRPr lang="en-US" sz="3200" dirty="0">
              <a:solidFill>
                <a:schemeClr val="tx1"/>
              </a:solidFill>
            </a:endParaRPr>
          </a:p>
        </p:txBody>
      </p:sp>
      <p:sp>
        <p:nvSpPr>
          <p:cNvPr id="11" name="Content Placeholder 2"/>
          <p:cNvSpPr txBox="1">
            <a:spLocks/>
          </p:cNvSpPr>
          <p:nvPr/>
        </p:nvSpPr>
        <p:spPr>
          <a:xfrm>
            <a:off x="1479863" y="4953000"/>
            <a:ext cx="1719398" cy="194741"/>
          </a:xfrm>
          <a:prstGeom prst="rect">
            <a:avLst/>
          </a:prstGeom>
          <a:solidFill>
            <a:schemeClr val="bg1">
              <a:lumMod val="85000"/>
            </a:schemeClr>
          </a:solidFill>
        </p:spPr>
        <p:txBody>
          <a:bodyPr vert="horz" tIns="0">
            <a:no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000" dirty="0" smtClean="0"/>
              <a:t>Mills Atlas (Colleton)</a:t>
            </a:r>
          </a:p>
        </p:txBody>
      </p:sp>
      <p:sp>
        <p:nvSpPr>
          <p:cNvPr id="12" name="Content Placeholder 2"/>
          <p:cNvSpPr txBox="1">
            <a:spLocks/>
          </p:cNvSpPr>
          <p:nvPr/>
        </p:nvSpPr>
        <p:spPr>
          <a:xfrm>
            <a:off x="5860718" y="4883385"/>
            <a:ext cx="1719398" cy="194741"/>
          </a:xfrm>
          <a:prstGeom prst="rect">
            <a:avLst/>
          </a:prstGeom>
          <a:solidFill>
            <a:schemeClr val="bg1">
              <a:lumMod val="85000"/>
            </a:schemeClr>
          </a:solidFill>
        </p:spPr>
        <p:txBody>
          <a:bodyPr vert="horz" tIns="0">
            <a:no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000" dirty="0" smtClean="0"/>
              <a:t>Mills Atlas (Charleston)</a:t>
            </a:r>
          </a:p>
        </p:txBody>
      </p:sp>
    </p:spTree>
    <p:extLst>
      <p:ext uri="{BB962C8B-B14F-4D97-AF65-F5344CB8AC3E}">
        <p14:creationId xmlns:p14="http://schemas.microsoft.com/office/powerpoint/2010/main" val="260570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1982 COUNTY LINE SURVEY</a:t>
            </a:r>
            <a:endParaRPr lang="en-US" sz="3200" dirty="0">
              <a:solidFill>
                <a:schemeClr val="tx1"/>
              </a:solidFill>
            </a:endParaRPr>
          </a:p>
        </p:txBody>
      </p:sp>
      <p:pic>
        <p:nvPicPr>
          <p:cNvPr id="4" name="Content Placeholder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33400" y="1371600"/>
            <a:ext cx="8229600" cy="4827255"/>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1600827"/>
            <a:ext cx="3276599" cy="4368799"/>
          </a:xfrm>
          <a:prstGeom prst="rect">
            <a:avLst/>
          </a:prstGeom>
        </p:spPr>
      </p:pic>
    </p:spTree>
    <p:extLst>
      <p:ext uri="{BB962C8B-B14F-4D97-AF65-F5344CB8AC3E}">
        <p14:creationId xmlns:p14="http://schemas.microsoft.com/office/powerpoint/2010/main" val="235625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PORTION of BERKELEY</a:t>
            </a:r>
            <a:endParaRPr lang="en-US" sz="3200" dirty="0">
              <a:solidFill>
                <a:schemeClr val="tx1"/>
              </a:solidFill>
            </a:endParaRPr>
          </a:p>
        </p:txBody>
      </p:sp>
      <p:pic>
        <p:nvPicPr>
          <p:cNvPr id="3" name="Content Placeholder 2"/>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561543" y="1524000"/>
            <a:ext cx="4020911" cy="4572000"/>
          </a:xfrm>
        </p:spPr>
      </p:pic>
      <p:cxnSp>
        <p:nvCxnSpPr>
          <p:cNvPr id="6" name="Straight Connector 5"/>
          <p:cNvCxnSpPr/>
          <p:nvPr/>
        </p:nvCxnSpPr>
        <p:spPr>
          <a:xfrm>
            <a:off x="2561543" y="2133600"/>
            <a:ext cx="1447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0564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133600" y="775816"/>
            <a:ext cx="5148696"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1900 Dorchester County Map</a:t>
            </a:r>
            <a:endParaRPr lang="en-US" sz="3200" dirty="0">
              <a:solidFill>
                <a:schemeClr val="tx1"/>
              </a:solidFill>
            </a:endParaRP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320765" y="1611399"/>
            <a:ext cx="2828181" cy="4572000"/>
          </a:xfrm>
        </p:spPr>
      </p:pic>
      <p:cxnSp>
        <p:nvCxnSpPr>
          <p:cNvPr id="6" name="Straight Connector 5"/>
          <p:cNvCxnSpPr/>
          <p:nvPr/>
        </p:nvCxnSpPr>
        <p:spPr>
          <a:xfrm>
            <a:off x="2561543" y="2133600"/>
            <a:ext cx="1447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21917"/>
            <a:ext cx="3991480" cy="5150965"/>
          </a:xfrm>
          <a:prstGeom prst="rect">
            <a:avLst/>
          </a:prstGeom>
        </p:spPr>
      </p:pic>
    </p:spTree>
    <p:extLst>
      <p:ext uri="{BB962C8B-B14F-4D97-AF65-F5344CB8AC3E}">
        <p14:creationId xmlns:p14="http://schemas.microsoft.com/office/powerpoint/2010/main" val="18089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081218"/>
            <a:ext cx="7886700" cy="511709"/>
          </a:xfrm>
        </p:spPr>
        <p:txBody>
          <a:bodyPr>
            <a:normAutofit fontScale="90000"/>
          </a:bodyPr>
          <a:lstStyle/>
          <a:p>
            <a:pPr algn="ctr"/>
            <a:r>
              <a:rPr lang="en-US" sz="3675" dirty="0" smtClean="0">
                <a:solidFill>
                  <a:schemeClr val="tx1"/>
                </a:solidFill>
              </a:rPr>
              <a:t>Monument</a:t>
            </a:r>
            <a:endParaRPr lang="en-US" sz="3675"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05000"/>
            <a:ext cx="3886200" cy="2913658"/>
          </a:xfrm>
          <a:prstGeom prst="rect">
            <a:avLst/>
          </a:prstGeom>
        </p:spPr>
      </p:pic>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00600" y="3200400"/>
            <a:ext cx="3963750" cy="2971800"/>
          </a:xfrm>
        </p:spPr>
      </p:pic>
    </p:spTree>
    <p:extLst>
      <p:ext uri="{BB962C8B-B14F-4D97-AF65-F5344CB8AC3E}">
        <p14:creationId xmlns:p14="http://schemas.microsoft.com/office/powerpoint/2010/main" val="737253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753714"/>
            <a:ext cx="7886700" cy="511709"/>
          </a:xfrm>
        </p:spPr>
        <p:txBody>
          <a:bodyPr>
            <a:normAutofit fontScale="90000"/>
          </a:bodyPr>
          <a:lstStyle/>
          <a:p>
            <a:pPr algn="ctr"/>
            <a:r>
              <a:rPr lang="en-US" sz="3675" dirty="0" smtClean="0">
                <a:solidFill>
                  <a:schemeClr val="tx1"/>
                </a:solidFill>
              </a:rPr>
              <a:t>Plat of Survey (Draft)</a:t>
            </a:r>
            <a:endParaRPr lang="en-US" sz="3675"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1262036"/>
            <a:ext cx="8458200" cy="5595963"/>
          </a:xfrm>
          <a:prstGeom prst="rect">
            <a:avLst/>
          </a:prstGeom>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171890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18</a:t>
            </a:fld>
            <a:endParaRPr lang="en-US" dirty="0"/>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a:t>
            </a:r>
            <a:r>
              <a:rPr lang="en-US" sz="2400" dirty="0" smtClean="0">
                <a:solidFill>
                  <a:schemeClr val="bg1"/>
                </a:solidFill>
              </a:rPr>
              <a:t>of </a:t>
            </a:r>
            <a:r>
              <a:rPr lang="en-US" sz="2400" dirty="0">
                <a:solidFill>
                  <a:schemeClr val="bg1"/>
                </a:solidFill>
              </a:rPr>
              <a:t>2014</a:t>
            </a:r>
            <a:r>
              <a:rPr lang="en-US" dirty="0" smtClean="0">
                <a:solidFill>
                  <a:schemeClr val="bg1"/>
                </a:solidFill>
              </a:rPr>
              <a:t>	</a:t>
            </a:r>
            <a:endParaRPr lang="en-US" dirty="0">
              <a:solidFill>
                <a:schemeClr val="bg1"/>
              </a:solidFill>
            </a:endParaRPr>
          </a:p>
        </p:txBody>
      </p:sp>
      <p:sp>
        <p:nvSpPr>
          <p:cNvPr id="6" name="Title 1"/>
          <p:cNvSpPr txBox="1">
            <a:spLocks/>
          </p:cNvSpPr>
          <p:nvPr/>
        </p:nvSpPr>
        <p:spPr>
          <a:xfrm>
            <a:off x="1485900" y="440639"/>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890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smtClean="0"/>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19</a:t>
            </a:fld>
            <a:endParaRPr lang="en-US" dirty="0"/>
          </a:p>
        </p:txBody>
      </p:sp>
      <p:sp>
        <p:nvSpPr>
          <p:cNvPr id="2" name="Title 1"/>
          <p:cNvSpPr>
            <a:spLocks noGrp="1"/>
          </p:cNvSpPr>
          <p:nvPr>
            <p:ph type="title"/>
          </p:nvPr>
        </p:nvSpPr>
        <p:spPr>
          <a:xfrm>
            <a:off x="1485900" y="469106"/>
            <a:ext cx="6172200" cy="857250"/>
          </a:xfrm>
        </p:spPr>
        <p:txBody>
          <a:bodyPr/>
          <a:lstStyle/>
          <a:p>
            <a:r>
              <a:rPr lang="en-US" sz="2400" dirty="0">
                <a:solidFill>
                  <a:schemeClr val="tx1"/>
                </a:solidFill>
              </a:rPr>
              <a:t>Act 262 of 2014</a:t>
            </a:r>
            <a:r>
              <a:rPr lang="en-US" dirty="0" smtClean="0">
                <a:solidFill>
                  <a:schemeClr val="tx1"/>
                </a:solidFill>
              </a:rPr>
              <a:t>	</a:t>
            </a:r>
            <a:endParaRPr lang="en-US" dirty="0">
              <a:solidFill>
                <a:schemeClr val="tx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640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9"/>
            <a:ext cx="8005572" cy="3263504"/>
          </a:xfrm>
        </p:spPr>
        <p:txBody>
          <a:bodyPr>
            <a:normAutofit fontScale="70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smtClean="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descriptions</a:t>
            </a:r>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fld id="{71BD9442-7015-4E1E-A751-FB3645ED61D5}" type="slidenum">
              <a:rPr lang="en-US" smtClean="0"/>
              <a:t>2</a:t>
            </a:fld>
            <a:endParaRPr lang="en-US" dirty="0"/>
          </a:p>
        </p:txBody>
      </p:sp>
      <p:sp>
        <p:nvSpPr>
          <p:cNvPr id="2" name="Title 1"/>
          <p:cNvSpPr>
            <a:spLocks noGrp="1"/>
          </p:cNvSpPr>
          <p:nvPr>
            <p:ph type="title"/>
          </p:nvPr>
        </p:nvSpPr>
        <p:spPr>
          <a:xfrm>
            <a:off x="1485900" y="1257300"/>
            <a:ext cx="6172200" cy="834629"/>
          </a:xfrm>
        </p:spPr>
        <p:txBody>
          <a:bodyPr>
            <a:normAutofit fontScale="90000"/>
          </a:bodyPr>
          <a:lstStyle/>
          <a:p>
            <a:r>
              <a:rPr lang="en-US" dirty="0" smtClean="0">
                <a:solidFill>
                  <a:schemeClr val="tx1"/>
                </a:solidFill>
              </a:rPr>
              <a:t>SC Code of Law and Act </a:t>
            </a:r>
            <a:r>
              <a:rPr lang="en-US" dirty="0">
                <a:solidFill>
                  <a:schemeClr val="tx1"/>
                </a:solidFill>
              </a:rPr>
              <a:t>262 Of </a:t>
            </a:r>
            <a:r>
              <a:rPr lang="en-US" dirty="0" smtClean="0">
                <a:solidFill>
                  <a:schemeClr val="tx1"/>
                </a:solidFill>
              </a:rPr>
              <a:t>2014</a:t>
            </a:r>
            <a:endParaRPr lang="en-US" dirty="0">
              <a:solidFill>
                <a:schemeClr val="tx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01" y="5660231"/>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827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42" y="1409700"/>
            <a:ext cx="8909516" cy="943514"/>
          </a:xfrm>
        </p:spPr>
        <p:txBody>
          <a:bodyPr>
            <a:noAutofit/>
          </a:bodyPr>
          <a:lstStyle/>
          <a:p>
            <a:pPr algn="ctr"/>
            <a:r>
              <a:rPr lang="en-US" sz="4050" dirty="0" smtClean="0">
                <a:solidFill>
                  <a:schemeClr val="tx1"/>
                </a:solidFill>
              </a:rPr>
              <a:t>SIGNIFICANT IMPACTS</a:t>
            </a:r>
            <a:r>
              <a:rPr lang="en-US" sz="4050" dirty="0">
                <a:solidFill>
                  <a:schemeClr val="tx1"/>
                </a:solidFill>
              </a:rPr>
              <a:t>?</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20</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080347" y="2438400"/>
            <a:ext cx="6909661"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smtClean="0">
                <a:solidFill>
                  <a:schemeClr val="tx1"/>
                </a:solidFill>
                <a:effectLst/>
              </a:rPr>
              <a:t>A significant impact for this section of boundary has been defined as a residence, place of business, or a the majority of a parcel being found in a different county based on the re-established boundary.</a:t>
            </a:r>
            <a:endParaRPr lang="en-US" sz="1800" dirty="0">
              <a:solidFill>
                <a:schemeClr val="tx1"/>
              </a:solidFill>
            </a:endParaRPr>
          </a:p>
        </p:txBody>
      </p:sp>
      <p:sp>
        <p:nvSpPr>
          <p:cNvPr id="9" name="Title 1"/>
          <p:cNvSpPr txBox="1">
            <a:spLocks/>
          </p:cNvSpPr>
          <p:nvPr/>
        </p:nvSpPr>
        <p:spPr>
          <a:xfrm>
            <a:off x="609600" y="4038600"/>
            <a:ext cx="8077200" cy="14007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smtClean="0">
                <a:solidFill>
                  <a:schemeClr val="tx1"/>
                </a:solidFill>
                <a:effectLst/>
              </a:rPr>
              <a:t>Reviewed Over 500 Properties Along the nearly 10.5 Mile Section of Re-established Boundary:</a:t>
            </a:r>
          </a:p>
          <a:p>
            <a:pPr algn="ctr"/>
            <a:endParaRPr lang="en-US" sz="1800" dirty="0" smtClean="0">
              <a:solidFill>
                <a:schemeClr val="tx1"/>
              </a:solidFill>
              <a:effectLst/>
            </a:endParaRPr>
          </a:p>
          <a:p>
            <a:pPr algn="ctr"/>
            <a:endParaRPr lang="en-US" sz="1800" dirty="0">
              <a:solidFill>
                <a:schemeClr val="tx1"/>
              </a:solidFill>
              <a:effectLst/>
            </a:endParaRPr>
          </a:p>
          <a:p>
            <a:pPr algn="ctr"/>
            <a:r>
              <a:rPr lang="en-US" sz="1800" dirty="0" smtClean="0">
                <a:solidFill>
                  <a:schemeClr val="tx1"/>
                </a:solidFill>
                <a:effectLst/>
              </a:rPr>
              <a:t>Determined around 330 Significant Impacts</a:t>
            </a:r>
          </a:p>
        </p:txBody>
      </p:sp>
    </p:spTree>
    <p:extLst>
      <p:ext uri="{BB962C8B-B14F-4D97-AF65-F5344CB8AC3E}">
        <p14:creationId xmlns:p14="http://schemas.microsoft.com/office/powerpoint/2010/main" val="4168008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85" y="2514600"/>
            <a:ext cx="8909516" cy="943514"/>
          </a:xfrm>
        </p:spPr>
        <p:txBody>
          <a:bodyPr>
            <a:noAutofit/>
          </a:bodyPr>
          <a:lstStyle/>
          <a:p>
            <a:pPr algn="ctr"/>
            <a:r>
              <a:rPr lang="en-US" sz="4050" dirty="0">
                <a:solidFill>
                  <a:schemeClr val="tx1"/>
                </a:solidFill>
              </a:rPr>
              <a:t>QUESTIONS?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21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756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16919"/>
            <a:ext cx="7886700" cy="3234531"/>
          </a:xfrm>
        </p:spPr>
        <p:txBody>
          <a:bodyPr>
            <a:normAutofit lnSpcReduction="10000"/>
          </a:bodyPr>
          <a:lstStyle/>
          <a:p>
            <a:endParaRPr lang="en-US" dirty="0" smtClean="0"/>
          </a:p>
          <a:p>
            <a:r>
              <a:rPr lang="en-US" sz="1800" dirty="0"/>
              <a:t>Notify County Administrators in advance of planned work</a:t>
            </a:r>
          </a:p>
          <a:p>
            <a:r>
              <a:rPr lang="en-US" sz="1800" dirty="0"/>
              <a:t>Conduct historical research for documentary evidence of boundaries  </a:t>
            </a:r>
          </a:p>
          <a:p>
            <a:r>
              <a:rPr lang="en-US" sz="1800" dirty="0"/>
              <a:t>Perform field work to locate monuments and corroborating evidence and position on State Plane Coordinates</a:t>
            </a:r>
          </a:p>
          <a:p>
            <a:r>
              <a:rPr lang="en-US" sz="1800" dirty="0"/>
              <a:t>Share preliminary findings with county officials for impact analysis and to plan public meetings</a:t>
            </a:r>
          </a:p>
          <a:p>
            <a:r>
              <a:rPr lang="en-US" sz="1800" dirty="0"/>
              <a:t>Receive feedback and input from local officials and public</a:t>
            </a:r>
          </a:p>
          <a:p>
            <a:r>
              <a:rPr lang="en-US" sz="1800" dirty="0"/>
              <a:t>Review and update findings, as appropriate</a:t>
            </a:r>
          </a:p>
          <a:p>
            <a:r>
              <a:rPr lang="en-US" sz="1800" dirty="0"/>
              <a:t>Work to build cooperation with affected parties </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3</a:t>
            </a:fld>
            <a:endParaRPr lang="en-US" dirty="0"/>
          </a:p>
        </p:txBody>
      </p:sp>
      <p:sp>
        <p:nvSpPr>
          <p:cNvPr id="7" name="Title 1"/>
          <p:cNvSpPr txBox="1">
            <a:spLocks/>
          </p:cNvSpPr>
          <p:nvPr/>
        </p:nvSpPr>
        <p:spPr>
          <a:xfrm>
            <a:off x="1485900" y="1039255"/>
            <a:ext cx="6343650" cy="569110"/>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750" dirty="0">
                <a:solidFill>
                  <a:schemeClr val="tx1"/>
                </a:solidFill>
              </a:rPr>
              <a:t>Steps for Clarifying Boundaries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19849"/>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327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5" name="Title 4"/>
          <p:cNvSpPr>
            <a:spLocks noGrp="1"/>
          </p:cNvSpPr>
          <p:nvPr>
            <p:ph type="title"/>
          </p:nvPr>
        </p:nvSpPr>
        <p:spPr>
          <a:xfrm>
            <a:off x="628650" y="1081218"/>
            <a:ext cx="7886700" cy="511709"/>
          </a:xfrm>
        </p:spPr>
        <p:txBody>
          <a:bodyPr>
            <a:normAutofit fontScale="90000"/>
          </a:bodyPr>
          <a:lstStyle/>
          <a:p>
            <a:pPr algn="ctr"/>
            <a:r>
              <a:rPr lang="en-US" sz="3675" dirty="0">
                <a:solidFill>
                  <a:schemeClr val="tx1"/>
                </a:solidFill>
              </a:rPr>
              <a:t>Public Meeting Notification</a:t>
            </a:r>
          </a:p>
        </p:txBody>
      </p:sp>
    </p:spTree>
    <p:extLst>
      <p:ext uri="{BB962C8B-B14F-4D97-AF65-F5344CB8AC3E}">
        <p14:creationId xmlns:p14="http://schemas.microsoft.com/office/powerpoint/2010/main" val="1853867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sp>
        <p:nvSpPr>
          <p:cNvPr id="3" name="Slide Number Placeholder 2"/>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5</a:t>
            </a:fld>
            <a:endParaRPr lang="en-US" sz="1200" dirty="0">
              <a:solidFill>
                <a:srgbClr val="1F497D">
                  <a:shade val="90000"/>
                </a:srgbClr>
              </a:solidFill>
            </a:endParaRPr>
          </a:p>
        </p:txBody>
      </p:sp>
    </p:spTree>
    <p:extLst>
      <p:ext uri="{BB962C8B-B14F-4D97-AF65-F5344CB8AC3E}">
        <p14:creationId xmlns:p14="http://schemas.microsoft.com/office/powerpoint/2010/main" val="3192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smtClean="0">
                <a:solidFill>
                  <a:schemeClr val="tx1"/>
                </a:solidFill>
                <a:effectLst/>
              </a:rPr>
              <a:t>Scatter Gram of Differences</a:t>
            </a:r>
            <a:br>
              <a:rPr lang="en-US" sz="3600" dirty="0" smtClean="0">
                <a:solidFill>
                  <a:schemeClr val="tx1"/>
                </a:solidFill>
                <a:effectLst/>
              </a:rPr>
            </a:br>
            <a:r>
              <a:rPr lang="en-US" sz="3600" dirty="0" smtClean="0">
                <a:solidFill>
                  <a:schemeClr val="tx1"/>
                </a:solidFill>
                <a:effectLst/>
              </a:rPr>
              <a:t>Between Observations</a:t>
            </a:r>
            <a:r>
              <a:rPr lang="en-US" dirty="0" smtClean="0"/>
              <a:t/>
            </a:r>
            <a:br>
              <a:rPr lang="en-US" dirty="0" smtClean="0"/>
            </a:br>
            <a:r>
              <a:rPr lang="en-US" sz="1800" dirty="0" smtClean="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6</a:t>
            </a:fld>
            <a:endParaRPr lang="en-US" sz="1200" dirty="0">
              <a:solidFill>
                <a:srgbClr val="1F497D">
                  <a:shade val="90000"/>
                </a:srgbClr>
              </a:solidFill>
            </a:endParaRPr>
          </a:p>
        </p:txBody>
      </p:sp>
    </p:spTree>
    <p:extLst>
      <p:ext uri="{BB962C8B-B14F-4D97-AF65-F5344CB8AC3E}">
        <p14:creationId xmlns:p14="http://schemas.microsoft.com/office/powerpoint/2010/main" val="380667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INQUIRIES</a:t>
            </a:r>
            <a:endParaRPr lang="en-US" sz="3200" dirty="0">
              <a:solidFill>
                <a:schemeClr val="tx1"/>
              </a:solidFill>
            </a:endParaRPr>
          </a:p>
        </p:txBody>
      </p:sp>
      <p:sp>
        <p:nvSpPr>
          <p:cNvPr id="6" name="Content Placeholder 2"/>
          <p:cNvSpPr txBox="1">
            <a:spLocks/>
          </p:cNvSpPr>
          <p:nvPr/>
        </p:nvSpPr>
        <p:spPr>
          <a:xfrm>
            <a:off x="628650" y="2016919"/>
            <a:ext cx="7886700" cy="4002881"/>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endParaRPr lang="en-US" dirty="0" smtClean="0"/>
          </a:p>
          <a:p>
            <a:r>
              <a:rPr lang="en-US" sz="1800" dirty="0" smtClean="0"/>
              <a:t>1988: Drug bust</a:t>
            </a:r>
          </a:p>
          <a:p>
            <a:r>
              <a:rPr lang="en-US" sz="1800" dirty="0" smtClean="0"/>
              <a:t>1998: Tom Dion – Professor of Engineering at the Citadel – Detmold Baseline Committee (Town of Summerville) – Committee requests SCGS look at the Berkeley-Dorchester line from Sawmill Branch/Canal to Four Holes Swamp after finding major discrepancies on the County Line</a:t>
            </a:r>
          </a:p>
          <a:p>
            <a:r>
              <a:rPr lang="en-US" sz="1800" dirty="0" smtClean="0"/>
              <a:t> 2000: Wes </a:t>
            </a:r>
            <a:r>
              <a:rPr lang="en-US" sz="1800" dirty="0" err="1" smtClean="0"/>
              <a:t>Birt</a:t>
            </a:r>
            <a:r>
              <a:rPr lang="en-US" sz="1800" dirty="0" smtClean="0"/>
              <a:t> – Dorchester County Public Works – Inquiry about the County Line, met with Berkeley and Dorchester County representatives.</a:t>
            </a:r>
          </a:p>
          <a:p>
            <a:r>
              <a:rPr lang="en-US" sz="1800" dirty="0" smtClean="0"/>
              <a:t>2007: Mark Stokes – Berkeley County Attorney – Inquiry, </a:t>
            </a:r>
            <a:r>
              <a:rPr lang="en-US" sz="1800" dirty="0"/>
              <a:t>met with Berkeley and Dorchester County </a:t>
            </a:r>
            <a:r>
              <a:rPr lang="en-US" sz="1800" dirty="0" smtClean="0"/>
              <a:t>representatives.</a:t>
            </a:r>
          </a:p>
          <a:p>
            <a:r>
              <a:rPr lang="en-US" sz="1800" dirty="0" smtClean="0"/>
              <a:t>2015: </a:t>
            </a:r>
            <a:r>
              <a:rPr lang="en-US" sz="1800" dirty="0"/>
              <a:t>Mark Stokes – Berkeley County Attorney – Inquiry, met with Berkeley and Dorchester County representatives.</a:t>
            </a:r>
          </a:p>
        </p:txBody>
      </p:sp>
      <p:sp>
        <p:nvSpPr>
          <p:cNvPr id="3" name="Title 2"/>
          <p:cNvSpPr>
            <a:spLocks noGrp="1"/>
          </p:cNvSpPr>
          <p:nvPr>
            <p:ph type="title"/>
          </p:nvPr>
        </p:nvSpPr>
        <p:spPr>
          <a:xfrm>
            <a:off x="2019299" y="1286138"/>
            <a:ext cx="5105400" cy="457202"/>
          </a:xfrm>
        </p:spPr>
        <p:txBody>
          <a:bodyPr/>
          <a:lstStyle/>
          <a:p>
            <a:pPr algn="ctr"/>
            <a:r>
              <a:rPr lang="en-US" dirty="0" smtClean="0"/>
              <a:t>Berkeley – Dorchester County Line</a:t>
            </a:r>
            <a:endParaRPr lang="en-US" dirty="0"/>
          </a:p>
        </p:txBody>
      </p:sp>
    </p:spTree>
    <p:extLst>
      <p:ext uri="{BB962C8B-B14F-4D97-AF65-F5344CB8AC3E}">
        <p14:creationId xmlns:p14="http://schemas.microsoft.com/office/powerpoint/2010/main" val="241008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SC CODE of LAW</a:t>
            </a:r>
            <a:endParaRPr lang="en-US" sz="3200" dirty="0">
              <a:solidFill>
                <a:schemeClr val="tx1"/>
              </a:solidFill>
            </a:endParaRPr>
          </a:p>
        </p:txBody>
      </p:sp>
      <p:sp>
        <p:nvSpPr>
          <p:cNvPr id="6" name="Content Placeholder 2"/>
          <p:cNvSpPr txBox="1">
            <a:spLocks/>
          </p:cNvSpPr>
          <p:nvPr/>
        </p:nvSpPr>
        <p:spPr>
          <a:xfrm>
            <a:off x="628649" y="1752600"/>
            <a:ext cx="7886700" cy="40386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-Section 4-3-80. Berkeley County. “…Berkeley County is bounded southwesterly by Dorchester County.”</a:t>
            </a:r>
          </a:p>
          <a:p>
            <a:pPr marL="0" indent="0">
              <a:buNone/>
            </a:pPr>
            <a:r>
              <a:rPr lang="en-US" dirty="0" smtClean="0"/>
              <a:t>-Section 4-3-200. Dorchester County. “…the intersection of the run of said swamp with the old county line between Colleton and Berkeley Counties; and by a straight line running thence to a point upon Saw Mill Branch one mile northeast of the South Carolina and Georgia Railroad…”</a:t>
            </a:r>
          </a:p>
        </p:txBody>
      </p:sp>
    </p:spTree>
    <p:extLst>
      <p:ext uri="{BB962C8B-B14F-4D97-AF65-F5344CB8AC3E}">
        <p14:creationId xmlns:p14="http://schemas.microsoft.com/office/powerpoint/2010/main" val="63737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953000" y="3813810"/>
            <a:ext cx="3352800" cy="2222322"/>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smtClean="0">
                <a:solidFill>
                  <a:schemeClr val="tx1"/>
                </a:solidFill>
              </a:rPr>
              <a:t>SC CODE of LAW</a:t>
            </a:r>
            <a:endParaRPr lang="en-US" sz="3200" dirty="0">
              <a:solidFill>
                <a:schemeClr val="tx1"/>
              </a:solidFill>
            </a:endParaRPr>
          </a:p>
        </p:txBody>
      </p:sp>
      <p:sp>
        <p:nvSpPr>
          <p:cNvPr id="6" name="Content Placeholder 2"/>
          <p:cNvSpPr txBox="1">
            <a:spLocks/>
          </p:cNvSpPr>
          <p:nvPr/>
        </p:nvSpPr>
        <p:spPr>
          <a:xfrm>
            <a:off x="628649" y="1743999"/>
            <a:ext cx="7886700" cy="1945481"/>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-Section 4-3-200. Dorchester County. “…a point upon Saw Mill Branch one mile northeast of the South Carolina and Georgia Railroad…”</a:t>
            </a:r>
          </a:p>
        </p:txBody>
      </p:sp>
      <p:pic>
        <p:nvPicPr>
          <p:cNvPr id="10"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484" y="3810000"/>
            <a:ext cx="2599831" cy="2222322"/>
          </a:xfrm>
          <a:prstGeom prst="rect">
            <a:avLst/>
          </a:prstGeom>
        </p:spPr>
      </p:pic>
      <p:sp>
        <p:nvSpPr>
          <p:cNvPr id="12" name="Content Placeholder 2"/>
          <p:cNvSpPr txBox="1">
            <a:spLocks/>
          </p:cNvSpPr>
          <p:nvPr/>
        </p:nvSpPr>
        <p:spPr>
          <a:xfrm>
            <a:off x="1257299" y="5766790"/>
            <a:ext cx="2362200" cy="194741"/>
          </a:xfrm>
          <a:prstGeom prst="rect">
            <a:avLst/>
          </a:prstGeom>
          <a:solidFill>
            <a:schemeClr val="bg1">
              <a:lumMod val="85000"/>
            </a:schemeClr>
          </a:solidFill>
        </p:spPr>
        <p:txBody>
          <a:bodyPr vert="horz" tIns="0">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400" dirty="0" smtClean="0"/>
              <a:t>Railroad Crossing Saw Mill Branch</a:t>
            </a:r>
          </a:p>
        </p:txBody>
      </p:sp>
      <p:sp>
        <p:nvSpPr>
          <p:cNvPr id="13" name="Content Placeholder 2"/>
          <p:cNvSpPr txBox="1">
            <a:spLocks/>
          </p:cNvSpPr>
          <p:nvPr/>
        </p:nvSpPr>
        <p:spPr>
          <a:xfrm>
            <a:off x="5372100" y="5776597"/>
            <a:ext cx="2514600" cy="220494"/>
          </a:xfrm>
          <a:prstGeom prst="rect">
            <a:avLst/>
          </a:prstGeom>
          <a:solidFill>
            <a:schemeClr val="bg1">
              <a:lumMod val="85000"/>
            </a:schemeClr>
          </a:solidFill>
        </p:spPr>
        <p:txBody>
          <a:bodyPr vert="horz" tIns="0">
            <a:normAutofit fontScale="85000" lnSpcReduction="1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1400" dirty="0" smtClean="0"/>
              <a:t>Saw Mill Branch Near County Line</a:t>
            </a:r>
          </a:p>
        </p:txBody>
      </p:sp>
    </p:spTree>
    <p:extLst>
      <p:ext uri="{BB962C8B-B14F-4D97-AF65-F5344CB8AC3E}">
        <p14:creationId xmlns:p14="http://schemas.microsoft.com/office/powerpoint/2010/main" val="2546276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3243</TotalTime>
  <Words>1114</Words>
  <Application>Microsoft Office PowerPoint</Application>
  <PresentationFormat>On-screen Show (4:3)</PresentationFormat>
  <Paragraphs>133</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Constantia</vt:lpstr>
      <vt:lpstr>Wingdings 2</vt:lpstr>
      <vt:lpstr>Flow</vt:lpstr>
      <vt:lpstr>BERKELEY/DORCHESTER  COUNTY LINE RE-ESTABLISHMENT</vt:lpstr>
      <vt:lpstr>SC Code of Law and Act 262 Of 2014</vt:lpstr>
      <vt:lpstr>PowerPoint Presentation</vt:lpstr>
      <vt:lpstr>Public Meeting Notification</vt:lpstr>
      <vt:lpstr>Scatter Gram of Differences Between Observations 2 – Five Minute Sessions</vt:lpstr>
      <vt:lpstr>Scatter Gram of Differences Between Observations 2 – Five Minute Sessions</vt:lpstr>
      <vt:lpstr>Berkeley – Dorchester County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Monument</vt:lpstr>
      <vt:lpstr>Plat of Survey (Draft)</vt:lpstr>
      <vt:lpstr>Act 262 of 2014 </vt:lpstr>
      <vt:lpstr>Act 262 of 2014 </vt:lpstr>
      <vt:lpstr>SIGNIFICANT IMPACTS?</vt:lpstr>
      <vt:lpstr>QUESTIONS?</vt:lpstr>
    </vt:vector>
  </TitlesOfParts>
  <Company>SC Budget and Control  Board - 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 Ballard</dc:creator>
  <cp:lastModifiedBy>David K. Ballard</cp:lastModifiedBy>
  <cp:revision>176</cp:revision>
  <cp:lastPrinted>2017-08-22T17:38:56Z</cp:lastPrinted>
  <dcterms:created xsi:type="dcterms:W3CDTF">2014-10-03T14:20:08Z</dcterms:created>
  <dcterms:modified xsi:type="dcterms:W3CDTF">2017-08-22T18:55:32Z</dcterms:modified>
</cp:coreProperties>
</file>