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drawings/drawing3.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drawings/drawing4.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drawings/drawing5.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5.xml" ContentType="application/vnd.openxmlformats-officedocument.themeOverride+xml"/>
  <Override PartName="/ppt/drawings/drawing6.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6.xml" ContentType="application/vnd.openxmlformats-officedocument.themeOverride+xml"/>
  <Override PartName="/ppt/drawings/drawing7.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7.xml" ContentType="application/vnd.openxmlformats-officedocument.themeOverride+xml"/>
  <Override PartName="/ppt/drawings/drawing8.xml" ContentType="application/vnd.openxmlformats-officedocument.drawingml.chartshapes+xml"/>
  <Override PartName="/ppt/charts/chart9.xml" ContentType="application/vnd.openxmlformats-officedocument.drawingml.chart+xml"/>
  <Override PartName="/ppt/theme/themeOverride8.xml" ContentType="application/vnd.openxmlformats-officedocument.themeOverride+xml"/>
  <Override PartName="/ppt/drawings/drawing9.xml" ContentType="application/vnd.openxmlformats-officedocument.drawingml.chartshapes+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drawings/drawing10.xml" ContentType="application/vnd.openxmlformats-officedocument.drawingml.chartshapes+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drawings/drawing11.xml" ContentType="application/vnd.openxmlformats-officedocument.drawingml.chartshapes+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1.xml" ContentType="application/vnd.openxmlformats-officedocument.themeOverride+xml"/>
  <Override PartName="/ppt/drawings/drawing1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notesMasterIdLst>
    <p:notesMasterId r:id="rId19"/>
  </p:notesMasterIdLst>
  <p:handoutMasterIdLst>
    <p:handoutMasterId r:id="rId20"/>
  </p:handoutMasterIdLst>
  <p:sldIdLst>
    <p:sldId id="765" r:id="rId2"/>
    <p:sldId id="781" r:id="rId3"/>
    <p:sldId id="1652" r:id="rId4"/>
    <p:sldId id="767" r:id="rId5"/>
    <p:sldId id="443" r:id="rId6"/>
    <p:sldId id="1617" r:id="rId7"/>
    <p:sldId id="1615" r:id="rId8"/>
    <p:sldId id="1710" r:id="rId9"/>
    <p:sldId id="783" r:id="rId10"/>
    <p:sldId id="1613" r:id="rId11"/>
    <p:sldId id="1711" r:id="rId12"/>
    <p:sldId id="1712" r:id="rId13"/>
    <p:sldId id="1701" r:id="rId14"/>
    <p:sldId id="1012" r:id="rId15"/>
    <p:sldId id="778" r:id="rId16"/>
    <p:sldId id="1616" r:id="rId17"/>
    <p:sldId id="432" r:id="rId18"/>
  </p:sldIdLst>
  <p:sldSz cx="12192000" cy="6858000"/>
  <p:notesSz cx="7010400" cy="12039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5FA9"/>
    <a:srgbClr val="A2B5DE"/>
    <a:srgbClr val="003366"/>
    <a:srgbClr val="A5A5A5"/>
    <a:srgbClr val="C9C9C9"/>
    <a:srgbClr val="595959"/>
    <a:srgbClr val="FF0000"/>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125" autoAdjust="0"/>
    <p:restoredTop sz="94673" autoAdjust="0"/>
  </p:normalViewPr>
  <p:slideViewPr>
    <p:cSldViewPr snapToGrid="0">
      <p:cViewPr varScale="1">
        <p:scale>
          <a:sx n="101" d="100"/>
          <a:sy n="101" d="100"/>
        </p:scale>
        <p:origin x="384" y="108"/>
      </p:cViewPr>
      <p:guideLst/>
    </p:cSldViewPr>
  </p:slideViewPr>
  <p:outlineViewPr>
    <p:cViewPr>
      <p:scale>
        <a:sx n="33" d="100"/>
        <a:sy n="33" d="100"/>
      </p:scale>
      <p:origin x="0" y="-3456"/>
    </p:cViewPr>
  </p:outlineViewPr>
  <p:notesTextViewPr>
    <p:cViewPr>
      <p:scale>
        <a:sx n="1" d="1"/>
        <a:sy n="1" d="1"/>
      </p:scale>
      <p:origin x="0" y="0"/>
    </p:cViewPr>
  </p:notesTextViewPr>
  <p:notesViewPr>
    <p:cSldViewPr snapToGrid="0">
      <p:cViewPr varScale="1">
        <p:scale>
          <a:sx n="86" d="100"/>
          <a:sy n="86" d="100"/>
        </p:scale>
        <p:origin x="297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fisfs1\BEA\BEA%20Forecasting\Forecasts\November%2018,%202025\Economic%20Forecasts\Personal%20Income%20Forecast%20UPDATED.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3.xml"/><Relationship Id="rId4"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4.xml"/><Relationship Id="rId4" Type="http://schemas.openxmlformats.org/officeDocument/2006/relationships/oleObject" Target="../embeddings/oleObject1.bin"/></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5" Type="http://schemas.openxmlformats.org/officeDocument/2006/relationships/chartUserShapes" Target="../drawings/drawing5.xml"/><Relationship Id="rId4" Type="http://schemas.openxmlformats.org/officeDocument/2006/relationships/package" Target="../embeddings/Microsoft_Excel_Worksheet2.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6.xml"/><Relationship Id="rId4" Type="http://schemas.openxmlformats.org/officeDocument/2006/relationships/package" Target="../embeddings/Microsoft_Excel_Worksheet3.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7.xml"/><Relationship Id="rId1" Type="http://schemas.microsoft.com/office/2011/relationships/chartStyle" Target="style7.xml"/><Relationship Id="rId5" Type="http://schemas.openxmlformats.org/officeDocument/2006/relationships/chartUserShapes" Target="../drawings/drawing7.xml"/><Relationship Id="rId4" Type="http://schemas.openxmlformats.org/officeDocument/2006/relationships/package" Target="../embeddings/Microsoft_Excel_Worksheet4.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8.xml"/><Relationship Id="rId1" Type="http://schemas.microsoft.com/office/2011/relationships/chartStyle" Target="style8.xml"/><Relationship Id="rId5" Type="http://schemas.openxmlformats.org/officeDocument/2006/relationships/chartUserShapes" Target="../drawings/drawing8.xml"/><Relationship Id="rId4" Type="http://schemas.openxmlformats.org/officeDocument/2006/relationships/package" Target="../embeddings/Microsoft_Excel_Worksheet5.xlsx"/></Relationships>
</file>

<file path=ppt/charts/_rels/chart9.xml.rels><?xml version="1.0" encoding="UTF-8" standalone="yes"?>
<Relationships xmlns="http://schemas.openxmlformats.org/package/2006/relationships"><Relationship Id="rId3" Type="http://schemas.openxmlformats.org/officeDocument/2006/relationships/chartUserShapes" Target="../drawings/drawing9.xml"/><Relationship Id="rId2" Type="http://schemas.openxmlformats.org/officeDocument/2006/relationships/package" Target="../embeddings/Microsoft_Excel_Worksheet6.xlsx"/><Relationship Id="rId1" Type="http://schemas.openxmlformats.org/officeDocument/2006/relationships/themeOverride" Target="../theme/themeOverride8.xm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5" Type="http://schemas.openxmlformats.org/officeDocument/2006/relationships/chartUserShapes" Target="../drawings/drawing10.xml"/><Relationship Id="rId4" Type="http://schemas.openxmlformats.org/officeDocument/2006/relationships/package" Target="../embeddings/Microsoft_Excel_Worksheet7.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5" Type="http://schemas.openxmlformats.org/officeDocument/2006/relationships/chartUserShapes" Target="../drawings/drawing11.xml"/><Relationship Id="rId4" Type="http://schemas.openxmlformats.org/officeDocument/2006/relationships/package" Target="../embeddings/Microsoft_Excel_Worksheet8.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1.xml"/><Relationship Id="rId1" Type="http://schemas.microsoft.com/office/2011/relationships/chartStyle" Target="style11.xml"/><Relationship Id="rId5" Type="http://schemas.openxmlformats.org/officeDocument/2006/relationships/chartUserShapes" Target="../drawings/drawing12.xml"/><Relationship Id="rId4" Type="http://schemas.openxmlformats.org/officeDocument/2006/relationships/package" Target="../embeddings/Microsoft_Excel_Worksheet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Calibri" panose="020F0502020204030204" pitchFamily="34" charset="0"/>
                <a:cs typeface="Calibri" panose="020F0502020204030204" pitchFamily="34" charset="0"/>
              </a:defRPr>
            </a:pPr>
            <a:r>
              <a:rPr lang="en-US" sz="1800" dirty="0">
                <a:latin typeface="+mn-lt"/>
              </a:rPr>
              <a:t>SOUTH CAROLINA PERSONAL INCOME</a:t>
            </a:r>
          </a:p>
          <a:p>
            <a:pPr>
              <a:defRPr>
                <a:latin typeface="+mn-lt"/>
              </a:defRPr>
            </a:pPr>
            <a:r>
              <a:rPr lang="en-US" dirty="0">
                <a:latin typeface="+mn-lt"/>
              </a:rPr>
              <a:t>Actual, Estimate, and Trend</a:t>
            </a:r>
          </a:p>
        </c:rich>
      </c:tx>
      <c:layout>
        <c:manualLayout>
          <c:xMode val="edge"/>
          <c:yMode val="edge"/>
          <c:x val="0.32283597702461103"/>
          <c:y val="1.094391244870041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0345009733249043"/>
          <c:y val="0.12827514180410027"/>
          <c:w val="0.88005038918887546"/>
          <c:h val="0.68214117216196124"/>
        </c:manualLayout>
      </c:layout>
      <c:areaChart>
        <c:grouping val="stacked"/>
        <c:varyColors val="0"/>
        <c:ser>
          <c:idx val="3"/>
          <c:order val="2"/>
          <c:tx>
            <c:strRef>
              <c:f>'PI Dashboard'!$T$2</c:f>
              <c:strCache>
                <c:ptCount val="1"/>
                <c:pt idx="0">
                  <c:v>2015-2019 Trend</c:v>
                </c:pt>
              </c:strCache>
            </c:strRef>
          </c:tx>
          <c:spPr>
            <a:noFill/>
            <a:ln w="25400">
              <a:noFill/>
            </a:ln>
            <a:effectLst/>
          </c:spPr>
          <c:val>
            <c:numRef>
              <c:f>'PI Dashboard'!$AF$3:$AF$48</c:f>
              <c:numCache>
                <c:formatCode>General</c:formatCode>
                <c:ptCount val="46"/>
                <c:pt idx="0">
                  <c:v>189946.22427849646</c:v>
                </c:pt>
                <c:pt idx="1">
                  <c:v>192141.24714936339</c:v>
                </c:pt>
                <c:pt idx="2">
                  <c:v>194360.65916324011</c:v>
                </c:pt>
                <c:pt idx="3">
                  <c:v>196604.46032012638</c:v>
                </c:pt>
                <c:pt idx="4">
                  <c:v>198848.26147701265</c:v>
                </c:pt>
                <c:pt idx="5">
                  <c:v>201067.67349088925</c:v>
                </c:pt>
                <c:pt idx="6">
                  <c:v>203287.08550476586</c:v>
                </c:pt>
                <c:pt idx="7">
                  <c:v>205530.88666165213</c:v>
                </c:pt>
                <c:pt idx="8">
                  <c:v>207774.6878185384</c:v>
                </c:pt>
                <c:pt idx="9">
                  <c:v>209969.71068940533</c:v>
                </c:pt>
                <c:pt idx="10">
                  <c:v>212189.12270328205</c:v>
                </c:pt>
                <c:pt idx="11">
                  <c:v>214432.9238601682</c:v>
                </c:pt>
                <c:pt idx="12">
                  <c:v>216676.72501705459</c:v>
                </c:pt>
                <c:pt idx="13">
                  <c:v>218871.74788792164</c:v>
                </c:pt>
                <c:pt idx="14">
                  <c:v>221091.15990179812</c:v>
                </c:pt>
                <c:pt idx="15">
                  <c:v>223334.96105868451</c:v>
                </c:pt>
                <c:pt idx="16">
                  <c:v>225578.76221557066</c:v>
                </c:pt>
                <c:pt idx="17">
                  <c:v>227773.78508643771</c:v>
                </c:pt>
                <c:pt idx="18">
                  <c:v>229993.19710031443</c:v>
                </c:pt>
                <c:pt idx="19">
                  <c:v>232236.99825720058</c:v>
                </c:pt>
                <c:pt idx="20">
                  <c:v>234480.79941408674</c:v>
                </c:pt>
                <c:pt idx="21">
                  <c:v>236700.21142796346</c:v>
                </c:pt>
                <c:pt idx="22">
                  <c:v>238919.62344184017</c:v>
                </c:pt>
                <c:pt idx="23">
                  <c:v>241163.42459872633</c:v>
                </c:pt>
                <c:pt idx="24">
                  <c:v>243407.22575561272</c:v>
                </c:pt>
                <c:pt idx="25">
                  <c:v>245602.24862647953</c:v>
                </c:pt>
                <c:pt idx="26">
                  <c:v>247821.66064035625</c:v>
                </c:pt>
                <c:pt idx="27">
                  <c:v>250065.46179724263</c:v>
                </c:pt>
                <c:pt idx="28">
                  <c:v>252309.26295412879</c:v>
                </c:pt>
                <c:pt idx="29">
                  <c:v>254504.28582499584</c:v>
                </c:pt>
                <c:pt idx="30">
                  <c:v>256723.69783887232</c:v>
                </c:pt>
                <c:pt idx="31">
                  <c:v>258967.49899575871</c:v>
                </c:pt>
                <c:pt idx="32">
                  <c:v>261211.30015264486</c:v>
                </c:pt>
                <c:pt idx="33">
                  <c:v>263406.32302351191</c:v>
                </c:pt>
                <c:pt idx="34">
                  <c:v>265625.73503738863</c:v>
                </c:pt>
                <c:pt idx="35">
                  <c:v>267869.53619427478</c:v>
                </c:pt>
                <c:pt idx="36">
                  <c:v>270113.33735116117</c:v>
                </c:pt>
                <c:pt idx="37">
                  <c:v>272332.74936503766</c:v>
                </c:pt>
                <c:pt idx="38">
                  <c:v>274552.16137891437</c:v>
                </c:pt>
                <c:pt idx="39">
                  <c:v>276795.96253580053</c:v>
                </c:pt>
                <c:pt idx="40">
                  <c:v>279039.76369268692</c:v>
                </c:pt>
                <c:pt idx="41">
                  <c:v>281234.78656355396</c:v>
                </c:pt>
                <c:pt idx="42">
                  <c:v>283454.19857743045</c:v>
                </c:pt>
                <c:pt idx="43">
                  <c:v>285697.99973431684</c:v>
                </c:pt>
                <c:pt idx="44">
                  <c:v>287941.80089120299</c:v>
                </c:pt>
                <c:pt idx="45">
                  <c:v>290136.82376207004</c:v>
                </c:pt>
              </c:numCache>
            </c:numRef>
          </c:val>
          <c:extLst>
            <c:ext xmlns:c16="http://schemas.microsoft.com/office/drawing/2014/chart" uri="{C3380CC4-5D6E-409C-BE32-E72D297353CC}">
              <c16:uniqueId val="{00000000-585D-476C-811D-D969EAFFFD6C}"/>
            </c:ext>
          </c:extLst>
        </c:ser>
        <c:ser>
          <c:idx val="4"/>
          <c:order val="3"/>
          <c:tx>
            <c:strRef>
              <c:f>'PI Dashboard'!$V$2</c:f>
              <c:strCache>
                <c:ptCount val="1"/>
                <c:pt idx="0">
                  <c:v>Shaded Area</c:v>
                </c:pt>
              </c:strCache>
            </c:strRef>
          </c:tx>
          <c:spPr>
            <a:solidFill>
              <a:schemeClr val="accent5">
                <a:lumMod val="20000"/>
                <a:lumOff val="80000"/>
              </a:schemeClr>
            </a:solidFill>
            <a:ln w="25400">
              <a:noFill/>
            </a:ln>
            <a:effectLst/>
          </c:spPr>
          <c:val>
            <c:numRef>
              <c:f>'PI Dashboard'!$AH$3:$AH$48</c:f>
              <c:numCache>
                <c:formatCode>General</c:formatCode>
                <c:ptCount val="46"/>
                <c:pt idx="0">
                  <c:v>3305.1342350554187</c:v>
                </c:pt>
                <c:pt idx="1">
                  <c:v>2935.3673786764266</c:v>
                </c:pt>
                <c:pt idx="2">
                  <c:v>2561.4920016712276</c:v>
                </c:pt>
                <c:pt idx="3">
                  <c:v>2183.5081040395889</c:v>
                </c:pt>
                <c:pt idx="4">
                  <c:v>1805.5242064079503</c:v>
                </c:pt>
                <c:pt idx="5">
                  <c:v>1431.6488294026349</c:v>
                </c:pt>
                <c:pt idx="6">
                  <c:v>1057.7734523973195</c:v>
                </c:pt>
                <c:pt idx="7">
                  <c:v>679.7895547656808</c:v>
                </c:pt>
                <c:pt idx="8">
                  <c:v>301.80565713404212</c:v>
                </c:pt>
                <c:pt idx="9">
                  <c:v>-67.961199244949967</c:v>
                </c:pt>
                <c:pt idx="10">
                  <c:v>-441.83657625014894</c:v>
                </c:pt>
                <c:pt idx="11">
                  <c:v>-819.82047388190404</c:v>
                </c:pt>
                <c:pt idx="12">
                  <c:v>-1197.8043715134263</c:v>
                </c:pt>
                <c:pt idx="13">
                  <c:v>-1567.571227892302</c:v>
                </c:pt>
                <c:pt idx="14">
                  <c:v>-1941.4466048975009</c:v>
                </c:pt>
                <c:pt idx="15">
                  <c:v>-2319.430502529256</c:v>
                </c:pt>
                <c:pt idx="16">
                  <c:v>-2697.4144001610111</c:v>
                </c:pt>
                <c:pt idx="17">
                  <c:v>-3067.181256539654</c:v>
                </c:pt>
                <c:pt idx="18">
                  <c:v>-3441.056633544853</c:v>
                </c:pt>
                <c:pt idx="19">
                  <c:v>-3819.0405311766081</c:v>
                </c:pt>
                <c:pt idx="20">
                  <c:v>-4197.024428808596</c:v>
                </c:pt>
                <c:pt idx="21">
                  <c:v>-4570.899805813795</c:v>
                </c:pt>
                <c:pt idx="22">
                  <c:v>-4944.7751828187611</c:v>
                </c:pt>
                <c:pt idx="23">
                  <c:v>-5322.759080450749</c:v>
                </c:pt>
                <c:pt idx="24">
                  <c:v>-5700.7429780822713</c:v>
                </c:pt>
                <c:pt idx="25">
                  <c:v>-6070.509834461147</c:v>
                </c:pt>
                <c:pt idx="26">
                  <c:v>-6444.3852114663459</c:v>
                </c:pt>
                <c:pt idx="27">
                  <c:v>-6822.3691090978682</c:v>
                </c:pt>
                <c:pt idx="28">
                  <c:v>-7200.3530067298561</c:v>
                </c:pt>
                <c:pt idx="29">
                  <c:v>-7570.119863108499</c:v>
                </c:pt>
                <c:pt idx="30">
                  <c:v>-7943.9952401139308</c:v>
                </c:pt>
                <c:pt idx="31">
                  <c:v>-8321.979137745453</c:v>
                </c:pt>
                <c:pt idx="32">
                  <c:v>-8699.963035377441</c:v>
                </c:pt>
                <c:pt idx="33">
                  <c:v>-9069.7298917560838</c:v>
                </c:pt>
                <c:pt idx="34">
                  <c:v>-9443.6052687612828</c:v>
                </c:pt>
                <c:pt idx="35">
                  <c:v>-9821.5891663930379</c:v>
                </c:pt>
                <c:pt idx="36">
                  <c:v>-10199.57306402456</c:v>
                </c:pt>
                <c:pt idx="37">
                  <c:v>-10573.448441029992</c:v>
                </c:pt>
                <c:pt idx="38">
                  <c:v>-10947.323818035191</c:v>
                </c:pt>
                <c:pt idx="39">
                  <c:v>-11325.307715666946</c:v>
                </c:pt>
                <c:pt idx="40">
                  <c:v>-11703.291613298701</c:v>
                </c:pt>
                <c:pt idx="41">
                  <c:v>-12073.058469677344</c:v>
                </c:pt>
                <c:pt idx="42">
                  <c:v>-12446.933846682776</c:v>
                </c:pt>
                <c:pt idx="43">
                  <c:v>-12824.917744314298</c:v>
                </c:pt>
                <c:pt idx="44">
                  <c:v>-13202.901641946053</c:v>
                </c:pt>
                <c:pt idx="45">
                  <c:v>-13572.668498324929</c:v>
                </c:pt>
              </c:numCache>
            </c:numRef>
          </c:val>
          <c:extLst>
            <c:ext xmlns:c16="http://schemas.microsoft.com/office/drawing/2014/chart" uri="{C3380CC4-5D6E-409C-BE32-E72D297353CC}">
              <c16:uniqueId val="{00000001-585D-476C-811D-D969EAFFFD6C}"/>
            </c:ext>
          </c:extLst>
        </c:ser>
        <c:dLbls>
          <c:showLegendKey val="0"/>
          <c:showVal val="0"/>
          <c:showCatName val="0"/>
          <c:showSerName val="0"/>
          <c:showPercent val="0"/>
          <c:showBubbleSize val="0"/>
        </c:dLbls>
        <c:axId val="488553488"/>
        <c:axId val="488550608"/>
      </c:areaChart>
      <c:barChart>
        <c:barDir val="col"/>
        <c:grouping val="clustered"/>
        <c:varyColors val="0"/>
        <c:ser>
          <c:idx val="1"/>
          <c:order val="1"/>
          <c:tx>
            <c:v>rec bar</c:v>
          </c:tx>
          <c:spPr>
            <a:solidFill>
              <a:schemeClr val="accent2"/>
            </a:solidFill>
            <a:ln>
              <a:noFill/>
            </a:ln>
            <a:effectLst/>
          </c:spPr>
          <c:invertIfNegative val="0"/>
          <c:dPt>
            <c:idx val="21"/>
            <c:invertIfNegative val="0"/>
            <c:bubble3D val="0"/>
            <c:spPr>
              <a:solidFill>
                <a:srgbClr val="BDBDBD">
                  <a:alpha val="60000"/>
                </a:srgbClr>
              </a:solidFill>
              <a:ln>
                <a:noFill/>
              </a:ln>
              <a:effectLst/>
            </c:spPr>
            <c:extLst>
              <c:ext xmlns:c16="http://schemas.microsoft.com/office/drawing/2014/chart" uri="{C3380CC4-5D6E-409C-BE32-E72D297353CC}">
                <c16:uniqueId val="{00000003-585D-476C-811D-D969EAFFFD6C}"/>
              </c:ext>
            </c:extLst>
          </c:dPt>
          <c:val>
            <c:numRef>
              <c:f>'PI Dashboard'!$AC$3:$AC$48</c:f>
              <c:numCache>
                <c:formatCode>General</c:formatCode>
                <c:ptCount val="46"/>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99.974999999999994</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numCache>
            </c:numRef>
          </c:val>
          <c:extLst>
            <c:ext xmlns:c16="http://schemas.microsoft.com/office/drawing/2014/chart" uri="{C3380CC4-5D6E-409C-BE32-E72D297353CC}">
              <c16:uniqueId val="{00000004-585D-476C-811D-D969EAFFFD6C}"/>
            </c:ext>
          </c:extLst>
        </c:ser>
        <c:dLbls>
          <c:showLegendKey val="0"/>
          <c:showVal val="0"/>
          <c:showCatName val="0"/>
          <c:showSerName val="0"/>
          <c:showPercent val="0"/>
          <c:showBubbleSize val="0"/>
        </c:dLbls>
        <c:gapWidth val="0"/>
        <c:overlap val="100"/>
        <c:axId val="947372368"/>
        <c:axId val="947370448"/>
      </c:barChart>
      <c:lineChart>
        <c:grouping val="standard"/>
        <c:varyColors val="0"/>
        <c:ser>
          <c:idx val="0"/>
          <c:order val="0"/>
          <c:tx>
            <c:v>Actual</c:v>
          </c:tx>
          <c:spPr>
            <a:ln w="28575" cap="rnd">
              <a:solidFill>
                <a:schemeClr val="accent1"/>
              </a:solidFill>
              <a:round/>
            </a:ln>
            <a:effectLst/>
          </c:spPr>
          <c:marker>
            <c:symbol val="none"/>
          </c:marker>
          <c:cat>
            <c:numRef>
              <c:f>'PI Dashboard'!$AB$3:$AB$48</c:f>
              <c:numCache>
                <c:formatCode>m/d/yyyy</c:formatCode>
                <c:ptCount val="46"/>
                <c:pt idx="0">
                  <c:v>42005</c:v>
                </c:pt>
                <c:pt idx="1">
                  <c:v>42095</c:v>
                </c:pt>
                <c:pt idx="2">
                  <c:v>42186</c:v>
                </c:pt>
                <c:pt idx="3">
                  <c:v>42278</c:v>
                </c:pt>
                <c:pt idx="4">
                  <c:v>42370</c:v>
                </c:pt>
                <c:pt idx="5">
                  <c:v>42461</c:v>
                </c:pt>
                <c:pt idx="6">
                  <c:v>42552</c:v>
                </c:pt>
                <c:pt idx="7">
                  <c:v>42644</c:v>
                </c:pt>
                <c:pt idx="8">
                  <c:v>42736</c:v>
                </c:pt>
                <c:pt idx="9">
                  <c:v>42826</c:v>
                </c:pt>
                <c:pt idx="10">
                  <c:v>42917</c:v>
                </c:pt>
                <c:pt idx="11">
                  <c:v>43009</c:v>
                </c:pt>
                <c:pt idx="12">
                  <c:v>43101</c:v>
                </c:pt>
                <c:pt idx="13">
                  <c:v>43191</c:v>
                </c:pt>
                <c:pt idx="14">
                  <c:v>43282</c:v>
                </c:pt>
                <c:pt idx="15">
                  <c:v>43374</c:v>
                </c:pt>
                <c:pt idx="16">
                  <c:v>43466</c:v>
                </c:pt>
                <c:pt idx="17">
                  <c:v>43556</c:v>
                </c:pt>
                <c:pt idx="18">
                  <c:v>43647</c:v>
                </c:pt>
                <c:pt idx="19">
                  <c:v>43739</c:v>
                </c:pt>
                <c:pt idx="20">
                  <c:v>43831</c:v>
                </c:pt>
                <c:pt idx="21">
                  <c:v>43922</c:v>
                </c:pt>
                <c:pt idx="22">
                  <c:v>44013</c:v>
                </c:pt>
                <c:pt idx="23">
                  <c:v>44105</c:v>
                </c:pt>
                <c:pt idx="24">
                  <c:v>44197</c:v>
                </c:pt>
                <c:pt idx="25">
                  <c:v>44287</c:v>
                </c:pt>
                <c:pt idx="26">
                  <c:v>44378</c:v>
                </c:pt>
                <c:pt idx="27">
                  <c:v>44470</c:v>
                </c:pt>
                <c:pt idx="28">
                  <c:v>44562</c:v>
                </c:pt>
                <c:pt idx="29">
                  <c:v>44652</c:v>
                </c:pt>
                <c:pt idx="30">
                  <c:v>44743</c:v>
                </c:pt>
                <c:pt idx="31">
                  <c:v>44835</c:v>
                </c:pt>
                <c:pt idx="32">
                  <c:v>44927</c:v>
                </c:pt>
                <c:pt idx="33">
                  <c:v>45017</c:v>
                </c:pt>
                <c:pt idx="34">
                  <c:v>45108</c:v>
                </c:pt>
                <c:pt idx="35">
                  <c:v>45200</c:v>
                </c:pt>
                <c:pt idx="36">
                  <c:v>45292</c:v>
                </c:pt>
                <c:pt idx="37">
                  <c:v>45383</c:v>
                </c:pt>
                <c:pt idx="38">
                  <c:v>45474</c:v>
                </c:pt>
                <c:pt idx="39">
                  <c:v>45566</c:v>
                </c:pt>
                <c:pt idx="40">
                  <c:v>45658</c:v>
                </c:pt>
                <c:pt idx="41">
                  <c:v>45748</c:v>
                </c:pt>
                <c:pt idx="42">
                  <c:v>45839</c:v>
                </c:pt>
                <c:pt idx="43">
                  <c:v>45931</c:v>
                </c:pt>
                <c:pt idx="44">
                  <c:v>46023</c:v>
                </c:pt>
                <c:pt idx="45">
                  <c:v>46113</c:v>
                </c:pt>
              </c:numCache>
            </c:numRef>
          </c:cat>
          <c:val>
            <c:numRef>
              <c:f>'PI Dashboard'!$AD$3:$AD$48</c:f>
              <c:numCache>
                <c:formatCode>General</c:formatCode>
                <c:ptCount val="46"/>
                <c:pt idx="0">
                  <c:v>188487.5</c:v>
                </c:pt>
                <c:pt idx="1">
                  <c:v>190803.3</c:v>
                </c:pt>
                <c:pt idx="2">
                  <c:v>193440.7</c:v>
                </c:pt>
                <c:pt idx="3">
                  <c:v>195487.2</c:v>
                </c:pt>
                <c:pt idx="4">
                  <c:v>196838.2</c:v>
                </c:pt>
                <c:pt idx="5">
                  <c:v>198668.79999999999</c:v>
                </c:pt>
                <c:pt idx="6">
                  <c:v>200874.2</c:v>
                </c:pt>
                <c:pt idx="7">
                  <c:v>203728.6</c:v>
                </c:pt>
                <c:pt idx="8">
                  <c:v>207175.1</c:v>
                </c:pt>
                <c:pt idx="9">
                  <c:v>209590</c:v>
                </c:pt>
                <c:pt idx="10">
                  <c:v>211272.4</c:v>
                </c:pt>
                <c:pt idx="11">
                  <c:v>213512.7</c:v>
                </c:pt>
                <c:pt idx="12">
                  <c:v>215643.1</c:v>
                </c:pt>
                <c:pt idx="13">
                  <c:v>218167</c:v>
                </c:pt>
                <c:pt idx="14">
                  <c:v>221184.2</c:v>
                </c:pt>
                <c:pt idx="15">
                  <c:v>224774.1</c:v>
                </c:pt>
                <c:pt idx="16">
                  <c:v>231175.1</c:v>
                </c:pt>
                <c:pt idx="17">
                  <c:v>233023.7</c:v>
                </c:pt>
                <c:pt idx="18">
                  <c:v>235143.9</c:v>
                </c:pt>
                <c:pt idx="19">
                  <c:v>237839</c:v>
                </c:pt>
                <c:pt idx="20">
                  <c:v>238012.79999999999</c:v>
                </c:pt>
                <c:pt idx="21">
                  <c:v>262815.8</c:v>
                </c:pt>
                <c:pt idx="22">
                  <c:v>249480.7</c:v>
                </c:pt>
                <c:pt idx="23">
                  <c:v>250692.7</c:v>
                </c:pt>
                <c:pt idx="24">
                  <c:v>289788.59999999998</c:v>
                </c:pt>
                <c:pt idx="25">
                  <c:v>270722.40000000002</c:v>
                </c:pt>
                <c:pt idx="26">
                  <c:v>272269</c:v>
                </c:pt>
                <c:pt idx="27">
                  <c:v>276510.2</c:v>
                </c:pt>
                <c:pt idx="28">
                  <c:v>279846.8</c:v>
                </c:pt>
                <c:pt idx="29">
                  <c:v>284975.5</c:v>
                </c:pt>
                <c:pt idx="30">
                  <c:v>290658.90000000002</c:v>
                </c:pt>
                <c:pt idx="31">
                  <c:v>298569.3</c:v>
                </c:pt>
                <c:pt idx="32">
                  <c:v>305458.8</c:v>
                </c:pt>
                <c:pt idx="33">
                  <c:v>307735.3</c:v>
                </c:pt>
                <c:pt idx="34">
                  <c:v>313509.09999999998</c:v>
                </c:pt>
                <c:pt idx="35">
                  <c:v>318239</c:v>
                </c:pt>
                <c:pt idx="36">
                  <c:v>325970.7</c:v>
                </c:pt>
                <c:pt idx="37">
                  <c:v>331338.40000000002</c:v>
                </c:pt>
                <c:pt idx="38">
                  <c:v>334676.90000000002</c:v>
                </c:pt>
                <c:pt idx="39">
                  <c:v>339944.8</c:v>
                </c:pt>
                <c:pt idx="40">
                  <c:v>346308.3</c:v>
                </c:pt>
                <c:pt idx="41">
                  <c:v>351430.3</c:v>
                </c:pt>
                <c:pt idx="42">
                  <c:v>353810.5</c:v>
                </c:pt>
              </c:numCache>
            </c:numRef>
          </c:val>
          <c:smooth val="0"/>
          <c:extLst>
            <c:ext xmlns:c16="http://schemas.microsoft.com/office/drawing/2014/chart" uri="{C3380CC4-5D6E-409C-BE32-E72D297353CC}">
              <c16:uniqueId val="{00000005-585D-476C-811D-D969EAFFFD6C}"/>
            </c:ext>
          </c:extLst>
        </c:ser>
        <c:ser>
          <c:idx val="5"/>
          <c:order val="4"/>
          <c:tx>
            <c:v>May 2026 Estimate</c:v>
          </c:tx>
          <c:spPr>
            <a:ln w="28575" cap="rnd">
              <a:solidFill>
                <a:schemeClr val="accent1"/>
              </a:solidFill>
              <a:prstDash val="sysDash"/>
              <a:round/>
            </a:ln>
            <a:effectLst/>
          </c:spPr>
          <c:marker>
            <c:symbol val="none"/>
          </c:marker>
          <c:cat>
            <c:numRef>
              <c:f>'PI Dashboard'!$AB$3:$AB$48</c:f>
              <c:numCache>
                <c:formatCode>m/d/yyyy</c:formatCode>
                <c:ptCount val="46"/>
                <c:pt idx="0">
                  <c:v>42005</c:v>
                </c:pt>
                <c:pt idx="1">
                  <c:v>42095</c:v>
                </c:pt>
                <c:pt idx="2">
                  <c:v>42186</c:v>
                </c:pt>
                <c:pt idx="3">
                  <c:v>42278</c:v>
                </c:pt>
                <c:pt idx="4">
                  <c:v>42370</c:v>
                </c:pt>
                <c:pt idx="5">
                  <c:v>42461</c:v>
                </c:pt>
                <c:pt idx="6">
                  <c:v>42552</c:v>
                </c:pt>
                <c:pt idx="7">
                  <c:v>42644</c:v>
                </c:pt>
                <c:pt idx="8">
                  <c:v>42736</c:v>
                </c:pt>
                <c:pt idx="9">
                  <c:v>42826</c:v>
                </c:pt>
                <c:pt idx="10">
                  <c:v>42917</c:v>
                </c:pt>
                <c:pt idx="11">
                  <c:v>43009</c:v>
                </c:pt>
                <c:pt idx="12">
                  <c:v>43101</c:v>
                </c:pt>
                <c:pt idx="13">
                  <c:v>43191</c:v>
                </c:pt>
                <c:pt idx="14">
                  <c:v>43282</c:v>
                </c:pt>
                <c:pt idx="15">
                  <c:v>43374</c:v>
                </c:pt>
                <c:pt idx="16">
                  <c:v>43466</c:v>
                </c:pt>
                <c:pt idx="17">
                  <c:v>43556</c:v>
                </c:pt>
                <c:pt idx="18">
                  <c:v>43647</c:v>
                </c:pt>
                <c:pt idx="19">
                  <c:v>43739</c:v>
                </c:pt>
                <c:pt idx="20">
                  <c:v>43831</c:v>
                </c:pt>
                <c:pt idx="21">
                  <c:v>43922</c:v>
                </c:pt>
                <c:pt idx="22">
                  <c:v>44013</c:v>
                </c:pt>
                <c:pt idx="23">
                  <c:v>44105</c:v>
                </c:pt>
                <c:pt idx="24">
                  <c:v>44197</c:v>
                </c:pt>
                <c:pt idx="25">
                  <c:v>44287</c:v>
                </c:pt>
                <c:pt idx="26">
                  <c:v>44378</c:v>
                </c:pt>
                <c:pt idx="27">
                  <c:v>44470</c:v>
                </c:pt>
                <c:pt idx="28">
                  <c:v>44562</c:v>
                </c:pt>
                <c:pt idx="29">
                  <c:v>44652</c:v>
                </c:pt>
                <c:pt idx="30">
                  <c:v>44743</c:v>
                </c:pt>
                <c:pt idx="31">
                  <c:v>44835</c:v>
                </c:pt>
                <c:pt idx="32">
                  <c:v>44927</c:v>
                </c:pt>
                <c:pt idx="33">
                  <c:v>45017</c:v>
                </c:pt>
                <c:pt idx="34">
                  <c:v>45108</c:v>
                </c:pt>
                <c:pt idx="35">
                  <c:v>45200</c:v>
                </c:pt>
                <c:pt idx="36">
                  <c:v>45292</c:v>
                </c:pt>
                <c:pt idx="37">
                  <c:v>45383</c:v>
                </c:pt>
                <c:pt idx="38">
                  <c:v>45474</c:v>
                </c:pt>
                <c:pt idx="39">
                  <c:v>45566</c:v>
                </c:pt>
                <c:pt idx="40">
                  <c:v>45658</c:v>
                </c:pt>
                <c:pt idx="41">
                  <c:v>45748</c:v>
                </c:pt>
                <c:pt idx="42">
                  <c:v>45839</c:v>
                </c:pt>
                <c:pt idx="43">
                  <c:v>45931</c:v>
                </c:pt>
                <c:pt idx="44">
                  <c:v>46023</c:v>
                </c:pt>
                <c:pt idx="45">
                  <c:v>46113</c:v>
                </c:pt>
              </c:numCache>
            </c:numRef>
          </c:cat>
          <c:val>
            <c:numRef>
              <c:f>'PI Dashboard'!$AE$3:$AE$48</c:f>
              <c:numCache>
                <c:formatCode>General</c:formatCode>
                <c:ptCount val="46"/>
                <c:pt idx="41" formatCode="0.00">
                  <c:v>351430.3</c:v>
                </c:pt>
                <c:pt idx="42" formatCode="0.00">
                  <c:v>352589.12979854248</c:v>
                </c:pt>
                <c:pt idx="43" formatCode="0.00">
                  <c:v>356650.64717127901</c:v>
                </c:pt>
                <c:pt idx="44" formatCode="0.00">
                  <c:v>361133.55411326484</c:v>
                </c:pt>
                <c:pt idx="45" formatCode="0.00">
                  <c:v>365734.9288807853</c:v>
                </c:pt>
              </c:numCache>
            </c:numRef>
          </c:val>
          <c:smooth val="0"/>
          <c:extLst>
            <c:ext xmlns:c16="http://schemas.microsoft.com/office/drawing/2014/chart" uri="{C3380CC4-5D6E-409C-BE32-E72D297353CC}">
              <c16:uniqueId val="{00000006-585D-476C-811D-D969EAFFFD6C}"/>
            </c:ext>
          </c:extLst>
        </c:ser>
        <c:dLbls>
          <c:showLegendKey val="0"/>
          <c:showVal val="0"/>
          <c:showCatName val="0"/>
          <c:showSerName val="0"/>
          <c:showPercent val="0"/>
          <c:showBubbleSize val="0"/>
        </c:dLbls>
        <c:marker val="1"/>
        <c:smooth val="0"/>
        <c:axId val="488553488"/>
        <c:axId val="488550608"/>
      </c:lineChart>
      <c:dateAx>
        <c:axId val="488553488"/>
        <c:scaling>
          <c:orientation val="minMax"/>
        </c:scaling>
        <c:delete val="0"/>
        <c:axPos val="b"/>
        <c:numFmt formatCode="mmm\-yy" sourceLinked="0"/>
        <c:majorTickMark val="out"/>
        <c:minorTickMark val="none"/>
        <c:tickLblPos val="nextTo"/>
        <c:spPr>
          <a:noFill/>
          <a:ln w="9525" cap="flat" cmpd="sng" algn="ctr">
            <a:solidFill>
              <a:schemeClr val="accent6"/>
            </a:solidFill>
            <a:round/>
          </a:ln>
          <a:effectLst/>
        </c:spPr>
        <c:txPr>
          <a:bodyPr rot="-5400000" spcFirstLastPara="1" vertOverflow="ellipsis" wrap="square" anchor="ctr" anchorCtr="1"/>
          <a:lstStyle/>
          <a:p>
            <a:pPr>
              <a:defRPr sz="1000" b="0" i="0" u="none" strike="noStrike" kern="1200" baseline="0">
                <a:solidFill>
                  <a:schemeClr val="tx1"/>
                </a:solidFill>
                <a:latin typeface="+mn-lt"/>
                <a:ea typeface="Calibri" panose="020F0502020204030204" pitchFamily="34" charset="0"/>
                <a:cs typeface="Calibri" panose="020F0502020204030204" pitchFamily="34" charset="0"/>
              </a:defRPr>
            </a:pPr>
            <a:endParaRPr lang="en-US"/>
          </a:p>
        </c:txPr>
        <c:crossAx val="488550608"/>
        <c:crosses val="autoZero"/>
        <c:auto val="1"/>
        <c:lblOffset val="100"/>
        <c:baseTimeUnit val="months"/>
        <c:majorUnit val="6"/>
        <c:majorTimeUnit val="months"/>
        <c:minorUnit val="3"/>
        <c:minorTimeUnit val="months"/>
      </c:dateAx>
      <c:valAx>
        <c:axId val="488550608"/>
        <c:scaling>
          <c:orientation val="minMax"/>
          <c:max val="380000"/>
          <c:min val="18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solidFill>
                    <a:latin typeface="+mn-lt"/>
                    <a:ea typeface="Calibri" panose="020F0502020204030204" pitchFamily="34" charset="0"/>
                    <a:cs typeface="Calibri" panose="020F0502020204030204" pitchFamily="34" charset="0"/>
                  </a:defRPr>
                </a:pPr>
                <a:r>
                  <a:rPr lang="en-US" sz="1100" dirty="0">
                    <a:latin typeface="+mn-lt"/>
                  </a:rPr>
                  <a:t>(Millions)</a:t>
                </a:r>
              </a:p>
            </c:rich>
          </c:tx>
          <c:layout>
            <c:manualLayout>
              <c:xMode val="edge"/>
              <c:yMode val="edge"/>
              <c:x val="2.6470196660200091E-3"/>
              <c:y val="0.39511854109891537"/>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Calibri" panose="020F0502020204030204" pitchFamily="34" charset="0"/>
                  <a:cs typeface="Calibri" panose="020F0502020204030204" pitchFamily="34" charset="0"/>
                </a:defRPr>
              </a:pPr>
              <a:endParaRPr lang="en-US"/>
            </a:p>
          </c:txPr>
        </c:title>
        <c:numFmt formatCode="&quot;$&quot;#,##0" sourceLinked="0"/>
        <c:majorTickMark val="none"/>
        <c:minorTickMark val="in"/>
        <c:tickLblPos val="nextTo"/>
        <c:spPr>
          <a:noFill/>
          <a:ln>
            <a:solidFill>
              <a:schemeClr val="accent6"/>
            </a:solid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Calibri" panose="020F0502020204030204" pitchFamily="34" charset="0"/>
                <a:cs typeface="Calibri" panose="020F0502020204030204" pitchFamily="34" charset="0"/>
              </a:defRPr>
            </a:pPr>
            <a:endParaRPr lang="en-US"/>
          </a:p>
        </c:txPr>
        <c:crossAx val="488553488"/>
        <c:crosses val="autoZero"/>
        <c:crossBetween val="between"/>
        <c:majorUnit val="40000"/>
        <c:minorUnit val="10000"/>
      </c:valAx>
      <c:valAx>
        <c:axId val="947370448"/>
        <c:scaling>
          <c:orientation val="minMax"/>
          <c:max val="100"/>
        </c:scaling>
        <c:delete val="0"/>
        <c:axPos val="r"/>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947372368"/>
        <c:crosses val="max"/>
        <c:crossBetween val="between"/>
      </c:valAx>
      <c:catAx>
        <c:axId val="947372368"/>
        <c:scaling>
          <c:orientation val="minMax"/>
        </c:scaling>
        <c:delete val="1"/>
        <c:axPos val="b"/>
        <c:majorTickMark val="out"/>
        <c:minorTickMark val="none"/>
        <c:tickLblPos val="nextTo"/>
        <c:crossAx val="947370448"/>
        <c:crosses val="autoZero"/>
        <c:auto val="1"/>
        <c:lblAlgn val="ctr"/>
        <c:lblOffset val="100"/>
        <c:noMultiLvlLbl val="0"/>
      </c:catAx>
      <c:spPr>
        <a:noFill/>
        <a:ln>
          <a:solidFill>
            <a:schemeClr val="accent6"/>
          </a:solidFill>
        </a:ln>
        <a:effectLst/>
      </c:spPr>
    </c:plotArea>
    <c:legend>
      <c:legendPos val="b"/>
      <c:legendEntry>
        <c:idx val="0"/>
        <c:delete val="1"/>
      </c:legendEntry>
      <c:legendEntry>
        <c:idx val="1"/>
        <c:delete val="1"/>
      </c:legendEntry>
      <c:legendEntry>
        <c:idx val="2"/>
        <c:delete val="1"/>
      </c:legendEntry>
      <c:layout>
        <c:manualLayout>
          <c:xMode val="edge"/>
          <c:yMode val="edge"/>
          <c:x val="0.27840847047096029"/>
          <c:y val="0.91366246480409241"/>
          <c:w val="0.46434194766260406"/>
          <c:h val="5.0996147429444971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Calibri" panose="020F0502020204030204" pitchFamily="34" charset="0"/>
              <a:cs typeface="Calibri" panose="020F05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rgbClr val="595959"/>
                </a:solidFill>
                <a:latin typeface="Franklin Gothic Book"/>
                <a:ea typeface="Franklin Gothic Book"/>
                <a:cs typeface="Franklin Gothic Book"/>
              </a:defRPr>
            </a:pPr>
            <a:r>
              <a:rPr lang="en-US" dirty="0"/>
              <a:t>PERSONAL INCOME </a:t>
            </a:r>
            <a:r>
              <a:rPr lang="en-US" sz="1800" dirty="0"/>
              <a:t>GROWTH BY COUNTY - 2014</a:t>
            </a:r>
            <a:r>
              <a:rPr lang="en-US" sz="1800" baseline="0" dirty="0"/>
              <a:t> TO 2024</a:t>
            </a:r>
            <a:endParaRPr lang="en-US" sz="1800" dirty="0"/>
          </a:p>
        </c:rich>
      </c:tx>
      <c:layout>
        <c:manualLayout>
          <c:xMode val="edge"/>
          <c:yMode val="edge"/>
          <c:x val="0.20692628095401119"/>
          <c:y val="1.3679890560875513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rgbClr val="595959"/>
              </a:solidFill>
              <a:latin typeface="Franklin Gothic Book"/>
              <a:ea typeface="Franklin Gothic Book"/>
              <a:cs typeface="Franklin Gothic Book"/>
            </a:defRPr>
          </a:pPr>
          <a:endParaRPr lang="en-US"/>
        </a:p>
      </c:txPr>
    </c:title>
    <c:autoTitleDeleted val="0"/>
    <c:plotArea>
      <c:layout>
        <c:manualLayout>
          <c:layoutTarget val="inner"/>
          <c:xMode val="edge"/>
          <c:yMode val="edge"/>
          <c:x val="7.2443892882954844E-2"/>
          <c:y val="0.1155700852030979"/>
          <c:w val="0.92710152765253151"/>
          <c:h val="0.62480498077275226"/>
        </c:manualLayout>
      </c:layout>
      <c:barChart>
        <c:barDir val="col"/>
        <c:grouping val="clustered"/>
        <c:varyColors val="0"/>
        <c:ser>
          <c:idx val="0"/>
          <c:order val="0"/>
          <c:spPr>
            <a:solidFill>
              <a:srgbClr val="A2B5DE"/>
            </a:solidFill>
            <a:ln>
              <a:solidFill>
                <a:srgbClr val="A2B5DE"/>
              </a:solidFill>
            </a:ln>
            <a:effectLst/>
          </c:spPr>
          <c:invertIfNegative val="0"/>
          <c:dPt>
            <c:idx val="36"/>
            <c:invertIfNegative val="0"/>
            <c:bubble3D val="0"/>
            <c:spPr>
              <a:solidFill>
                <a:srgbClr val="415FA9"/>
              </a:solidFill>
              <a:ln>
                <a:solidFill>
                  <a:srgbClr val="A2B5DE"/>
                </a:solidFill>
              </a:ln>
              <a:effectLst/>
            </c:spPr>
            <c:extLst>
              <c:ext xmlns:c16="http://schemas.microsoft.com/office/drawing/2014/chart" uri="{C3380CC4-5D6E-409C-BE32-E72D297353CC}">
                <c16:uniqueId val="{00000001-DC71-4FAF-AF65-EF7480B99DD5}"/>
              </c:ext>
            </c:extLst>
          </c:dPt>
          <c:dPt>
            <c:idx val="38"/>
            <c:invertIfNegative val="0"/>
            <c:bubble3D val="0"/>
            <c:spPr>
              <a:solidFill>
                <a:srgbClr val="A2B5DE"/>
              </a:solidFill>
              <a:ln>
                <a:solidFill>
                  <a:srgbClr val="A2B5DE"/>
                </a:solidFill>
              </a:ln>
              <a:effectLst/>
            </c:spPr>
            <c:extLst>
              <c:ext xmlns:c16="http://schemas.microsoft.com/office/drawing/2014/chart" uri="{C3380CC4-5D6E-409C-BE32-E72D297353CC}">
                <c16:uniqueId val="{00000003-DC71-4FAF-AF65-EF7480B99DD5}"/>
              </c:ext>
            </c:extLst>
          </c:dPt>
          <c:dLbls>
            <c:dLbl>
              <c:idx val="0"/>
              <c:layout>
                <c:manualLayout>
                  <c:x val="1.349553919706201E-2"/>
                  <c:y val="-2.46831964489515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C71-4FAF-AF65-EF7480B99DD5}"/>
                </c:ext>
              </c:extLst>
            </c:dLbl>
            <c:dLbl>
              <c:idx val="3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C71-4FAF-AF65-EF7480B99DD5}"/>
                </c:ext>
              </c:extLst>
            </c:dLbl>
            <c:dLbl>
              <c:idx val="46"/>
              <c:layout>
                <c:manualLayout>
                  <c:x val="-3.6652877629426754E-2"/>
                  <c:y val="3.30738821805960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C71-4FAF-AF65-EF7480B99DD5}"/>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'County PI growth'!$D$1290:$D$1336</c:f>
              <c:strCache>
                <c:ptCount val="47"/>
                <c:pt idx="0">
                  <c:v>Bamberg</c:v>
                </c:pt>
                <c:pt idx="1">
                  <c:v>Barnwell</c:v>
                </c:pt>
                <c:pt idx="2">
                  <c:v>Marlboro</c:v>
                </c:pt>
                <c:pt idx="3">
                  <c:v>Williamsburg</c:v>
                </c:pt>
                <c:pt idx="4">
                  <c:v>Allendale</c:v>
                </c:pt>
                <c:pt idx="5">
                  <c:v>Union</c:v>
                </c:pt>
                <c:pt idx="6">
                  <c:v>Orangeburg</c:v>
                </c:pt>
                <c:pt idx="7">
                  <c:v>Sumter</c:v>
                </c:pt>
                <c:pt idx="8">
                  <c:v>Darlington</c:v>
                </c:pt>
                <c:pt idx="9">
                  <c:v>Chesterfield</c:v>
                </c:pt>
                <c:pt idx="10">
                  <c:v>Marion</c:v>
                </c:pt>
                <c:pt idx="11">
                  <c:v>Greenwood</c:v>
                </c:pt>
                <c:pt idx="12">
                  <c:v>Abbeville</c:v>
                </c:pt>
                <c:pt idx="13">
                  <c:v>Saluda</c:v>
                </c:pt>
                <c:pt idx="14">
                  <c:v>Lee</c:v>
                </c:pt>
                <c:pt idx="15">
                  <c:v>Hampton</c:v>
                </c:pt>
                <c:pt idx="16">
                  <c:v>Dillon</c:v>
                </c:pt>
                <c:pt idx="17">
                  <c:v>Fairfield</c:v>
                </c:pt>
                <c:pt idx="18">
                  <c:v>Laurens</c:v>
                </c:pt>
                <c:pt idx="19">
                  <c:v>Cherokee</c:v>
                </c:pt>
                <c:pt idx="20">
                  <c:v>Clarendon</c:v>
                </c:pt>
                <c:pt idx="21">
                  <c:v>Florence</c:v>
                </c:pt>
                <c:pt idx="22">
                  <c:v>Richland</c:v>
                </c:pt>
                <c:pt idx="23">
                  <c:v>Chester</c:v>
                </c:pt>
                <c:pt idx="24">
                  <c:v>Calhoun</c:v>
                </c:pt>
                <c:pt idx="25">
                  <c:v>Newberry</c:v>
                </c:pt>
                <c:pt idx="26">
                  <c:v>Aiken</c:v>
                </c:pt>
                <c:pt idx="27">
                  <c:v>Colleton</c:v>
                </c:pt>
                <c:pt idx="28">
                  <c:v>Anderson</c:v>
                </c:pt>
                <c:pt idx="29">
                  <c:v>Pickens</c:v>
                </c:pt>
                <c:pt idx="30">
                  <c:v>Oconee</c:v>
                </c:pt>
                <c:pt idx="31">
                  <c:v>McCormick</c:v>
                </c:pt>
                <c:pt idx="32">
                  <c:v>Lexington</c:v>
                </c:pt>
                <c:pt idx="33">
                  <c:v>Dorchester</c:v>
                </c:pt>
                <c:pt idx="34">
                  <c:v>Greenville</c:v>
                </c:pt>
                <c:pt idx="35">
                  <c:v>Edgefield</c:v>
                </c:pt>
                <c:pt idx="36">
                  <c:v>South Carolina</c:v>
                </c:pt>
                <c:pt idx="37">
                  <c:v>Georgetown</c:v>
                </c:pt>
                <c:pt idx="38">
                  <c:v>Spartanburg</c:v>
                </c:pt>
                <c:pt idx="39">
                  <c:v>Kershaw</c:v>
                </c:pt>
                <c:pt idx="40">
                  <c:v>Beaufort</c:v>
                </c:pt>
                <c:pt idx="41">
                  <c:v>Charleston</c:v>
                </c:pt>
                <c:pt idx="42">
                  <c:v>York</c:v>
                </c:pt>
                <c:pt idx="43">
                  <c:v>Lancaster</c:v>
                </c:pt>
                <c:pt idx="44">
                  <c:v>Berkeley</c:v>
                </c:pt>
                <c:pt idx="45">
                  <c:v>Horry</c:v>
                </c:pt>
                <c:pt idx="46">
                  <c:v>Jasper</c:v>
                </c:pt>
              </c:strCache>
            </c:strRef>
          </c:cat>
          <c:val>
            <c:numRef>
              <c:f>'County PI growth'!$E$1290:$E$1336</c:f>
              <c:numCache>
                <c:formatCode>0.0%</c:formatCode>
                <c:ptCount val="47"/>
                <c:pt idx="0">
                  <c:v>0.36584300786901447</c:v>
                </c:pt>
                <c:pt idx="1">
                  <c:v>0.38563573641120019</c:v>
                </c:pt>
                <c:pt idx="2">
                  <c:v>0.40474143503986082</c:v>
                </c:pt>
                <c:pt idx="3">
                  <c:v>0.40548770300523751</c:v>
                </c:pt>
                <c:pt idx="4">
                  <c:v>0.43140393412266875</c:v>
                </c:pt>
                <c:pt idx="5">
                  <c:v>0.43427393232670553</c:v>
                </c:pt>
                <c:pt idx="6">
                  <c:v>0.4755789244530193</c:v>
                </c:pt>
                <c:pt idx="7">
                  <c:v>0.47834570994102243</c:v>
                </c:pt>
                <c:pt idx="8">
                  <c:v>0.48000222945132398</c:v>
                </c:pt>
                <c:pt idx="9">
                  <c:v>0.50826506729081333</c:v>
                </c:pt>
                <c:pt idx="10">
                  <c:v>0.5132580563308804</c:v>
                </c:pt>
                <c:pt idx="11">
                  <c:v>0.51370861976393134</c:v>
                </c:pt>
                <c:pt idx="12">
                  <c:v>0.5276339215133663</c:v>
                </c:pt>
                <c:pt idx="13">
                  <c:v>0.52895520673629925</c:v>
                </c:pt>
                <c:pt idx="14">
                  <c:v>0.53929468547395776</c:v>
                </c:pt>
                <c:pt idx="15">
                  <c:v>0.55408348489935588</c:v>
                </c:pt>
                <c:pt idx="16">
                  <c:v>0.55699833717195291</c:v>
                </c:pt>
                <c:pt idx="17">
                  <c:v>0.56408279112110749</c:v>
                </c:pt>
                <c:pt idx="18">
                  <c:v>0.57926658470923265</c:v>
                </c:pt>
                <c:pt idx="19">
                  <c:v>0.58022362340926548</c:v>
                </c:pt>
                <c:pt idx="20">
                  <c:v>0.6014971831605378</c:v>
                </c:pt>
                <c:pt idx="21">
                  <c:v>0.61269919383429361</c:v>
                </c:pt>
                <c:pt idx="22">
                  <c:v>0.63902409359099965</c:v>
                </c:pt>
                <c:pt idx="23">
                  <c:v>0.64828885532499392</c:v>
                </c:pt>
                <c:pt idx="24">
                  <c:v>0.65882791088139192</c:v>
                </c:pt>
                <c:pt idx="25">
                  <c:v>0.66538468829679331</c:v>
                </c:pt>
                <c:pt idx="26">
                  <c:v>0.67821933577874138</c:v>
                </c:pt>
                <c:pt idx="27">
                  <c:v>0.68941121835172692</c:v>
                </c:pt>
                <c:pt idx="28">
                  <c:v>0.73873051981927329</c:v>
                </c:pt>
                <c:pt idx="29">
                  <c:v>0.79390733473553277</c:v>
                </c:pt>
                <c:pt idx="30">
                  <c:v>0.80580212213527802</c:v>
                </c:pt>
                <c:pt idx="31">
                  <c:v>0.80699405414338177</c:v>
                </c:pt>
                <c:pt idx="32">
                  <c:v>0.81429668849595926</c:v>
                </c:pt>
                <c:pt idx="33">
                  <c:v>0.81533430532374829</c:v>
                </c:pt>
                <c:pt idx="34">
                  <c:v>0.8188757702193501</c:v>
                </c:pt>
                <c:pt idx="35">
                  <c:v>0.831841770123108</c:v>
                </c:pt>
                <c:pt idx="36">
                  <c:v>0.84133489382684634</c:v>
                </c:pt>
                <c:pt idx="37">
                  <c:v>0.85322466609032488</c:v>
                </c:pt>
                <c:pt idx="38">
                  <c:v>0.86281830284460015</c:v>
                </c:pt>
                <c:pt idx="39">
                  <c:v>0.92936692787517283</c:v>
                </c:pt>
                <c:pt idx="40">
                  <c:v>1.029120174314206</c:v>
                </c:pt>
                <c:pt idx="41">
                  <c:v>1.0292671434404657</c:v>
                </c:pt>
                <c:pt idx="42">
                  <c:v>1.0683282832015371</c:v>
                </c:pt>
                <c:pt idx="43">
                  <c:v>1.2065341955088447</c:v>
                </c:pt>
                <c:pt idx="44">
                  <c:v>1.2534918717682593</c:v>
                </c:pt>
                <c:pt idx="45">
                  <c:v>1.2616842719359465</c:v>
                </c:pt>
                <c:pt idx="46">
                  <c:v>1.564472902672287</c:v>
                </c:pt>
              </c:numCache>
            </c:numRef>
          </c:val>
          <c:extLst>
            <c:ext xmlns:c16="http://schemas.microsoft.com/office/drawing/2014/chart" uri="{C3380CC4-5D6E-409C-BE32-E72D297353CC}">
              <c16:uniqueId val="{00000006-DC71-4FAF-AF65-EF7480B99DD5}"/>
            </c:ext>
          </c:extLst>
        </c:ser>
        <c:dLbls>
          <c:showLegendKey val="0"/>
          <c:showVal val="0"/>
          <c:showCatName val="0"/>
          <c:showSerName val="0"/>
          <c:showPercent val="0"/>
          <c:showBubbleSize val="0"/>
        </c:dLbls>
        <c:gapWidth val="35"/>
        <c:axId val="447797904"/>
        <c:axId val="447798384"/>
      </c:barChart>
      <c:catAx>
        <c:axId val="447797904"/>
        <c:scaling>
          <c:orientation val="minMax"/>
        </c:scaling>
        <c:delete val="0"/>
        <c:axPos val="b"/>
        <c:numFmt formatCode="General" sourceLinked="1"/>
        <c:majorTickMark val="out"/>
        <c:minorTickMark val="none"/>
        <c:tickLblPos val="nextTo"/>
        <c:spPr>
          <a:noFill/>
          <a:ln w="9525" cap="flat" cmpd="sng" algn="ctr">
            <a:solidFill>
              <a:srgbClr val="A5A5A5"/>
            </a:solidFill>
            <a:round/>
          </a:ln>
          <a:effectLst/>
        </c:spPr>
        <c:txPr>
          <a:bodyPr rot="-5400000" spcFirstLastPara="1" vertOverflow="ellipsis" wrap="square" anchor="ctr" anchorCtr="1"/>
          <a:lstStyle/>
          <a:p>
            <a:pPr>
              <a:defRPr sz="1100" b="0" i="0" u="none" strike="noStrike" kern="1200" baseline="0">
                <a:solidFill>
                  <a:srgbClr val="595959"/>
                </a:solidFill>
                <a:latin typeface="Franklin Gothic Book"/>
                <a:ea typeface="Franklin Gothic Book"/>
                <a:cs typeface="Franklin Gothic Book"/>
              </a:defRPr>
            </a:pPr>
            <a:endParaRPr lang="en-US"/>
          </a:p>
        </c:txPr>
        <c:crossAx val="447798384"/>
        <c:crosses val="autoZero"/>
        <c:auto val="1"/>
        <c:lblAlgn val="ctr"/>
        <c:lblOffset val="100"/>
        <c:noMultiLvlLbl val="0"/>
      </c:catAx>
      <c:valAx>
        <c:axId val="447798384"/>
        <c:scaling>
          <c:orientation val="minMax"/>
          <c:max val="1.6"/>
          <c:min val="0.2"/>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in"/>
        <c:tickLblPos val="nextTo"/>
        <c:spPr>
          <a:noFill/>
          <a:ln>
            <a:solidFill>
              <a:schemeClr val="accent3"/>
            </a:solidFill>
          </a:ln>
          <a:effectLst/>
        </c:spPr>
        <c:txPr>
          <a:bodyPr rot="-60000000" spcFirstLastPara="1" vertOverflow="ellipsis" vert="horz" wrap="square" anchor="ctr" anchorCtr="1"/>
          <a:lstStyle/>
          <a:p>
            <a:pPr>
              <a:defRPr sz="1100" b="0" i="0" u="none" strike="noStrike" kern="1200" baseline="0">
                <a:solidFill>
                  <a:srgbClr val="595959"/>
                </a:solidFill>
                <a:latin typeface="Franklin Gothic Book"/>
                <a:ea typeface="Franklin Gothic Book"/>
                <a:cs typeface="Franklin Gothic Book"/>
              </a:defRPr>
            </a:pPr>
            <a:endParaRPr lang="en-US"/>
          </a:p>
        </c:txPr>
        <c:crossAx val="447797904"/>
        <c:crosses val="autoZero"/>
        <c:crossBetween val="between"/>
        <c:minorUnit val="5.000000000000001E-2"/>
      </c:valAx>
      <c:spPr>
        <a:noFill/>
        <a:ln>
          <a:solidFill>
            <a:srgbClr val="A5A5A5"/>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dirty="0">
                <a:latin typeface="Franklin Gothic Book" panose="020B0503020102020204" pitchFamily="34" charset="0"/>
              </a:rPr>
              <a:t>STATE RANKINGS BY TOTAL POPULATION CHANGE 2024 TO 2025</a:t>
            </a:r>
          </a:p>
        </c:rich>
      </c:tx>
      <c:layout>
        <c:manualLayout>
          <c:xMode val="edge"/>
          <c:yMode val="edge"/>
          <c:x val="0.2099365704286964"/>
          <c:y val="1.6449623029472241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5533649452850185E-2"/>
          <c:y val="9.8612467821234479E-2"/>
          <c:w val="0.9322279400021779"/>
          <c:h val="0.6832415687586687"/>
        </c:manualLayout>
      </c:layout>
      <c:barChart>
        <c:barDir val="col"/>
        <c:grouping val="clustered"/>
        <c:varyColors val="0"/>
        <c:ser>
          <c:idx val="0"/>
          <c:order val="0"/>
          <c:spPr>
            <a:solidFill>
              <a:srgbClr val="415FA9"/>
            </a:solidFill>
            <a:ln>
              <a:solidFill>
                <a:schemeClr val="accent1"/>
              </a:solidFill>
            </a:ln>
            <a:effectLst/>
          </c:spPr>
          <c:invertIfNegative val="0"/>
          <c:dPt>
            <c:idx val="4"/>
            <c:invertIfNegative val="0"/>
            <c:bubble3D val="0"/>
            <c:spPr>
              <a:pattFill prst="wdUpDiag">
                <a:fgClr>
                  <a:srgbClr val="415FA9"/>
                </a:fgClr>
                <a:bgClr>
                  <a:sysClr val="window" lastClr="FFFFFF"/>
                </a:bgClr>
              </a:pattFill>
              <a:ln>
                <a:solidFill>
                  <a:schemeClr val="accent1"/>
                </a:solidFill>
              </a:ln>
              <a:effectLst/>
            </c:spPr>
            <c:extLst>
              <c:ext xmlns:c16="http://schemas.microsoft.com/office/drawing/2014/chart" uri="{C3380CC4-5D6E-409C-BE32-E72D297353CC}">
                <c16:uniqueId val="{00000001-4C50-4813-97E4-76B48AB5D36B}"/>
              </c:ext>
            </c:extLst>
          </c:dPt>
          <c:dPt>
            <c:idx val="9"/>
            <c:invertIfNegative val="0"/>
            <c:bubble3D val="0"/>
            <c:spPr>
              <a:solidFill>
                <a:srgbClr val="415FA9"/>
              </a:solidFill>
              <a:ln>
                <a:solidFill>
                  <a:schemeClr val="accent1"/>
                </a:solidFill>
              </a:ln>
              <a:effectLst/>
            </c:spPr>
            <c:extLst>
              <c:ext xmlns:c16="http://schemas.microsoft.com/office/drawing/2014/chart" uri="{C3380CC4-5D6E-409C-BE32-E72D297353CC}">
                <c16:uniqueId val="{00000003-4C50-4813-97E4-76B48AB5D36B}"/>
              </c:ext>
            </c:extLst>
          </c:dPt>
          <c:cat>
            <c:strRef>
              <c:f>'Data File'!$A$3:$A$53</c:f>
              <c:strCache>
                <c:ptCount val="51"/>
                <c:pt idx="0">
                  <c:v>Texas</c:v>
                </c:pt>
                <c:pt idx="1">
                  <c:v>Florida</c:v>
                </c:pt>
                <c:pt idx="2">
                  <c:v>North Carolina</c:v>
                </c:pt>
                <c:pt idx="3">
                  <c:v>Georgia</c:v>
                </c:pt>
                <c:pt idx="4">
                  <c:v>South Carolina</c:v>
                </c:pt>
                <c:pt idx="5">
                  <c:v>Washington</c:v>
                </c:pt>
                <c:pt idx="6">
                  <c:v>Arizona</c:v>
                </c:pt>
                <c:pt idx="7">
                  <c:v>Tennessee</c:v>
                </c:pt>
                <c:pt idx="8">
                  <c:v>Virginia</c:v>
                </c:pt>
                <c:pt idx="9">
                  <c:v>New Jersey</c:v>
                </c:pt>
                <c:pt idx="10">
                  <c:v>Ohio</c:v>
                </c:pt>
                <c:pt idx="11">
                  <c:v>Indiana</c:v>
                </c:pt>
                <c:pt idx="12">
                  <c:v>Utah</c:v>
                </c:pt>
                <c:pt idx="13">
                  <c:v>Minnesota</c:v>
                </c:pt>
                <c:pt idx="14">
                  <c:v>Alabama</c:v>
                </c:pt>
                <c:pt idx="15">
                  <c:v>Idaho</c:v>
                </c:pt>
                <c:pt idx="16">
                  <c:v>Nevada</c:v>
                </c:pt>
                <c:pt idx="17">
                  <c:v>Michigan</c:v>
                </c:pt>
                <c:pt idx="18">
                  <c:v>Missouri</c:v>
                </c:pt>
                <c:pt idx="19">
                  <c:v>Oklahoma</c:v>
                </c:pt>
                <c:pt idx="20">
                  <c:v>Colorado</c:v>
                </c:pt>
                <c:pt idx="21">
                  <c:v>Kentucky</c:v>
                </c:pt>
                <c:pt idx="22">
                  <c:v>Maryland</c:v>
                </c:pt>
                <c:pt idx="23">
                  <c:v>Arkansas</c:v>
                </c:pt>
                <c:pt idx="24">
                  <c:v>Illinois</c:v>
                </c:pt>
                <c:pt idx="25">
                  <c:v>Wisconsin</c:v>
                </c:pt>
                <c:pt idx="26">
                  <c:v>Massachusetts</c:v>
                </c:pt>
                <c:pt idx="27">
                  <c:v>Connecticut</c:v>
                </c:pt>
                <c:pt idx="28">
                  <c:v>Pennsylvania</c:v>
                </c:pt>
                <c:pt idx="29">
                  <c:v>Nebraska</c:v>
                </c:pt>
                <c:pt idx="30">
                  <c:v>Kansas</c:v>
                </c:pt>
                <c:pt idx="31">
                  <c:v>Delaware</c:v>
                </c:pt>
                <c:pt idx="32">
                  <c:v>Oregon</c:v>
                </c:pt>
                <c:pt idx="33">
                  <c:v>South Dakota</c:v>
                </c:pt>
                <c:pt idx="34">
                  <c:v>Iowa</c:v>
                </c:pt>
                <c:pt idx="35">
                  <c:v>Montana</c:v>
                </c:pt>
                <c:pt idx="36">
                  <c:v>New Hampshire</c:v>
                </c:pt>
                <c:pt idx="37">
                  <c:v>Maine</c:v>
                </c:pt>
                <c:pt idx="38">
                  <c:v>North Dakota</c:v>
                </c:pt>
                <c:pt idx="39">
                  <c:v>Rhode Island</c:v>
                </c:pt>
                <c:pt idx="40">
                  <c:v>Mississippi</c:v>
                </c:pt>
                <c:pt idx="41">
                  <c:v>Louisiana</c:v>
                </c:pt>
                <c:pt idx="42">
                  <c:v>District of Columbia</c:v>
                </c:pt>
                <c:pt idx="43">
                  <c:v>Wyoming</c:v>
                </c:pt>
                <c:pt idx="44">
                  <c:v>New York</c:v>
                </c:pt>
                <c:pt idx="45">
                  <c:v>Alaska</c:v>
                </c:pt>
                <c:pt idx="46">
                  <c:v>West Virginia</c:v>
                </c:pt>
                <c:pt idx="47">
                  <c:v>New Mexico</c:v>
                </c:pt>
                <c:pt idx="48">
                  <c:v>Vermont</c:v>
                </c:pt>
                <c:pt idx="49">
                  <c:v>Hawaii</c:v>
                </c:pt>
                <c:pt idx="50">
                  <c:v>California</c:v>
                </c:pt>
              </c:strCache>
            </c:strRef>
          </c:cat>
          <c:val>
            <c:numRef>
              <c:f>'Data File'!$D$3:$D$53</c:f>
              <c:numCache>
                <c:formatCode>#,##0_);[Red]\(#,##0\)</c:formatCode>
                <c:ptCount val="51"/>
                <c:pt idx="0">
                  <c:v>391243</c:v>
                </c:pt>
                <c:pt idx="1">
                  <c:v>196680</c:v>
                </c:pt>
                <c:pt idx="2">
                  <c:v>145907</c:v>
                </c:pt>
                <c:pt idx="3">
                  <c:v>98540</c:v>
                </c:pt>
                <c:pt idx="4">
                  <c:v>79958</c:v>
                </c:pt>
                <c:pt idx="5">
                  <c:v>73062</c:v>
                </c:pt>
                <c:pt idx="6">
                  <c:v>67394</c:v>
                </c:pt>
                <c:pt idx="7">
                  <c:v>63785</c:v>
                </c:pt>
                <c:pt idx="8">
                  <c:v>60465</c:v>
                </c:pt>
                <c:pt idx="9">
                  <c:v>41861</c:v>
                </c:pt>
                <c:pt idx="10">
                  <c:v>39889</c:v>
                </c:pt>
                <c:pt idx="11">
                  <c:v>38579</c:v>
                </c:pt>
                <c:pt idx="12">
                  <c:v>35921</c:v>
                </c:pt>
                <c:pt idx="13">
                  <c:v>33000</c:v>
                </c:pt>
                <c:pt idx="14">
                  <c:v>30033</c:v>
                </c:pt>
                <c:pt idx="15">
                  <c:v>28861</c:v>
                </c:pt>
                <c:pt idx="16">
                  <c:v>28645</c:v>
                </c:pt>
                <c:pt idx="17">
                  <c:v>27922</c:v>
                </c:pt>
                <c:pt idx="18">
                  <c:v>26997</c:v>
                </c:pt>
                <c:pt idx="19">
                  <c:v>25530</c:v>
                </c:pt>
                <c:pt idx="20">
                  <c:v>24059</c:v>
                </c:pt>
                <c:pt idx="21">
                  <c:v>22818</c:v>
                </c:pt>
                <c:pt idx="22">
                  <c:v>20033</c:v>
                </c:pt>
                <c:pt idx="23">
                  <c:v>18711</c:v>
                </c:pt>
                <c:pt idx="24">
                  <c:v>16108</c:v>
                </c:pt>
                <c:pt idx="25">
                  <c:v>15619</c:v>
                </c:pt>
                <c:pt idx="26">
                  <c:v>15524</c:v>
                </c:pt>
                <c:pt idx="27">
                  <c:v>14047</c:v>
                </c:pt>
                <c:pt idx="28">
                  <c:v>13584</c:v>
                </c:pt>
                <c:pt idx="29">
                  <c:v>12415</c:v>
                </c:pt>
                <c:pt idx="30">
                  <c:v>11968</c:v>
                </c:pt>
                <c:pt idx="31">
                  <c:v>9829</c:v>
                </c:pt>
                <c:pt idx="32">
                  <c:v>8262</c:v>
                </c:pt>
                <c:pt idx="33">
                  <c:v>7984</c:v>
                </c:pt>
                <c:pt idx="34">
                  <c:v>7933</c:v>
                </c:pt>
                <c:pt idx="35">
                  <c:v>7137</c:v>
                </c:pt>
                <c:pt idx="36">
                  <c:v>6824</c:v>
                </c:pt>
                <c:pt idx="37">
                  <c:v>6436</c:v>
                </c:pt>
                <c:pt idx="38">
                  <c:v>5971</c:v>
                </c:pt>
                <c:pt idx="39">
                  <c:v>4106</c:v>
                </c:pt>
                <c:pt idx="40">
                  <c:v>3988</c:v>
                </c:pt>
                <c:pt idx="41">
                  <c:v>3311</c:v>
                </c:pt>
                <c:pt idx="42">
                  <c:v>2335</c:v>
                </c:pt>
                <c:pt idx="43">
                  <c:v>2031</c:v>
                </c:pt>
                <c:pt idx="44">
                  <c:v>1008</c:v>
                </c:pt>
                <c:pt idx="45">
                  <c:v>733</c:v>
                </c:pt>
                <c:pt idx="46">
                  <c:v>-1255</c:v>
                </c:pt>
                <c:pt idx="47">
                  <c:v>-1276</c:v>
                </c:pt>
                <c:pt idx="48">
                  <c:v>-1858</c:v>
                </c:pt>
                <c:pt idx="49">
                  <c:v>-2132</c:v>
                </c:pt>
                <c:pt idx="50">
                  <c:v>-9465</c:v>
                </c:pt>
              </c:numCache>
            </c:numRef>
          </c:val>
          <c:extLst>
            <c:ext xmlns:c16="http://schemas.microsoft.com/office/drawing/2014/chart" uri="{C3380CC4-5D6E-409C-BE32-E72D297353CC}">
              <c16:uniqueId val="{00000004-4C50-4813-97E4-76B48AB5D36B}"/>
            </c:ext>
          </c:extLst>
        </c:ser>
        <c:dLbls>
          <c:showLegendKey val="0"/>
          <c:showVal val="0"/>
          <c:showCatName val="0"/>
          <c:showSerName val="0"/>
          <c:showPercent val="0"/>
          <c:showBubbleSize val="0"/>
        </c:dLbls>
        <c:gapWidth val="60"/>
        <c:axId val="1529733247"/>
        <c:axId val="1529733727"/>
      </c:barChart>
      <c:catAx>
        <c:axId val="1529733247"/>
        <c:scaling>
          <c:orientation val="minMax"/>
        </c:scaling>
        <c:delete val="0"/>
        <c:axPos val="b"/>
        <c:numFmt formatCode="General" sourceLinked="1"/>
        <c:majorTickMark val="none"/>
        <c:minorTickMark val="out"/>
        <c:tickLblPos val="low"/>
        <c:spPr>
          <a:noFill/>
          <a:ln w="9525" cap="flat" cmpd="sng" algn="ctr">
            <a:solidFill>
              <a:schemeClr val="bg1">
                <a:lumMod val="7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1529733727"/>
        <c:crosses val="autoZero"/>
        <c:auto val="1"/>
        <c:lblAlgn val="ctr"/>
        <c:lblOffset val="100"/>
        <c:noMultiLvlLbl val="0"/>
      </c:catAx>
      <c:valAx>
        <c:axId val="1529733727"/>
        <c:scaling>
          <c:orientation val="minMax"/>
        </c:scaling>
        <c:delete val="0"/>
        <c:axPos val="l"/>
        <c:majorGridlines>
          <c:spPr>
            <a:ln w="9525" cap="flat" cmpd="sng" algn="ctr">
              <a:solidFill>
                <a:schemeClr val="tx1">
                  <a:lumMod val="15000"/>
                  <a:lumOff val="85000"/>
                </a:schemeClr>
              </a:solidFill>
              <a:round/>
            </a:ln>
            <a:effectLst/>
          </c:spPr>
        </c:majorGridlines>
        <c:numFmt formatCode="#,##0_);\(#,##0\)" sourceLinked="0"/>
        <c:majorTickMark val="out"/>
        <c:minorTickMark val="in"/>
        <c:tickLblPos val="nextTo"/>
        <c:spPr>
          <a:noFill/>
          <a:ln>
            <a:solidFill>
              <a:schemeClr val="bg1">
                <a:lumMod val="85000"/>
              </a:schemeClr>
            </a:solidFill>
          </a:ln>
          <a:effectLst/>
        </c:spPr>
        <c:txPr>
          <a:bodyPr rot="-60000000" spcFirstLastPara="1" vertOverflow="ellipsis" vert="horz" wrap="square" anchor="ctr" anchorCtr="1"/>
          <a:lstStyle/>
          <a:p>
            <a:pPr>
              <a:defRPr sz="1050" b="0" i="0" u="none" strike="noStrike" kern="1200" baseline="0">
                <a:solidFill>
                  <a:srgbClr val="595959"/>
                </a:solidFill>
                <a:latin typeface="+mn-lt"/>
                <a:ea typeface="+mn-ea"/>
                <a:cs typeface="+mn-cs"/>
              </a:defRPr>
            </a:pPr>
            <a:endParaRPr lang="en-US"/>
          </a:p>
        </c:txPr>
        <c:crossAx val="152973324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mn-lt"/>
        </a:defRPr>
      </a:pPr>
      <a:endParaRPr lang="en-US"/>
    </a:p>
  </c:txPr>
  <c:externalData r:id="rId4">
    <c:autoUpdate val="0"/>
  </c:externalData>
  <c:userShapes r:id="rId5"/>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Franklin Gothic Book" panose="020B0503020102020204" pitchFamily="34" charset="0"/>
                <a:ea typeface="+mn-ea"/>
                <a:cs typeface="+mn-cs"/>
              </a:defRPr>
            </a:pPr>
            <a:r>
              <a:rPr lang="en-US" sz="1800" dirty="0">
                <a:solidFill>
                  <a:schemeClr val="tx1">
                    <a:lumMod val="65000"/>
                    <a:lumOff val="35000"/>
                  </a:schemeClr>
                </a:solidFill>
                <a:latin typeface="Franklin Gothic Book" panose="020B0503020102020204" pitchFamily="34" charset="0"/>
              </a:rPr>
              <a:t>SC</a:t>
            </a:r>
            <a:r>
              <a:rPr lang="en-US" sz="1800" baseline="0" dirty="0">
                <a:solidFill>
                  <a:schemeClr val="tx1">
                    <a:lumMod val="65000"/>
                    <a:lumOff val="35000"/>
                  </a:schemeClr>
                </a:solidFill>
                <a:latin typeface="Franklin Gothic Book" panose="020B0503020102020204" pitchFamily="34" charset="0"/>
              </a:rPr>
              <a:t> POPULATION CHANGE BY COMPONENT</a:t>
            </a:r>
            <a:endParaRPr lang="en-US" sz="1800" dirty="0">
              <a:solidFill>
                <a:schemeClr val="tx1">
                  <a:lumMod val="65000"/>
                  <a:lumOff val="35000"/>
                </a:schemeClr>
              </a:solidFill>
              <a:latin typeface="Franklin Gothic Book" panose="020B0503020102020204" pitchFamily="34" charset="0"/>
            </a:endParaRP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Franklin Gothic Book" panose="020B0503020102020204" pitchFamily="34" charset="0"/>
              <a:ea typeface="+mn-ea"/>
              <a:cs typeface="+mn-cs"/>
            </a:defRPr>
          </a:pPr>
          <a:endParaRPr lang="en-US"/>
        </a:p>
      </c:txPr>
    </c:title>
    <c:autoTitleDeleted val="0"/>
    <c:plotArea>
      <c:layout>
        <c:manualLayout>
          <c:layoutTarget val="inner"/>
          <c:xMode val="edge"/>
          <c:yMode val="edge"/>
          <c:x val="7.1386986952717862E-2"/>
          <c:y val="9.1259564288620018E-2"/>
          <c:w val="0.88837603180037283"/>
          <c:h val="0.76562813222914694"/>
        </c:manualLayout>
      </c:layout>
      <c:areaChart>
        <c:grouping val="stacked"/>
        <c:varyColors val="0"/>
        <c:ser>
          <c:idx val="0"/>
          <c:order val="0"/>
          <c:tx>
            <c:strRef>
              <c:f>SO_EvEST10_EST20_24_CompChgArea!$C$1</c:f>
              <c:strCache>
                <c:ptCount val="1"/>
                <c:pt idx="0">
                  <c:v>Natural Change</c:v>
                </c:pt>
              </c:strCache>
            </c:strRef>
          </c:tx>
          <c:spPr>
            <a:solidFill>
              <a:srgbClr val="002060"/>
            </a:solidFill>
            <a:ln>
              <a:noFill/>
            </a:ln>
            <a:effectLst/>
          </c:spPr>
          <c:cat>
            <c:numRef>
              <c:f>SO_EvEST10_EST20_24_CompChgArea!$B$2:$B$25</c:f>
              <c:numCache>
                <c:formatCode>General</c:formatCode>
                <c:ptCount val="24"/>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pt idx="20">
                  <c:v>2021</c:v>
                </c:pt>
                <c:pt idx="21">
                  <c:v>2022</c:v>
                </c:pt>
                <c:pt idx="22">
                  <c:v>2023</c:v>
                </c:pt>
                <c:pt idx="23">
                  <c:v>2024</c:v>
                </c:pt>
              </c:numCache>
            </c:numRef>
          </c:cat>
          <c:val>
            <c:numRef>
              <c:f>SO_EvEST10_EST20_24_CompChgArea!$C$2:$C$25</c:f>
              <c:numCache>
                <c:formatCode>General</c:formatCode>
                <c:ptCount val="24"/>
                <c:pt idx="0">
                  <c:v>19139</c:v>
                </c:pt>
                <c:pt idx="1">
                  <c:v>18103</c:v>
                </c:pt>
                <c:pt idx="2">
                  <c:v>17159</c:v>
                </c:pt>
                <c:pt idx="3">
                  <c:v>18306</c:v>
                </c:pt>
                <c:pt idx="4">
                  <c:v>18676</c:v>
                </c:pt>
                <c:pt idx="5">
                  <c:v>20858</c:v>
                </c:pt>
                <c:pt idx="6">
                  <c:v>23690</c:v>
                </c:pt>
                <c:pt idx="7">
                  <c:v>24232</c:v>
                </c:pt>
                <c:pt idx="8">
                  <c:v>21031</c:v>
                </c:pt>
                <c:pt idx="9">
                  <c:v>21936</c:v>
                </c:pt>
                <c:pt idx="10">
                  <c:v>15447</c:v>
                </c:pt>
                <c:pt idx="11">
                  <c:v>15477</c:v>
                </c:pt>
                <c:pt idx="12">
                  <c:v>11917</c:v>
                </c:pt>
                <c:pt idx="13">
                  <c:v>12779</c:v>
                </c:pt>
                <c:pt idx="14">
                  <c:v>11415</c:v>
                </c:pt>
                <c:pt idx="15">
                  <c:v>10595</c:v>
                </c:pt>
                <c:pt idx="16">
                  <c:v>7995</c:v>
                </c:pt>
                <c:pt idx="17">
                  <c:v>6564</c:v>
                </c:pt>
                <c:pt idx="18">
                  <c:v>5319</c:v>
                </c:pt>
                <c:pt idx="19">
                  <c:v>803</c:v>
                </c:pt>
                <c:pt idx="20">
                  <c:v>-7807</c:v>
                </c:pt>
                <c:pt idx="21">
                  <c:v>-7460</c:v>
                </c:pt>
                <c:pt idx="22">
                  <c:v>-1271</c:v>
                </c:pt>
                <c:pt idx="23">
                  <c:v>-517</c:v>
                </c:pt>
              </c:numCache>
            </c:numRef>
          </c:val>
          <c:extLst>
            <c:ext xmlns:c16="http://schemas.microsoft.com/office/drawing/2014/chart" uri="{C3380CC4-5D6E-409C-BE32-E72D297353CC}">
              <c16:uniqueId val="{00000000-2C79-42DD-BE90-CD39B4D83EEC}"/>
            </c:ext>
          </c:extLst>
        </c:ser>
        <c:ser>
          <c:idx val="1"/>
          <c:order val="1"/>
          <c:tx>
            <c:strRef>
              <c:f>SO_EvEST10_EST20_24_CompChgArea!$D$1</c:f>
              <c:strCache>
                <c:ptCount val="1"/>
                <c:pt idx="0">
                  <c:v>Net Migration</c:v>
                </c:pt>
              </c:strCache>
            </c:strRef>
          </c:tx>
          <c:spPr>
            <a:solidFill>
              <a:schemeClr val="bg1">
                <a:lumMod val="65000"/>
              </a:schemeClr>
            </a:solidFill>
            <a:ln>
              <a:noFill/>
            </a:ln>
            <a:effectLst/>
          </c:spPr>
          <c:cat>
            <c:numRef>
              <c:f>SO_EvEST10_EST20_24_CompChgArea!$B$2:$B$25</c:f>
              <c:numCache>
                <c:formatCode>General</c:formatCode>
                <c:ptCount val="24"/>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pt idx="20">
                  <c:v>2021</c:v>
                </c:pt>
                <c:pt idx="21">
                  <c:v>2022</c:v>
                </c:pt>
                <c:pt idx="22">
                  <c:v>2023</c:v>
                </c:pt>
                <c:pt idx="23">
                  <c:v>2024</c:v>
                </c:pt>
              </c:numCache>
            </c:numRef>
          </c:cat>
          <c:val>
            <c:numRef>
              <c:f>SO_EvEST10_EST20_24_CompChgArea!$D$2:$D$25</c:f>
              <c:numCache>
                <c:formatCode>General</c:formatCode>
                <c:ptCount val="24"/>
                <c:pt idx="0">
                  <c:v>20696</c:v>
                </c:pt>
                <c:pt idx="1">
                  <c:v>23270</c:v>
                </c:pt>
                <c:pt idx="2">
                  <c:v>23413</c:v>
                </c:pt>
                <c:pt idx="3">
                  <c:v>39658</c:v>
                </c:pt>
                <c:pt idx="4">
                  <c:v>37784</c:v>
                </c:pt>
                <c:pt idx="5">
                  <c:v>63292</c:v>
                </c:pt>
                <c:pt idx="6">
                  <c:v>59140</c:v>
                </c:pt>
                <c:pt idx="7">
                  <c:v>56085</c:v>
                </c:pt>
                <c:pt idx="8">
                  <c:v>35301</c:v>
                </c:pt>
                <c:pt idx="9">
                  <c:v>31171</c:v>
                </c:pt>
                <c:pt idx="10">
                  <c:v>21291</c:v>
                </c:pt>
                <c:pt idx="11">
                  <c:v>30410</c:v>
                </c:pt>
                <c:pt idx="12">
                  <c:v>35044</c:v>
                </c:pt>
                <c:pt idx="13">
                  <c:v>46836</c:v>
                </c:pt>
                <c:pt idx="14">
                  <c:v>57183</c:v>
                </c:pt>
                <c:pt idx="15">
                  <c:v>56257</c:v>
                </c:pt>
                <c:pt idx="16">
                  <c:v>55923</c:v>
                </c:pt>
                <c:pt idx="17">
                  <c:v>57942</c:v>
                </c:pt>
                <c:pt idx="18">
                  <c:v>60743</c:v>
                </c:pt>
                <c:pt idx="19">
                  <c:v>59694</c:v>
                </c:pt>
                <c:pt idx="20">
                  <c:v>67971</c:v>
                </c:pt>
                <c:pt idx="21">
                  <c:v>94684</c:v>
                </c:pt>
                <c:pt idx="22">
                  <c:v>91853</c:v>
                </c:pt>
                <c:pt idx="23">
                  <c:v>91277</c:v>
                </c:pt>
              </c:numCache>
            </c:numRef>
          </c:val>
          <c:extLst>
            <c:ext xmlns:c16="http://schemas.microsoft.com/office/drawing/2014/chart" uri="{C3380CC4-5D6E-409C-BE32-E72D297353CC}">
              <c16:uniqueId val="{00000001-2C79-42DD-BE90-CD39B4D83EEC}"/>
            </c:ext>
          </c:extLst>
        </c:ser>
        <c:dLbls>
          <c:showLegendKey val="0"/>
          <c:showVal val="0"/>
          <c:showCatName val="0"/>
          <c:showSerName val="0"/>
          <c:showPercent val="0"/>
          <c:showBubbleSize val="0"/>
        </c:dLbls>
        <c:axId val="1133437151"/>
        <c:axId val="1133437631"/>
      </c:areaChart>
      <c:catAx>
        <c:axId val="1133437151"/>
        <c:scaling>
          <c:orientation val="minMax"/>
        </c:scaling>
        <c:delete val="0"/>
        <c:axPos val="b"/>
        <c:numFmt formatCode="General" sourceLinked="1"/>
        <c:majorTickMark val="cross"/>
        <c:minorTickMark val="none"/>
        <c:tickLblPos val="low"/>
        <c:spPr>
          <a:noFill/>
          <a:ln w="9525" cap="flat" cmpd="sng" algn="ctr">
            <a:solidFill>
              <a:schemeClr val="tx1">
                <a:lumMod val="15000"/>
                <a:lumOff val="85000"/>
              </a:schemeClr>
            </a:solidFill>
            <a:round/>
          </a:ln>
          <a:effectLst/>
        </c:spPr>
        <c:txPr>
          <a:bodyPr rot="60000" spcFirstLastPara="1" vertOverflow="ellipsis"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1133437631"/>
        <c:crosses val="autoZero"/>
        <c:auto val="1"/>
        <c:lblAlgn val="ctr"/>
        <c:lblOffset val="100"/>
        <c:noMultiLvlLbl val="0"/>
      </c:catAx>
      <c:valAx>
        <c:axId val="113343763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in"/>
        <c:tickLblPos val="nextTo"/>
        <c:spPr>
          <a:noFill/>
          <a:ln>
            <a:solidFill>
              <a:schemeClr val="accent3"/>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1133437151"/>
        <c:crosses val="autoZero"/>
        <c:crossBetween val="midCat"/>
      </c:valAx>
      <c:spPr>
        <a:noFill/>
        <a:ln>
          <a:noFill/>
        </a:ln>
        <a:effectLst/>
      </c:spPr>
    </c:plotArea>
    <c:legend>
      <c:legendPos val="b"/>
      <c:layout>
        <c:manualLayout>
          <c:xMode val="edge"/>
          <c:yMode val="edge"/>
          <c:x val="0.35362347369622271"/>
          <c:y val="0.93574069961587669"/>
          <c:w val="0.24927479173798928"/>
          <c:h val="4.8249783755971269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dirty="0">
                <a:solidFill>
                  <a:schemeClr val="tx1">
                    <a:lumMod val="65000"/>
                    <a:lumOff val="35000"/>
                  </a:schemeClr>
                </a:solidFill>
                <a:latin typeface="Franklin Gothic Book" panose="020B0503020102020204" pitchFamily="34" charset="0"/>
              </a:rPr>
              <a:t>SOUTH CAROLINA POPULATION BY AGE GROUP</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596311031408327E-2"/>
          <c:y val="8.4677774194931874E-2"/>
          <c:w val="0.92939995482142934"/>
          <c:h val="0.75236825039356814"/>
        </c:manualLayout>
      </c:layout>
      <c:barChart>
        <c:barDir val="col"/>
        <c:grouping val="clustered"/>
        <c:varyColors val="0"/>
        <c:ser>
          <c:idx val="0"/>
          <c:order val="0"/>
          <c:tx>
            <c:strRef>
              <c:f>Sheet1!$J$25</c:f>
              <c:strCache>
                <c:ptCount val="1"/>
                <c:pt idx="0">
                  <c:v>1970</c:v>
                </c:pt>
              </c:strCache>
            </c:strRef>
          </c:tx>
          <c:spPr>
            <a:solidFill>
              <a:srgbClr val="A2B5DE"/>
            </a:solidFill>
            <a:ln>
              <a:solidFill>
                <a:schemeClr val="accent1">
                  <a:lumMod val="60000"/>
                  <a:lumOff val="40000"/>
                </a:schemeClr>
              </a:solidFill>
            </a:ln>
            <a:effectLst/>
          </c:spPr>
          <c:invertIfNegative val="0"/>
          <c:dLbls>
            <c:dLbl>
              <c:idx val="0"/>
              <c:layout>
                <c:manualLayout>
                  <c:x val="0"/>
                  <c:y val="5.388293359904266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A90-4576-8439-8658205643FD}"/>
                </c:ext>
              </c:extLst>
            </c:dLbl>
            <c:dLbl>
              <c:idx val="1"/>
              <c:layout>
                <c:manualLayout>
                  <c:x val="-8.856580457753038E-17"/>
                  <c:y val="8.082440039856350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A90-4576-8439-8658205643FD}"/>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Sheet1!$I$26:$I$28</c:f>
              <c:strCache>
                <c:ptCount val="3"/>
                <c:pt idx="0">
                  <c:v>0 to 17</c:v>
                </c:pt>
                <c:pt idx="1">
                  <c:v>18 to 64</c:v>
                </c:pt>
                <c:pt idx="2">
                  <c:v>65+</c:v>
                </c:pt>
              </c:strCache>
              <c:extLst/>
            </c:strRef>
          </c:cat>
          <c:val>
            <c:numRef>
              <c:f>Sheet1!$J$26:$J$28</c:f>
              <c:numCache>
                <c:formatCode>0.0%</c:formatCode>
                <c:ptCount val="3"/>
                <c:pt idx="0">
                  <c:v>0.3689115699037292</c:v>
                </c:pt>
                <c:pt idx="1">
                  <c:v>0.55780667329804579</c:v>
                </c:pt>
                <c:pt idx="2">
                  <c:v>7.3281756798225045E-2</c:v>
                </c:pt>
              </c:numCache>
              <c:extLst/>
            </c:numRef>
          </c:val>
          <c:extLst>
            <c:ext xmlns:c16="http://schemas.microsoft.com/office/drawing/2014/chart" uri="{C3380CC4-5D6E-409C-BE32-E72D297353CC}">
              <c16:uniqueId val="{00000000-3A90-4576-8439-8658205643FD}"/>
            </c:ext>
          </c:extLst>
        </c:ser>
        <c:ser>
          <c:idx val="1"/>
          <c:order val="1"/>
          <c:tx>
            <c:strRef>
              <c:f>Sheet1!$K$25</c:f>
              <c:strCache>
                <c:ptCount val="1"/>
                <c:pt idx="0">
                  <c:v>2000</c:v>
                </c:pt>
              </c:strCache>
            </c:strRef>
          </c:tx>
          <c:spPr>
            <a:solidFill>
              <a:srgbClr val="415FA9"/>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Sheet1!$I$26:$I$28</c:f>
              <c:strCache>
                <c:ptCount val="3"/>
                <c:pt idx="0">
                  <c:v>0 to 17</c:v>
                </c:pt>
                <c:pt idx="1">
                  <c:v>18 to 64</c:v>
                </c:pt>
                <c:pt idx="2">
                  <c:v>65+</c:v>
                </c:pt>
              </c:strCache>
              <c:extLst/>
            </c:strRef>
          </c:cat>
          <c:val>
            <c:numRef>
              <c:f>Sheet1!$K$26:$K$28</c:f>
              <c:numCache>
                <c:formatCode>0%</c:formatCode>
                <c:ptCount val="3"/>
                <c:pt idx="0">
                  <c:v>0.25165453144207944</c:v>
                </c:pt>
                <c:pt idx="1">
                  <c:v>0.6273754913993278</c:v>
                </c:pt>
                <c:pt idx="2">
                  <c:v>0.12096997715859274</c:v>
                </c:pt>
              </c:numCache>
              <c:extLst/>
            </c:numRef>
          </c:val>
          <c:extLst>
            <c:ext xmlns:c16="http://schemas.microsoft.com/office/drawing/2014/chart" uri="{C3380CC4-5D6E-409C-BE32-E72D297353CC}">
              <c16:uniqueId val="{00000001-3A90-4576-8439-8658205643FD}"/>
            </c:ext>
          </c:extLst>
        </c:ser>
        <c:ser>
          <c:idx val="2"/>
          <c:order val="2"/>
          <c:tx>
            <c:strRef>
              <c:f>Sheet1!$L$25</c:f>
              <c:strCache>
                <c:ptCount val="1"/>
                <c:pt idx="0">
                  <c:v>2030</c:v>
                </c:pt>
              </c:strCache>
            </c:strRef>
          </c:tx>
          <c:spPr>
            <a:solidFill>
              <a:srgbClr val="003366"/>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Sheet1!$I$26:$I$28</c:f>
              <c:strCache>
                <c:ptCount val="3"/>
                <c:pt idx="0">
                  <c:v>0 to 17</c:v>
                </c:pt>
                <c:pt idx="1">
                  <c:v>18 to 64</c:v>
                </c:pt>
                <c:pt idx="2">
                  <c:v>65+</c:v>
                </c:pt>
              </c:strCache>
              <c:extLst/>
            </c:strRef>
          </c:cat>
          <c:val>
            <c:numRef>
              <c:f>Sheet1!$L$26:$L$28</c:f>
              <c:numCache>
                <c:formatCode>0%</c:formatCode>
                <c:ptCount val="3"/>
                <c:pt idx="0">
                  <c:v>0.2015409763656181</c:v>
                </c:pt>
                <c:pt idx="1">
                  <c:v>0.58338665145723367</c:v>
                </c:pt>
                <c:pt idx="2">
                  <c:v>0.21507237217714811</c:v>
                </c:pt>
              </c:numCache>
              <c:extLst/>
            </c:numRef>
          </c:val>
          <c:extLst>
            <c:ext xmlns:c16="http://schemas.microsoft.com/office/drawing/2014/chart" uri="{C3380CC4-5D6E-409C-BE32-E72D297353CC}">
              <c16:uniqueId val="{00000002-3A90-4576-8439-8658205643FD}"/>
            </c:ext>
          </c:extLst>
        </c:ser>
        <c:dLbls>
          <c:showLegendKey val="0"/>
          <c:showVal val="0"/>
          <c:showCatName val="0"/>
          <c:showSerName val="0"/>
          <c:showPercent val="0"/>
          <c:showBubbleSize val="0"/>
        </c:dLbls>
        <c:gapWidth val="167"/>
        <c:axId val="1035617407"/>
        <c:axId val="1154597391"/>
      </c:barChart>
      <c:catAx>
        <c:axId val="10356174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1154597391"/>
        <c:crosses val="autoZero"/>
        <c:auto val="1"/>
        <c:lblAlgn val="ctr"/>
        <c:lblOffset val="100"/>
        <c:noMultiLvlLbl val="0"/>
      </c:catAx>
      <c:valAx>
        <c:axId val="1154597391"/>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in"/>
        <c:tickLblPos val="nextTo"/>
        <c:spPr>
          <a:noFill/>
          <a:ln>
            <a:solidFill>
              <a:schemeClr val="accent3"/>
            </a:solidFill>
          </a:ln>
          <a:effectLst/>
        </c:spPr>
        <c:txPr>
          <a:bodyPr rot="-60000000" spcFirstLastPara="1" vertOverflow="ellipsis" vert="horz" wrap="square" anchor="ctr" anchorCtr="1"/>
          <a:lstStyle/>
          <a:p>
            <a:pPr>
              <a:defRPr sz="1100" b="0" i="0" u="none" strike="noStrike" kern="1200" baseline="0">
                <a:solidFill>
                  <a:srgbClr val="595959"/>
                </a:solidFill>
                <a:latin typeface="Franklin Gothic Book" panose="020B0503020102020204" pitchFamily="34" charset="0"/>
                <a:ea typeface="+mn-ea"/>
                <a:cs typeface="+mn-cs"/>
              </a:defRPr>
            </a:pPr>
            <a:endParaRPr lang="en-US"/>
          </a:p>
        </c:txPr>
        <c:crossAx val="1035617407"/>
        <c:crosses val="autoZero"/>
        <c:crossBetween val="between"/>
        <c:majorUnit val="0.2"/>
        <c:minorUnit val="0.1"/>
      </c:valAx>
      <c:spPr>
        <a:noFill/>
        <a:ln>
          <a:solidFill>
            <a:schemeClr val="bg1">
              <a:lumMod val="75000"/>
            </a:schemeClr>
          </a:solidFill>
        </a:ln>
        <a:effectLst/>
      </c:spPr>
    </c:plotArea>
    <c:legend>
      <c:legendPos val="b"/>
      <c:layout>
        <c:manualLayout>
          <c:xMode val="edge"/>
          <c:yMode val="edge"/>
          <c:x val="0.3509848225493552"/>
          <c:y val="0.90607462192318378"/>
          <c:w val="0.32653628894214304"/>
          <c:h val="3.404278976972184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a:defRPr sz="1800" b="1" i="0" u="none" strike="noStrike" kern="1200" spc="0" baseline="0">
                <a:solidFill>
                  <a:schemeClr val="tx1">
                    <a:lumMod val="65000"/>
                    <a:lumOff val="35000"/>
                  </a:schemeClr>
                </a:solidFill>
                <a:latin typeface="Franklin Gothic Book" panose="020B0503020102020204" pitchFamily="34" charset="0"/>
                <a:ea typeface="+mn-ea"/>
                <a:cs typeface="+mn-cs"/>
              </a:defRPr>
            </a:pPr>
            <a:r>
              <a:rPr lang="en-US" sz="1800" b="0" dirty="0">
                <a:solidFill>
                  <a:schemeClr val="tx1">
                    <a:lumMod val="65000"/>
                    <a:lumOff val="35000"/>
                  </a:schemeClr>
                </a:solidFill>
                <a:latin typeface="Franklin Gothic Book" panose="020B0503020102020204" pitchFamily="34" charset="0"/>
              </a:rPr>
              <a:t>ROLLING FISCAL YEAR</a:t>
            </a:r>
            <a:r>
              <a:rPr lang="en-US" sz="1800" b="0" baseline="0" dirty="0">
                <a:solidFill>
                  <a:schemeClr val="tx1">
                    <a:lumMod val="65000"/>
                    <a:lumOff val="35000"/>
                  </a:schemeClr>
                </a:solidFill>
                <a:latin typeface="Franklin Gothic Book" panose="020B0503020102020204" pitchFamily="34" charset="0"/>
              </a:rPr>
              <a:t> PRIOR TO COVID - </a:t>
            </a:r>
            <a:r>
              <a:rPr lang="en-US" sz="1800" b="0" dirty="0">
                <a:solidFill>
                  <a:schemeClr val="tx1">
                    <a:lumMod val="65000"/>
                    <a:lumOff val="35000"/>
                  </a:schemeClr>
                </a:solidFill>
                <a:latin typeface="Franklin Gothic Book" panose="020B0503020102020204" pitchFamily="34" charset="0"/>
              </a:rPr>
              <a:t>GENERAL FUND</a:t>
            </a:r>
            <a:endParaRPr lang="en-US" sz="1800" b="0" baseline="0" dirty="0">
              <a:solidFill>
                <a:schemeClr val="tx1">
                  <a:lumMod val="65000"/>
                  <a:lumOff val="35000"/>
                </a:schemeClr>
              </a:solidFill>
              <a:latin typeface="Franklin Gothic Book" panose="020B0503020102020204" pitchFamily="34" charset="0"/>
            </a:endParaRPr>
          </a:p>
          <a:p>
            <a:pPr algn="ctr">
              <a:defRPr sz="1800" b="1">
                <a:latin typeface="Franklin Gothic Book" panose="020B0503020102020204" pitchFamily="34" charset="0"/>
              </a:defRPr>
            </a:pPr>
            <a:r>
              <a:rPr lang="en-US" sz="1400" b="0" baseline="0" dirty="0">
                <a:solidFill>
                  <a:schemeClr val="tx1">
                    <a:lumMod val="65000"/>
                    <a:lumOff val="35000"/>
                  </a:schemeClr>
                </a:solidFill>
                <a:latin typeface="Franklin Gothic Book" panose="020B0503020102020204" pitchFamily="34" charset="0"/>
              </a:rPr>
              <a:t>Actuals, FY 2012-13 to February 2020</a:t>
            </a:r>
            <a:endParaRPr lang="en-US" sz="1400" b="0" dirty="0">
              <a:solidFill>
                <a:schemeClr val="tx1">
                  <a:lumMod val="65000"/>
                  <a:lumOff val="35000"/>
                </a:schemeClr>
              </a:solidFill>
              <a:latin typeface="Franklin Gothic Book" panose="020B0503020102020204" pitchFamily="34" charset="0"/>
            </a:endParaRPr>
          </a:p>
        </c:rich>
      </c:tx>
      <c:layout>
        <c:manualLayout>
          <c:xMode val="edge"/>
          <c:yMode val="edge"/>
          <c:x val="0.25085256967379072"/>
          <c:y val="0"/>
        </c:manualLayout>
      </c:layout>
      <c:overlay val="0"/>
      <c:spPr>
        <a:noFill/>
        <a:ln>
          <a:noFill/>
        </a:ln>
        <a:effectLst/>
      </c:spPr>
      <c:txPr>
        <a:bodyPr rot="0" spcFirstLastPara="1" vertOverflow="ellipsis" vert="horz" wrap="square" anchor="ctr" anchorCtr="1"/>
        <a:lstStyle/>
        <a:p>
          <a:pPr algn="ctr">
            <a:defRPr sz="1800" b="1" i="0" u="none" strike="noStrike" kern="1200" spc="0" baseline="0">
              <a:solidFill>
                <a:schemeClr val="tx1">
                  <a:lumMod val="65000"/>
                  <a:lumOff val="35000"/>
                </a:schemeClr>
              </a:solidFill>
              <a:latin typeface="Franklin Gothic Book" panose="020B0503020102020204" pitchFamily="34" charset="0"/>
              <a:ea typeface="+mn-ea"/>
              <a:cs typeface="+mn-cs"/>
            </a:defRPr>
          </a:pPr>
          <a:endParaRPr lang="en-US"/>
        </a:p>
      </c:txPr>
    </c:title>
    <c:autoTitleDeleted val="0"/>
    <c:plotArea>
      <c:layout>
        <c:manualLayout>
          <c:layoutTarget val="inner"/>
          <c:xMode val="edge"/>
          <c:yMode val="edge"/>
          <c:x val="9.0967635999639321E-2"/>
          <c:y val="0.12510455787924701"/>
          <c:w val="0.88488198786529804"/>
          <c:h val="0.67939084404515337"/>
        </c:manualLayout>
      </c:layout>
      <c:lineChart>
        <c:grouping val="standard"/>
        <c:varyColors val="0"/>
        <c:ser>
          <c:idx val="0"/>
          <c:order val="0"/>
          <c:tx>
            <c:v>Actual Collections</c:v>
          </c:tx>
          <c:spPr>
            <a:ln w="25400" cap="rnd">
              <a:solidFill>
                <a:srgbClr val="415FA9"/>
              </a:solidFill>
              <a:round/>
            </a:ln>
            <a:effectLst/>
          </c:spPr>
          <c:marker>
            <c:symbol val="none"/>
          </c:marker>
          <c:cat>
            <c:multiLvlStrRef>
              <c:f>DATA!$C$18:$D$185</c:f>
              <c:multiLvlStrCache>
                <c:ptCount val="168"/>
                <c:lvl>
                  <c:pt idx="0">
                    <c:v>Jul</c:v>
                  </c:pt>
                  <c:pt idx="1">
                    <c:v>Aug</c:v>
                  </c:pt>
                  <c:pt idx="2">
                    <c:v>Sep</c:v>
                  </c:pt>
                  <c:pt idx="3">
                    <c:v>Oct</c:v>
                  </c:pt>
                  <c:pt idx="4">
                    <c:v>Nov</c:v>
                  </c:pt>
                  <c:pt idx="5">
                    <c:v>Dec</c:v>
                  </c:pt>
                  <c:pt idx="6">
                    <c:v>Jan</c:v>
                  </c:pt>
                  <c:pt idx="7">
                    <c:v>Feb</c:v>
                  </c:pt>
                  <c:pt idx="8">
                    <c:v>Mar</c:v>
                  </c:pt>
                  <c:pt idx="9">
                    <c:v>Apr</c:v>
                  </c:pt>
                  <c:pt idx="10">
                    <c:v>May</c:v>
                  </c:pt>
                  <c:pt idx="11">
                    <c:v>Jun</c:v>
                  </c:pt>
                  <c:pt idx="12">
                    <c:v>Jul</c:v>
                  </c:pt>
                  <c:pt idx="13">
                    <c:v>Aug</c:v>
                  </c:pt>
                  <c:pt idx="14">
                    <c:v>Sep</c:v>
                  </c:pt>
                  <c:pt idx="15">
                    <c:v>Oct</c:v>
                  </c:pt>
                  <c:pt idx="16">
                    <c:v>Nov</c:v>
                  </c:pt>
                  <c:pt idx="17">
                    <c:v>Dec</c:v>
                  </c:pt>
                  <c:pt idx="18">
                    <c:v>Jan</c:v>
                  </c:pt>
                  <c:pt idx="19">
                    <c:v>Feb</c:v>
                  </c:pt>
                  <c:pt idx="20">
                    <c:v>Mar</c:v>
                  </c:pt>
                  <c:pt idx="21">
                    <c:v>Apr</c:v>
                  </c:pt>
                  <c:pt idx="22">
                    <c:v>May</c:v>
                  </c:pt>
                  <c:pt idx="23">
                    <c:v>Jun</c:v>
                  </c:pt>
                  <c:pt idx="24">
                    <c:v>Jul</c:v>
                  </c:pt>
                  <c:pt idx="25">
                    <c:v>Aug</c:v>
                  </c:pt>
                  <c:pt idx="26">
                    <c:v>Sep</c:v>
                  </c:pt>
                  <c:pt idx="27">
                    <c:v>Oct</c:v>
                  </c:pt>
                  <c:pt idx="28">
                    <c:v>Nov</c:v>
                  </c:pt>
                  <c:pt idx="29">
                    <c:v>Dec</c:v>
                  </c:pt>
                  <c:pt idx="30">
                    <c:v>Jan</c:v>
                  </c:pt>
                  <c:pt idx="31">
                    <c:v>Feb</c:v>
                  </c:pt>
                  <c:pt idx="32">
                    <c:v>Mar</c:v>
                  </c:pt>
                  <c:pt idx="33">
                    <c:v>Apr</c:v>
                  </c:pt>
                  <c:pt idx="34">
                    <c:v>May</c:v>
                  </c:pt>
                  <c:pt idx="35">
                    <c:v>Jun</c:v>
                  </c:pt>
                  <c:pt idx="36">
                    <c:v>Jul</c:v>
                  </c:pt>
                  <c:pt idx="37">
                    <c:v>Aug</c:v>
                  </c:pt>
                  <c:pt idx="38">
                    <c:v>Sep</c:v>
                  </c:pt>
                  <c:pt idx="39">
                    <c:v>Oct</c:v>
                  </c:pt>
                  <c:pt idx="40">
                    <c:v>Nov</c:v>
                  </c:pt>
                  <c:pt idx="41">
                    <c:v>Dec</c:v>
                  </c:pt>
                  <c:pt idx="42">
                    <c:v>Jan</c:v>
                  </c:pt>
                  <c:pt idx="43">
                    <c:v>Feb</c:v>
                  </c:pt>
                  <c:pt idx="44">
                    <c:v>Mar</c:v>
                  </c:pt>
                  <c:pt idx="45">
                    <c:v>Apr</c:v>
                  </c:pt>
                  <c:pt idx="46">
                    <c:v>May</c:v>
                  </c:pt>
                  <c:pt idx="47">
                    <c:v>Jun</c:v>
                  </c:pt>
                  <c:pt idx="48">
                    <c:v>Jul</c:v>
                  </c:pt>
                  <c:pt idx="49">
                    <c:v>Aug</c:v>
                  </c:pt>
                  <c:pt idx="50">
                    <c:v>Sep</c:v>
                  </c:pt>
                  <c:pt idx="51">
                    <c:v>Oct</c:v>
                  </c:pt>
                  <c:pt idx="52">
                    <c:v>Nov</c:v>
                  </c:pt>
                  <c:pt idx="53">
                    <c:v>Dec</c:v>
                  </c:pt>
                  <c:pt idx="54">
                    <c:v>Jan</c:v>
                  </c:pt>
                  <c:pt idx="55">
                    <c:v>Feb</c:v>
                  </c:pt>
                  <c:pt idx="56">
                    <c:v>Mar</c:v>
                  </c:pt>
                  <c:pt idx="57">
                    <c:v>Apr</c:v>
                  </c:pt>
                  <c:pt idx="58">
                    <c:v>May</c:v>
                  </c:pt>
                  <c:pt idx="59">
                    <c:v>Jun</c:v>
                  </c:pt>
                  <c:pt idx="60">
                    <c:v>Jul</c:v>
                  </c:pt>
                  <c:pt idx="61">
                    <c:v>Aug</c:v>
                  </c:pt>
                  <c:pt idx="62">
                    <c:v>Sep</c:v>
                  </c:pt>
                  <c:pt idx="63">
                    <c:v>Oct</c:v>
                  </c:pt>
                  <c:pt idx="64">
                    <c:v>Nov</c:v>
                  </c:pt>
                  <c:pt idx="65">
                    <c:v>Dec</c:v>
                  </c:pt>
                  <c:pt idx="66">
                    <c:v>Jan</c:v>
                  </c:pt>
                  <c:pt idx="67">
                    <c:v>Feb</c:v>
                  </c:pt>
                  <c:pt idx="68">
                    <c:v>Mar</c:v>
                  </c:pt>
                  <c:pt idx="69">
                    <c:v>Apr</c:v>
                  </c:pt>
                  <c:pt idx="70">
                    <c:v>May</c:v>
                  </c:pt>
                  <c:pt idx="71">
                    <c:v>Jun</c:v>
                  </c:pt>
                  <c:pt idx="72">
                    <c:v>Jul</c:v>
                  </c:pt>
                  <c:pt idx="73">
                    <c:v>Aug</c:v>
                  </c:pt>
                  <c:pt idx="74">
                    <c:v>Sep</c:v>
                  </c:pt>
                  <c:pt idx="75">
                    <c:v>Oct</c:v>
                  </c:pt>
                  <c:pt idx="76">
                    <c:v>Nov</c:v>
                  </c:pt>
                  <c:pt idx="77">
                    <c:v>Dec</c:v>
                  </c:pt>
                  <c:pt idx="78">
                    <c:v>Jan</c:v>
                  </c:pt>
                  <c:pt idx="79">
                    <c:v>Feb</c:v>
                  </c:pt>
                  <c:pt idx="80">
                    <c:v>Mar</c:v>
                  </c:pt>
                  <c:pt idx="81">
                    <c:v>Apr</c:v>
                  </c:pt>
                  <c:pt idx="82">
                    <c:v>May</c:v>
                  </c:pt>
                  <c:pt idx="83">
                    <c:v>Jun</c:v>
                  </c:pt>
                  <c:pt idx="84">
                    <c:v>Jul</c:v>
                  </c:pt>
                  <c:pt idx="85">
                    <c:v>Aug</c:v>
                  </c:pt>
                  <c:pt idx="86">
                    <c:v>Sep</c:v>
                  </c:pt>
                  <c:pt idx="87">
                    <c:v>Oct</c:v>
                  </c:pt>
                  <c:pt idx="88">
                    <c:v>Nov</c:v>
                  </c:pt>
                  <c:pt idx="89">
                    <c:v>Dec</c:v>
                  </c:pt>
                  <c:pt idx="90">
                    <c:v>Jan</c:v>
                  </c:pt>
                  <c:pt idx="91">
                    <c:v>Feb</c:v>
                  </c:pt>
                  <c:pt idx="92">
                    <c:v>Mar</c:v>
                  </c:pt>
                  <c:pt idx="93">
                    <c:v>Apr</c:v>
                  </c:pt>
                  <c:pt idx="94">
                    <c:v>May</c:v>
                  </c:pt>
                  <c:pt idx="95">
                    <c:v>Jun</c:v>
                  </c:pt>
                  <c:pt idx="96">
                    <c:v>Jul</c:v>
                  </c:pt>
                  <c:pt idx="97">
                    <c:v>Aug</c:v>
                  </c:pt>
                  <c:pt idx="98">
                    <c:v>Sep</c:v>
                  </c:pt>
                  <c:pt idx="99">
                    <c:v>Oct</c:v>
                  </c:pt>
                  <c:pt idx="100">
                    <c:v>Nov</c:v>
                  </c:pt>
                  <c:pt idx="101">
                    <c:v>Dec</c:v>
                  </c:pt>
                  <c:pt idx="102">
                    <c:v>Jan</c:v>
                  </c:pt>
                  <c:pt idx="103">
                    <c:v>Feb</c:v>
                  </c:pt>
                  <c:pt idx="104">
                    <c:v>Mar</c:v>
                  </c:pt>
                  <c:pt idx="105">
                    <c:v>Apr</c:v>
                  </c:pt>
                  <c:pt idx="106">
                    <c:v>May</c:v>
                  </c:pt>
                  <c:pt idx="107">
                    <c:v>Jun</c:v>
                  </c:pt>
                  <c:pt idx="108">
                    <c:v>Jul</c:v>
                  </c:pt>
                  <c:pt idx="109">
                    <c:v>Aug</c:v>
                  </c:pt>
                  <c:pt idx="110">
                    <c:v>Sep</c:v>
                  </c:pt>
                  <c:pt idx="111">
                    <c:v>Oct</c:v>
                  </c:pt>
                  <c:pt idx="112">
                    <c:v>Nov</c:v>
                  </c:pt>
                  <c:pt idx="113">
                    <c:v>Dec</c:v>
                  </c:pt>
                  <c:pt idx="114">
                    <c:v>Jan</c:v>
                  </c:pt>
                  <c:pt idx="115">
                    <c:v>Feb</c:v>
                  </c:pt>
                  <c:pt idx="116">
                    <c:v>Mar</c:v>
                  </c:pt>
                  <c:pt idx="117">
                    <c:v>Apr</c:v>
                  </c:pt>
                  <c:pt idx="118">
                    <c:v>May</c:v>
                  </c:pt>
                  <c:pt idx="119">
                    <c:v>Jun</c:v>
                  </c:pt>
                  <c:pt idx="120">
                    <c:v>Jul</c:v>
                  </c:pt>
                  <c:pt idx="121">
                    <c:v>Aug</c:v>
                  </c:pt>
                  <c:pt idx="122">
                    <c:v>Sep</c:v>
                  </c:pt>
                  <c:pt idx="123">
                    <c:v>Oct</c:v>
                  </c:pt>
                  <c:pt idx="124">
                    <c:v>Nov</c:v>
                  </c:pt>
                  <c:pt idx="125">
                    <c:v>Dec</c:v>
                  </c:pt>
                  <c:pt idx="126">
                    <c:v>Jan</c:v>
                  </c:pt>
                  <c:pt idx="127">
                    <c:v>Feb</c:v>
                  </c:pt>
                  <c:pt idx="128">
                    <c:v>Mar</c:v>
                  </c:pt>
                  <c:pt idx="129">
                    <c:v>Apr</c:v>
                  </c:pt>
                  <c:pt idx="130">
                    <c:v>May</c:v>
                  </c:pt>
                  <c:pt idx="131">
                    <c:v>Jun</c:v>
                  </c:pt>
                  <c:pt idx="132">
                    <c:v>Jul</c:v>
                  </c:pt>
                  <c:pt idx="133">
                    <c:v>Aug</c:v>
                  </c:pt>
                  <c:pt idx="134">
                    <c:v>Sep</c:v>
                  </c:pt>
                  <c:pt idx="135">
                    <c:v>Oct</c:v>
                  </c:pt>
                  <c:pt idx="136">
                    <c:v>Nov</c:v>
                  </c:pt>
                  <c:pt idx="137">
                    <c:v>Dec</c:v>
                  </c:pt>
                  <c:pt idx="138">
                    <c:v>Jan</c:v>
                  </c:pt>
                  <c:pt idx="139">
                    <c:v>Feb</c:v>
                  </c:pt>
                  <c:pt idx="140">
                    <c:v>Mar</c:v>
                  </c:pt>
                  <c:pt idx="141">
                    <c:v>Apr</c:v>
                  </c:pt>
                  <c:pt idx="142">
                    <c:v>May</c:v>
                  </c:pt>
                  <c:pt idx="143">
                    <c:v>Jun</c:v>
                  </c:pt>
                  <c:pt idx="144">
                    <c:v>Jul</c:v>
                  </c:pt>
                  <c:pt idx="145">
                    <c:v>Aug</c:v>
                  </c:pt>
                  <c:pt idx="146">
                    <c:v>Sep</c:v>
                  </c:pt>
                  <c:pt idx="147">
                    <c:v>Oct</c:v>
                  </c:pt>
                  <c:pt idx="148">
                    <c:v>Nov</c:v>
                  </c:pt>
                  <c:pt idx="149">
                    <c:v>Dec</c:v>
                  </c:pt>
                  <c:pt idx="150">
                    <c:v>Jan</c:v>
                  </c:pt>
                  <c:pt idx="151">
                    <c:v>Feb</c:v>
                  </c:pt>
                  <c:pt idx="152">
                    <c:v>Mar</c:v>
                  </c:pt>
                  <c:pt idx="153">
                    <c:v>Apr</c:v>
                  </c:pt>
                  <c:pt idx="154">
                    <c:v>May</c:v>
                  </c:pt>
                  <c:pt idx="155">
                    <c:v>Jun</c:v>
                  </c:pt>
                  <c:pt idx="156">
                    <c:v>Jul</c:v>
                  </c:pt>
                  <c:pt idx="157">
                    <c:v>Aug</c:v>
                  </c:pt>
                  <c:pt idx="158">
                    <c:v>Sep</c:v>
                  </c:pt>
                  <c:pt idx="159">
                    <c:v>Oct</c:v>
                  </c:pt>
                  <c:pt idx="160">
                    <c:v>Nov</c:v>
                  </c:pt>
                  <c:pt idx="161">
                    <c:v>Dec</c:v>
                  </c:pt>
                  <c:pt idx="162">
                    <c:v>Jan</c:v>
                  </c:pt>
                  <c:pt idx="163">
                    <c:v>Feb</c:v>
                  </c:pt>
                  <c:pt idx="164">
                    <c:v>Mar</c:v>
                  </c:pt>
                  <c:pt idx="165">
                    <c:v>Apr</c:v>
                  </c:pt>
                  <c:pt idx="166">
                    <c:v>May</c:v>
                  </c:pt>
                  <c:pt idx="167">
                    <c:v>Jun</c:v>
                  </c:pt>
                </c:lvl>
                <c:lvl>
                  <c:pt idx="0">
                    <c:v>FY2012-13</c:v>
                  </c:pt>
                  <c:pt idx="12">
                    <c:v>FY2013-14</c:v>
                  </c:pt>
                  <c:pt idx="24">
                    <c:v>FY2014-15</c:v>
                  </c:pt>
                  <c:pt idx="36">
                    <c:v>FY2015-16</c:v>
                  </c:pt>
                  <c:pt idx="48">
                    <c:v>FY 2016-17</c:v>
                  </c:pt>
                  <c:pt idx="60">
                    <c:v>FY 2017-18</c:v>
                  </c:pt>
                  <c:pt idx="72">
                    <c:v>FY 2018-19</c:v>
                  </c:pt>
                  <c:pt idx="84">
                    <c:v>FY 2019-20</c:v>
                  </c:pt>
                  <c:pt idx="96">
                    <c:v>FY 2020-21</c:v>
                  </c:pt>
                  <c:pt idx="108">
                    <c:v>FY 2021-22</c:v>
                  </c:pt>
                  <c:pt idx="120">
                    <c:v>FY 2022-23</c:v>
                  </c:pt>
                  <c:pt idx="132">
                    <c:v>FY 2023-24</c:v>
                  </c:pt>
                  <c:pt idx="144">
                    <c:v>FY 2024-25</c:v>
                  </c:pt>
                  <c:pt idx="156">
                    <c:v>FY 2025-26</c:v>
                  </c:pt>
                </c:lvl>
              </c:multiLvlStrCache>
            </c:multiLvlStrRef>
          </c:cat>
          <c:val>
            <c:numRef>
              <c:f>DATA!$E$18:$E$109</c:f>
              <c:numCache>
                <c:formatCode>"$"#,##0.00</c:formatCode>
                <c:ptCount val="92"/>
                <c:pt idx="0">
                  <c:v>6297.5939511400011</c:v>
                </c:pt>
                <c:pt idx="1">
                  <c:v>6310.8186451400006</c:v>
                </c:pt>
                <c:pt idx="2">
                  <c:v>6382.0001412499996</c:v>
                </c:pt>
                <c:pt idx="3">
                  <c:v>6421.1512552499998</c:v>
                </c:pt>
                <c:pt idx="4">
                  <c:v>6439.3059122499999</c:v>
                </c:pt>
                <c:pt idx="5">
                  <c:v>6490.0893582500012</c:v>
                </c:pt>
                <c:pt idx="6">
                  <c:v>6593.8162842499996</c:v>
                </c:pt>
                <c:pt idx="7">
                  <c:v>6732.8054302500004</c:v>
                </c:pt>
                <c:pt idx="8">
                  <c:v>6637.110022249999</c:v>
                </c:pt>
                <c:pt idx="9">
                  <c:v>6717.7196442499999</c:v>
                </c:pt>
                <c:pt idx="10">
                  <c:v>6706.0297082499992</c:v>
                </c:pt>
                <c:pt idx="11">
                  <c:v>6778.020490259999</c:v>
                </c:pt>
                <c:pt idx="12">
                  <c:v>6799.5761932799996</c:v>
                </c:pt>
                <c:pt idx="13">
                  <c:v>6805.1813342999985</c:v>
                </c:pt>
                <c:pt idx="14">
                  <c:v>6836.3563971999993</c:v>
                </c:pt>
                <c:pt idx="15">
                  <c:v>6860.4717782199987</c:v>
                </c:pt>
                <c:pt idx="16">
                  <c:v>6911.6007012400005</c:v>
                </c:pt>
                <c:pt idx="17">
                  <c:v>6928.9185682400002</c:v>
                </c:pt>
                <c:pt idx="18">
                  <c:v>6991.1653472599992</c:v>
                </c:pt>
                <c:pt idx="19">
                  <c:v>6835.8980072800005</c:v>
                </c:pt>
                <c:pt idx="20">
                  <c:v>6961.483444290001</c:v>
                </c:pt>
                <c:pt idx="21">
                  <c:v>6914.9162213100008</c:v>
                </c:pt>
                <c:pt idx="22">
                  <c:v>6955.3789803300006</c:v>
                </c:pt>
                <c:pt idx="23">
                  <c:v>7033.2249233300008</c:v>
                </c:pt>
                <c:pt idx="24">
                  <c:v>7022.3132343300003</c:v>
                </c:pt>
                <c:pt idx="25">
                  <c:v>7055.3308643299997</c:v>
                </c:pt>
                <c:pt idx="26">
                  <c:v>7118.5584523299995</c:v>
                </c:pt>
                <c:pt idx="27">
                  <c:v>7127.2613633299998</c:v>
                </c:pt>
                <c:pt idx="28">
                  <c:v>7104.7838414299995</c:v>
                </c:pt>
                <c:pt idx="29">
                  <c:v>7214.1329434299996</c:v>
                </c:pt>
                <c:pt idx="30">
                  <c:v>7094.0182564299994</c:v>
                </c:pt>
                <c:pt idx="31">
                  <c:v>7273.8691564299988</c:v>
                </c:pt>
                <c:pt idx="32">
                  <c:v>7332.0081794299995</c:v>
                </c:pt>
                <c:pt idx="33">
                  <c:v>7349.4091944299998</c:v>
                </c:pt>
                <c:pt idx="34">
                  <c:v>7405.8744794299992</c:v>
                </c:pt>
                <c:pt idx="35">
                  <c:v>7513.0811176099996</c:v>
                </c:pt>
                <c:pt idx="36">
                  <c:v>7557.5878925999987</c:v>
                </c:pt>
                <c:pt idx="37">
                  <c:v>7581.5278225900001</c:v>
                </c:pt>
                <c:pt idx="38">
                  <c:v>7558.7287355899998</c:v>
                </c:pt>
                <c:pt idx="39">
                  <c:v>7609.1121695599995</c:v>
                </c:pt>
                <c:pt idx="40">
                  <c:v>7648.16476943</c:v>
                </c:pt>
                <c:pt idx="41">
                  <c:v>7619.7072634199994</c:v>
                </c:pt>
                <c:pt idx="42">
                  <c:v>7827.169837389999</c:v>
                </c:pt>
                <c:pt idx="43">
                  <c:v>8064.6743323599994</c:v>
                </c:pt>
                <c:pt idx="44">
                  <c:v>7822.3382403399992</c:v>
                </c:pt>
                <c:pt idx="45">
                  <c:v>7809.6798443099997</c:v>
                </c:pt>
                <c:pt idx="46">
                  <c:v>7833.6051062799997</c:v>
                </c:pt>
                <c:pt idx="47">
                  <c:v>7840.4872241699995</c:v>
                </c:pt>
                <c:pt idx="48">
                  <c:v>7836.8666191499988</c:v>
                </c:pt>
                <c:pt idx="49">
                  <c:v>7876.6148931300004</c:v>
                </c:pt>
                <c:pt idx="50">
                  <c:v>7965.5367201099998</c:v>
                </c:pt>
                <c:pt idx="51">
                  <c:v>8004.9020621100008</c:v>
                </c:pt>
                <c:pt idx="52">
                  <c:v>8044.9478801099995</c:v>
                </c:pt>
                <c:pt idx="53">
                  <c:v>8091.7183271100002</c:v>
                </c:pt>
                <c:pt idx="54">
                  <c:v>8073.7376621099993</c:v>
                </c:pt>
                <c:pt idx="55">
                  <c:v>7951.1113291099991</c:v>
                </c:pt>
                <c:pt idx="56">
                  <c:v>8010.7821041100005</c:v>
                </c:pt>
                <c:pt idx="57">
                  <c:v>8053.0969201099997</c:v>
                </c:pt>
                <c:pt idx="58">
                  <c:v>8106.3869041099997</c:v>
                </c:pt>
                <c:pt idx="59">
                  <c:v>8158.0547592299999</c:v>
                </c:pt>
                <c:pt idx="60">
                  <c:v>8192.0150482299996</c:v>
                </c:pt>
                <c:pt idx="61">
                  <c:v>8210.1809432299997</c:v>
                </c:pt>
                <c:pt idx="62">
                  <c:v>8195.5157552300007</c:v>
                </c:pt>
                <c:pt idx="63">
                  <c:v>8225.4618392299999</c:v>
                </c:pt>
                <c:pt idx="64">
                  <c:v>8307.3149992300005</c:v>
                </c:pt>
                <c:pt idx="65">
                  <c:v>8369.4697212300016</c:v>
                </c:pt>
                <c:pt idx="66">
                  <c:v>8462.8349602300004</c:v>
                </c:pt>
                <c:pt idx="67">
                  <c:v>8412.5110372300005</c:v>
                </c:pt>
                <c:pt idx="68">
                  <c:v>8535.2289842299997</c:v>
                </c:pt>
                <c:pt idx="69">
                  <c:v>8510.1112172300018</c:v>
                </c:pt>
                <c:pt idx="70">
                  <c:v>8673.7190922300015</c:v>
                </c:pt>
                <c:pt idx="71">
                  <c:v>8705.9257560300011</c:v>
                </c:pt>
                <c:pt idx="72">
                  <c:v>8752.9000000000015</c:v>
                </c:pt>
                <c:pt idx="73">
                  <c:v>8808.6</c:v>
                </c:pt>
                <c:pt idx="74">
                  <c:v>8882.7999999999993</c:v>
                </c:pt>
                <c:pt idx="75">
                  <c:v>8917.5</c:v>
                </c:pt>
                <c:pt idx="76">
                  <c:v>8919.9</c:v>
                </c:pt>
                <c:pt idx="77">
                  <c:v>8922.9</c:v>
                </c:pt>
                <c:pt idx="78">
                  <c:v>8912.1999999999989</c:v>
                </c:pt>
                <c:pt idx="79">
                  <c:v>8885.7999999999993</c:v>
                </c:pt>
                <c:pt idx="80">
                  <c:v>9025.3000000000011</c:v>
                </c:pt>
                <c:pt idx="81">
                  <c:v>9365.6999999999989</c:v>
                </c:pt>
                <c:pt idx="82">
                  <c:v>9308.1</c:v>
                </c:pt>
                <c:pt idx="83">
                  <c:v>9402.1</c:v>
                </c:pt>
                <c:pt idx="84">
                  <c:v>9428.6</c:v>
                </c:pt>
                <c:pt idx="85">
                  <c:v>9464.1</c:v>
                </c:pt>
                <c:pt idx="86">
                  <c:v>9560.9</c:v>
                </c:pt>
                <c:pt idx="87">
                  <c:v>9598.1</c:v>
                </c:pt>
                <c:pt idx="88">
                  <c:v>9652.0999999999985</c:v>
                </c:pt>
                <c:pt idx="89">
                  <c:v>9769.4000000000015</c:v>
                </c:pt>
                <c:pt idx="90">
                  <c:v>9845.7999999999993</c:v>
                </c:pt>
                <c:pt idx="91">
                  <c:v>9885.4471503900004</c:v>
                </c:pt>
              </c:numCache>
            </c:numRef>
          </c:val>
          <c:smooth val="0"/>
          <c:extLst>
            <c:ext xmlns:c16="http://schemas.microsoft.com/office/drawing/2014/chart" uri="{C3380CC4-5D6E-409C-BE32-E72D297353CC}">
              <c16:uniqueId val="{00000001-1DF0-4044-83F7-AAFA8CE7E5C7}"/>
            </c:ext>
          </c:extLst>
        </c:ser>
        <c:ser>
          <c:idx val="5"/>
          <c:order val="1"/>
          <c:tx>
            <c:v>Pre-Pandemic (FY13 - FY19) Trend</c:v>
          </c:tx>
          <c:spPr>
            <a:ln w="28575" cap="rnd">
              <a:solidFill>
                <a:schemeClr val="accent3"/>
              </a:solidFill>
              <a:prstDash val="sysDash"/>
              <a:round/>
            </a:ln>
            <a:effectLst/>
          </c:spPr>
          <c:marker>
            <c:symbol val="none"/>
          </c:marker>
          <c:cat>
            <c:multiLvlStrRef>
              <c:f>DATA!$C$18:$D$185</c:f>
              <c:multiLvlStrCache>
                <c:ptCount val="168"/>
                <c:lvl>
                  <c:pt idx="0">
                    <c:v>Jul</c:v>
                  </c:pt>
                  <c:pt idx="1">
                    <c:v>Aug</c:v>
                  </c:pt>
                  <c:pt idx="2">
                    <c:v>Sep</c:v>
                  </c:pt>
                  <c:pt idx="3">
                    <c:v>Oct</c:v>
                  </c:pt>
                  <c:pt idx="4">
                    <c:v>Nov</c:v>
                  </c:pt>
                  <c:pt idx="5">
                    <c:v>Dec</c:v>
                  </c:pt>
                  <c:pt idx="6">
                    <c:v>Jan</c:v>
                  </c:pt>
                  <c:pt idx="7">
                    <c:v>Feb</c:v>
                  </c:pt>
                  <c:pt idx="8">
                    <c:v>Mar</c:v>
                  </c:pt>
                  <c:pt idx="9">
                    <c:v>Apr</c:v>
                  </c:pt>
                  <c:pt idx="10">
                    <c:v>May</c:v>
                  </c:pt>
                  <c:pt idx="11">
                    <c:v>Jun</c:v>
                  </c:pt>
                  <c:pt idx="12">
                    <c:v>Jul</c:v>
                  </c:pt>
                  <c:pt idx="13">
                    <c:v>Aug</c:v>
                  </c:pt>
                  <c:pt idx="14">
                    <c:v>Sep</c:v>
                  </c:pt>
                  <c:pt idx="15">
                    <c:v>Oct</c:v>
                  </c:pt>
                  <c:pt idx="16">
                    <c:v>Nov</c:v>
                  </c:pt>
                  <c:pt idx="17">
                    <c:v>Dec</c:v>
                  </c:pt>
                  <c:pt idx="18">
                    <c:v>Jan</c:v>
                  </c:pt>
                  <c:pt idx="19">
                    <c:v>Feb</c:v>
                  </c:pt>
                  <c:pt idx="20">
                    <c:v>Mar</c:v>
                  </c:pt>
                  <c:pt idx="21">
                    <c:v>Apr</c:v>
                  </c:pt>
                  <c:pt idx="22">
                    <c:v>May</c:v>
                  </c:pt>
                  <c:pt idx="23">
                    <c:v>Jun</c:v>
                  </c:pt>
                  <c:pt idx="24">
                    <c:v>Jul</c:v>
                  </c:pt>
                  <c:pt idx="25">
                    <c:v>Aug</c:v>
                  </c:pt>
                  <c:pt idx="26">
                    <c:v>Sep</c:v>
                  </c:pt>
                  <c:pt idx="27">
                    <c:v>Oct</c:v>
                  </c:pt>
                  <c:pt idx="28">
                    <c:v>Nov</c:v>
                  </c:pt>
                  <c:pt idx="29">
                    <c:v>Dec</c:v>
                  </c:pt>
                  <c:pt idx="30">
                    <c:v>Jan</c:v>
                  </c:pt>
                  <c:pt idx="31">
                    <c:v>Feb</c:v>
                  </c:pt>
                  <c:pt idx="32">
                    <c:v>Mar</c:v>
                  </c:pt>
                  <c:pt idx="33">
                    <c:v>Apr</c:v>
                  </c:pt>
                  <c:pt idx="34">
                    <c:v>May</c:v>
                  </c:pt>
                  <c:pt idx="35">
                    <c:v>Jun</c:v>
                  </c:pt>
                  <c:pt idx="36">
                    <c:v>Jul</c:v>
                  </c:pt>
                  <c:pt idx="37">
                    <c:v>Aug</c:v>
                  </c:pt>
                  <c:pt idx="38">
                    <c:v>Sep</c:v>
                  </c:pt>
                  <c:pt idx="39">
                    <c:v>Oct</c:v>
                  </c:pt>
                  <c:pt idx="40">
                    <c:v>Nov</c:v>
                  </c:pt>
                  <c:pt idx="41">
                    <c:v>Dec</c:v>
                  </c:pt>
                  <c:pt idx="42">
                    <c:v>Jan</c:v>
                  </c:pt>
                  <c:pt idx="43">
                    <c:v>Feb</c:v>
                  </c:pt>
                  <c:pt idx="44">
                    <c:v>Mar</c:v>
                  </c:pt>
                  <c:pt idx="45">
                    <c:v>Apr</c:v>
                  </c:pt>
                  <c:pt idx="46">
                    <c:v>May</c:v>
                  </c:pt>
                  <c:pt idx="47">
                    <c:v>Jun</c:v>
                  </c:pt>
                  <c:pt idx="48">
                    <c:v>Jul</c:v>
                  </c:pt>
                  <c:pt idx="49">
                    <c:v>Aug</c:v>
                  </c:pt>
                  <c:pt idx="50">
                    <c:v>Sep</c:v>
                  </c:pt>
                  <c:pt idx="51">
                    <c:v>Oct</c:v>
                  </c:pt>
                  <c:pt idx="52">
                    <c:v>Nov</c:v>
                  </c:pt>
                  <c:pt idx="53">
                    <c:v>Dec</c:v>
                  </c:pt>
                  <c:pt idx="54">
                    <c:v>Jan</c:v>
                  </c:pt>
                  <c:pt idx="55">
                    <c:v>Feb</c:v>
                  </c:pt>
                  <c:pt idx="56">
                    <c:v>Mar</c:v>
                  </c:pt>
                  <c:pt idx="57">
                    <c:v>Apr</c:v>
                  </c:pt>
                  <c:pt idx="58">
                    <c:v>May</c:v>
                  </c:pt>
                  <c:pt idx="59">
                    <c:v>Jun</c:v>
                  </c:pt>
                  <c:pt idx="60">
                    <c:v>Jul</c:v>
                  </c:pt>
                  <c:pt idx="61">
                    <c:v>Aug</c:v>
                  </c:pt>
                  <c:pt idx="62">
                    <c:v>Sep</c:v>
                  </c:pt>
                  <c:pt idx="63">
                    <c:v>Oct</c:v>
                  </c:pt>
                  <c:pt idx="64">
                    <c:v>Nov</c:v>
                  </c:pt>
                  <c:pt idx="65">
                    <c:v>Dec</c:v>
                  </c:pt>
                  <c:pt idx="66">
                    <c:v>Jan</c:v>
                  </c:pt>
                  <c:pt idx="67">
                    <c:v>Feb</c:v>
                  </c:pt>
                  <c:pt idx="68">
                    <c:v>Mar</c:v>
                  </c:pt>
                  <c:pt idx="69">
                    <c:v>Apr</c:v>
                  </c:pt>
                  <c:pt idx="70">
                    <c:v>May</c:v>
                  </c:pt>
                  <c:pt idx="71">
                    <c:v>Jun</c:v>
                  </c:pt>
                  <c:pt idx="72">
                    <c:v>Jul</c:v>
                  </c:pt>
                  <c:pt idx="73">
                    <c:v>Aug</c:v>
                  </c:pt>
                  <c:pt idx="74">
                    <c:v>Sep</c:v>
                  </c:pt>
                  <c:pt idx="75">
                    <c:v>Oct</c:v>
                  </c:pt>
                  <c:pt idx="76">
                    <c:v>Nov</c:v>
                  </c:pt>
                  <c:pt idx="77">
                    <c:v>Dec</c:v>
                  </c:pt>
                  <c:pt idx="78">
                    <c:v>Jan</c:v>
                  </c:pt>
                  <c:pt idx="79">
                    <c:v>Feb</c:v>
                  </c:pt>
                  <c:pt idx="80">
                    <c:v>Mar</c:v>
                  </c:pt>
                  <c:pt idx="81">
                    <c:v>Apr</c:v>
                  </c:pt>
                  <c:pt idx="82">
                    <c:v>May</c:v>
                  </c:pt>
                  <c:pt idx="83">
                    <c:v>Jun</c:v>
                  </c:pt>
                  <c:pt idx="84">
                    <c:v>Jul</c:v>
                  </c:pt>
                  <c:pt idx="85">
                    <c:v>Aug</c:v>
                  </c:pt>
                  <c:pt idx="86">
                    <c:v>Sep</c:v>
                  </c:pt>
                  <c:pt idx="87">
                    <c:v>Oct</c:v>
                  </c:pt>
                  <c:pt idx="88">
                    <c:v>Nov</c:v>
                  </c:pt>
                  <c:pt idx="89">
                    <c:v>Dec</c:v>
                  </c:pt>
                  <c:pt idx="90">
                    <c:v>Jan</c:v>
                  </c:pt>
                  <c:pt idx="91">
                    <c:v>Feb</c:v>
                  </c:pt>
                  <c:pt idx="92">
                    <c:v>Mar</c:v>
                  </c:pt>
                  <c:pt idx="93">
                    <c:v>Apr</c:v>
                  </c:pt>
                  <c:pt idx="94">
                    <c:v>May</c:v>
                  </c:pt>
                  <c:pt idx="95">
                    <c:v>Jun</c:v>
                  </c:pt>
                  <c:pt idx="96">
                    <c:v>Jul</c:v>
                  </c:pt>
                  <c:pt idx="97">
                    <c:v>Aug</c:v>
                  </c:pt>
                  <c:pt idx="98">
                    <c:v>Sep</c:v>
                  </c:pt>
                  <c:pt idx="99">
                    <c:v>Oct</c:v>
                  </c:pt>
                  <c:pt idx="100">
                    <c:v>Nov</c:v>
                  </c:pt>
                  <c:pt idx="101">
                    <c:v>Dec</c:v>
                  </c:pt>
                  <c:pt idx="102">
                    <c:v>Jan</c:v>
                  </c:pt>
                  <c:pt idx="103">
                    <c:v>Feb</c:v>
                  </c:pt>
                  <c:pt idx="104">
                    <c:v>Mar</c:v>
                  </c:pt>
                  <c:pt idx="105">
                    <c:v>Apr</c:v>
                  </c:pt>
                  <c:pt idx="106">
                    <c:v>May</c:v>
                  </c:pt>
                  <c:pt idx="107">
                    <c:v>Jun</c:v>
                  </c:pt>
                  <c:pt idx="108">
                    <c:v>Jul</c:v>
                  </c:pt>
                  <c:pt idx="109">
                    <c:v>Aug</c:v>
                  </c:pt>
                  <c:pt idx="110">
                    <c:v>Sep</c:v>
                  </c:pt>
                  <c:pt idx="111">
                    <c:v>Oct</c:v>
                  </c:pt>
                  <c:pt idx="112">
                    <c:v>Nov</c:v>
                  </c:pt>
                  <c:pt idx="113">
                    <c:v>Dec</c:v>
                  </c:pt>
                  <c:pt idx="114">
                    <c:v>Jan</c:v>
                  </c:pt>
                  <c:pt idx="115">
                    <c:v>Feb</c:v>
                  </c:pt>
                  <c:pt idx="116">
                    <c:v>Mar</c:v>
                  </c:pt>
                  <c:pt idx="117">
                    <c:v>Apr</c:v>
                  </c:pt>
                  <c:pt idx="118">
                    <c:v>May</c:v>
                  </c:pt>
                  <c:pt idx="119">
                    <c:v>Jun</c:v>
                  </c:pt>
                  <c:pt idx="120">
                    <c:v>Jul</c:v>
                  </c:pt>
                  <c:pt idx="121">
                    <c:v>Aug</c:v>
                  </c:pt>
                  <c:pt idx="122">
                    <c:v>Sep</c:v>
                  </c:pt>
                  <c:pt idx="123">
                    <c:v>Oct</c:v>
                  </c:pt>
                  <c:pt idx="124">
                    <c:v>Nov</c:v>
                  </c:pt>
                  <c:pt idx="125">
                    <c:v>Dec</c:v>
                  </c:pt>
                  <c:pt idx="126">
                    <c:v>Jan</c:v>
                  </c:pt>
                  <c:pt idx="127">
                    <c:v>Feb</c:v>
                  </c:pt>
                  <c:pt idx="128">
                    <c:v>Mar</c:v>
                  </c:pt>
                  <c:pt idx="129">
                    <c:v>Apr</c:v>
                  </c:pt>
                  <c:pt idx="130">
                    <c:v>May</c:v>
                  </c:pt>
                  <c:pt idx="131">
                    <c:v>Jun</c:v>
                  </c:pt>
                  <c:pt idx="132">
                    <c:v>Jul</c:v>
                  </c:pt>
                  <c:pt idx="133">
                    <c:v>Aug</c:v>
                  </c:pt>
                  <c:pt idx="134">
                    <c:v>Sep</c:v>
                  </c:pt>
                  <c:pt idx="135">
                    <c:v>Oct</c:v>
                  </c:pt>
                  <c:pt idx="136">
                    <c:v>Nov</c:v>
                  </c:pt>
                  <c:pt idx="137">
                    <c:v>Dec</c:v>
                  </c:pt>
                  <c:pt idx="138">
                    <c:v>Jan</c:v>
                  </c:pt>
                  <c:pt idx="139">
                    <c:v>Feb</c:v>
                  </c:pt>
                  <c:pt idx="140">
                    <c:v>Mar</c:v>
                  </c:pt>
                  <c:pt idx="141">
                    <c:v>Apr</c:v>
                  </c:pt>
                  <c:pt idx="142">
                    <c:v>May</c:v>
                  </c:pt>
                  <c:pt idx="143">
                    <c:v>Jun</c:v>
                  </c:pt>
                  <c:pt idx="144">
                    <c:v>Jul</c:v>
                  </c:pt>
                  <c:pt idx="145">
                    <c:v>Aug</c:v>
                  </c:pt>
                  <c:pt idx="146">
                    <c:v>Sep</c:v>
                  </c:pt>
                  <c:pt idx="147">
                    <c:v>Oct</c:v>
                  </c:pt>
                  <c:pt idx="148">
                    <c:v>Nov</c:v>
                  </c:pt>
                  <c:pt idx="149">
                    <c:v>Dec</c:v>
                  </c:pt>
                  <c:pt idx="150">
                    <c:v>Jan</c:v>
                  </c:pt>
                  <c:pt idx="151">
                    <c:v>Feb</c:v>
                  </c:pt>
                  <c:pt idx="152">
                    <c:v>Mar</c:v>
                  </c:pt>
                  <c:pt idx="153">
                    <c:v>Apr</c:v>
                  </c:pt>
                  <c:pt idx="154">
                    <c:v>May</c:v>
                  </c:pt>
                  <c:pt idx="155">
                    <c:v>Jun</c:v>
                  </c:pt>
                  <c:pt idx="156">
                    <c:v>Jul</c:v>
                  </c:pt>
                  <c:pt idx="157">
                    <c:v>Aug</c:v>
                  </c:pt>
                  <c:pt idx="158">
                    <c:v>Sep</c:v>
                  </c:pt>
                  <c:pt idx="159">
                    <c:v>Oct</c:v>
                  </c:pt>
                  <c:pt idx="160">
                    <c:v>Nov</c:v>
                  </c:pt>
                  <c:pt idx="161">
                    <c:v>Dec</c:v>
                  </c:pt>
                  <c:pt idx="162">
                    <c:v>Jan</c:v>
                  </c:pt>
                  <c:pt idx="163">
                    <c:v>Feb</c:v>
                  </c:pt>
                  <c:pt idx="164">
                    <c:v>Mar</c:v>
                  </c:pt>
                  <c:pt idx="165">
                    <c:v>Apr</c:v>
                  </c:pt>
                  <c:pt idx="166">
                    <c:v>May</c:v>
                  </c:pt>
                  <c:pt idx="167">
                    <c:v>Jun</c:v>
                  </c:pt>
                </c:lvl>
                <c:lvl>
                  <c:pt idx="0">
                    <c:v>FY2012-13</c:v>
                  </c:pt>
                  <c:pt idx="12">
                    <c:v>FY2013-14</c:v>
                  </c:pt>
                  <c:pt idx="24">
                    <c:v>FY2014-15</c:v>
                  </c:pt>
                  <c:pt idx="36">
                    <c:v>FY2015-16</c:v>
                  </c:pt>
                  <c:pt idx="48">
                    <c:v>FY 2016-17</c:v>
                  </c:pt>
                  <c:pt idx="60">
                    <c:v>FY 2017-18</c:v>
                  </c:pt>
                  <c:pt idx="72">
                    <c:v>FY 2018-19</c:v>
                  </c:pt>
                  <c:pt idx="84">
                    <c:v>FY 2019-20</c:v>
                  </c:pt>
                  <c:pt idx="96">
                    <c:v>FY 2020-21</c:v>
                  </c:pt>
                  <c:pt idx="108">
                    <c:v>FY 2021-22</c:v>
                  </c:pt>
                  <c:pt idx="120">
                    <c:v>FY 2022-23</c:v>
                  </c:pt>
                  <c:pt idx="132">
                    <c:v>FY 2023-24</c:v>
                  </c:pt>
                  <c:pt idx="144">
                    <c:v>FY 2024-25</c:v>
                  </c:pt>
                  <c:pt idx="156">
                    <c:v>FY 2025-26</c:v>
                  </c:pt>
                </c:lvl>
              </c:multiLvlStrCache>
            </c:multiLvlStrRef>
          </c:cat>
          <c:val>
            <c:numRef>
              <c:f>DATA!$W$19:$W$109</c:f>
              <c:numCache>
                <c:formatCode>General</c:formatCode>
                <c:ptCount val="91"/>
                <c:pt idx="0">
                  <c:v>6336.2082402677534</c:v>
                </c:pt>
                <c:pt idx="1">
                  <c:v>6369.5902633946262</c:v>
                </c:pt>
                <c:pt idx="2">
                  <c:v>6402.9722865214981</c:v>
                </c:pt>
                <c:pt idx="3">
                  <c:v>6436.35430964837</c:v>
                </c:pt>
                <c:pt idx="4">
                  <c:v>6469.7363327752428</c:v>
                </c:pt>
                <c:pt idx="5">
                  <c:v>6503.1183559021156</c:v>
                </c:pt>
                <c:pt idx="6">
                  <c:v>6536.5003790289875</c:v>
                </c:pt>
                <c:pt idx="7">
                  <c:v>6569.8824021558594</c:v>
                </c:pt>
                <c:pt idx="8">
                  <c:v>6603.2644252827322</c:v>
                </c:pt>
                <c:pt idx="9">
                  <c:v>6636.6464484096041</c:v>
                </c:pt>
                <c:pt idx="10">
                  <c:v>6670.028471536476</c:v>
                </c:pt>
                <c:pt idx="11">
                  <c:v>6703.4104946633488</c:v>
                </c:pt>
                <c:pt idx="12">
                  <c:v>6736.7925177902216</c:v>
                </c:pt>
                <c:pt idx="13">
                  <c:v>6770.1745409170935</c:v>
                </c:pt>
                <c:pt idx="14">
                  <c:v>6803.5565640439654</c:v>
                </c:pt>
                <c:pt idx="15">
                  <c:v>6836.9385871708382</c:v>
                </c:pt>
                <c:pt idx="16">
                  <c:v>6870.3206102977101</c:v>
                </c:pt>
                <c:pt idx="17">
                  <c:v>6903.702633424582</c:v>
                </c:pt>
                <c:pt idx="18">
                  <c:v>6937.0846565514548</c:v>
                </c:pt>
                <c:pt idx="19">
                  <c:v>6970.4666796783276</c:v>
                </c:pt>
                <c:pt idx="20">
                  <c:v>7003.8487028051995</c:v>
                </c:pt>
                <c:pt idx="21">
                  <c:v>7037.2307259320714</c:v>
                </c:pt>
                <c:pt idx="22">
                  <c:v>7070.6127490589442</c:v>
                </c:pt>
                <c:pt idx="23">
                  <c:v>7103.9947721858161</c:v>
                </c:pt>
                <c:pt idx="24">
                  <c:v>7137.376795312688</c:v>
                </c:pt>
                <c:pt idx="25">
                  <c:v>7170.7588184395609</c:v>
                </c:pt>
                <c:pt idx="26">
                  <c:v>7204.1408415664337</c:v>
                </c:pt>
                <c:pt idx="27">
                  <c:v>7237.5228646933056</c:v>
                </c:pt>
                <c:pt idx="28">
                  <c:v>7270.9048878201775</c:v>
                </c:pt>
                <c:pt idx="29">
                  <c:v>7304.2869109470503</c:v>
                </c:pt>
                <c:pt idx="30">
                  <c:v>7337.6689340739222</c:v>
                </c:pt>
                <c:pt idx="31">
                  <c:v>7371.050957200795</c:v>
                </c:pt>
                <c:pt idx="32">
                  <c:v>7404.4329803276669</c:v>
                </c:pt>
                <c:pt idx="33">
                  <c:v>7437.8150034545397</c:v>
                </c:pt>
                <c:pt idx="34">
                  <c:v>7471.1970265814116</c:v>
                </c:pt>
                <c:pt idx="35">
                  <c:v>7504.5790497082835</c:v>
                </c:pt>
                <c:pt idx="36">
                  <c:v>7537.9610728351563</c:v>
                </c:pt>
                <c:pt idx="37">
                  <c:v>7571.3430959620282</c:v>
                </c:pt>
                <c:pt idx="38">
                  <c:v>7604.725119088901</c:v>
                </c:pt>
                <c:pt idx="39">
                  <c:v>7638.1071422157729</c:v>
                </c:pt>
                <c:pt idx="40">
                  <c:v>7671.4891653426457</c:v>
                </c:pt>
                <c:pt idx="41">
                  <c:v>7704.8711884695176</c:v>
                </c:pt>
                <c:pt idx="42">
                  <c:v>7738.2532115963895</c:v>
                </c:pt>
                <c:pt idx="43">
                  <c:v>7771.6352347232623</c:v>
                </c:pt>
                <c:pt idx="44">
                  <c:v>7805.0172578501351</c:v>
                </c:pt>
                <c:pt idx="45">
                  <c:v>7838.399280977007</c:v>
                </c:pt>
                <c:pt idx="46">
                  <c:v>7871.7813041038789</c:v>
                </c:pt>
                <c:pt idx="47">
                  <c:v>7905.1633272307517</c:v>
                </c:pt>
                <c:pt idx="48">
                  <c:v>7938.5453503576236</c:v>
                </c:pt>
                <c:pt idx="49">
                  <c:v>7971.9273734844955</c:v>
                </c:pt>
                <c:pt idx="50">
                  <c:v>8005.3093966113684</c:v>
                </c:pt>
                <c:pt idx="51">
                  <c:v>8038.6914197382412</c:v>
                </c:pt>
                <c:pt idx="52">
                  <c:v>8072.0734428651131</c:v>
                </c:pt>
                <c:pt idx="53">
                  <c:v>8105.455465991985</c:v>
                </c:pt>
                <c:pt idx="54">
                  <c:v>8138.8374891188578</c:v>
                </c:pt>
                <c:pt idx="55">
                  <c:v>8172.2195122457297</c:v>
                </c:pt>
                <c:pt idx="56">
                  <c:v>8205.6015353726016</c:v>
                </c:pt>
                <c:pt idx="57">
                  <c:v>8238.9835584994744</c:v>
                </c:pt>
                <c:pt idx="58">
                  <c:v>8272.3655816263472</c:v>
                </c:pt>
                <c:pt idx="59">
                  <c:v>8305.7476047532182</c:v>
                </c:pt>
                <c:pt idx="60">
                  <c:v>8339.129627880091</c:v>
                </c:pt>
                <c:pt idx="61">
                  <c:v>8372.5116510069638</c:v>
                </c:pt>
                <c:pt idx="62">
                  <c:v>8405.8936741338366</c:v>
                </c:pt>
                <c:pt idx="63">
                  <c:v>8439.2756972607076</c:v>
                </c:pt>
                <c:pt idx="64">
                  <c:v>8472.6577203875804</c:v>
                </c:pt>
                <c:pt idx="65">
                  <c:v>8506.0397435144532</c:v>
                </c:pt>
                <c:pt idx="66">
                  <c:v>8539.4217666413242</c:v>
                </c:pt>
                <c:pt idx="67">
                  <c:v>8572.803789768197</c:v>
                </c:pt>
                <c:pt idx="68">
                  <c:v>8606.1858128950698</c:v>
                </c:pt>
                <c:pt idx="69">
                  <c:v>8639.5678360219426</c:v>
                </c:pt>
                <c:pt idx="70">
                  <c:v>8672.9498591488136</c:v>
                </c:pt>
                <c:pt idx="71">
                  <c:v>8706.3318822756864</c:v>
                </c:pt>
                <c:pt idx="72">
                  <c:v>8739.7139054025592</c:v>
                </c:pt>
                <c:pt idx="73">
                  <c:v>8773.0959285294321</c:v>
                </c:pt>
                <c:pt idx="74">
                  <c:v>8806.477951656303</c:v>
                </c:pt>
                <c:pt idx="75">
                  <c:v>8839.8599747831759</c:v>
                </c:pt>
                <c:pt idx="76">
                  <c:v>8873.2419979100487</c:v>
                </c:pt>
                <c:pt idx="77">
                  <c:v>8906.6240210369197</c:v>
                </c:pt>
                <c:pt idx="78">
                  <c:v>8940.0060441637925</c:v>
                </c:pt>
                <c:pt idx="79">
                  <c:v>8973.3880672906653</c:v>
                </c:pt>
                <c:pt idx="80">
                  <c:v>9006.7700904175381</c:v>
                </c:pt>
                <c:pt idx="81">
                  <c:v>9040.1521135444091</c:v>
                </c:pt>
                <c:pt idx="82">
                  <c:v>9073.5341366712819</c:v>
                </c:pt>
                <c:pt idx="83">
                  <c:v>9106.9161597981547</c:v>
                </c:pt>
                <c:pt idx="84">
                  <c:v>9140.2981829250257</c:v>
                </c:pt>
                <c:pt idx="85">
                  <c:v>9173.6802060518985</c:v>
                </c:pt>
                <c:pt idx="86">
                  <c:v>9207.0622291787713</c:v>
                </c:pt>
                <c:pt idx="87">
                  <c:v>9240.4442523056441</c:v>
                </c:pt>
                <c:pt idx="88">
                  <c:v>9273.8262754325151</c:v>
                </c:pt>
                <c:pt idx="89">
                  <c:v>9307.2082985593879</c:v>
                </c:pt>
                <c:pt idx="90">
                  <c:v>9340.5903216862607</c:v>
                </c:pt>
              </c:numCache>
            </c:numRef>
          </c:val>
          <c:smooth val="0"/>
          <c:extLst>
            <c:ext xmlns:c16="http://schemas.microsoft.com/office/drawing/2014/chart" uri="{C3380CC4-5D6E-409C-BE32-E72D297353CC}">
              <c16:uniqueId val="{00000000-1DF0-4044-83F7-AAFA8CE7E5C7}"/>
            </c:ext>
          </c:extLst>
        </c:ser>
        <c:ser>
          <c:idx val="1"/>
          <c:order val="3"/>
          <c:tx>
            <c:v>zero</c:v>
          </c:tx>
          <c:spPr>
            <a:ln w="28575" cap="rnd">
              <a:solidFill>
                <a:schemeClr val="accent2"/>
              </a:solidFill>
              <a:round/>
            </a:ln>
            <a:effectLst/>
          </c:spPr>
          <c:marker>
            <c:symbol val="none"/>
          </c:marker>
          <c:cat>
            <c:multiLvlStrRef>
              <c:f>DATA!$C$18:$D$185</c:f>
              <c:multiLvlStrCache>
                <c:ptCount val="168"/>
                <c:lvl>
                  <c:pt idx="0">
                    <c:v>Jul</c:v>
                  </c:pt>
                  <c:pt idx="1">
                    <c:v>Aug</c:v>
                  </c:pt>
                  <c:pt idx="2">
                    <c:v>Sep</c:v>
                  </c:pt>
                  <c:pt idx="3">
                    <c:v>Oct</c:v>
                  </c:pt>
                  <c:pt idx="4">
                    <c:v>Nov</c:v>
                  </c:pt>
                  <c:pt idx="5">
                    <c:v>Dec</c:v>
                  </c:pt>
                  <c:pt idx="6">
                    <c:v>Jan</c:v>
                  </c:pt>
                  <c:pt idx="7">
                    <c:v>Feb</c:v>
                  </c:pt>
                  <c:pt idx="8">
                    <c:v>Mar</c:v>
                  </c:pt>
                  <c:pt idx="9">
                    <c:v>Apr</c:v>
                  </c:pt>
                  <c:pt idx="10">
                    <c:v>May</c:v>
                  </c:pt>
                  <c:pt idx="11">
                    <c:v>Jun</c:v>
                  </c:pt>
                  <c:pt idx="12">
                    <c:v>Jul</c:v>
                  </c:pt>
                  <c:pt idx="13">
                    <c:v>Aug</c:v>
                  </c:pt>
                  <c:pt idx="14">
                    <c:v>Sep</c:v>
                  </c:pt>
                  <c:pt idx="15">
                    <c:v>Oct</c:v>
                  </c:pt>
                  <c:pt idx="16">
                    <c:v>Nov</c:v>
                  </c:pt>
                  <c:pt idx="17">
                    <c:v>Dec</c:v>
                  </c:pt>
                  <c:pt idx="18">
                    <c:v>Jan</c:v>
                  </c:pt>
                  <c:pt idx="19">
                    <c:v>Feb</c:v>
                  </c:pt>
                  <c:pt idx="20">
                    <c:v>Mar</c:v>
                  </c:pt>
                  <c:pt idx="21">
                    <c:v>Apr</c:v>
                  </c:pt>
                  <c:pt idx="22">
                    <c:v>May</c:v>
                  </c:pt>
                  <c:pt idx="23">
                    <c:v>Jun</c:v>
                  </c:pt>
                  <c:pt idx="24">
                    <c:v>Jul</c:v>
                  </c:pt>
                  <c:pt idx="25">
                    <c:v>Aug</c:v>
                  </c:pt>
                  <c:pt idx="26">
                    <c:v>Sep</c:v>
                  </c:pt>
                  <c:pt idx="27">
                    <c:v>Oct</c:v>
                  </c:pt>
                  <c:pt idx="28">
                    <c:v>Nov</c:v>
                  </c:pt>
                  <c:pt idx="29">
                    <c:v>Dec</c:v>
                  </c:pt>
                  <c:pt idx="30">
                    <c:v>Jan</c:v>
                  </c:pt>
                  <c:pt idx="31">
                    <c:v>Feb</c:v>
                  </c:pt>
                  <c:pt idx="32">
                    <c:v>Mar</c:v>
                  </c:pt>
                  <c:pt idx="33">
                    <c:v>Apr</c:v>
                  </c:pt>
                  <c:pt idx="34">
                    <c:v>May</c:v>
                  </c:pt>
                  <c:pt idx="35">
                    <c:v>Jun</c:v>
                  </c:pt>
                  <c:pt idx="36">
                    <c:v>Jul</c:v>
                  </c:pt>
                  <c:pt idx="37">
                    <c:v>Aug</c:v>
                  </c:pt>
                  <c:pt idx="38">
                    <c:v>Sep</c:v>
                  </c:pt>
                  <c:pt idx="39">
                    <c:v>Oct</c:v>
                  </c:pt>
                  <c:pt idx="40">
                    <c:v>Nov</c:v>
                  </c:pt>
                  <c:pt idx="41">
                    <c:v>Dec</c:v>
                  </c:pt>
                  <c:pt idx="42">
                    <c:v>Jan</c:v>
                  </c:pt>
                  <c:pt idx="43">
                    <c:v>Feb</c:v>
                  </c:pt>
                  <c:pt idx="44">
                    <c:v>Mar</c:v>
                  </c:pt>
                  <c:pt idx="45">
                    <c:v>Apr</c:v>
                  </c:pt>
                  <c:pt idx="46">
                    <c:v>May</c:v>
                  </c:pt>
                  <c:pt idx="47">
                    <c:v>Jun</c:v>
                  </c:pt>
                  <c:pt idx="48">
                    <c:v>Jul</c:v>
                  </c:pt>
                  <c:pt idx="49">
                    <c:v>Aug</c:v>
                  </c:pt>
                  <c:pt idx="50">
                    <c:v>Sep</c:v>
                  </c:pt>
                  <c:pt idx="51">
                    <c:v>Oct</c:v>
                  </c:pt>
                  <c:pt idx="52">
                    <c:v>Nov</c:v>
                  </c:pt>
                  <c:pt idx="53">
                    <c:v>Dec</c:v>
                  </c:pt>
                  <c:pt idx="54">
                    <c:v>Jan</c:v>
                  </c:pt>
                  <c:pt idx="55">
                    <c:v>Feb</c:v>
                  </c:pt>
                  <c:pt idx="56">
                    <c:v>Mar</c:v>
                  </c:pt>
                  <c:pt idx="57">
                    <c:v>Apr</c:v>
                  </c:pt>
                  <c:pt idx="58">
                    <c:v>May</c:v>
                  </c:pt>
                  <c:pt idx="59">
                    <c:v>Jun</c:v>
                  </c:pt>
                  <c:pt idx="60">
                    <c:v>Jul</c:v>
                  </c:pt>
                  <c:pt idx="61">
                    <c:v>Aug</c:v>
                  </c:pt>
                  <c:pt idx="62">
                    <c:v>Sep</c:v>
                  </c:pt>
                  <c:pt idx="63">
                    <c:v>Oct</c:v>
                  </c:pt>
                  <c:pt idx="64">
                    <c:v>Nov</c:v>
                  </c:pt>
                  <c:pt idx="65">
                    <c:v>Dec</c:v>
                  </c:pt>
                  <c:pt idx="66">
                    <c:v>Jan</c:v>
                  </c:pt>
                  <c:pt idx="67">
                    <c:v>Feb</c:v>
                  </c:pt>
                  <c:pt idx="68">
                    <c:v>Mar</c:v>
                  </c:pt>
                  <c:pt idx="69">
                    <c:v>Apr</c:v>
                  </c:pt>
                  <c:pt idx="70">
                    <c:v>May</c:v>
                  </c:pt>
                  <c:pt idx="71">
                    <c:v>Jun</c:v>
                  </c:pt>
                  <c:pt idx="72">
                    <c:v>Jul</c:v>
                  </c:pt>
                  <c:pt idx="73">
                    <c:v>Aug</c:v>
                  </c:pt>
                  <c:pt idx="74">
                    <c:v>Sep</c:v>
                  </c:pt>
                  <c:pt idx="75">
                    <c:v>Oct</c:v>
                  </c:pt>
                  <c:pt idx="76">
                    <c:v>Nov</c:v>
                  </c:pt>
                  <c:pt idx="77">
                    <c:v>Dec</c:v>
                  </c:pt>
                  <c:pt idx="78">
                    <c:v>Jan</c:v>
                  </c:pt>
                  <c:pt idx="79">
                    <c:v>Feb</c:v>
                  </c:pt>
                  <c:pt idx="80">
                    <c:v>Mar</c:v>
                  </c:pt>
                  <c:pt idx="81">
                    <c:v>Apr</c:v>
                  </c:pt>
                  <c:pt idx="82">
                    <c:v>May</c:v>
                  </c:pt>
                  <c:pt idx="83">
                    <c:v>Jun</c:v>
                  </c:pt>
                  <c:pt idx="84">
                    <c:v>Jul</c:v>
                  </c:pt>
                  <c:pt idx="85">
                    <c:v>Aug</c:v>
                  </c:pt>
                  <c:pt idx="86">
                    <c:v>Sep</c:v>
                  </c:pt>
                  <c:pt idx="87">
                    <c:v>Oct</c:v>
                  </c:pt>
                  <c:pt idx="88">
                    <c:v>Nov</c:v>
                  </c:pt>
                  <c:pt idx="89">
                    <c:v>Dec</c:v>
                  </c:pt>
                  <c:pt idx="90">
                    <c:v>Jan</c:v>
                  </c:pt>
                  <c:pt idx="91">
                    <c:v>Feb</c:v>
                  </c:pt>
                  <c:pt idx="92">
                    <c:v>Mar</c:v>
                  </c:pt>
                  <c:pt idx="93">
                    <c:v>Apr</c:v>
                  </c:pt>
                  <c:pt idx="94">
                    <c:v>May</c:v>
                  </c:pt>
                  <c:pt idx="95">
                    <c:v>Jun</c:v>
                  </c:pt>
                  <c:pt idx="96">
                    <c:v>Jul</c:v>
                  </c:pt>
                  <c:pt idx="97">
                    <c:v>Aug</c:v>
                  </c:pt>
                  <c:pt idx="98">
                    <c:v>Sep</c:v>
                  </c:pt>
                  <c:pt idx="99">
                    <c:v>Oct</c:v>
                  </c:pt>
                  <c:pt idx="100">
                    <c:v>Nov</c:v>
                  </c:pt>
                  <c:pt idx="101">
                    <c:v>Dec</c:v>
                  </c:pt>
                  <c:pt idx="102">
                    <c:v>Jan</c:v>
                  </c:pt>
                  <c:pt idx="103">
                    <c:v>Feb</c:v>
                  </c:pt>
                  <c:pt idx="104">
                    <c:v>Mar</c:v>
                  </c:pt>
                  <c:pt idx="105">
                    <c:v>Apr</c:v>
                  </c:pt>
                  <c:pt idx="106">
                    <c:v>May</c:v>
                  </c:pt>
                  <c:pt idx="107">
                    <c:v>Jun</c:v>
                  </c:pt>
                  <c:pt idx="108">
                    <c:v>Jul</c:v>
                  </c:pt>
                  <c:pt idx="109">
                    <c:v>Aug</c:v>
                  </c:pt>
                  <c:pt idx="110">
                    <c:v>Sep</c:v>
                  </c:pt>
                  <c:pt idx="111">
                    <c:v>Oct</c:v>
                  </c:pt>
                  <c:pt idx="112">
                    <c:v>Nov</c:v>
                  </c:pt>
                  <c:pt idx="113">
                    <c:v>Dec</c:v>
                  </c:pt>
                  <c:pt idx="114">
                    <c:v>Jan</c:v>
                  </c:pt>
                  <c:pt idx="115">
                    <c:v>Feb</c:v>
                  </c:pt>
                  <c:pt idx="116">
                    <c:v>Mar</c:v>
                  </c:pt>
                  <c:pt idx="117">
                    <c:v>Apr</c:v>
                  </c:pt>
                  <c:pt idx="118">
                    <c:v>May</c:v>
                  </c:pt>
                  <c:pt idx="119">
                    <c:v>Jun</c:v>
                  </c:pt>
                  <c:pt idx="120">
                    <c:v>Jul</c:v>
                  </c:pt>
                  <c:pt idx="121">
                    <c:v>Aug</c:v>
                  </c:pt>
                  <c:pt idx="122">
                    <c:v>Sep</c:v>
                  </c:pt>
                  <c:pt idx="123">
                    <c:v>Oct</c:v>
                  </c:pt>
                  <c:pt idx="124">
                    <c:v>Nov</c:v>
                  </c:pt>
                  <c:pt idx="125">
                    <c:v>Dec</c:v>
                  </c:pt>
                  <c:pt idx="126">
                    <c:v>Jan</c:v>
                  </c:pt>
                  <c:pt idx="127">
                    <c:v>Feb</c:v>
                  </c:pt>
                  <c:pt idx="128">
                    <c:v>Mar</c:v>
                  </c:pt>
                  <c:pt idx="129">
                    <c:v>Apr</c:v>
                  </c:pt>
                  <c:pt idx="130">
                    <c:v>May</c:v>
                  </c:pt>
                  <c:pt idx="131">
                    <c:v>Jun</c:v>
                  </c:pt>
                  <c:pt idx="132">
                    <c:v>Jul</c:v>
                  </c:pt>
                  <c:pt idx="133">
                    <c:v>Aug</c:v>
                  </c:pt>
                  <c:pt idx="134">
                    <c:v>Sep</c:v>
                  </c:pt>
                  <c:pt idx="135">
                    <c:v>Oct</c:v>
                  </c:pt>
                  <c:pt idx="136">
                    <c:v>Nov</c:v>
                  </c:pt>
                  <c:pt idx="137">
                    <c:v>Dec</c:v>
                  </c:pt>
                  <c:pt idx="138">
                    <c:v>Jan</c:v>
                  </c:pt>
                  <c:pt idx="139">
                    <c:v>Feb</c:v>
                  </c:pt>
                  <c:pt idx="140">
                    <c:v>Mar</c:v>
                  </c:pt>
                  <c:pt idx="141">
                    <c:v>Apr</c:v>
                  </c:pt>
                  <c:pt idx="142">
                    <c:v>May</c:v>
                  </c:pt>
                  <c:pt idx="143">
                    <c:v>Jun</c:v>
                  </c:pt>
                  <c:pt idx="144">
                    <c:v>Jul</c:v>
                  </c:pt>
                  <c:pt idx="145">
                    <c:v>Aug</c:v>
                  </c:pt>
                  <c:pt idx="146">
                    <c:v>Sep</c:v>
                  </c:pt>
                  <c:pt idx="147">
                    <c:v>Oct</c:v>
                  </c:pt>
                  <c:pt idx="148">
                    <c:v>Nov</c:v>
                  </c:pt>
                  <c:pt idx="149">
                    <c:v>Dec</c:v>
                  </c:pt>
                  <c:pt idx="150">
                    <c:v>Jan</c:v>
                  </c:pt>
                  <c:pt idx="151">
                    <c:v>Feb</c:v>
                  </c:pt>
                  <c:pt idx="152">
                    <c:v>Mar</c:v>
                  </c:pt>
                  <c:pt idx="153">
                    <c:v>Apr</c:v>
                  </c:pt>
                  <c:pt idx="154">
                    <c:v>May</c:v>
                  </c:pt>
                  <c:pt idx="155">
                    <c:v>Jun</c:v>
                  </c:pt>
                  <c:pt idx="156">
                    <c:v>Jul</c:v>
                  </c:pt>
                  <c:pt idx="157">
                    <c:v>Aug</c:v>
                  </c:pt>
                  <c:pt idx="158">
                    <c:v>Sep</c:v>
                  </c:pt>
                  <c:pt idx="159">
                    <c:v>Oct</c:v>
                  </c:pt>
                  <c:pt idx="160">
                    <c:v>Nov</c:v>
                  </c:pt>
                  <c:pt idx="161">
                    <c:v>Dec</c:v>
                  </c:pt>
                  <c:pt idx="162">
                    <c:v>Jan</c:v>
                  </c:pt>
                  <c:pt idx="163">
                    <c:v>Feb</c:v>
                  </c:pt>
                  <c:pt idx="164">
                    <c:v>Mar</c:v>
                  </c:pt>
                  <c:pt idx="165">
                    <c:v>Apr</c:v>
                  </c:pt>
                  <c:pt idx="166">
                    <c:v>May</c:v>
                  </c:pt>
                  <c:pt idx="167">
                    <c:v>Jun</c:v>
                  </c:pt>
                </c:lvl>
                <c:lvl>
                  <c:pt idx="0">
                    <c:v>FY2012-13</c:v>
                  </c:pt>
                  <c:pt idx="12">
                    <c:v>FY2013-14</c:v>
                  </c:pt>
                  <c:pt idx="24">
                    <c:v>FY2014-15</c:v>
                  </c:pt>
                  <c:pt idx="36">
                    <c:v>FY2015-16</c:v>
                  </c:pt>
                  <c:pt idx="48">
                    <c:v>FY 2016-17</c:v>
                  </c:pt>
                  <c:pt idx="60">
                    <c:v>FY 2017-18</c:v>
                  </c:pt>
                  <c:pt idx="72">
                    <c:v>FY 2018-19</c:v>
                  </c:pt>
                  <c:pt idx="84">
                    <c:v>FY 2019-20</c:v>
                  </c:pt>
                  <c:pt idx="96">
                    <c:v>FY 2020-21</c:v>
                  </c:pt>
                  <c:pt idx="108">
                    <c:v>FY 2021-22</c:v>
                  </c:pt>
                  <c:pt idx="120">
                    <c:v>FY 2022-23</c:v>
                  </c:pt>
                  <c:pt idx="132">
                    <c:v>FY 2023-24</c:v>
                  </c:pt>
                  <c:pt idx="144">
                    <c:v>FY 2024-25</c:v>
                  </c:pt>
                  <c:pt idx="156">
                    <c:v>FY 2025-26</c:v>
                  </c:pt>
                </c:lvl>
              </c:multiLvlStrCache>
            </c:multiLvlStrRef>
          </c:cat>
          <c:val>
            <c:numRef>
              <c:f>DATA!$X$19:$X$185</c:f>
              <c:numCache>
                <c:formatCode>General</c:formatCode>
                <c:ptCount val="167"/>
                <c:pt idx="119">
                  <c:v>-699.32100000000003</c:v>
                </c:pt>
                <c:pt idx="131">
                  <c:v>-796.20600000000002</c:v>
                </c:pt>
                <c:pt idx="143">
                  <c:v>-1002.21</c:v>
                </c:pt>
              </c:numCache>
            </c:numRef>
          </c:val>
          <c:smooth val="0"/>
          <c:extLst>
            <c:ext xmlns:c16="http://schemas.microsoft.com/office/drawing/2014/chart" uri="{C3380CC4-5D6E-409C-BE32-E72D297353CC}">
              <c16:uniqueId val="{00000002-1DF0-4044-83F7-AAFA8CE7E5C7}"/>
            </c:ext>
          </c:extLst>
        </c:ser>
        <c:dLbls>
          <c:showLegendKey val="0"/>
          <c:showVal val="0"/>
          <c:showCatName val="0"/>
          <c:showSerName val="0"/>
          <c:showPercent val="0"/>
          <c:showBubbleSize val="0"/>
        </c:dLbls>
        <c:marker val="1"/>
        <c:smooth val="0"/>
        <c:axId val="236495288"/>
        <c:axId val="236494112"/>
      </c:lineChart>
      <c:scatterChart>
        <c:scatterStyle val="smoothMarker"/>
        <c:varyColors val="0"/>
        <c:ser>
          <c:idx val="4"/>
          <c:order val="2"/>
          <c:tx>
            <c:strRef>
              <c:f>DATA!$AF$6</c:f>
              <c:strCache>
                <c:ptCount val="1"/>
                <c:pt idx="0">
                  <c:v>Y</c:v>
                </c:pt>
              </c:strCache>
            </c:strRef>
          </c:tx>
          <c:spPr>
            <a:ln w="28575" cap="rnd">
              <a:noFill/>
              <a:round/>
            </a:ln>
            <a:effectLst/>
          </c:spPr>
          <c:marker>
            <c:symbol val="none"/>
          </c:marker>
          <c:errBars>
            <c:errDir val="y"/>
            <c:errBarType val="plus"/>
            <c:errValType val="cust"/>
            <c:noEndCap val="1"/>
            <c:plus>
              <c:numLit>
                <c:formatCode>General</c:formatCode>
                <c:ptCount val="1"/>
                <c:pt idx="0">
                  <c:v>1</c:v>
                </c:pt>
              </c:numLit>
            </c:plus>
            <c:minus>
              <c:numLit>
                <c:formatCode>General</c:formatCode>
                <c:ptCount val="1"/>
                <c:pt idx="0">
                  <c:v>1</c:v>
                </c:pt>
              </c:numLit>
            </c:minus>
            <c:spPr>
              <a:noFill/>
              <a:ln w="9525" cap="flat" cmpd="sng" algn="ctr">
                <a:solidFill>
                  <a:schemeClr val="accent3"/>
                </a:solidFill>
                <a:round/>
              </a:ln>
              <a:effectLst/>
            </c:spPr>
          </c:errBars>
          <c:errBars>
            <c:errDir val="x"/>
            <c:errBarType val="both"/>
            <c:errValType val="fixedVal"/>
            <c:noEndCap val="0"/>
            <c:val val="1"/>
            <c:spPr>
              <a:noFill/>
              <a:ln w="9525" cap="flat" cmpd="sng" algn="ctr">
                <a:noFill/>
                <a:round/>
              </a:ln>
              <a:effectLst/>
            </c:spPr>
          </c:errBars>
          <c:xVal>
            <c:numRef>
              <c:f>DATA!$AE$7:$AE$19</c:f>
              <c:numCache>
                <c:formatCode>General</c:formatCode>
                <c:ptCount val="13"/>
                <c:pt idx="0">
                  <c:v>12.5</c:v>
                </c:pt>
                <c:pt idx="1">
                  <c:v>24.5</c:v>
                </c:pt>
                <c:pt idx="2">
                  <c:v>36.5</c:v>
                </c:pt>
                <c:pt idx="3">
                  <c:v>48.5</c:v>
                </c:pt>
                <c:pt idx="4">
                  <c:v>60.5</c:v>
                </c:pt>
                <c:pt idx="5">
                  <c:v>72.5</c:v>
                </c:pt>
                <c:pt idx="6">
                  <c:v>84.5</c:v>
                </c:pt>
                <c:pt idx="7">
                  <c:v>96.5</c:v>
                </c:pt>
                <c:pt idx="8">
                  <c:v>108.5</c:v>
                </c:pt>
                <c:pt idx="9">
                  <c:v>120.5</c:v>
                </c:pt>
                <c:pt idx="10">
                  <c:v>132.5</c:v>
                </c:pt>
                <c:pt idx="11">
                  <c:v>144.5</c:v>
                </c:pt>
                <c:pt idx="12">
                  <c:v>156.5</c:v>
                </c:pt>
              </c:numCache>
            </c:numRef>
          </c:xVal>
          <c:yVal>
            <c:numRef>
              <c:f>DATA!$AF$7:$AF$19</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0</c:v>
                </c:pt>
              </c:numCache>
            </c:numRef>
          </c:yVal>
          <c:smooth val="1"/>
          <c:extLst>
            <c:ext xmlns:c16="http://schemas.microsoft.com/office/drawing/2014/chart" uri="{C3380CC4-5D6E-409C-BE32-E72D297353CC}">
              <c16:uniqueId val="{00000003-1DF0-4044-83F7-AAFA8CE7E5C7}"/>
            </c:ext>
          </c:extLst>
        </c:ser>
        <c:dLbls>
          <c:showLegendKey val="0"/>
          <c:showVal val="0"/>
          <c:showCatName val="0"/>
          <c:showSerName val="0"/>
          <c:showPercent val="0"/>
          <c:showBubbleSize val="0"/>
        </c:dLbls>
        <c:axId val="732218560"/>
        <c:axId val="732224800"/>
      </c:scatterChart>
      <c:catAx>
        <c:axId val="236495288"/>
        <c:scaling>
          <c:orientation val="minMax"/>
        </c:scaling>
        <c:delete val="0"/>
        <c:axPos val="b"/>
        <c:numFmt formatCode="General" sourceLinked="1"/>
        <c:majorTickMark val="none"/>
        <c:minorTickMark val="none"/>
        <c:tickLblPos val="nextTo"/>
        <c:spPr>
          <a:noFill/>
          <a:ln w="9525" cap="flat" cmpd="sng" algn="ctr">
            <a:solidFill>
              <a:schemeClr val="bg2">
                <a:lumMod val="75000"/>
              </a:schemeClr>
            </a:solidFill>
            <a:round/>
          </a:ln>
          <a:effectLst/>
        </c:spPr>
        <c:txPr>
          <a:bodyPr rot="-5400000" spcFirstLastPara="1" vertOverflow="ellipsis" wrap="square" anchor="ctr" anchorCtr="1"/>
          <a:lstStyle/>
          <a:p>
            <a:pPr>
              <a:defRPr sz="10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236494112"/>
        <c:crosses val="autoZero"/>
        <c:auto val="0"/>
        <c:lblAlgn val="ctr"/>
        <c:lblOffset val="100"/>
        <c:tickLblSkip val="6"/>
        <c:noMultiLvlLbl val="0"/>
      </c:catAx>
      <c:valAx>
        <c:axId val="236494112"/>
        <c:scaling>
          <c:orientation val="minMax"/>
          <c:max val="16000"/>
          <c:min val="6000"/>
        </c:scaling>
        <c:delete val="0"/>
        <c:axPos val="l"/>
        <c:majorGridlines>
          <c:spPr>
            <a:ln w="9525" cap="flat" cmpd="sng" algn="ctr">
              <a:solidFill>
                <a:schemeClr val="accent3"/>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r>
                  <a:rPr lang="en-US" sz="1100" dirty="0">
                    <a:solidFill>
                      <a:schemeClr val="tx1">
                        <a:lumMod val="65000"/>
                        <a:lumOff val="35000"/>
                      </a:schemeClr>
                    </a:solidFill>
                    <a:latin typeface="Franklin Gothic Book" panose="020B0503020102020204" pitchFamily="34" charset="0"/>
                  </a:rPr>
                  <a:t>(Millions)</a:t>
                </a:r>
              </a:p>
            </c:rich>
          </c:tx>
          <c:layout>
            <c:manualLayout>
              <c:xMode val="edge"/>
              <c:yMode val="edge"/>
              <c:x val="2.3993423848806168E-4"/>
              <c:y val="0.39581216606859487"/>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title>
        <c:numFmt formatCode="&quot;$&quot;#,##0" sourceLinked="0"/>
        <c:majorTickMark val="out"/>
        <c:minorTickMark val="in"/>
        <c:tickLblPos val="nextTo"/>
        <c:spPr>
          <a:noFill/>
          <a:ln>
            <a:solidFill>
              <a:schemeClr val="accent3"/>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236495288"/>
        <c:crosses val="autoZero"/>
        <c:crossBetween val="between"/>
        <c:majorUnit val="1000"/>
        <c:minorUnit val="500"/>
      </c:valAx>
      <c:valAx>
        <c:axId val="732224800"/>
        <c:scaling>
          <c:orientation val="minMax"/>
          <c:max val="1"/>
          <c:min val="0"/>
        </c:scaling>
        <c:delete val="0"/>
        <c:axPos val="r"/>
        <c:numFmt formatCode="General" sourceLinked="1"/>
        <c:majorTickMark val="out"/>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2218560"/>
        <c:crosses val="max"/>
        <c:crossBetween val="midCat"/>
      </c:valAx>
      <c:valAx>
        <c:axId val="732218560"/>
        <c:scaling>
          <c:orientation val="minMax"/>
        </c:scaling>
        <c:delete val="1"/>
        <c:axPos val="t"/>
        <c:numFmt formatCode="General" sourceLinked="1"/>
        <c:majorTickMark val="out"/>
        <c:minorTickMark val="none"/>
        <c:tickLblPos val="nextTo"/>
        <c:crossAx val="732224800"/>
        <c:crosses val="max"/>
        <c:crossBetween val="midCat"/>
      </c:valAx>
      <c:spPr>
        <a:noFill/>
        <a:ln>
          <a:solidFill>
            <a:schemeClr val="accent3"/>
          </a:solidFill>
        </a:ln>
        <a:effectLst/>
      </c:spPr>
    </c:plotArea>
    <c:legend>
      <c:legendPos val="b"/>
      <c:legendEntry>
        <c:idx val="2"/>
        <c:delete val="1"/>
      </c:legendEntry>
      <c:legendEntry>
        <c:idx val="3"/>
        <c:delete val="1"/>
      </c:legendEntry>
      <c:layout>
        <c:manualLayout>
          <c:xMode val="edge"/>
          <c:yMode val="edge"/>
          <c:x val="0.27588622572126065"/>
          <c:y val="0.95192975449693185"/>
          <c:w val="0.51107269771579056"/>
          <c:h val="3.7703948126000142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a:defRPr sz="1800" b="1" i="0" u="none" strike="noStrike" kern="1200" spc="0" baseline="0">
                <a:solidFill>
                  <a:schemeClr val="tx1">
                    <a:lumMod val="65000"/>
                    <a:lumOff val="35000"/>
                  </a:schemeClr>
                </a:solidFill>
                <a:latin typeface="Franklin Gothic Book" panose="020B0503020102020204" pitchFamily="34" charset="0"/>
                <a:ea typeface="+mn-ea"/>
                <a:cs typeface="+mn-cs"/>
              </a:defRPr>
            </a:pPr>
            <a:r>
              <a:rPr lang="en-US" sz="1800" b="0" dirty="0">
                <a:solidFill>
                  <a:schemeClr val="tx1">
                    <a:lumMod val="65000"/>
                    <a:lumOff val="35000"/>
                  </a:schemeClr>
                </a:solidFill>
                <a:latin typeface="Franklin Gothic Book" panose="020B0503020102020204" pitchFamily="34" charset="0"/>
              </a:rPr>
              <a:t>ROLLING FISCAL YEAR</a:t>
            </a:r>
            <a:r>
              <a:rPr lang="en-US" sz="1800" b="0" baseline="0" dirty="0">
                <a:solidFill>
                  <a:schemeClr val="tx1">
                    <a:lumMod val="65000"/>
                    <a:lumOff val="35000"/>
                  </a:schemeClr>
                </a:solidFill>
                <a:latin typeface="Franklin Gothic Book" panose="020B0503020102020204" pitchFamily="34" charset="0"/>
              </a:rPr>
              <a:t> WITH INITIAL TAX CUT- </a:t>
            </a:r>
            <a:r>
              <a:rPr lang="en-US" sz="1800" b="0" dirty="0">
                <a:solidFill>
                  <a:schemeClr val="tx1">
                    <a:lumMod val="65000"/>
                    <a:lumOff val="35000"/>
                  </a:schemeClr>
                </a:solidFill>
                <a:latin typeface="Franklin Gothic Book" panose="020B0503020102020204" pitchFamily="34" charset="0"/>
              </a:rPr>
              <a:t>GENERAL FUND</a:t>
            </a:r>
            <a:endParaRPr lang="en-US" sz="1800" b="0" baseline="0" dirty="0">
              <a:solidFill>
                <a:schemeClr val="tx1">
                  <a:lumMod val="65000"/>
                  <a:lumOff val="35000"/>
                </a:schemeClr>
              </a:solidFill>
              <a:latin typeface="Franklin Gothic Book" panose="020B0503020102020204" pitchFamily="34" charset="0"/>
            </a:endParaRPr>
          </a:p>
          <a:p>
            <a:pPr algn="ctr">
              <a:defRPr sz="1800" b="1">
                <a:latin typeface="Franklin Gothic Book" panose="020B0503020102020204" pitchFamily="34" charset="0"/>
              </a:defRPr>
            </a:pPr>
            <a:r>
              <a:rPr lang="en-US" sz="1400" b="0" i="0" u="none" strike="noStrike" kern="1200" spc="0" baseline="0" dirty="0">
                <a:solidFill>
                  <a:schemeClr val="tx1">
                    <a:lumMod val="65000"/>
                    <a:lumOff val="35000"/>
                  </a:schemeClr>
                </a:solidFill>
                <a:latin typeface="Franklin Gothic Book" panose="020B0503020102020204" pitchFamily="34" charset="0"/>
              </a:rPr>
              <a:t>Through Initial Tax Rate and Withholdings Cut - </a:t>
            </a:r>
            <a:r>
              <a:rPr lang="en-US" sz="1400" b="0" baseline="0" dirty="0">
                <a:solidFill>
                  <a:schemeClr val="tx1">
                    <a:lumMod val="65000"/>
                    <a:lumOff val="35000"/>
                  </a:schemeClr>
                </a:solidFill>
                <a:latin typeface="Franklin Gothic Book" panose="020B0503020102020204" pitchFamily="34" charset="0"/>
              </a:rPr>
              <a:t>Actuals, FY 2012-13 to December 2023</a:t>
            </a:r>
            <a:endParaRPr lang="en-US" sz="1400" b="0" dirty="0">
              <a:solidFill>
                <a:schemeClr val="tx1">
                  <a:lumMod val="65000"/>
                  <a:lumOff val="35000"/>
                </a:schemeClr>
              </a:solidFill>
              <a:latin typeface="Franklin Gothic Book" panose="020B0503020102020204" pitchFamily="34" charset="0"/>
            </a:endParaRPr>
          </a:p>
        </c:rich>
      </c:tx>
      <c:layout>
        <c:manualLayout>
          <c:xMode val="edge"/>
          <c:yMode val="edge"/>
          <c:x val="0.20394090684316629"/>
          <c:y val="1.9522809820122725E-2"/>
        </c:manualLayout>
      </c:layout>
      <c:overlay val="0"/>
      <c:spPr>
        <a:noFill/>
        <a:ln>
          <a:noFill/>
        </a:ln>
        <a:effectLst/>
      </c:spPr>
      <c:txPr>
        <a:bodyPr rot="0" spcFirstLastPara="1" vertOverflow="ellipsis" vert="horz" wrap="square" anchor="ctr" anchorCtr="1"/>
        <a:lstStyle/>
        <a:p>
          <a:pPr algn="ctr">
            <a:defRPr sz="1800" b="1" i="0" u="none" strike="noStrike" kern="1200" spc="0" baseline="0">
              <a:solidFill>
                <a:schemeClr val="tx1">
                  <a:lumMod val="65000"/>
                  <a:lumOff val="35000"/>
                </a:schemeClr>
              </a:solidFill>
              <a:latin typeface="Franklin Gothic Book" panose="020B0503020102020204" pitchFamily="34" charset="0"/>
              <a:ea typeface="+mn-ea"/>
              <a:cs typeface="+mn-cs"/>
            </a:defRPr>
          </a:pPr>
          <a:endParaRPr lang="en-US"/>
        </a:p>
      </c:txPr>
    </c:title>
    <c:autoTitleDeleted val="0"/>
    <c:plotArea>
      <c:layout>
        <c:manualLayout>
          <c:layoutTarget val="inner"/>
          <c:xMode val="edge"/>
          <c:yMode val="edge"/>
          <c:x val="9.0967635999639321E-2"/>
          <c:y val="0.14864156449095778"/>
          <c:w val="0.88488198786529804"/>
          <c:h val="0.65585374333800617"/>
        </c:manualLayout>
      </c:layout>
      <c:barChart>
        <c:barDir val="col"/>
        <c:grouping val="stacked"/>
        <c:varyColors val="0"/>
        <c:ser>
          <c:idx val="3"/>
          <c:order val="1"/>
          <c:tx>
            <c:v>invisible approp</c:v>
          </c:tx>
          <c:spPr>
            <a:noFill/>
            <a:ln w="25400">
              <a:noFill/>
            </a:ln>
            <a:effectLst/>
          </c:spPr>
          <c:invertIfNegative val="0"/>
          <c:val>
            <c:numRef>
              <c:f>DATA!$N$18:$N$185</c:f>
              <c:numCache>
                <c:formatCode>"$"#,##0</c:formatCode>
                <c:ptCount val="168"/>
                <c:pt idx="0">
                  <c:v>#N/A</c:v>
                </c:pt>
                <c:pt idx="1">
                  <c:v>#N/A</c:v>
                </c:pt>
                <c:pt idx="2">
                  <c:v>#N/A</c:v>
                </c:pt>
                <c:pt idx="3">
                  <c:v>#N/A</c:v>
                </c:pt>
                <c:pt idx="4">
                  <c:v>#N/A</c:v>
                </c:pt>
                <c:pt idx="5">
                  <c:v>#N/A</c:v>
                </c:pt>
                <c:pt idx="6">
                  <c:v>#N/A</c:v>
                </c:pt>
                <c:pt idx="7">
                  <c:v>#N/A</c:v>
                </c:pt>
                <c:pt idx="8">
                  <c:v>#N/A</c:v>
                </c:pt>
                <c:pt idx="9">
                  <c:v>#N/A</c:v>
                </c:pt>
                <c:pt idx="10">
                  <c:v>#N/A</c:v>
                </c:pt>
                <c:pt idx="11">
                  <c:v>6089.3734800000002</c:v>
                </c:pt>
                <c:pt idx="12">
                  <c:v>#N/A</c:v>
                </c:pt>
                <c:pt idx="13">
                  <c:v>#N/A</c:v>
                </c:pt>
                <c:pt idx="14">
                  <c:v>#N/A</c:v>
                </c:pt>
                <c:pt idx="15">
                  <c:v>#N/A</c:v>
                </c:pt>
                <c:pt idx="16">
                  <c:v>#N/A</c:v>
                </c:pt>
                <c:pt idx="17">
                  <c:v>#N/A</c:v>
                </c:pt>
                <c:pt idx="18">
                  <c:v>#N/A</c:v>
                </c:pt>
                <c:pt idx="19">
                  <c:v>#N/A</c:v>
                </c:pt>
                <c:pt idx="20">
                  <c:v>#N/A</c:v>
                </c:pt>
                <c:pt idx="21">
                  <c:v>#N/A</c:v>
                </c:pt>
                <c:pt idx="22">
                  <c:v>#N/A</c:v>
                </c:pt>
                <c:pt idx="23">
                  <c:v>6376.923702</c:v>
                </c:pt>
                <c:pt idx="24">
                  <c:v>#N/A</c:v>
                </c:pt>
                <c:pt idx="25">
                  <c:v>#N/A</c:v>
                </c:pt>
                <c:pt idx="26">
                  <c:v>#N/A</c:v>
                </c:pt>
                <c:pt idx="27">
                  <c:v>#N/A</c:v>
                </c:pt>
                <c:pt idx="28">
                  <c:v>#N/A</c:v>
                </c:pt>
                <c:pt idx="29">
                  <c:v>#N/A</c:v>
                </c:pt>
                <c:pt idx="30">
                  <c:v>#N/A</c:v>
                </c:pt>
                <c:pt idx="31">
                  <c:v>#N/A</c:v>
                </c:pt>
                <c:pt idx="32">
                  <c:v>#N/A</c:v>
                </c:pt>
                <c:pt idx="33">
                  <c:v>#N/A</c:v>
                </c:pt>
                <c:pt idx="34">
                  <c:v>#N/A</c:v>
                </c:pt>
                <c:pt idx="35">
                  <c:v>6659.4880519999997</c:v>
                </c:pt>
                <c:pt idx="36">
                  <c:v>#N/A</c:v>
                </c:pt>
                <c:pt idx="37">
                  <c:v>#N/A</c:v>
                </c:pt>
                <c:pt idx="38">
                  <c:v>#N/A</c:v>
                </c:pt>
                <c:pt idx="39">
                  <c:v>#N/A</c:v>
                </c:pt>
                <c:pt idx="40">
                  <c:v>#N/A</c:v>
                </c:pt>
                <c:pt idx="41">
                  <c:v>#N/A</c:v>
                </c:pt>
                <c:pt idx="42">
                  <c:v>#N/A</c:v>
                </c:pt>
                <c:pt idx="43">
                  <c:v>#N/A</c:v>
                </c:pt>
                <c:pt idx="44">
                  <c:v>#N/A</c:v>
                </c:pt>
                <c:pt idx="45">
                  <c:v>#N/A</c:v>
                </c:pt>
                <c:pt idx="46">
                  <c:v>#N/A</c:v>
                </c:pt>
                <c:pt idx="47">
                  <c:v>7045.2158369999997</c:v>
                </c:pt>
                <c:pt idx="48">
                  <c:v>#N/A</c:v>
                </c:pt>
                <c:pt idx="49">
                  <c:v>#N/A</c:v>
                </c:pt>
                <c:pt idx="50">
                  <c:v>#N/A</c:v>
                </c:pt>
                <c:pt idx="51">
                  <c:v>#N/A</c:v>
                </c:pt>
                <c:pt idx="52">
                  <c:v>#N/A</c:v>
                </c:pt>
                <c:pt idx="53">
                  <c:v>#N/A</c:v>
                </c:pt>
                <c:pt idx="54">
                  <c:v>#N/A</c:v>
                </c:pt>
                <c:pt idx="55">
                  <c:v>#N/A</c:v>
                </c:pt>
                <c:pt idx="56">
                  <c:v>#N/A</c:v>
                </c:pt>
                <c:pt idx="57">
                  <c:v>#N/A</c:v>
                </c:pt>
                <c:pt idx="58">
                  <c:v>#N/A</c:v>
                </c:pt>
                <c:pt idx="59">
                  <c:v>7579.5288920000003</c:v>
                </c:pt>
                <c:pt idx="60">
                  <c:v>#N/A</c:v>
                </c:pt>
                <c:pt idx="61">
                  <c:v>#N/A</c:v>
                </c:pt>
                <c:pt idx="62">
                  <c:v>#N/A</c:v>
                </c:pt>
                <c:pt idx="63">
                  <c:v>#N/A</c:v>
                </c:pt>
                <c:pt idx="64">
                  <c:v>#N/A</c:v>
                </c:pt>
                <c:pt idx="65">
                  <c:v>#N/A</c:v>
                </c:pt>
                <c:pt idx="66">
                  <c:v>#N/A</c:v>
                </c:pt>
                <c:pt idx="67">
                  <c:v>#N/A</c:v>
                </c:pt>
                <c:pt idx="68">
                  <c:v>#N/A</c:v>
                </c:pt>
                <c:pt idx="69">
                  <c:v>#N/A</c:v>
                </c:pt>
                <c:pt idx="70">
                  <c:v>#N/A</c:v>
                </c:pt>
                <c:pt idx="71">
                  <c:v>7947.088831</c:v>
                </c:pt>
                <c:pt idx="72">
                  <c:v>#N/A</c:v>
                </c:pt>
                <c:pt idx="73">
                  <c:v>#N/A</c:v>
                </c:pt>
                <c:pt idx="74">
                  <c:v>#N/A</c:v>
                </c:pt>
                <c:pt idx="75">
                  <c:v>#N/A</c:v>
                </c:pt>
                <c:pt idx="76">
                  <c:v>#N/A</c:v>
                </c:pt>
                <c:pt idx="77">
                  <c:v>#N/A</c:v>
                </c:pt>
                <c:pt idx="78">
                  <c:v>#N/A</c:v>
                </c:pt>
                <c:pt idx="79">
                  <c:v>#N/A</c:v>
                </c:pt>
                <c:pt idx="80">
                  <c:v>#N/A</c:v>
                </c:pt>
                <c:pt idx="81">
                  <c:v>#N/A</c:v>
                </c:pt>
                <c:pt idx="82">
                  <c:v>#N/A</c:v>
                </c:pt>
                <c:pt idx="83">
                  <c:v>8218.8236930000003</c:v>
                </c:pt>
                <c:pt idx="84">
                  <c:v>#N/A</c:v>
                </c:pt>
                <c:pt idx="85">
                  <c:v>#N/A</c:v>
                </c:pt>
                <c:pt idx="86">
                  <c:v>#N/A</c:v>
                </c:pt>
                <c:pt idx="87">
                  <c:v>#N/A</c:v>
                </c:pt>
                <c:pt idx="88">
                  <c:v>#N/A</c:v>
                </c:pt>
                <c:pt idx="89">
                  <c:v>#N/A</c:v>
                </c:pt>
                <c:pt idx="90">
                  <c:v>#N/A</c:v>
                </c:pt>
                <c:pt idx="91">
                  <c:v>#N/A</c:v>
                </c:pt>
                <c:pt idx="92">
                  <c:v>#N/A</c:v>
                </c:pt>
                <c:pt idx="93">
                  <c:v>#N/A</c:v>
                </c:pt>
                <c:pt idx="94">
                  <c:v>#N/A</c:v>
                </c:pt>
                <c:pt idx="95">
                  <c:v>8737.0123129999993</c:v>
                </c:pt>
                <c:pt idx="96">
                  <c:v>#N/A</c:v>
                </c:pt>
                <c:pt idx="97">
                  <c:v>#N/A</c:v>
                </c:pt>
                <c:pt idx="98">
                  <c:v>#N/A</c:v>
                </c:pt>
                <c:pt idx="99">
                  <c:v>#N/A</c:v>
                </c:pt>
                <c:pt idx="100">
                  <c:v>#N/A</c:v>
                </c:pt>
                <c:pt idx="101">
                  <c:v>#N/A</c:v>
                </c:pt>
                <c:pt idx="102">
                  <c:v>#N/A</c:v>
                </c:pt>
                <c:pt idx="103">
                  <c:v>#N/A</c:v>
                </c:pt>
                <c:pt idx="104">
                  <c:v>#N/A</c:v>
                </c:pt>
                <c:pt idx="105">
                  <c:v>#N/A</c:v>
                </c:pt>
                <c:pt idx="106">
                  <c:v>#N/A</c:v>
                </c:pt>
                <c:pt idx="107">
                  <c:v>8750.6220510000003</c:v>
                </c:pt>
                <c:pt idx="108">
                  <c:v>#N/A</c:v>
                </c:pt>
                <c:pt idx="109">
                  <c:v>#N/A</c:v>
                </c:pt>
                <c:pt idx="110">
                  <c:v>#N/A</c:v>
                </c:pt>
                <c:pt idx="111">
                  <c:v>#N/A</c:v>
                </c:pt>
                <c:pt idx="112">
                  <c:v>#N/A</c:v>
                </c:pt>
                <c:pt idx="113">
                  <c:v>#N/A</c:v>
                </c:pt>
                <c:pt idx="114">
                  <c:v>#N/A</c:v>
                </c:pt>
                <c:pt idx="115">
                  <c:v>#N/A</c:v>
                </c:pt>
                <c:pt idx="116">
                  <c:v>#N/A</c:v>
                </c:pt>
                <c:pt idx="117">
                  <c:v>#N/A</c:v>
                </c:pt>
                <c:pt idx="118">
                  <c:v>#N/A</c:v>
                </c:pt>
                <c:pt idx="119">
                  <c:v>9270.6197659999998</c:v>
                </c:pt>
                <c:pt idx="120">
                  <c:v>#N/A</c:v>
                </c:pt>
                <c:pt idx="121">
                  <c:v>#N/A</c:v>
                </c:pt>
                <c:pt idx="122">
                  <c:v>#N/A</c:v>
                </c:pt>
                <c:pt idx="123">
                  <c:v>#N/A</c:v>
                </c:pt>
                <c:pt idx="124">
                  <c:v>#N/A</c:v>
                </c:pt>
                <c:pt idx="125">
                  <c:v>#N/A</c:v>
                </c:pt>
                <c:pt idx="126">
                  <c:v>#N/A</c:v>
                </c:pt>
                <c:pt idx="127">
                  <c:v>#N/A</c:v>
                </c:pt>
                <c:pt idx="128">
                  <c:v>#N/A</c:v>
                </c:pt>
                <c:pt idx="129">
                  <c:v>#N/A</c:v>
                </c:pt>
                <c:pt idx="130">
                  <c:v>#N/A</c:v>
                </c:pt>
                <c:pt idx="131">
                  <c:v>10341.341675</c:v>
                </c:pt>
                <c:pt idx="132">
                  <c:v>#N/A</c:v>
                </c:pt>
                <c:pt idx="133">
                  <c:v>#N/A</c:v>
                </c:pt>
                <c:pt idx="134">
                  <c:v>#N/A</c:v>
                </c:pt>
                <c:pt idx="135">
                  <c:v>#N/A</c:v>
                </c:pt>
                <c:pt idx="136">
                  <c:v>#N/A</c:v>
                </c:pt>
                <c:pt idx="137">
                  <c:v>#N/A</c:v>
                </c:pt>
                <c:pt idx="138">
                  <c:v>#N/A</c:v>
                </c:pt>
                <c:pt idx="139">
                  <c:v>#N/A</c:v>
                </c:pt>
                <c:pt idx="140">
                  <c:v>#N/A</c:v>
                </c:pt>
                <c:pt idx="141">
                  <c:v>#N/A</c:v>
                </c:pt>
                <c:pt idx="142">
                  <c:v>#N/A</c:v>
                </c:pt>
                <c:pt idx="143">
                  <c:v>11636.468009</c:v>
                </c:pt>
                <c:pt idx="144">
                  <c:v>#N/A</c:v>
                </c:pt>
                <c:pt idx="145">
                  <c:v>#N/A</c:v>
                </c:pt>
                <c:pt idx="146">
                  <c:v>#N/A</c:v>
                </c:pt>
                <c:pt idx="147">
                  <c:v>#N/A</c:v>
                </c:pt>
                <c:pt idx="148">
                  <c:v>#N/A</c:v>
                </c:pt>
                <c:pt idx="149">
                  <c:v>#N/A</c:v>
                </c:pt>
                <c:pt idx="150">
                  <c:v>#N/A</c:v>
                </c:pt>
                <c:pt idx="151">
                  <c:v>#N/A</c:v>
                </c:pt>
                <c:pt idx="152">
                  <c:v>#N/A</c:v>
                </c:pt>
                <c:pt idx="153">
                  <c:v>#N/A</c:v>
                </c:pt>
                <c:pt idx="154">
                  <c:v>#N/A</c:v>
                </c:pt>
                <c:pt idx="155">
                  <c:v>12420.375425</c:v>
                </c:pt>
                <c:pt idx="156">
                  <c:v>#N/A</c:v>
                </c:pt>
                <c:pt idx="157">
                  <c:v>#N/A</c:v>
                </c:pt>
                <c:pt idx="158">
                  <c:v>#N/A</c:v>
                </c:pt>
                <c:pt idx="159">
                  <c:v>#N/A</c:v>
                </c:pt>
                <c:pt idx="160">
                  <c:v>#N/A</c:v>
                </c:pt>
                <c:pt idx="161">
                  <c:v>#N/A</c:v>
                </c:pt>
                <c:pt idx="162">
                  <c:v>#N/A</c:v>
                </c:pt>
                <c:pt idx="163">
                  <c:v>#N/A</c:v>
                </c:pt>
                <c:pt idx="164">
                  <c:v>#N/A</c:v>
                </c:pt>
                <c:pt idx="165">
                  <c:v>#N/A</c:v>
                </c:pt>
                <c:pt idx="166">
                  <c:v>#N/A</c:v>
                </c:pt>
                <c:pt idx="167">
                  <c:v>13246.162592999999</c:v>
                </c:pt>
              </c:numCache>
            </c:numRef>
          </c:val>
          <c:extLst>
            <c:ext xmlns:c16="http://schemas.microsoft.com/office/drawing/2014/chart" uri="{C3380CC4-5D6E-409C-BE32-E72D297353CC}">
              <c16:uniqueId val="{00000000-FBB8-4527-BB72-951D7F41DF23}"/>
            </c:ext>
          </c:extLst>
        </c:ser>
        <c:dLbls>
          <c:showLegendKey val="0"/>
          <c:showVal val="0"/>
          <c:showCatName val="0"/>
          <c:showSerName val="0"/>
          <c:showPercent val="0"/>
          <c:showBubbleSize val="0"/>
        </c:dLbls>
        <c:gapWidth val="150"/>
        <c:overlap val="100"/>
        <c:axId val="236495288"/>
        <c:axId val="236494112"/>
      </c:barChart>
      <c:lineChart>
        <c:grouping val="standard"/>
        <c:varyColors val="0"/>
        <c:ser>
          <c:idx val="0"/>
          <c:order val="0"/>
          <c:tx>
            <c:v>Actual Collections</c:v>
          </c:tx>
          <c:spPr>
            <a:ln w="25400" cap="rnd">
              <a:solidFill>
                <a:srgbClr val="415FA9"/>
              </a:solidFill>
              <a:round/>
            </a:ln>
            <a:effectLst/>
          </c:spPr>
          <c:marker>
            <c:symbol val="none"/>
          </c:marker>
          <c:cat>
            <c:multiLvlStrRef>
              <c:f>DATA!$C$18:$D$185</c:f>
              <c:multiLvlStrCache>
                <c:ptCount val="168"/>
                <c:lvl>
                  <c:pt idx="0">
                    <c:v>Jul</c:v>
                  </c:pt>
                  <c:pt idx="1">
                    <c:v>Aug</c:v>
                  </c:pt>
                  <c:pt idx="2">
                    <c:v>Sep</c:v>
                  </c:pt>
                  <c:pt idx="3">
                    <c:v>Oct</c:v>
                  </c:pt>
                  <c:pt idx="4">
                    <c:v>Nov</c:v>
                  </c:pt>
                  <c:pt idx="5">
                    <c:v>Dec</c:v>
                  </c:pt>
                  <c:pt idx="6">
                    <c:v>Jan</c:v>
                  </c:pt>
                  <c:pt idx="7">
                    <c:v>Feb</c:v>
                  </c:pt>
                  <c:pt idx="8">
                    <c:v>Mar</c:v>
                  </c:pt>
                  <c:pt idx="9">
                    <c:v>Apr</c:v>
                  </c:pt>
                  <c:pt idx="10">
                    <c:v>May</c:v>
                  </c:pt>
                  <c:pt idx="11">
                    <c:v>Jun</c:v>
                  </c:pt>
                  <c:pt idx="12">
                    <c:v>Jul</c:v>
                  </c:pt>
                  <c:pt idx="13">
                    <c:v>Aug</c:v>
                  </c:pt>
                  <c:pt idx="14">
                    <c:v>Sep</c:v>
                  </c:pt>
                  <c:pt idx="15">
                    <c:v>Oct</c:v>
                  </c:pt>
                  <c:pt idx="16">
                    <c:v>Nov</c:v>
                  </c:pt>
                  <c:pt idx="17">
                    <c:v>Dec</c:v>
                  </c:pt>
                  <c:pt idx="18">
                    <c:v>Jan</c:v>
                  </c:pt>
                  <c:pt idx="19">
                    <c:v>Feb</c:v>
                  </c:pt>
                  <c:pt idx="20">
                    <c:v>Mar</c:v>
                  </c:pt>
                  <c:pt idx="21">
                    <c:v>Apr</c:v>
                  </c:pt>
                  <c:pt idx="22">
                    <c:v>May</c:v>
                  </c:pt>
                  <c:pt idx="23">
                    <c:v>Jun</c:v>
                  </c:pt>
                  <c:pt idx="24">
                    <c:v>Jul</c:v>
                  </c:pt>
                  <c:pt idx="25">
                    <c:v>Aug</c:v>
                  </c:pt>
                  <c:pt idx="26">
                    <c:v>Sep</c:v>
                  </c:pt>
                  <c:pt idx="27">
                    <c:v>Oct</c:v>
                  </c:pt>
                  <c:pt idx="28">
                    <c:v>Nov</c:v>
                  </c:pt>
                  <c:pt idx="29">
                    <c:v>Dec</c:v>
                  </c:pt>
                  <c:pt idx="30">
                    <c:v>Jan</c:v>
                  </c:pt>
                  <c:pt idx="31">
                    <c:v>Feb</c:v>
                  </c:pt>
                  <c:pt idx="32">
                    <c:v>Mar</c:v>
                  </c:pt>
                  <c:pt idx="33">
                    <c:v>Apr</c:v>
                  </c:pt>
                  <c:pt idx="34">
                    <c:v>May</c:v>
                  </c:pt>
                  <c:pt idx="35">
                    <c:v>Jun</c:v>
                  </c:pt>
                  <c:pt idx="36">
                    <c:v>Jul</c:v>
                  </c:pt>
                  <c:pt idx="37">
                    <c:v>Aug</c:v>
                  </c:pt>
                  <c:pt idx="38">
                    <c:v>Sep</c:v>
                  </c:pt>
                  <c:pt idx="39">
                    <c:v>Oct</c:v>
                  </c:pt>
                  <c:pt idx="40">
                    <c:v>Nov</c:v>
                  </c:pt>
                  <c:pt idx="41">
                    <c:v>Dec</c:v>
                  </c:pt>
                  <c:pt idx="42">
                    <c:v>Jan</c:v>
                  </c:pt>
                  <c:pt idx="43">
                    <c:v>Feb</c:v>
                  </c:pt>
                  <c:pt idx="44">
                    <c:v>Mar</c:v>
                  </c:pt>
                  <c:pt idx="45">
                    <c:v>Apr</c:v>
                  </c:pt>
                  <c:pt idx="46">
                    <c:v>May</c:v>
                  </c:pt>
                  <c:pt idx="47">
                    <c:v>Jun</c:v>
                  </c:pt>
                  <c:pt idx="48">
                    <c:v>Jul</c:v>
                  </c:pt>
                  <c:pt idx="49">
                    <c:v>Aug</c:v>
                  </c:pt>
                  <c:pt idx="50">
                    <c:v>Sep</c:v>
                  </c:pt>
                  <c:pt idx="51">
                    <c:v>Oct</c:v>
                  </c:pt>
                  <c:pt idx="52">
                    <c:v>Nov</c:v>
                  </c:pt>
                  <c:pt idx="53">
                    <c:v>Dec</c:v>
                  </c:pt>
                  <c:pt idx="54">
                    <c:v>Jan</c:v>
                  </c:pt>
                  <c:pt idx="55">
                    <c:v>Feb</c:v>
                  </c:pt>
                  <c:pt idx="56">
                    <c:v>Mar</c:v>
                  </c:pt>
                  <c:pt idx="57">
                    <c:v>Apr</c:v>
                  </c:pt>
                  <c:pt idx="58">
                    <c:v>May</c:v>
                  </c:pt>
                  <c:pt idx="59">
                    <c:v>Jun</c:v>
                  </c:pt>
                  <c:pt idx="60">
                    <c:v>Jul</c:v>
                  </c:pt>
                  <c:pt idx="61">
                    <c:v>Aug</c:v>
                  </c:pt>
                  <c:pt idx="62">
                    <c:v>Sep</c:v>
                  </c:pt>
                  <c:pt idx="63">
                    <c:v>Oct</c:v>
                  </c:pt>
                  <c:pt idx="64">
                    <c:v>Nov</c:v>
                  </c:pt>
                  <c:pt idx="65">
                    <c:v>Dec</c:v>
                  </c:pt>
                  <c:pt idx="66">
                    <c:v>Jan</c:v>
                  </c:pt>
                  <c:pt idx="67">
                    <c:v>Feb</c:v>
                  </c:pt>
                  <c:pt idx="68">
                    <c:v>Mar</c:v>
                  </c:pt>
                  <c:pt idx="69">
                    <c:v>Apr</c:v>
                  </c:pt>
                  <c:pt idx="70">
                    <c:v>May</c:v>
                  </c:pt>
                  <c:pt idx="71">
                    <c:v>Jun</c:v>
                  </c:pt>
                  <c:pt idx="72">
                    <c:v>Jul</c:v>
                  </c:pt>
                  <c:pt idx="73">
                    <c:v>Aug</c:v>
                  </c:pt>
                  <c:pt idx="74">
                    <c:v>Sep</c:v>
                  </c:pt>
                  <c:pt idx="75">
                    <c:v>Oct</c:v>
                  </c:pt>
                  <c:pt idx="76">
                    <c:v>Nov</c:v>
                  </c:pt>
                  <c:pt idx="77">
                    <c:v>Dec</c:v>
                  </c:pt>
                  <c:pt idx="78">
                    <c:v>Jan</c:v>
                  </c:pt>
                  <c:pt idx="79">
                    <c:v>Feb</c:v>
                  </c:pt>
                  <c:pt idx="80">
                    <c:v>Mar</c:v>
                  </c:pt>
                  <c:pt idx="81">
                    <c:v>Apr</c:v>
                  </c:pt>
                  <c:pt idx="82">
                    <c:v>May</c:v>
                  </c:pt>
                  <c:pt idx="83">
                    <c:v>Jun</c:v>
                  </c:pt>
                  <c:pt idx="84">
                    <c:v>Jul</c:v>
                  </c:pt>
                  <c:pt idx="85">
                    <c:v>Aug</c:v>
                  </c:pt>
                  <c:pt idx="86">
                    <c:v>Sep</c:v>
                  </c:pt>
                  <c:pt idx="87">
                    <c:v>Oct</c:v>
                  </c:pt>
                  <c:pt idx="88">
                    <c:v>Nov</c:v>
                  </c:pt>
                  <c:pt idx="89">
                    <c:v>Dec</c:v>
                  </c:pt>
                  <c:pt idx="90">
                    <c:v>Jan</c:v>
                  </c:pt>
                  <c:pt idx="91">
                    <c:v>Feb</c:v>
                  </c:pt>
                  <c:pt idx="92">
                    <c:v>Mar</c:v>
                  </c:pt>
                  <c:pt idx="93">
                    <c:v>Apr</c:v>
                  </c:pt>
                  <c:pt idx="94">
                    <c:v>May</c:v>
                  </c:pt>
                  <c:pt idx="95">
                    <c:v>Jun</c:v>
                  </c:pt>
                  <c:pt idx="96">
                    <c:v>Jul</c:v>
                  </c:pt>
                  <c:pt idx="97">
                    <c:v>Aug</c:v>
                  </c:pt>
                  <c:pt idx="98">
                    <c:v>Sep</c:v>
                  </c:pt>
                  <c:pt idx="99">
                    <c:v>Oct</c:v>
                  </c:pt>
                  <c:pt idx="100">
                    <c:v>Nov</c:v>
                  </c:pt>
                  <c:pt idx="101">
                    <c:v>Dec</c:v>
                  </c:pt>
                  <c:pt idx="102">
                    <c:v>Jan</c:v>
                  </c:pt>
                  <c:pt idx="103">
                    <c:v>Feb</c:v>
                  </c:pt>
                  <c:pt idx="104">
                    <c:v>Mar</c:v>
                  </c:pt>
                  <c:pt idx="105">
                    <c:v>Apr</c:v>
                  </c:pt>
                  <c:pt idx="106">
                    <c:v>May</c:v>
                  </c:pt>
                  <c:pt idx="107">
                    <c:v>Jun</c:v>
                  </c:pt>
                  <c:pt idx="108">
                    <c:v>Jul</c:v>
                  </c:pt>
                  <c:pt idx="109">
                    <c:v>Aug</c:v>
                  </c:pt>
                  <c:pt idx="110">
                    <c:v>Sep</c:v>
                  </c:pt>
                  <c:pt idx="111">
                    <c:v>Oct</c:v>
                  </c:pt>
                  <c:pt idx="112">
                    <c:v>Nov</c:v>
                  </c:pt>
                  <c:pt idx="113">
                    <c:v>Dec</c:v>
                  </c:pt>
                  <c:pt idx="114">
                    <c:v>Jan</c:v>
                  </c:pt>
                  <c:pt idx="115">
                    <c:v>Feb</c:v>
                  </c:pt>
                  <c:pt idx="116">
                    <c:v>Mar</c:v>
                  </c:pt>
                  <c:pt idx="117">
                    <c:v>Apr</c:v>
                  </c:pt>
                  <c:pt idx="118">
                    <c:v>May</c:v>
                  </c:pt>
                  <c:pt idx="119">
                    <c:v>Jun</c:v>
                  </c:pt>
                  <c:pt idx="120">
                    <c:v>Jul</c:v>
                  </c:pt>
                  <c:pt idx="121">
                    <c:v>Aug</c:v>
                  </c:pt>
                  <c:pt idx="122">
                    <c:v>Sep</c:v>
                  </c:pt>
                  <c:pt idx="123">
                    <c:v>Oct</c:v>
                  </c:pt>
                  <c:pt idx="124">
                    <c:v>Nov</c:v>
                  </c:pt>
                  <c:pt idx="125">
                    <c:v>Dec</c:v>
                  </c:pt>
                  <c:pt idx="126">
                    <c:v>Jan</c:v>
                  </c:pt>
                  <c:pt idx="127">
                    <c:v>Feb</c:v>
                  </c:pt>
                  <c:pt idx="128">
                    <c:v>Mar</c:v>
                  </c:pt>
                  <c:pt idx="129">
                    <c:v>Apr</c:v>
                  </c:pt>
                  <c:pt idx="130">
                    <c:v>May</c:v>
                  </c:pt>
                  <c:pt idx="131">
                    <c:v>Jun</c:v>
                  </c:pt>
                  <c:pt idx="132">
                    <c:v>Jul</c:v>
                  </c:pt>
                  <c:pt idx="133">
                    <c:v>Aug</c:v>
                  </c:pt>
                  <c:pt idx="134">
                    <c:v>Sep</c:v>
                  </c:pt>
                  <c:pt idx="135">
                    <c:v>Oct</c:v>
                  </c:pt>
                  <c:pt idx="136">
                    <c:v>Nov</c:v>
                  </c:pt>
                  <c:pt idx="137">
                    <c:v>Dec</c:v>
                  </c:pt>
                  <c:pt idx="138">
                    <c:v>Jan</c:v>
                  </c:pt>
                  <c:pt idx="139">
                    <c:v>Feb</c:v>
                  </c:pt>
                  <c:pt idx="140">
                    <c:v>Mar</c:v>
                  </c:pt>
                  <c:pt idx="141">
                    <c:v>Apr</c:v>
                  </c:pt>
                  <c:pt idx="142">
                    <c:v>May</c:v>
                  </c:pt>
                  <c:pt idx="143">
                    <c:v>Jun</c:v>
                  </c:pt>
                  <c:pt idx="144">
                    <c:v>Jul</c:v>
                  </c:pt>
                  <c:pt idx="145">
                    <c:v>Aug</c:v>
                  </c:pt>
                  <c:pt idx="146">
                    <c:v>Sep</c:v>
                  </c:pt>
                  <c:pt idx="147">
                    <c:v>Oct</c:v>
                  </c:pt>
                  <c:pt idx="148">
                    <c:v>Nov</c:v>
                  </c:pt>
                  <c:pt idx="149">
                    <c:v>Dec</c:v>
                  </c:pt>
                  <c:pt idx="150">
                    <c:v>Jan</c:v>
                  </c:pt>
                  <c:pt idx="151">
                    <c:v>Feb</c:v>
                  </c:pt>
                  <c:pt idx="152">
                    <c:v>Mar</c:v>
                  </c:pt>
                  <c:pt idx="153">
                    <c:v>Apr</c:v>
                  </c:pt>
                  <c:pt idx="154">
                    <c:v>May</c:v>
                  </c:pt>
                  <c:pt idx="155">
                    <c:v>Jun</c:v>
                  </c:pt>
                  <c:pt idx="156">
                    <c:v>Jul</c:v>
                  </c:pt>
                  <c:pt idx="157">
                    <c:v>Aug</c:v>
                  </c:pt>
                  <c:pt idx="158">
                    <c:v>Sep</c:v>
                  </c:pt>
                  <c:pt idx="159">
                    <c:v>Oct</c:v>
                  </c:pt>
                  <c:pt idx="160">
                    <c:v>Nov</c:v>
                  </c:pt>
                  <c:pt idx="161">
                    <c:v>Dec</c:v>
                  </c:pt>
                  <c:pt idx="162">
                    <c:v>Jan</c:v>
                  </c:pt>
                  <c:pt idx="163">
                    <c:v>Feb</c:v>
                  </c:pt>
                  <c:pt idx="164">
                    <c:v>Mar</c:v>
                  </c:pt>
                  <c:pt idx="165">
                    <c:v>Apr</c:v>
                  </c:pt>
                  <c:pt idx="166">
                    <c:v>May</c:v>
                  </c:pt>
                  <c:pt idx="167">
                    <c:v>Jun</c:v>
                  </c:pt>
                </c:lvl>
                <c:lvl>
                  <c:pt idx="0">
                    <c:v>FY2012-13</c:v>
                  </c:pt>
                  <c:pt idx="12">
                    <c:v>FY2013-14</c:v>
                  </c:pt>
                  <c:pt idx="24">
                    <c:v>FY2014-15</c:v>
                  </c:pt>
                  <c:pt idx="36">
                    <c:v>FY2015-16</c:v>
                  </c:pt>
                  <c:pt idx="48">
                    <c:v>FY 2016-17</c:v>
                  </c:pt>
                  <c:pt idx="60">
                    <c:v>FY 2017-18</c:v>
                  </c:pt>
                  <c:pt idx="72">
                    <c:v>FY 2018-19</c:v>
                  </c:pt>
                  <c:pt idx="84">
                    <c:v>FY 2019-20</c:v>
                  </c:pt>
                  <c:pt idx="96">
                    <c:v>FY 2020-21</c:v>
                  </c:pt>
                  <c:pt idx="108">
                    <c:v>FY 2021-22</c:v>
                  </c:pt>
                  <c:pt idx="120">
                    <c:v>FY 2022-23</c:v>
                  </c:pt>
                  <c:pt idx="132">
                    <c:v>FY 2023-24</c:v>
                  </c:pt>
                  <c:pt idx="144">
                    <c:v>FY 2024-25</c:v>
                  </c:pt>
                  <c:pt idx="156">
                    <c:v>FY 2025-26</c:v>
                  </c:pt>
                </c:lvl>
              </c:multiLvlStrCache>
            </c:multiLvlStrRef>
          </c:cat>
          <c:val>
            <c:numRef>
              <c:f>DATA!$E$18:$E$155</c:f>
              <c:numCache>
                <c:formatCode>"$"#,##0.00</c:formatCode>
                <c:ptCount val="138"/>
                <c:pt idx="0">
                  <c:v>6297.5939511400011</c:v>
                </c:pt>
                <c:pt idx="1">
                  <c:v>6310.8186451400006</c:v>
                </c:pt>
                <c:pt idx="2">
                  <c:v>6382.0001412499996</c:v>
                </c:pt>
                <c:pt idx="3">
                  <c:v>6421.1512552499998</c:v>
                </c:pt>
                <c:pt idx="4">
                  <c:v>6439.3059122499999</c:v>
                </c:pt>
                <c:pt idx="5">
                  <c:v>6490.0893582500012</c:v>
                </c:pt>
                <c:pt idx="6">
                  <c:v>6593.8162842499996</c:v>
                </c:pt>
                <c:pt idx="7">
                  <c:v>6732.8054302500004</c:v>
                </c:pt>
                <c:pt idx="8">
                  <c:v>6637.110022249999</c:v>
                </c:pt>
                <c:pt idx="9">
                  <c:v>6717.7196442499999</c:v>
                </c:pt>
                <c:pt idx="10">
                  <c:v>6706.0297082499992</c:v>
                </c:pt>
                <c:pt idx="11">
                  <c:v>6778.020490259999</c:v>
                </c:pt>
                <c:pt idx="12">
                  <c:v>6799.5761932799996</c:v>
                </c:pt>
                <c:pt idx="13">
                  <c:v>6805.1813342999985</c:v>
                </c:pt>
                <c:pt idx="14">
                  <c:v>6836.3563971999993</c:v>
                </c:pt>
                <c:pt idx="15">
                  <c:v>6860.4717782199987</c:v>
                </c:pt>
                <c:pt idx="16">
                  <c:v>6911.6007012400005</c:v>
                </c:pt>
                <c:pt idx="17">
                  <c:v>6928.9185682400002</c:v>
                </c:pt>
                <c:pt idx="18">
                  <c:v>6991.1653472599992</c:v>
                </c:pt>
                <c:pt idx="19">
                  <c:v>6835.8980072800005</c:v>
                </c:pt>
                <c:pt idx="20">
                  <c:v>6961.483444290001</c:v>
                </c:pt>
                <c:pt idx="21">
                  <c:v>6914.9162213100008</c:v>
                </c:pt>
                <c:pt idx="22">
                  <c:v>6955.3789803300006</c:v>
                </c:pt>
                <c:pt idx="23">
                  <c:v>7033.2249233300008</c:v>
                </c:pt>
                <c:pt idx="24">
                  <c:v>7022.3132343300003</c:v>
                </c:pt>
                <c:pt idx="25">
                  <c:v>7055.3308643299997</c:v>
                </c:pt>
                <c:pt idx="26">
                  <c:v>7118.5584523299995</c:v>
                </c:pt>
                <c:pt idx="27">
                  <c:v>7127.2613633299998</c:v>
                </c:pt>
                <c:pt idx="28">
                  <c:v>7104.7838414299995</c:v>
                </c:pt>
                <c:pt idx="29">
                  <c:v>7214.1329434299996</c:v>
                </c:pt>
                <c:pt idx="30">
                  <c:v>7094.0182564299994</c:v>
                </c:pt>
                <c:pt idx="31">
                  <c:v>7273.8691564299988</c:v>
                </c:pt>
                <c:pt idx="32">
                  <c:v>7332.0081794299995</c:v>
                </c:pt>
                <c:pt idx="33">
                  <c:v>7349.4091944299998</c:v>
                </c:pt>
                <c:pt idx="34">
                  <c:v>7405.8744794299992</c:v>
                </c:pt>
                <c:pt idx="35">
                  <c:v>7513.0811176099996</c:v>
                </c:pt>
                <c:pt idx="36">
                  <c:v>7557.5878925999987</c:v>
                </c:pt>
                <c:pt idx="37">
                  <c:v>7581.5278225900001</c:v>
                </c:pt>
                <c:pt idx="38">
                  <c:v>7558.7287355899998</c:v>
                </c:pt>
                <c:pt idx="39">
                  <c:v>7609.1121695599995</c:v>
                </c:pt>
                <c:pt idx="40">
                  <c:v>7648.16476943</c:v>
                </c:pt>
                <c:pt idx="41">
                  <c:v>7619.7072634199994</c:v>
                </c:pt>
                <c:pt idx="42">
                  <c:v>7827.169837389999</c:v>
                </c:pt>
                <c:pt idx="43">
                  <c:v>8064.6743323599994</c:v>
                </c:pt>
                <c:pt idx="44">
                  <c:v>7822.3382403399992</c:v>
                </c:pt>
                <c:pt idx="45">
                  <c:v>7809.6798443099997</c:v>
                </c:pt>
                <c:pt idx="46">
                  <c:v>7833.6051062799997</c:v>
                </c:pt>
                <c:pt idx="47">
                  <c:v>7840.4872241699995</c:v>
                </c:pt>
                <c:pt idx="48">
                  <c:v>7836.8666191499988</c:v>
                </c:pt>
                <c:pt idx="49">
                  <c:v>7876.6148931300004</c:v>
                </c:pt>
                <c:pt idx="50">
                  <c:v>7965.5367201099998</c:v>
                </c:pt>
                <c:pt idx="51">
                  <c:v>8004.9020621100008</c:v>
                </c:pt>
                <c:pt idx="52">
                  <c:v>8044.9478801099995</c:v>
                </c:pt>
                <c:pt idx="53">
                  <c:v>8091.7183271100002</c:v>
                </c:pt>
                <c:pt idx="54">
                  <c:v>8073.7376621099993</c:v>
                </c:pt>
                <c:pt idx="55">
                  <c:v>7951.1113291099991</c:v>
                </c:pt>
                <c:pt idx="56">
                  <c:v>8010.7821041100005</c:v>
                </c:pt>
                <c:pt idx="57">
                  <c:v>8053.0969201099997</c:v>
                </c:pt>
                <c:pt idx="58">
                  <c:v>8106.3869041099997</c:v>
                </c:pt>
                <c:pt idx="59">
                  <c:v>8158.0547592299999</c:v>
                </c:pt>
                <c:pt idx="60">
                  <c:v>8192.0150482299996</c:v>
                </c:pt>
                <c:pt idx="61">
                  <c:v>8210.1809432299997</c:v>
                </c:pt>
                <c:pt idx="62">
                  <c:v>8195.5157552300007</c:v>
                </c:pt>
                <c:pt idx="63">
                  <c:v>8225.4618392299999</c:v>
                </c:pt>
                <c:pt idx="64">
                  <c:v>8307.3149992300005</c:v>
                </c:pt>
                <c:pt idx="65">
                  <c:v>8369.4697212300016</c:v>
                </c:pt>
                <c:pt idx="66">
                  <c:v>8462.8349602300004</c:v>
                </c:pt>
                <c:pt idx="67">
                  <c:v>8412.5110372300005</c:v>
                </c:pt>
                <c:pt idx="68">
                  <c:v>8535.2289842299997</c:v>
                </c:pt>
                <c:pt idx="69">
                  <c:v>8510.1112172300018</c:v>
                </c:pt>
                <c:pt idx="70">
                  <c:v>8673.7190922300015</c:v>
                </c:pt>
                <c:pt idx="71">
                  <c:v>8705.9257560300011</c:v>
                </c:pt>
                <c:pt idx="72">
                  <c:v>8752.9000000000015</c:v>
                </c:pt>
                <c:pt idx="73">
                  <c:v>8808.6</c:v>
                </c:pt>
                <c:pt idx="74">
                  <c:v>8882.7999999999993</c:v>
                </c:pt>
                <c:pt idx="75">
                  <c:v>8917.5</c:v>
                </c:pt>
                <c:pt idx="76">
                  <c:v>8919.9</c:v>
                </c:pt>
                <c:pt idx="77">
                  <c:v>8922.9</c:v>
                </c:pt>
                <c:pt idx="78">
                  <c:v>8912.1999999999989</c:v>
                </c:pt>
                <c:pt idx="79">
                  <c:v>8885.7999999999993</c:v>
                </c:pt>
                <c:pt idx="80">
                  <c:v>9025.3000000000011</c:v>
                </c:pt>
                <c:pt idx="81">
                  <c:v>9365.6999999999989</c:v>
                </c:pt>
                <c:pt idx="82">
                  <c:v>9308.1</c:v>
                </c:pt>
                <c:pt idx="83">
                  <c:v>9402.1</c:v>
                </c:pt>
                <c:pt idx="84">
                  <c:v>9428.6</c:v>
                </c:pt>
                <c:pt idx="85">
                  <c:v>9464.1</c:v>
                </c:pt>
                <c:pt idx="86">
                  <c:v>9560.9</c:v>
                </c:pt>
                <c:pt idx="87">
                  <c:v>9598.1</c:v>
                </c:pt>
                <c:pt idx="88">
                  <c:v>9652.0999999999985</c:v>
                </c:pt>
                <c:pt idx="89">
                  <c:v>9769.4000000000015</c:v>
                </c:pt>
                <c:pt idx="90">
                  <c:v>9845.7999999999993</c:v>
                </c:pt>
                <c:pt idx="91">
                  <c:v>9885.4471503900004</c:v>
                </c:pt>
                <c:pt idx="92">
                  <c:v>9846.1201308</c:v>
                </c:pt>
                <c:pt idx="93">
                  <c:v>9445.779805690001</c:v>
                </c:pt>
                <c:pt idx="94">
                  <c:v>9300.0997295400011</c:v>
                </c:pt>
                <c:pt idx="95">
                  <c:v>9792.9490990399991</c:v>
                </c:pt>
                <c:pt idx="96">
                  <c:v>9731.6004821499992</c:v>
                </c:pt>
                <c:pt idx="97">
                  <c:v>9784.3594311499983</c:v>
                </c:pt>
                <c:pt idx="98">
                  <c:v>9813.6091436799979</c:v>
                </c:pt>
                <c:pt idx="99">
                  <c:v>9865.5081434200019</c:v>
                </c:pt>
                <c:pt idx="100">
                  <c:v>9927.885431480001</c:v>
                </c:pt>
                <c:pt idx="101">
                  <c:v>9985.1125014599984</c:v>
                </c:pt>
                <c:pt idx="102">
                  <c:v>10076.713016959999</c:v>
                </c:pt>
                <c:pt idx="103">
                  <c:v>10642.345338069999</c:v>
                </c:pt>
                <c:pt idx="104">
                  <c:v>10369.217541399999</c:v>
                </c:pt>
                <c:pt idx="105">
                  <c:v>10896.94952584</c:v>
                </c:pt>
                <c:pt idx="106">
                  <c:v>11232.929601989999</c:v>
                </c:pt>
                <c:pt idx="107">
                  <c:v>11089.18023249</c:v>
                </c:pt>
                <c:pt idx="108">
                  <c:v>11218.417219299999</c:v>
                </c:pt>
                <c:pt idx="109">
                  <c:v>11395.84873213</c:v>
                </c:pt>
                <c:pt idx="110">
                  <c:v>11597.393691650001</c:v>
                </c:pt>
                <c:pt idx="111">
                  <c:v>11728.911898460003</c:v>
                </c:pt>
                <c:pt idx="112">
                  <c:v>11891.831773580001</c:v>
                </c:pt>
                <c:pt idx="113">
                  <c:v>12133.212436480002</c:v>
                </c:pt>
                <c:pt idx="114">
                  <c:v>12348.175909180001</c:v>
                </c:pt>
                <c:pt idx="115">
                  <c:v>12093.565765120004</c:v>
                </c:pt>
                <c:pt idx="116">
                  <c:v>12691.100558100001</c:v>
                </c:pt>
                <c:pt idx="117">
                  <c:v>13288.861191110002</c:v>
                </c:pt>
                <c:pt idx="118">
                  <c:v>13427.044565720002</c:v>
                </c:pt>
                <c:pt idx="119">
                  <c:v>13654.415324270001</c:v>
                </c:pt>
                <c:pt idx="120">
                  <c:v>13694.56411438</c:v>
                </c:pt>
                <c:pt idx="121">
                  <c:v>13781.564464990002</c:v>
                </c:pt>
                <c:pt idx="122">
                  <c:v>14012.905807950003</c:v>
                </c:pt>
                <c:pt idx="123">
                  <c:v>14129.743792650002</c:v>
                </c:pt>
                <c:pt idx="124">
                  <c:v>14245.860783410004</c:v>
                </c:pt>
                <c:pt idx="125">
                  <c:v>14281.633172350002</c:v>
                </c:pt>
                <c:pt idx="126">
                  <c:v>14290.326831280003</c:v>
                </c:pt>
                <c:pt idx="127">
                  <c:v>14085.861987200002</c:v>
                </c:pt>
                <c:pt idx="128">
                  <c:v>13937.510001390001</c:v>
                </c:pt>
                <c:pt idx="129">
                  <c:v>13399.919858100002</c:v>
                </c:pt>
                <c:pt idx="130">
                  <c:v>13175.88600249</c:v>
                </c:pt>
                <c:pt idx="131">
                  <c:v>13081.007263720001</c:v>
                </c:pt>
                <c:pt idx="132">
                  <c:v>13079.54216934</c:v>
                </c:pt>
                <c:pt idx="133">
                  <c:v>12996.526116510002</c:v>
                </c:pt>
                <c:pt idx="134">
                  <c:v>12867.234540540001</c:v>
                </c:pt>
                <c:pt idx="135">
                  <c:v>12813.327439410003</c:v>
                </c:pt>
                <c:pt idx="136">
                  <c:v>12688.39325347</c:v>
                </c:pt>
                <c:pt idx="137">
                  <c:v>12659.140127049999</c:v>
                </c:pt>
              </c:numCache>
            </c:numRef>
          </c:val>
          <c:smooth val="0"/>
          <c:extLst>
            <c:ext xmlns:c16="http://schemas.microsoft.com/office/drawing/2014/chart" uri="{C3380CC4-5D6E-409C-BE32-E72D297353CC}">
              <c16:uniqueId val="{00000001-FBB8-4527-BB72-951D7F41DF23}"/>
            </c:ext>
          </c:extLst>
        </c:ser>
        <c:ser>
          <c:idx val="5"/>
          <c:order val="2"/>
          <c:tx>
            <c:v>Pre-Pandemic (FY13 - FY19) Trend</c:v>
          </c:tx>
          <c:spPr>
            <a:ln w="28575" cap="rnd">
              <a:solidFill>
                <a:srgbClr val="BFBFBF"/>
              </a:solidFill>
              <a:prstDash val="sysDash"/>
              <a:round/>
            </a:ln>
            <a:effectLst/>
          </c:spPr>
          <c:marker>
            <c:symbol val="none"/>
          </c:marker>
          <c:cat>
            <c:multiLvlStrRef>
              <c:f>DATA!$C$18:$D$185</c:f>
              <c:multiLvlStrCache>
                <c:ptCount val="168"/>
                <c:lvl>
                  <c:pt idx="0">
                    <c:v>Jul</c:v>
                  </c:pt>
                  <c:pt idx="1">
                    <c:v>Aug</c:v>
                  </c:pt>
                  <c:pt idx="2">
                    <c:v>Sep</c:v>
                  </c:pt>
                  <c:pt idx="3">
                    <c:v>Oct</c:v>
                  </c:pt>
                  <c:pt idx="4">
                    <c:v>Nov</c:v>
                  </c:pt>
                  <c:pt idx="5">
                    <c:v>Dec</c:v>
                  </c:pt>
                  <c:pt idx="6">
                    <c:v>Jan</c:v>
                  </c:pt>
                  <c:pt idx="7">
                    <c:v>Feb</c:v>
                  </c:pt>
                  <c:pt idx="8">
                    <c:v>Mar</c:v>
                  </c:pt>
                  <c:pt idx="9">
                    <c:v>Apr</c:v>
                  </c:pt>
                  <c:pt idx="10">
                    <c:v>May</c:v>
                  </c:pt>
                  <c:pt idx="11">
                    <c:v>Jun</c:v>
                  </c:pt>
                  <c:pt idx="12">
                    <c:v>Jul</c:v>
                  </c:pt>
                  <c:pt idx="13">
                    <c:v>Aug</c:v>
                  </c:pt>
                  <c:pt idx="14">
                    <c:v>Sep</c:v>
                  </c:pt>
                  <c:pt idx="15">
                    <c:v>Oct</c:v>
                  </c:pt>
                  <c:pt idx="16">
                    <c:v>Nov</c:v>
                  </c:pt>
                  <c:pt idx="17">
                    <c:v>Dec</c:v>
                  </c:pt>
                  <c:pt idx="18">
                    <c:v>Jan</c:v>
                  </c:pt>
                  <c:pt idx="19">
                    <c:v>Feb</c:v>
                  </c:pt>
                  <c:pt idx="20">
                    <c:v>Mar</c:v>
                  </c:pt>
                  <c:pt idx="21">
                    <c:v>Apr</c:v>
                  </c:pt>
                  <c:pt idx="22">
                    <c:v>May</c:v>
                  </c:pt>
                  <c:pt idx="23">
                    <c:v>Jun</c:v>
                  </c:pt>
                  <c:pt idx="24">
                    <c:v>Jul</c:v>
                  </c:pt>
                  <c:pt idx="25">
                    <c:v>Aug</c:v>
                  </c:pt>
                  <c:pt idx="26">
                    <c:v>Sep</c:v>
                  </c:pt>
                  <c:pt idx="27">
                    <c:v>Oct</c:v>
                  </c:pt>
                  <c:pt idx="28">
                    <c:v>Nov</c:v>
                  </c:pt>
                  <c:pt idx="29">
                    <c:v>Dec</c:v>
                  </c:pt>
                  <c:pt idx="30">
                    <c:v>Jan</c:v>
                  </c:pt>
                  <c:pt idx="31">
                    <c:v>Feb</c:v>
                  </c:pt>
                  <c:pt idx="32">
                    <c:v>Mar</c:v>
                  </c:pt>
                  <c:pt idx="33">
                    <c:v>Apr</c:v>
                  </c:pt>
                  <c:pt idx="34">
                    <c:v>May</c:v>
                  </c:pt>
                  <c:pt idx="35">
                    <c:v>Jun</c:v>
                  </c:pt>
                  <c:pt idx="36">
                    <c:v>Jul</c:v>
                  </c:pt>
                  <c:pt idx="37">
                    <c:v>Aug</c:v>
                  </c:pt>
                  <c:pt idx="38">
                    <c:v>Sep</c:v>
                  </c:pt>
                  <c:pt idx="39">
                    <c:v>Oct</c:v>
                  </c:pt>
                  <c:pt idx="40">
                    <c:v>Nov</c:v>
                  </c:pt>
                  <c:pt idx="41">
                    <c:v>Dec</c:v>
                  </c:pt>
                  <c:pt idx="42">
                    <c:v>Jan</c:v>
                  </c:pt>
                  <c:pt idx="43">
                    <c:v>Feb</c:v>
                  </c:pt>
                  <c:pt idx="44">
                    <c:v>Mar</c:v>
                  </c:pt>
                  <c:pt idx="45">
                    <c:v>Apr</c:v>
                  </c:pt>
                  <c:pt idx="46">
                    <c:v>May</c:v>
                  </c:pt>
                  <c:pt idx="47">
                    <c:v>Jun</c:v>
                  </c:pt>
                  <c:pt idx="48">
                    <c:v>Jul</c:v>
                  </c:pt>
                  <c:pt idx="49">
                    <c:v>Aug</c:v>
                  </c:pt>
                  <c:pt idx="50">
                    <c:v>Sep</c:v>
                  </c:pt>
                  <c:pt idx="51">
                    <c:v>Oct</c:v>
                  </c:pt>
                  <c:pt idx="52">
                    <c:v>Nov</c:v>
                  </c:pt>
                  <c:pt idx="53">
                    <c:v>Dec</c:v>
                  </c:pt>
                  <c:pt idx="54">
                    <c:v>Jan</c:v>
                  </c:pt>
                  <c:pt idx="55">
                    <c:v>Feb</c:v>
                  </c:pt>
                  <c:pt idx="56">
                    <c:v>Mar</c:v>
                  </c:pt>
                  <c:pt idx="57">
                    <c:v>Apr</c:v>
                  </c:pt>
                  <c:pt idx="58">
                    <c:v>May</c:v>
                  </c:pt>
                  <c:pt idx="59">
                    <c:v>Jun</c:v>
                  </c:pt>
                  <c:pt idx="60">
                    <c:v>Jul</c:v>
                  </c:pt>
                  <c:pt idx="61">
                    <c:v>Aug</c:v>
                  </c:pt>
                  <c:pt idx="62">
                    <c:v>Sep</c:v>
                  </c:pt>
                  <c:pt idx="63">
                    <c:v>Oct</c:v>
                  </c:pt>
                  <c:pt idx="64">
                    <c:v>Nov</c:v>
                  </c:pt>
                  <c:pt idx="65">
                    <c:v>Dec</c:v>
                  </c:pt>
                  <c:pt idx="66">
                    <c:v>Jan</c:v>
                  </c:pt>
                  <c:pt idx="67">
                    <c:v>Feb</c:v>
                  </c:pt>
                  <c:pt idx="68">
                    <c:v>Mar</c:v>
                  </c:pt>
                  <c:pt idx="69">
                    <c:v>Apr</c:v>
                  </c:pt>
                  <c:pt idx="70">
                    <c:v>May</c:v>
                  </c:pt>
                  <c:pt idx="71">
                    <c:v>Jun</c:v>
                  </c:pt>
                  <c:pt idx="72">
                    <c:v>Jul</c:v>
                  </c:pt>
                  <c:pt idx="73">
                    <c:v>Aug</c:v>
                  </c:pt>
                  <c:pt idx="74">
                    <c:v>Sep</c:v>
                  </c:pt>
                  <c:pt idx="75">
                    <c:v>Oct</c:v>
                  </c:pt>
                  <c:pt idx="76">
                    <c:v>Nov</c:v>
                  </c:pt>
                  <c:pt idx="77">
                    <c:v>Dec</c:v>
                  </c:pt>
                  <c:pt idx="78">
                    <c:v>Jan</c:v>
                  </c:pt>
                  <c:pt idx="79">
                    <c:v>Feb</c:v>
                  </c:pt>
                  <c:pt idx="80">
                    <c:v>Mar</c:v>
                  </c:pt>
                  <c:pt idx="81">
                    <c:v>Apr</c:v>
                  </c:pt>
                  <c:pt idx="82">
                    <c:v>May</c:v>
                  </c:pt>
                  <c:pt idx="83">
                    <c:v>Jun</c:v>
                  </c:pt>
                  <c:pt idx="84">
                    <c:v>Jul</c:v>
                  </c:pt>
                  <c:pt idx="85">
                    <c:v>Aug</c:v>
                  </c:pt>
                  <c:pt idx="86">
                    <c:v>Sep</c:v>
                  </c:pt>
                  <c:pt idx="87">
                    <c:v>Oct</c:v>
                  </c:pt>
                  <c:pt idx="88">
                    <c:v>Nov</c:v>
                  </c:pt>
                  <c:pt idx="89">
                    <c:v>Dec</c:v>
                  </c:pt>
                  <c:pt idx="90">
                    <c:v>Jan</c:v>
                  </c:pt>
                  <c:pt idx="91">
                    <c:v>Feb</c:v>
                  </c:pt>
                  <c:pt idx="92">
                    <c:v>Mar</c:v>
                  </c:pt>
                  <c:pt idx="93">
                    <c:v>Apr</c:v>
                  </c:pt>
                  <c:pt idx="94">
                    <c:v>May</c:v>
                  </c:pt>
                  <c:pt idx="95">
                    <c:v>Jun</c:v>
                  </c:pt>
                  <c:pt idx="96">
                    <c:v>Jul</c:v>
                  </c:pt>
                  <c:pt idx="97">
                    <c:v>Aug</c:v>
                  </c:pt>
                  <c:pt idx="98">
                    <c:v>Sep</c:v>
                  </c:pt>
                  <c:pt idx="99">
                    <c:v>Oct</c:v>
                  </c:pt>
                  <c:pt idx="100">
                    <c:v>Nov</c:v>
                  </c:pt>
                  <c:pt idx="101">
                    <c:v>Dec</c:v>
                  </c:pt>
                  <c:pt idx="102">
                    <c:v>Jan</c:v>
                  </c:pt>
                  <c:pt idx="103">
                    <c:v>Feb</c:v>
                  </c:pt>
                  <c:pt idx="104">
                    <c:v>Mar</c:v>
                  </c:pt>
                  <c:pt idx="105">
                    <c:v>Apr</c:v>
                  </c:pt>
                  <c:pt idx="106">
                    <c:v>May</c:v>
                  </c:pt>
                  <c:pt idx="107">
                    <c:v>Jun</c:v>
                  </c:pt>
                  <c:pt idx="108">
                    <c:v>Jul</c:v>
                  </c:pt>
                  <c:pt idx="109">
                    <c:v>Aug</c:v>
                  </c:pt>
                  <c:pt idx="110">
                    <c:v>Sep</c:v>
                  </c:pt>
                  <c:pt idx="111">
                    <c:v>Oct</c:v>
                  </c:pt>
                  <c:pt idx="112">
                    <c:v>Nov</c:v>
                  </c:pt>
                  <c:pt idx="113">
                    <c:v>Dec</c:v>
                  </c:pt>
                  <c:pt idx="114">
                    <c:v>Jan</c:v>
                  </c:pt>
                  <c:pt idx="115">
                    <c:v>Feb</c:v>
                  </c:pt>
                  <c:pt idx="116">
                    <c:v>Mar</c:v>
                  </c:pt>
                  <c:pt idx="117">
                    <c:v>Apr</c:v>
                  </c:pt>
                  <c:pt idx="118">
                    <c:v>May</c:v>
                  </c:pt>
                  <c:pt idx="119">
                    <c:v>Jun</c:v>
                  </c:pt>
                  <c:pt idx="120">
                    <c:v>Jul</c:v>
                  </c:pt>
                  <c:pt idx="121">
                    <c:v>Aug</c:v>
                  </c:pt>
                  <c:pt idx="122">
                    <c:v>Sep</c:v>
                  </c:pt>
                  <c:pt idx="123">
                    <c:v>Oct</c:v>
                  </c:pt>
                  <c:pt idx="124">
                    <c:v>Nov</c:v>
                  </c:pt>
                  <c:pt idx="125">
                    <c:v>Dec</c:v>
                  </c:pt>
                  <c:pt idx="126">
                    <c:v>Jan</c:v>
                  </c:pt>
                  <c:pt idx="127">
                    <c:v>Feb</c:v>
                  </c:pt>
                  <c:pt idx="128">
                    <c:v>Mar</c:v>
                  </c:pt>
                  <c:pt idx="129">
                    <c:v>Apr</c:v>
                  </c:pt>
                  <c:pt idx="130">
                    <c:v>May</c:v>
                  </c:pt>
                  <c:pt idx="131">
                    <c:v>Jun</c:v>
                  </c:pt>
                  <c:pt idx="132">
                    <c:v>Jul</c:v>
                  </c:pt>
                  <c:pt idx="133">
                    <c:v>Aug</c:v>
                  </c:pt>
                  <c:pt idx="134">
                    <c:v>Sep</c:v>
                  </c:pt>
                  <c:pt idx="135">
                    <c:v>Oct</c:v>
                  </c:pt>
                  <c:pt idx="136">
                    <c:v>Nov</c:v>
                  </c:pt>
                  <c:pt idx="137">
                    <c:v>Dec</c:v>
                  </c:pt>
                  <c:pt idx="138">
                    <c:v>Jan</c:v>
                  </c:pt>
                  <c:pt idx="139">
                    <c:v>Feb</c:v>
                  </c:pt>
                  <c:pt idx="140">
                    <c:v>Mar</c:v>
                  </c:pt>
                  <c:pt idx="141">
                    <c:v>Apr</c:v>
                  </c:pt>
                  <c:pt idx="142">
                    <c:v>May</c:v>
                  </c:pt>
                  <c:pt idx="143">
                    <c:v>Jun</c:v>
                  </c:pt>
                  <c:pt idx="144">
                    <c:v>Jul</c:v>
                  </c:pt>
                  <c:pt idx="145">
                    <c:v>Aug</c:v>
                  </c:pt>
                  <c:pt idx="146">
                    <c:v>Sep</c:v>
                  </c:pt>
                  <c:pt idx="147">
                    <c:v>Oct</c:v>
                  </c:pt>
                  <c:pt idx="148">
                    <c:v>Nov</c:v>
                  </c:pt>
                  <c:pt idx="149">
                    <c:v>Dec</c:v>
                  </c:pt>
                  <c:pt idx="150">
                    <c:v>Jan</c:v>
                  </c:pt>
                  <c:pt idx="151">
                    <c:v>Feb</c:v>
                  </c:pt>
                  <c:pt idx="152">
                    <c:v>Mar</c:v>
                  </c:pt>
                  <c:pt idx="153">
                    <c:v>Apr</c:v>
                  </c:pt>
                  <c:pt idx="154">
                    <c:v>May</c:v>
                  </c:pt>
                  <c:pt idx="155">
                    <c:v>Jun</c:v>
                  </c:pt>
                  <c:pt idx="156">
                    <c:v>Jul</c:v>
                  </c:pt>
                  <c:pt idx="157">
                    <c:v>Aug</c:v>
                  </c:pt>
                  <c:pt idx="158">
                    <c:v>Sep</c:v>
                  </c:pt>
                  <c:pt idx="159">
                    <c:v>Oct</c:v>
                  </c:pt>
                  <c:pt idx="160">
                    <c:v>Nov</c:v>
                  </c:pt>
                  <c:pt idx="161">
                    <c:v>Dec</c:v>
                  </c:pt>
                  <c:pt idx="162">
                    <c:v>Jan</c:v>
                  </c:pt>
                  <c:pt idx="163">
                    <c:v>Feb</c:v>
                  </c:pt>
                  <c:pt idx="164">
                    <c:v>Mar</c:v>
                  </c:pt>
                  <c:pt idx="165">
                    <c:v>Apr</c:v>
                  </c:pt>
                  <c:pt idx="166">
                    <c:v>May</c:v>
                  </c:pt>
                  <c:pt idx="167">
                    <c:v>Jun</c:v>
                  </c:pt>
                </c:lvl>
                <c:lvl>
                  <c:pt idx="0">
                    <c:v>FY2012-13</c:v>
                  </c:pt>
                  <c:pt idx="12">
                    <c:v>FY2013-14</c:v>
                  </c:pt>
                  <c:pt idx="24">
                    <c:v>FY2014-15</c:v>
                  </c:pt>
                  <c:pt idx="36">
                    <c:v>FY2015-16</c:v>
                  </c:pt>
                  <c:pt idx="48">
                    <c:v>FY 2016-17</c:v>
                  </c:pt>
                  <c:pt idx="60">
                    <c:v>FY 2017-18</c:v>
                  </c:pt>
                  <c:pt idx="72">
                    <c:v>FY 2018-19</c:v>
                  </c:pt>
                  <c:pt idx="84">
                    <c:v>FY 2019-20</c:v>
                  </c:pt>
                  <c:pt idx="96">
                    <c:v>FY 2020-21</c:v>
                  </c:pt>
                  <c:pt idx="108">
                    <c:v>FY 2021-22</c:v>
                  </c:pt>
                  <c:pt idx="120">
                    <c:v>FY 2022-23</c:v>
                  </c:pt>
                  <c:pt idx="132">
                    <c:v>FY 2023-24</c:v>
                  </c:pt>
                  <c:pt idx="144">
                    <c:v>FY 2024-25</c:v>
                  </c:pt>
                  <c:pt idx="156">
                    <c:v>FY 2025-26</c:v>
                  </c:pt>
                </c:lvl>
              </c:multiLvlStrCache>
              <c:extLst xmlns:c15="http://schemas.microsoft.com/office/drawing/2012/chart"/>
            </c:multiLvlStrRef>
          </c:cat>
          <c:val>
            <c:numRef>
              <c:f>DATA!$AB$19:$AB$155</c:f>
              <c:numCache>
                <c:formatCode>General</c:formatCode>
                <c:ptCount val="137"/>
                <c:pt idx="0">
                  <c:v>6336.2082402677534</c:v>
                </c:pt>
                <c:pt idx="1">
                  <c:v>6369.5902633946262</c:v>
                </c:pt>
                <c:pt idx="2">
                  <c:v>6402.9722865214981</c:v>
                </c:pt>
                <c:pt idx="3">
                  <c:v>6436.35430964837</c:v>
                </c:pt>
                <c:pt idx="4">
                  <c:v>6469.7363327752428</c:v>
                </c:pt>
                <c:pt idx="5">
                  <c:v>6503.1183559021156</c:v>
                </c:pt>
                <c:pt idx="6">
                  <c:v>6536.5003790289875</c:v>
                </c:pt>
                <c:pt idx="7">
                  <c:v>6569.8824021558594</c:v>
                </c:pt>
                <c:pt idx="8">
                  <c:v>6603.2644252827322</c:v>
                </c:pt>
                <c:pt idx="9">
                  <c:v>6636.6464484096041</c:v>
                </c:pt>
                <c:pt idx="10">
                  <c:v>6670.028471536476</c:v>
                </c:pt>
                <c:pt idx="11">
                  <c:v>6703.4104946633488</c:v>
                </c:pt>
                <c:pt idx="12">
                  <c:v>6736.7925177902216</c:v>
                </c:pt>
                <c:pt idx="13">
                  <c:v>6770.1745409170935</c:v>
                </c:pt>
                <c:pt idx="14">
                  <c:v>6803.5565640439654</c:v>
                </c:pt>
                <c:pt idx="15">
                  <c:v>6836.9385871708382</c:v>
                </c:pt>
                <c:pt idx="16">
                  <c:v>6870.3206102977101</c:v>
                </c:pt>
                <c:pt idx="17">
                  <c:v>6903.702633424582</c:v>
                </c:pt>
                <c:pt idx="18">
                  <c:v>6937.0846565514548</c:v>
                </c:pt>
                <c:pt idx="19">
                  <c:v>6970.4666796783276</c:v>
                </c:pt>
                <c:pt idx="20">
                  <c:v>7003.8487028051995</c:v>
                </c:pt>
                <c:pt idx="21">
                  <c:v>7037.2307259320714</c:v>
                </c:pt>
                <c:pt idx="22">
                  <c:v>7070.6127490589442</c:v>
                </c:pt>
                <c:pt idx="23">
                  <c:v>7103.9947721858161</c:v>
                </c:pt>
                <c:pt idx="24">
                  <c:v>7137.376795312688</c:v>
                </c:pt>
                <c:pt idx="25">
                  <c:v>7170.7588184395609</c:v>
                </c:pt>
                <c:pt idx="26">
                  <c:v>7204.1408415664337</c:v>
                </c:pt>
                <c:pt idx="27">
                  <c:v>7237.5228646933056</c:v>
                </c:pt>
                <c:pt idx="28">
                  <c:v>7270.9048878201775</c:v>
                </c:pt>
                <c:pt idx="29">
                  <c:v>7304.2869109470503</c:v>
                </c:pt>
                <c:pt idx="30">
                  <c:v>7337.6689340739222</c:v>
                </c:pt>
                <c:pt idx="31">
                  <c:v>7371.050957200795</c:v>
                </c:pt>
                <c:pt idx="32">
                  <c:v>7404.4329803276669</c:v>
                </c:pt>
                <c:pt idx="33">
                  <c:v>7437.8150034545397</c:v>
                </c:pt>
                <c:pt idx="34">
                  <c:v>7471.1970265814116</c:v>
                </c:pt>
                <c:pt idx="35">
                  <c:v>7504.5790497082835</c:v>
                </c:pt>
                <c:pt idx="36">
                  <c:v>7537.9610728351563</c:v>
                </c:pt>
                <c:pt idx="37">
                  <c:v>7571.3430959620282</c:v>
                </c:pt>
                <c:pt idx="38">
                  <c:v>7604.725119088901</c:v>
                </c:pt>
                <c:pt idx="39">
                  <c:v>7638.1071422157729</c:v>
                </c:pt>
                <c:pt idx="40">
                  <c:v>7671.4891653426457</c:v>
                </c:pt>
                <c:pt idx="41">
                  <c:v>7704.8711884695176</c:v>
                </c:pt>
                <c:pt idx="42">
                  <c:v>7738.2532115963895</c:v>
                </c:pt>
                <c:pt idx="43">
                  <c:v>7771.6352347232623</c:v>
                </c:pt>
                <c:pt idx="44">
                  <c:v>7805.0172578501351</c:v>
                </c:pt>
                <c:pt idx="45">
                  <c:v>7838.399280977007</c:v>
                </c:pt>
                <c:pt idx="46">
                  <c:v>7871.7813041038789</c:v>
                </c:pt>
                <c:pt idx="47">
                  <c:v>7905.1633272307517</c:v>
                </c:pt>
                <c:pt idx="48">
                  <c:v>7938.5453503576236</c:v>
                </c:pt>
                <c:pt idx="49">
                  <c:v>7971.9273734844955</c:v>
                </c:pt>
                <c:pt idx="50">
                  <c:v>8005.3093966113684</c:v>
                </c:pt>
                <c:pt idx="51">
                  <c:v>8038.6914197382412</c:v>
                </c:pt>
                <c:pt idx="52">
                  <c:v>8072.0734428651131</c:v>
                </c:pt>
                <c:pt idx="53">
                  <c:v>8105.455465991985</c:v>
                </c:pt>
                <c:pt idx="54">
                  <c:v>8138.8374891188578</c:v>
                </c:pt>
                <c:pt idx="55">
                  <c:v>8172.2195122457297</c:v>
                </c:pt>
                <c:pt idx="56">
                  <c:v>8205.6015353726016</c:v>
                </c:pt>
                <c:pt idx="57">
                  <c:v>8238.9835584994744</c:v>
                </c:pt>
                <c:pt idx="58">
                  <c:v>8272.3655816263472</c:v>
                </c:pt>
                <c:pt idx="59">
                  <c:v>8305.7476047532182</c:v>
                </c:pt>
                <c:pt idx="60">
                  <c:v>8339.129627880091</c:v>
                </c:pt>
                <c:pt idx="61">
                  <c:v>8372.5116510069638</c:v>
                </c:pt>
                <c:pt idx="62">
                  <c:v>8405.8936741338366</c:v>
                </c:pt>
                <c:pt idx="63">
                  <c:v>8439.2756972607076</c:v>
                </c:pt>
                <c:pt idx="64">
                  <c:v>8472.6577203875804</c:v>
                </c:pt>
                <c:pt idx="65">
                  <c:v>8506.0397435144532</c:v>
                </c:pt>
                <c:pt idx="66">
                  <c:v>8539.4217666413242</c:v>
                </c:pt>
                <c:pt idx="67">
                  <c:v>8572.803789768197</c:v>
                </c:pt>
                <c:pt idx="68">
                  <c:v>8606.1858128950698</c:v>
                </c:pt>
                <c:pt idx="69">
                  <c:v>8639.5678360219426</c:v>
                </c:pt>
                <c:pt idx="70">
                  <c:v>8672.9498591488136</c:v>
                </c:pt>
                <c:pt idx="71">
                  <c:v>8706.3318822756864</c:v>
                </c:pt>
                <c:pt idx="72">
                  <c:v>8739.7139054025592</c:v>
                </c:pt>
                <c:pt idx="73">
                  <c:v>8773.0959285294321</c:v>
                </c:pt>
                <c:pt idx="74">
                  <c:v>8806.477951656303</c:v>
                </c:pt>
                <c:pt idx="75">
                  <c:v>8839.8599747831759</c:v>
                </c:pt>
                <c:pt idx="76">
                  <c:v>8873.2419979100487</c:v>
                </c:pt>
                <c:pt idx="77">
                  <c:v>8906.6240210369197</c:v>
                </c:pt>
                <c:pt idx="78">
                  <c:v>8940.0060441637925</c:v>
                </c:pt>
                <c:pt idx="79">
                  <c:v>8973.3880672906653</c:v>
                </c:pt>
                <c:pt idx="80">
                  <c:v>9006.7700904175381</c:v>
                </c:pt>
                <c:pt idx="81">
                  <c:v>9040.1521135444091</c:v>
                </c:pt>
                <c:pt idx="82">
                  <c:v>9073.5341366712819</c:v>
                </c:pt>
                <c:pt idx="83">
                  <c:v>9106.9161597981547</c:v>
                </c:pt>
                <c:pt idx="84">
                  <c:v>9140.2981829250257</c:v>
                </c:pt>
                <c:pt idx="85">
                  <c:v>9173.6802060518985</c:v>
                </c:pt>
                <c:pt idx="86">
                  <c:v>9207.0622291787713</c:v>
                </c:pt>
                <c:pt idx="87">
                  <c:v>9240.4442523056441</c:v>
                </c:pt>
                <c:pt idx="88">
                  <c:v>9273.8262754325151</c:v>
                </c:pt>
                <c:pt idx="89">
                  <c:v>9307.2082985593879</c:v>
                </c:pt>
                <c:pt idx="90">
                  <c:v>9340.5903216862607</c:v>
                </c:pt>
                <c:pt idx="91">
                  <c:v>9373.9723448131317</c:v>
                </c:pt>
                <c:pt idx="92">
                  <c:v>9407.3543679400045</c:v>
                </c:pt>
                <c:pt idx="93">
                  <c:v>9440.7363910668773</c:v>
                </c:pt>
                <c:pt idx="94">
                  <c:v>9474.1184141937501</c:v>
                </c:pt>
                <c:pt idx="95">
                  <c:v>9507.5004373206211</c:v>
                </c:pt>
                <c:pt idx="96">
                  <c:v>9540.8824604474939</c:v>
                </c:pt>
                <c:pt idx="97">
                  <c:v>9574.2644835743667</c:v>
                </c:pt>
                <c:pt idx="98">
                  <c:v>9607.6465067012396</c:v>
                </c:pt>
                <c:pt idx="99">
                  <c:v>9641.0285298281105</c:v>
                </c:pt>
                <c:pt idx="100">
                  <c:v>9674.4105529549834</c:v>
                </c:pt>
                <c:pt idx="101">
                  <c:v>9707.7925760818562</c:v>
                </c:pt>
                <c:pt idx="102">
                  <c:v>9741.1745992087272</c:v>
                </c:pt>
                <c:pt idx="103">
                  <c:v>9774.5566223356</c:v>
                </c:pt>
                <c:pt idx="104">
                  <c:v>9807.9386454624728</c:v>
                </c:pt>
                <c:pt idx="105">
                  <c:v>9841.3206685893456</c:v>
                </c:pt>
                <c:pt idx="106">
                  <c:v>9874.7026917162166</c:v>
                </c:pt>
                <c:pt idx="107">
                  <c:v>9908.0847148430894</c:v>
                </c:pt>
                <c:pt idx="108">
                  <c:v>9941.4667379699622</c:v>
                </c:pt>
                <c:pt idx="109">
                  <c:v>9974.8487610968332</c:v>
                </c:pt>
                <c:pt idx="110">
                  <c:v>10008.230784223706</c:v>
                </c:pt>
                <c:pt idx="111">
                  <c:v>10041.612807350579</c:v>
                </c:pt>
                <c:pt idx="112">
                  <c:v>10074.994830477452</c:v>
                </c:pt>
                <c:pt idx="113">
                  <c:v>10108.376853604323</c:v>
                </c:pt>
                <c:pt idx="114">
                  <c:v>10141.758876731195</c:v>
                </c:pt>
                <c:pt idx="115">
                  <c:v>10175.140899858068</c:v>
                </c:pt>
                <c:pt idx="116">
                  <c:v>10208.522922984939</c:v>
                </c:pt>
                <c:pt idx="117">
                  <c:v>10241.904946111812</c:v>
                </c:pt>
                <c:pt idx="118">
                  <c:v>10275.286969238685</c:v>
                </c:pt>
                <c:pt idx="119">
                  <c:v>10308.668992365558</c:v>
                </c:pt>
                <c:pt idx="120">
                  <c:v>10342.051015492429</c:v>
                </c:pt>
                <c:pt idx="121">
                  <c:v>10375.433038619301</c:v>
                </c:pt>
                <c:pt idx="122">
                  <c:v>10408.815061746174</c:v>
                </c:pt>
                <c:pt idx="123">
                  <c:v>10442.197084873045</c:v>
                </c:pt>
                <c:pt idx="124">
                  <c:v>10475.579107999918</c:v>
                </c:pt>
                <c:pt idx="125">
                  <c:v>10508.961131126791</c:v>
                </c:pt>
                <c:pt idx="126">
                  <c:v>10542.343154253664</c:v>
                </c:pt>
                <c:pt idx="127">
                  <c:v>10575.725177380535</c:v>
                </c:pt>
                <c:pt idx="128">
                  <c:v>10609.107200507407</c:v>
                </c:pt>
                <c:pt idx="129">
                  <c:v>10642.48922363428</c:v>
                </c:pt>
                <c:pt idx="130">
                  <c:v>10675.871246761151</c:v>
                </c:pt>
                <c:pt idx="131">
                  <c:v>10709.253269888024</c:v>
                </c:pt>
                <c:pt idx="132">
                  <c:v>10742.635293014897</c:v>
                </c:pt>
                <c:pt idx="133">
                  <c:v>10776.01731614177</c:v>
                </c:pt>
                <c:pt idx="134">
                  <c:v>10809.399339268641</c:v>
                </c:pt>
                <c:pt idx="135">
                  <c:v>10842.781362395513</c:v>
                </c:pt>
                <c:pt idx="136">
                  <c:v>10876.163385522386</c:v>
                </c:pt>
              </c:numCache>
            </c:numRef>
          </c:val>
          <c:smooth val="0"/>
          <c:extLst xmlns:c15="http://schemas.microsoft.com/office/drawing/2012/chart">
            <c:ext xmlns:c16="http://schemas.microsoft.com/office/drawing/2014/chart" uri="{C3380CC4-5D6E-409C-BE32-E72D297353CC}">
              <c16:uniqueId val="{00000002-FBB8-4527-BB72-951D7F41DF23}"/>
            </c:ext>
          </c:extLst>
        </c:ser>
        <c:ser>
          <c:idx val="1"/>
          <c:order val="4"/>
          <c:tx>
            <c:v>zero</c:v>
          </c:tx>
          <c:spPr>
            <a:ln w="28575" cap="rnd">
              <a:solidFill>
                <a:schemeClr val="accent2"/>
              </a:solidFill>
              <a:round/>
            </a:ln>
            <a:effectLst/>
          </c:spPr>
          <c:marker>
            <c:symbol val="none"/>
          </c:marker>
          <c:cat>
            <c:multiLvlStrRef>
              <c:f>DATA!$C$18:$D$185</c:f>
              <c:multiLvlStrCache>
                <c:ptCount val="168"/>
                <c:lvl>
                  <c:pt idx="0">
                    <c:v>Jul</c:v>
                  </c:pt>
                  <c:pt idx="1">
                    <c:v>Aug</c:v>
                  </c:pt>
                  <c:pt idx="2">
                    <c:v>Sep</c:v>
                  </c:pt>
                  <c:pt idx="3">
                    <c:v>Oct</c:v>
                  </c:pt>
                  <c:pt idx="4">
                    <c:v>Nov</c:v>
                  </c:pt>
                  <c:pt idx="5">
                    <c:v>Dec</c:v>
                  </c:pt>
                  <c:pt idx="6">
                    <c:v>Jan</c:v>
                  </c:pt>
                  <c:pt idx="7">
                    <c:v>Feb</c:v>
                  </c:pt>
                  <c:pt idx="8">
                    <c:v>Mar</c:v>
                  </c:pt>
                  <c:pt idx="9">
                    <c:v>Apr</c:v>
                  </c:pt>
                  <c:pt idx="10">
                    <c:v>May</c:v>
                  </c:pt>
                  <c:pt idx="11">
                    <c:v>Jun</c:v>
                  </c:pt>
                  <c:pt idx="12">
                    <c:v>Jul</c:v>
                  </c:pt>
                  <c:pt idx="13">
                    <c:v>Aug</c:v>
                  </c:pt>
                  <c:pt idx="14">
                    <c:v>Sep</c:v>
                  </c:pt>
                  <c:pt idx="15">
                    <c:v>Oct</c:v>
                  </c:pt>
                  <c:pt idx="16">
                    <c:v>Nov</c:v>
                  </c:pt>
                  <c:pt idx="17">
                    <c:v>Dec</c:v>
                  </c:pt>
                  <c:pt idx="18">
                    <c:v>Jan</c:v>
                  </c:pt>
                  <c:pt idx="19">
                    <c:v>Feb</c:v>
                  </c:pt>
                  <c:pt idx="20">
                    <c:v>Mar</c:v>
                  </c:pt>
                  <c:pt idx="21">
                    <c:v>Apr</c:v>
                  </c:pt>
                  <c:pt idx="22">
                    <c:v>May</c:v>
                  </c:pt>
                  <c:pt idx="23">
                    <c:v>Jun</c:v>
                  </c:pt>
                  <c:pt idx="24">
                    <c:v>Jul</c:v>
                  </c:pt>
                  <c:pt idx="25">
                    <c:v>Aug</c:v>
                  </c:pt>
                  <c:pt idx="26">
                    <c:v>Sep</c:v>
                  </c:pt>
                  <c:pt idx="27">
                    <c:v>Oct</c:v>
                  </c:pt>
                  <c:pt idx="28">
                    <c:v>Nov</c:v>
                  </c:pt>
                  <c:pt idx="29">
                    <c:v>Dec</c:v>
                  </c:pt>
                  <c:pt idx="30">
                    <c:v>Jan</c:v>
                  </c:pt>
                  <c:pt idx="31">
                    <c:v>Feb</c:v>
                  </c:pt>
                  <c:pt idx="32">
                    <c:v>Mar</c:v>
                  </c:pt>
                  <c:pt idx="33">
                    <c:v>Apr</c:v>
                  </c:pt>
                  <c:pt idx="34">
                    <c:v>May</c:v>
                  </c:pt>
                  <c:pt idx="35">
                    <c:v>Jun</c:v>
                  </c:pt>
                  <c:pt idx="36">
                    <c:v>Jul</c:v>
                  </c:pt>
                  <c:pt idx="37">
                    <c:v>Aug</c:v>
                  </c:pt>
                  <c:pt idx="38">
                    <c:v>Sep</c:v>
                  </c:pt>
                  <c:pt idx="39">
                    <c:v>Oct</c:v>
                  </c:pt>
                  <c:pt idx="40">
                    <c:v>Nov</c:v>
                  </c:pt>
                  <c:pt idx="41">
                    <c:v>Dec</c:v>
                  </c:pt>
                  <c:pt idx="42">
                    <c:v>Jan</c:v>
                  </c:pt>
                  <c:pt idx="43">
                    <c:v>Feb</c:v>
                  </c:pt>
                  <c:pt idx="44">
                    <c:v>Mar</c:v>
                  </c:pt>
                  <c:pt idx="45">
                    <c:v>Apr</c:v>
                  </c:pt>
                  <c:pt idx="46">
                    <c:v>May</c:v>
                  </c:pt>
                  <c:pt idx="47">
                    <c:v>Jun</c:v>
                  </c:pt>
                  <c:pt idx="48">
                    <c:v>Jul</c:v>
                  </c:pt>
                  <c:pt idx="49">
                    <c:v>Aug</c:v>
                  </c:pt>
                  <c:pt idx="50">
                    <c:v>Sep</c:v>
                  </c:pt>
                  <c:pt idx="51">
                    <c:v>Oct</c:v>
                  </c:pt>
                  <c:pt idx="52">
                    <c:v>Nov</c:v>
                  </c:pt>
                  <c:pt idx="53">
                    <c:v>Dec</c:v>
                  </c:pt>
                  <c:pt idx="54">
                    <c:v>Jan</c:v>
                  </c:pt>
                  <c:pt idx="55">
                    <c:v>Feb</c:v>
                  </c:pt>
                  <c:pt idx="56">
                    <c:v>Mar</c:v>
                  </c:pt>
                  <c:pt idx="57">
                    <c:v>Apr</c:v>
                  </c:pt>
                  <c:pt idx="58">
                    <c:v>May</c:v>
                  </c:pt>
                  <c:pt idx="59">
                    <c:v>Jun</c:v>
                  </c:pt>
                  <c:pt idx="60">
                    <c:v>Jul</c:v>
                  </c:pt>
                  <c:pt idx="61">
                    <c:v>Aug</c:v>
                  </c:pt>
                  <c:pt idx="62">
                    <c:v>Sep</c:v>
                  </c:pt>
                  <c:pt idx="63">
                    <c:v>Oct</c:v>
                  </c:pt>
                  <c:pt idx="64">
                    <c:v>Nov</c:v>
                  </c:pt>
                  <c:pt idx="65">
                    <c:v>Dec</c:v>
                  </c:pt>
                  <c:pt idx="66">
                    <c:v>Jan</c:v>
                  </c:pt>
                  <c:pt idx="67">
                    <c:v>Feb</c:v>
                  </c:pt>
                  <c:pt idx="68">
                    <c:v>Mar</c:v>
                  </c:pt>
                  <c:pt idx="69">
                    <c:v>Apr</c:v>
                  </c:pt>
                  <c:pt idx="70">
                    <c:v>May</c:v>
                  </c:pt>
                  <c:pt idx="71">
                    <c:v>Jun</c:v>
                  </c:pt>
                  <c:pt idx="72">
                    <c:v>Jul</c:v>
                  </c:pt>
                  <c:pt idx="73">
                    <c:v>Aug</c:v>
                  </c:pt>
                  <c:pt idx="74">
                    <c:v>Sep</c:v>
                  </c:pt>
                  <c:pt idx="75">
                    <c:v>Oct</c:v>
                  </c:pt>
                  <c:pt idx="76">
                    <c:v>Nov</c:v>
                  </c:pt>
                  <c:pt idx="77">
                    <c:v>Dec</c:v>
                  </c:pt>
                  <c:pt idx="78">
                    <c:v>Jan</c:v>
                  </c:pt>
                  <c:pt idx="79">
                    <c:v>Feb</c:v>
                  </c:pt>
                  <c:pt idx="80">
                    <c:v>Mar</c:v>
                  </c:pt>
                  <c:pt idx="81">
                    <c:v>Apr</c:v>
                  </c:pt>
                  <c:pt idx="82">
                    <c:v>May</c:v>
                  </c:pt>
                  <c:pt idx="83">
                    <c:v>Jun</c:v>
                  </c:pt>
                  <c:pt idx="84">
                    <c:v>Jul</c:v>
                  </c:pt>
                  <c:pt idx="85">
                    <c:v>Aug</c:v>
                  </c:pt>
                  <c:pt idx="86">
                    <c:v>Sep</c:v>
                  </c:pt>
                  <c:pt idx="87">
                    <c:v>Oct</c:v>
                  </c:pt>
                  <c:pt idx="88">
                    <c:v>Nov</c:v>
                  </c:pt>
                  <c:pt idx="89">
                    <c:v>Dec</c:v>
                  </c:pt>
                  <c:pt idx="90">
                    <c:v>Jan</c:v>
                  </c:pt>
                  <c:pt idx="91">
                    <c:v>Feb</c:v>
                  </c:pt>
                  <c:pt idx="92">
                    <c:v>Mar</c:v>
                  </c:pt>
                  <c:pt idx="93">
                    <c:v>Apr</c:v>
                  </c:pt>
                  <c:pt idx="94">
                    <c:v>May</c:v>
                  </c:pt>
                  <c:pt idx="95">
                    <c:v>Jun</c:v>
                  </c:pt>
                  <c:pt idx="96">
                    <c:v>Jul</c:v>
                  </c:pt>
                  <c:pt idx="97">
                    <c:v>Aug</c:v>
                  </c:pt>
                  <c:pt idx="98">
                    <c:v>Sep</c:v>
                  </c:pt>
                  <c:pt idx="99">
                    <c:v>Oct</c:v>
                  </c:pt>
                  <c:pt idx="100">
                    <c:v>Nov</c:v>
                  </c:pt>
                  <c:pt idx="101">
                    <c:v>Dec</c:v>
                  </c:pt>
                  <c:pt idx="102">
                    <c:v>Jan</c:v>
                  </c:pt>
                  <c:pt idx="103">
                    <c:v>Feb</c:v>
                  </c:pt>
                  <c:pt idx="104">
                    <c:v>Mar</c:v>
                  </c:pt>
                  <c:pt idx="105">
                    <c:v>Apr</c:v>
                  </c:pt>
                  <c:pt idx="106">
                    <c:v>May</c:v>
                  </c:pt>
                  <c:pt idx="107">
                    <c:v>Jun</c:v>
                  </c:pt>
                  <c:pt idx="108">
                    <c:v>Jul</c:v>
                  </c:pt>
                  <c:pt idx="109">
                    <c:v>Aug</c:v>
                  </c:pt>
                  <c:pt idx="110">
                    <c:v>Sep</c:v>
                  </c:pt>
                  <c:pt idx="111">
                    <c:v>Oct</c:v>
                  </c:pt>
                  <c:pt idx="112">
                    <c:v>Nov</c:v>
                  </c:pt>
                  <c:pt idx="113">
                    <c:v>Dec</c:v>
                  </c:pt>
                  <c:pt idx="114">
                    <c:v>Jan</c:v>
                  </c:pt>
                  <c:pt idx="115">
                    <c:v>Feb</c:v>
                  </c:pt>
                  <c:pt idx="116">
                    <c:v>Mar</c:v>
                  </c:pt>
                  <c:pt idx="117">
                    <c:v>Apr</c:v>
                  </c:pt>
                  <c:pt idx="118">
                    <c:v>May</c:v>
                  </c:pt>
                  <c:pt idx="119">
                    <c:v>Jun</c:v>
                  </c:pt>
                  <c:pt idx="120">
                    <c:v>Jul</c:v>
                  </c:pt>
                  <c:pt idx="121">
                    <c:v>Aug</c:v>
                  </c:pt>
                  <c:pt idx="122">
                    <c:v>Sep</c:v>
                  </c:pt>
                  <c:pt idx="123">
                    <c:v>Oct</c:v>
                  </c:pt>
                  <c:pt idx="124">
                    <c:v>Nov</c:v>
                  </c:pt>
                  <c:pt idx="125">
                    <c:v>Dec</c:v>
                  </c:pt>
                  <c:pt idx="126">
                    <c:v>Jan</c:v>
                  </c:pt>
                  <c:pt idx="127">
                    <c:v>Feb</c:v>
                  </c:pt>
                  <c:pt idx="128">
                    <c:v>Mar</c:v>
                  </c:pt>
                  <c:pt idx="129">
                    <c:v>Apr</c:v>
                  </c:pt>
                  <c:pt idx="130">
                    <c:v>May</c:v>
                  </c:pt>
                  <c:pt idx="131">
                    <c:v>Jun</c:v>
                  </c:pt>
                  <c:pt idx="132">
                    <c:v>Jul</c:v>
                  </c:pt>
                  <c:pt idx="133">
                    <c:v>Aug</c:v>
                  </c:pt>
                  <c:pt idx="134">
                    <c:v>Sep</c:v>
                  </c:pt>
                  <c:pt idx="135">
                    <c:v>Oct</c:v>
                  </c:pt>
                  <c:pt idx="136">
                    <c:v>Nov</c:v>
                  </c:pt>
                  <c:pt idx="137">
                    <c:v>Dec</c:v>
                  </c:pt>
                  <c:pt idx="138">
                    <c:v>Jan</c:v>
                  </c:pt>
                  <c:pt idx="139">
                    <c:v>Feb</c:v>
                  </c:pt>
                  <c:pt idx="140">
                    <c:v>Mar</c:v>
                  </c:pt>
                  <c:pt idx="141">
                    <c:v>Apr</c:v>
                  </c:pt>
                  <c:pt idx="142">
                    <c:v>May</c:v>
                  </c:pt>
                  <c:pt idx="143">
                    <c:v>Jun</c:v>
                  </c:pt>
                  <c:pt idx="144">
                    <c:v>Jul</c:v>
                  </c:pt>
                  <c:pt idx="145">
                    <c:v>Aug</c:v>
                  </c:pt>
                  <c:pt idx="146">
                    <c:v>Sep</c:v>
                  </c:pt>
                  <c:pt idx="147">
                    <c:v>Oct</c:v>
                  </c:pt>
                  <c:pt idx="148">
                    <c:v>Nov</c:v>
                  </c:pt>
                  <c:pt idx="149">
                    <c:v>Dec</c:v>
                  </c:pt>
                  <c:pt idx="150">
                    <c:v>Jan</c:v>
                  </c:pt>
                  <c:pt idx="151">
                    <c:v>Feb</c:v>
                  </c:pt>
                  <c:pt idx="152">
                    <c:v>Mar</c:v>
                  </c:pt>
                  <c:pt idx="153">
                    <c:v>Apr</c:v>
                  </c:pt>
                  <c:pt idx="154">
                    <c:v>May</c:v>
                  </c:pt>
                  <c:pt idx="155">
                    <c:v>Jun</c:v>
                  </c:pt>
                  <c:pt idx="156">
                    <c:v>Jul</c:v>
                  </c:pt>
                  <c:pt idx="157">
                    <c:v>Aug</c:v>
                  </c:pt>
                  <c:pt idx="158">
                    <c:v>Sep</c:v>
                  </c:pt>
                  <c:pt idx="159">
                    <c:v>Oct</c:v>
                  </c:pt>
                  <c:pt idx="160">
                    <c:v>Nov</c:v>
                  </c:pt>
                  <c:pt idx="161">
                    <c:v>Dec</c:v>
                  </c:pt>
                  <c:pt idx="162">
                    <c:v>Jan</c:v>
                  </c:pt>
                  <c:pt idx="163">
                    <c:v>Feb</c:v>
                  </c:pt>
                  <c:pt idx="164">
                    <c:v>Mar</c:v>
                  </c:pt>
                  <c:pt idx="165">
                    <c:v>Apr</c:v>
                  </c:pt>
                  <c:pt idx="166">
                    <c:v>May</c:v>
                  </c:pt>
                  <c:pt idx="167">
                    <c:v>Jun</c:v>
                  </c:pt>
                </c:lvl>
                <c:lvl>
                  <c:pt idx="0">
                    <c:v>FY2012-13</c:v>
                  </c:pt>
                  <c:pt idx="12">
                    <c:v>FY2013-14</c:v>
                  </c:pt>
                  <c:pt idx="24">
                    <c:v>FY2014-15</c:v>
                  </c:pt>
                  <c:pt idx="36">
                    <c:v>FY2015-16</c:v>
                  </c:pt>
                  <c:pt idx="48">
                    <c:v>FY 2016-17</c:v>
                  </c:pt>
                  <c:pt idx="60">
                    <c:v>FY 2017-18</c:v>
                  </c:pt>
                  <c:pt idx="72">
                    <c:v>FY 2018-19</c:v>
                  </c:pt>
                  <c:pt idx="84">
                    <c:v>FY 2019-20</c:v>
                  </c:pt>
                  <c:pt idx="96">
                    <c:v>FY 2020-21</c:v>
                  </c:pt>
                  <c:pt idx="108">
                    <c:v>FY 2021-22</c:v>
                  </c:pt>
                  <c:pt idx="120">
                    <c:v>FY 2022-23</c:v>
                  </c:pt>
                  <c:pt idx="132">
                    <c:v>FY 2023-24</c:v>
                  </c:pt>
                  <c:pt idx="144">
                    <c:v>FY 2024-25</c:v>
                  </c:pt>
                  <c:pt idx="156">
                    <c:v>FY 2025-26</c:v>
                  </c:pt>
                </c:lvl>
              </c:multiLvlStrCache>
            </c:multiLvlStrRef>
          </c:cat>
          <c:val>
            <c:numRef>
              <c:f>DATA!$AC$19:$AC$185</c:f>
              <c:numCache>
                <c:formatCode>General</c:formatCode>
                <c:ptCount val="167"/>
                <c:pt idx="119">
                  <c:v>-699.32100000000003</c:v>
                </c:pt>
                <c:pt idx="131">
                  <c:v>-796.20600000000002</c:v>
                </c:pt>
                <c:pt idx="143">
                  <c:v>-1002.21</c:v>
                </c:pt>
              </c:numCache>
            </c:numRef>
          </c:val>
          <c:smooth val="0"/>
          <c:extLst>
            <c:ext xmlns:c16="http://schemas.microsoft.com/office/drawing/2014/chart" uri="{C3380CC4-5D6E-409C-BE32-E72D297353CC}">
              <c16:uniqueId val="{00000003-FBB8-4527-BB72-951D7F41DF23}"/>
            </c:ext>
          </c:extLst>
        </c:ser>
        <c:dLbls>
          <c:showLegendKey val="0"/>
          <c:showVal val="0"/>
          <c:showCatName val="0"/>
          <c:showSerName val="0"/>
          <c:showPercent val="0"/>
          <c:showBubbleSize val="0"/>
        </c:dLbls>
        <c:marker val="1"/>
        <c:smooth val="0"/>
        <c:axId val="236495288"/>
        <c:axId val="236494112"/>
        <c:extLst/>
      </c:lineChart>
      <c:scatterChart>
        <c:scatterStyle val="smoothMarker"/>
        <c:varyColors val="0"/>
        <c:ser>
          <c:idx val="4"/>
          <c:order val="3"/>
          <c:tx>
            <c:strRef>
              <c:f>DATA!$AM$6</c:f>
              <c:strCache>
                <c:ptCount val="1"/>
                <c:pt idx="0">
                  <c:v>Y</c:v>
                </c:pt>
              </c:strCache>
            </c:strRef>
          </c:tx>
          <c:spPr>
            <a:ln w="28575" cap="rnd">
              <a:noFill/>
              <a:round/>
            </a:ln>
            <a:effectLst/>
          </c:spPr>
          <c:marker>
            <c:symbol val="none"/>
          </c:marker>
          <c:errBars>
            <c:errDir val="y"/>
            <c:errBarType val="plus"/>
            <c:errValType val="cust"/>
            <c:noEndCap val="1"/>
            <c:plus>
              <c:numLit>
                <c:formatCode>General</c:formatCode>
                <c:ptCount val="1"/>
                <c:pt idx="0">
                  <c:v>1</c:v>
                </c:pt>
              </c:numLit>
            </c:plus>
            <c:minus>
              <c:numLit>
                <c:formatCode>General</c:formatCode>
                <c:ptCount val="1"/>
                <c:pt idx="0">
                  <c:v>1</c:v>
                </c:pt>
              </c:numLit>
            </c:minus>
            <c:spPr>
              <a:noFill/>
              <a:ln w="9525" cap="flat" cmpd="sng" algn="ctr">
                <a:solidFill>
                  <a:schemeClr val="accent3"/>
                </a:solidFill>
                <a:round/>
              </a:ln>
              <a:effectLst/>
            </c:spPr>
          </c:errBars>
          <c:errBars>
            <c:errDir val="x"/>
            <c:errBarType val="both"/>
            <c:errValType val="fixedVal"/>
            <c:noEndCap val="0"/>
            <c:val val="1"/>
            <c:spPr>
              <a:noFill/>
              <a:ln w="9525" cap="flat" cmpd="sng" algn="ctr">
                <a:noFill/>
                <a:round/>
              </a:ln>
              <a:effectLst/>
            </c:spPr>
          </c:errBars>
          <c:xVal>
            <c:numRef>
              <c:f>DATA!$AL$7:$AL$19</c:f>
              <c:numCache>
                <c:formatCode>General</c:formatCode>
                <c:ptCount val="13"/>
                <c:pt idx="0">
                  <c:v>12.5</c:v>
                </c:pt>
                <c:pt idx="1">
                  <c:v>24.5</c:v>
                </c:pt>
                <c:pt idx="2">
                  <c:v>36.5</c:v>
                </c:pt>
                <c:pt idx="3">
                  <c:v>48.5</c:v>
                </c:pt>
                <c:pt idx="4">
                  <c:v>60.5</c:v>
                </c:pt>
                <c:pt idx="5">
                  <c:v>72.5</c:v>
                </c:pt>
                <c:pt idx="6">
                  <c:v>84.5</c:v>
                </c:pt>
                <c:pt idx="7">
                  <c:v>96.5</c:v>
                </c:pt>
                <c:pt idx="8">
                  <c:v>108.5</c:v>
                </c:pt>
                <c:pt idx="9">
                  <c:v>120.5</c:v>
                </c:pt>
                <c:pt idx="10">
                  <c:v>132.5</c:v>
                </c:pt>
                <c:pt idx="11">
                  <c:v>144.5</c:v>
                </c:pt>
                <c:pt idx="12">
                  <c:v>156.5</c:v>
                </c:pt>
              </c:numCache>
            </c:numRef>
          </c:xVal>
          <c:yVal>
            <c:numRef>
              <c:f>DATA!$AM$7:$AM$19</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0</c:v>
                </c:pt>
              </c:numCache>
            </c:numRef>
          </c:yVal>
          <c:smooth val="1"/>
          <c:extLst>
            <c:ext xmlns:c16="http://schemas.microsoft.com/office/drawing/2014/chart" uri="{C3380CC4-5D6E-409C-BE32-E72D297353CC}">
              <c16:uniqueId val="{00000004-FBB8-4527-BB72-951D7F41DF23}"/>
            </c:ext>
          </c:extLst>
        </c:ser>
        <c:dLbls>
          <c:showLegendKey val="0"/>
          <c:showVal val="0"/>
          <c:showCatName val="0"/>
          <c:showSerName val="0"/>
          <c:showPercent val="0"/>
          <c:showBubbleSize val="0"/>
        </c:dLbls>
        <c:axId val="732218560"/>
        <c:axId val="732224800"/>
      </c:scatterChart>
      <c:catAx>
        <c:axId val="236495288"/>
        <c:scaling>
          <c:orientation val="minMax"/>
        </c:scaling>
        <c:delete val="0"/>
        <c:axPos val="b"/>
        <c:numFmt formatCode="General" sourceLinked="1"/>
        <c:majorTickMark val="none"/>
        <c:minorTickMark val="none"/>
        <c:tickLblPos val="nextTo"/>
        <c:spPr>
          <a:noFill/>
          <a:ln w="9525" cap="flat" cmpd="sng" algn="ctr">
            <a:solidFill>
              <a:schemeClr val="bg2">
                <a:lumMod val="7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236494112"/>
        <c:crosses val="autoZero"/>
        <c:auto val="0"/>
        <c:lblAlgn val="ctr"/>
        <c:lblOffset val="100"/>
        <c:tickLblSkip val="6"/>
        <c:noMultiLvlLbl val="0"/>
      </c:catAx>
      <c:valAx>
        <c:axId val="236494112"/>
        <c:scaling>
          <c:orientation val="minMax"/>
          <c:max val="16000"/>
          <c:min val="6000"/>
        </c:scaling>
        <c:delete val="0"/>
        <c:axPos val="l"/>
        <c:majorGridlines>
          <c:spPr>
            <a:ln w="9525" cap="flat" cmpd="sng" algn="ctr">
              <a:solidFill>
                <a:schemeClr val="accent3"/>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r>
                  <a:rPr lang="en-US" sz="1100" dirty="0">
                    <a:solidFill>
                      <a:schemeClr val="tx1">
                        <a:lumMod val="65000"/>
                        <a:lumOff val="35000"/>
                      </a:schemeClr>
                    </a:solidFill>
                    <a:latin typeface="Franklin Gothic Book" panose="020B0503020102020204" pitchFamily="34" charset="0"/>
                  </a:rPr>
                  <a:t>(Millions)</a:t>
                </a:r>
              </a:p>
            </c:rich>
          </c:tx>
          <c:layout>
            <c:manualLayout>
              <c:xMode val="edge"/>
              <c:yMode val="edge"/>
              <c:x val="1.009642816387083E-3"/>
              <c:y val="0.39391666171954687"/>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title>
        <c:numFmt formatCode="&quot;$&quot;#,##0" sourceLinked="0"/>
        <c:majorTickMark val="out"/>
        <c:minorTickMark val="in"/>
        <c:tickLblPos val="nextTo"/>
        <c:spPr>
          <a:noFill/>
          <a:ln>
            <a:solidFill>
              <a:schemeClr val="accent3"/>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236495288"/>
        <c:crosses val="autoZero"/>
        <c:crossBetween val="between"/>
        <c:majorUnit val="1000"/>
        <c:minorUnit val="500"/>
      </c:valAx>
      <c:valAx>
        <c:axId val="732224800"/>
        <c:scaling>
          <c:orientation val="minMax"/>
          <c:max val="1"/>
          <c:min val="0"/>
        </c:scaling>
        <c:delete val="0"/>
        <c:axPos val="r"/>
        <c:numFmt formatCode="General" sourceLinked="1"/>
        <c:majorTickMark val="out"/>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2218560"/>
        <c:crosses val="max"/>
        <c:crossBetween val="midCat"/>
      </c:valAx>
      <c:valAx>
        <c:axId val="732218560"/>
        <c:scaling>
          <c:orientation val="minMax"/>
        </c:scaling>
        <c:delete val="1"/>
        <c:axPos val="t"/>
        <c:numFmt formatCode="General" sourceLinked="1"/>
        <c:majorTickMark val="out"/>
        <c:minorTickMark val="none"/>
        <c:tickLblPos val="nextTo"/>
        <c:crossAx val="732224800"/>
        <c:crosses val="max"/>
        <c:crossBetween val="midCat"/>
      </c:valAx>
      <c:spPr>
        <a:noFill/>
        <a:ln>
          <a:solidFill>
            <a:schemeClr val="accent3"/>
          </a:solidFill>
        </a:ln>
        <a:effectLst/>
      </c:spPr>
    </c:plotArea>
    <c:legend>
      <c:legendPos val="b"/>
      <c:legendEntry>
        <c:idx val="0"/>
        <c:delete val="1"/>
      </c:legendEntry>
      <c:legendEntry>
        <c:idx val="3"/>
        <c:delete val="1"/>
      </c:legendEntry>
      <c:legendEntry>
        <c:idx val="4"/>
        <c:delete val="1"/>
      </c:legendEntry>
      <c:layout>
        <c:manualLayout>
          <c:xMode val="edge"/>
          <c:yMode val="edge"/>
          <c:x val="0.1790411388793792"/>
          <c:y val="0.94354843410166622"/>
          <c:w val="0.60521290480713252"/>
          <c:h val="3.3986207470433433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a:defRPr sz="1800" b="1" i="0" u="none" strike="noStrike" kern="1200" spc="0" baseline="0">
                <a:solidFill>
                  <a:schemeClr val="tx1">
                    <a:lumMod val="65000"/>
                    <a:lumOff val="35000"/>
                  </a:schemeClr>
                </a:solidFill>
                <a:latin typeface="+mn-lt"/>
                <a:ea typeface="+mn-ea"/>
                <a:cs typeface="+mn-cs"/>
              </a:defRPr>
            </a:pPr>
            <a:r>
              <a:rPr lang="en-US" sz="1800" b="0" dirty="0">
                <a:solidFill>
                  <a:schemeClr val="tx1">
                    <a:lumMod val="65000"/>
                    <a:lumOff val="35000"/>
                  </a:schemeClr>
                </a:solidFill>
              </a:rPr>
              <a:t>ROLLING FISCAL YEAR</a:t>
            </a:r>
            <a:r>
              <a:rPr lang="en-US" sz="1800" b="0" baseline="0" dirty="0">
                <a:solidFill>
                  <a:schemeClr val="tx1">
                    <a:lumMod val="65000"/>
                    <a:lumOff val="35000"/>
                  </a:schemeClr>
                </a:solidFill>
              </a:rPr>
              <a:t> FORECAST- </a:t>
            </a:r>
            <a:r>
              <a:rPr lang="en-US" sz="1800" b="0" dirty="0">
                <a:solidFill>
                  <a:schemeClr val="tx1">
                    <a:lumMod val="65000"/>
                    <a:lumOff val="35000"/>
                  </a:schemeClr>
                </a:solidFill>
              </a:rPr>
              <a:t>GENERAL FUND</a:t>
            </a:r>
            <a:endParaRPr lang="en-US" sz="1800" b="0" baseline="0" dirty="0">
              <a:solidFill>
                <a:schemeClr val="tx1">
                  <a:lumMod val="65000"/>
                  <a:lumOff val="35000"/>
                </a:schemeClr>
              </a:solidFill>
            </a:endParaRPr>
          </a:p>
          <a:p>
            <a:pPr algn="ctr">
              <a:defRPr sz="1800" b="1"/>
            </a:pPr>
            <a:r>
              <a:rPr lang="en-US" sz="1400" b="0" baseline="0" dirty="0">
                <a:solidFill>
                  <a:schemeClr val="tx1">
                    <a:lumMod val="65000"/>
                    <a:lumOff val="35000"/>
                  </a:schemeClr>
                </a:solidFill>
              </a:rPr>
              <a:t>Actuals &amp; Forecast, FY 2012-13 to FY 2025-26</a:t>
            </a:r>
            <a:endParaRPr lang="en-US" sz="1400" b="0" dirty="0">
              <a:solidFill>
                <a:schemeClr val="tx1">
                  <a:lumMod val="65000"/>
                  <a:lumOff val="35000"/>
                </a:schemeClr>
              </a:solidFill>
            </a:endParaRPr>
          </a:p>
        </c:rich>
      </c:tx>
      <c:layout>
        <c:manualLayout>
          <c:xMode val="edge"/>
          <c:yMode val="edge"/>
          <c:x val="0.26621467153562328"/>
          <c:y val="0"/>
        </c:manualLayout>
      </c:layout>
      <c:overlay val="0"/>
      <c:spPr>
        <a:noFill/>
        <a:ln>
          <a:noFill/>
        </a:ln>
        <a:effectLst/>
      </c:spPr>
      <c:txPr>
        <a:bodyPr rot="0" spcFirstLastPara="1" vertOverflow="ellipsis" vert="horz" wrap="square" anchor="ctr" anchorCtr="1"/>
        <a:lstStyle/>
        <a:p>
          <a:pPr algn="ctr">
            <a:defRPr sz="18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0967635999639321E-2"/>
          <c:y val="0.11693748981509412"/>
          <c:w val="0.88488198786529804"/>
          <c:h val="0.68755780692538926"/>
        </c:manualLayout>
      </c:layout>
      <c:barChart>
        <c:barDir val="col"/>
        <c:grouping val="stacked"/>
        <c:varyColors val="0"/>
        <c:dLbls>
          <c:showLegendKey val="0"/>
          <c:showVal val="0"/>
          <c:showCatName val="0"/>
          <c:showSerName val="0"/>
          <c:showPercent val="0"/>
          <c:showBubbleSize val="0"/>
        </c:dLbls>
        <c:gapWidth val="150"/>
        <c:overlap val="100"/>
        <c:axId val="236495288"/>
        <c:axId val="236494112"/>
        <c:extLst>
          <c:ext xmlns:c15="http://schemas.microsoft.com/office/drawing/2012/chart" uri="{02D57815-91ED-43cb-92C2-25804820EDAC}">
            <c15:filteredBarSeries>
              <c15:ser>
                <c:idx val="3"/>
                <c:order val="3"/>
                <c:tx>
                  <c:v>invisible approp</c:v>
                </c:tx>
                <c:spPr>
                  <a:noFill/>
                  <a:ln w="25400">
                    <a:noFill/>
                  </a:ln>
                  <a:effectLst/>
                </c:spPr>
                <c:invertIfNegative val="0"/>
                <c:val>
                  <c:numRef>
                    <c:extLst>
                      <c:ext uri="{02D57815-91ED-43cb-92C2-25804820EDAC}">
                        <c15:formulaRef>
                          <c15:sqref>DATA!$P$18:$P$185</c15:sqref>
                        </c15:formulaRef>
                      </c:ext>
                    </c:extLst>
                    <c:numCache>
                      <c:formatCode>"$"#,##0</c:formatCode>
                      <c:ptCount val="168"/>
                      <c:pt idx="0">
                        <c:v>#N/A</c:v>
                      </c:pt>
                      <c:pt idx="1">
                        <c:v>#N/A</c:v>
                      </c:pt>
                      <c:pt idx="2">
                        <c:v>#N/A</c:v>
                      </c:pt>
                      <c:pt idx="3">
                        <c:v>#N/A</c:v>
                      </c:pt>
                      <c:pt idx="4">
                        <c:v>#N/A</c:v>
                      </c:pt>
                      <c:pt idx="5">
                        <c:v>#N/A</c:v>
                      </c:pt>
                      <c:pt idx="6">
                        <c:v>#N/A</c:v>
                      </c:pt>
                      <c:pt idx="7">
                        <c:v>#N/A</c:v>
                      </c:pt>
                      <c:pt idx="8">
                        <c:v>#N/A</c:v>
                      </c:pt>
                      <c:pt idx="9">
                        <c:v>#N/A</c:v>
                      </c:pt>
                      <c:pt idx="10">
                        <c:v>#N/A</c:v>
                      </c:pt>
                      <c:pt idx="11">
                        <c:v>6089.3734800000002</c:v>
                      </c:pt>
                      <c:pt idx="12">
                        <c:v>#N/A</c:v>
                      </c:pt>
                      <c:pt idx="13">
                        <c:v>#N/A</c:v>
                      </c:pt>
                      <c:pt idx="14">
                        <c:v>#N/A</c:v>
                      </c:pt>
                      <c:pt idx="15">
                        <c:v>#N/A</c:v>
                      </c:pt>
                      <c:pt idx="16">
                        <c:v>#N/A</c:v>
                      </c:pt>
                      <c:pt idx="17">
                        <c:v>#N/A</c:v>
                      </c:pt>
                      <c:pt idx="18">
                        <c:v>#N/A</c:v>
                      </c:pt>
                      <c:pt idx="19">
                        <c:v>#N/A</c:v>
                      </c:pt>
                      <c:pt idx="20">
                        <c:v>#N/A</c:v>
                      </c:pt>
                      <c:pt idx="21">
                        <c:v>#N/A</c:v>
                      </c:pt>
                      <c:pt idx="22">
                        <c:v>#N/A</c:v>
                      </c:pt>
                      <c:pt idx="23">
                        <c:v>6376.923702</c:v>
                      </c:pt>
                      <c:pt idx="24">
                        <c:v>#N/A</c:v>
                      </c:pt>
                      <c:pt idx="25">
                        <c:v>#N/A</c:v>
                      </c:pt>
                      <c:pt idx="26">
                        <c:v>#N/A</c:v>
                      </c:pt>
                      <c:pt idx="27">
                        <c:v>#N/A</c:v>
                      </c:pt>
                      <c:pt idx="28">
                        <c:v>#N/A</c:v>
                      </c:pt>
                      <c:pt idx="29">
                        <c:v>#N/A</c:v>
                      </c:pt>
                      <c:pt idx="30">
                        <c:v>#N/A</c:v>
                      </c:pt>
                      <c:pt idx="31">
                        <c:v>#N/A</c:v>
                      </c:pt>
                      <c:pt idx="32">
                        <c:v>#N/A</c:v>
                      </c:pt>
                      <c:pt idx="33">
                        <c:v>#N/A</c:v>
                      </c:pt>
                      <c:pt idx="34">
                        <c:v>#N/A</c:v>
                      </c:pt>
                      <c:pt idx="35">
                        <c:v>6659.4880519999997</c:v>
                      </c:pt>
                      <c:pt idx="36">
                        <c:v>#N/A</c:v>
                      </c:pt>
                      <c:pt idx="37">
                        <c:v>#N/A</c:v>
                      </c:pt>
                      <c:pt idx="38">
                        <c:v>#N/A</c:v>
                      </c:pt>
                      <c:pt idx="39">
                        <c:v>#N/A</c:v>
                      </c:pt>
                      <c:pt idx="40">
                        <c:v>#N/A</c:v>
                      </c:pt>
                      <c:pt idx="41">
                        <c:v>#N/A</c:v>
                      </c:pt>
                      <c:pt idx="42">
                        <c:v>#N/A</c:v>
                      </c:pt>
                      <c:pt idx="43">
                        <c:v>#N/A</c:v>
                      </c:pt>
                      <c:pt idx="44">
                        <c:v>#N/A</c:v>
                      </c:pt>
                      <c:pt idx="45">
                        <c:v>#N/A</c:v>
                      </c:pt>
                      <c:pt idx="46">
                        <c:v>#N/A</c:v>
                      </c:pt>
                      <c:pt idx="47">
                        <c:v>7045.2158369999997</c:v>
                      </c:pt>
                      <c:pt idx="48">
                        <c:v>#N/A</c:v>
                      </c:pt>
                      <c:pt idx="49">
                        <c:v>#N/A</c:v>
                      </c:pt>
                      <c:pt idx="50">
                        <c:v>#N/A</c:v>
                      </c:pt>
                      <c:pt idx="51">
                        <c:v>#N/A</c:v>
                      </c:pt>
                      <c:pt idx="52">
                        <c:v>#N/A</c:v>
                      </c:pt>
                      <c:pt idx="53">
                        <c:v>#N/A</c:v>
                      </c:pt>
                      <c:pt idx="54">
                        <c:v>#N/A</c:v>
                      </c:pt>
                      <c:pt idx="55">
                        <c:v>#N/A</c:v>
                      </c:pt>
                      <c:pt idx="56">
                        <c:v>#N/A</c:v>
                      </c:pt>
                      <c:pt idx="57">
                        <c:v>#N/A</c:v>
                      </c:pt>
                      <c:pt idx="58">
                        <c:v>#N/A</c:v>
                      </c:pt>
                      <c:pt idx="59">
                        <c:v>7579.5288920000003</c:v>
                      </c:pt>
                      <c:pt idx="60">
                        <c:v>#N/A</c:v>
                      </c:pt>
                      <c:pt idx="61">
                        <c:v>#N/A</c:v>
                      </c:pt>
                      <c:pt idx="62">
                        <c:v>#N/A</c:v>
                      </c:pt>
                      <c:pt idx="63">
                        <c:v>#N/A</c:v>
                      </c:pt>
                      <c:pt idx="64">
                        <c:v>#N/A</c:v>
                      </c:pt>
                      <c:pt idx="65">
                        <c:v>#N/A</c:v>
                      </c:pt>
                      <c:pt idx="66">
                        <c:v>#N/A</c:v>
                      </c:pt>
                      <c:pt idx="67">
                        <c:v>#N/A</c:v>
                      </c:pt>
                      <c:pt idx="68">
                        <c:v>#N/A</c:v>
                      </c:pt>
                      <c:pt idx="69">
                        <c:v>#N/A</c:v>
                      </c:pt>
                      <c:pt idx="70">
                        <c:v>#N/A</c:v>
                      </c:pt>
                      <c:pt idx="71">
                        <c:v>7947.088831</c:v>
                      </c:pt>
                      <c:pt idx="72">
                        <c:v>#N/A</c:v>
                      </c:pt>
                      <c:pt idx="73">
                        <c:v>#N/A</c:v>
                      </c:pt>
                      <c:pt idx="74">
                        <c:v>#N/A</c:v>
                      </c:pt>
                      <c:pt idx="75">
                        <c:v>#N/A</c:v>
                      </c:pt>
                      <c:pt idx="76">
                        <c:v>#N/A</c:v>
                      </c:pt>
                      <c:pt idx="77">
                        <c:v>#N/A</c:v>
                      </c:pt>
                      <c:pt idx="78">
                        <c:v>#N/A</c:v>
                      </c:pt>
                      <c:pt idx="79">
                        <c:v>#N/A</c:v>
                      </c:pt>
                      <c:pt idx="80">
                        <c:v>#N/A</c:v>
                      </c:pt>
                      <c:pt idx="81">
                        <c:v>#N/A</c:v>
                      </c:pt>
                      <c:pt idx="82">
                        <c:v>#N/A</c:v>
                      </c:pt>
                      <c:pt idx="83">
                        <c:v>8218.8236930000003</c:v>
                      </c:pt>
                      <c:pt idx="84">
                        <c:v>#N/A</c:v>
                      </c:pt>
                      <c:pt idx="85">
                        <c:v>#N/A</c:v>
                      </c:pt>
                      <c:pt idx="86">
                        <c:v>#N/A</c:v>
                      </c:pt>
                      <c:pt idx="87">
                        <c:v>#N/A</c:v>
                      </c:pt>
                      <c:pt idx="88">
                        <c:v>#N/A</c:v>
                      </c:pt>
                      <c:pt idx="89">
                        <c:v>#N/A</c:v>
                      </c:pt>
                      <c:pt idx="90">
                        <c:v>#N/A</c:v>
                      </c:pt>
                      <c:pt idx="91">
                        <c:v>#N/A</c:v>
                      </c:pt>
                      <c:pt idx="92">
                        <c:v>#N/A</c:v>
                      </c:pt>
                      <c:pt idx="93">
                        <c:v>#N/A</c:v>
                      </c:pt>
                      <c:pt idx="94">
                        <c:v>#N/A</c:v>
                      </c:pt>
                      <c:pt idx="95">
                        <c:v>8737.0123129999993</c:v>
                      </c:pt>
                      <c:pt idx="96">
                        <c:v>#N/A</c:v>
                      </c:pt>
                      <c:pt idx="97">
                        <c:v>#N/A</c:v>
                      </c:pt>
                      <c:pt idx="98">
                        <c:v>#N/A</c:v>
                      </c:pt>
                      <c:pt idx="99">
                        <c:v>#N/A</c:v>
                      </c:pt>
                      <c:pt idx="100">
                        <c:v>#N/A</c:v>
                      </c:pt>
                      <c:pt idx="101">
                        <c:v>#N/A</c:v>
                      </c:pt>
                      <c:pt idx="102">
                        <c:v>#N/A</c:v>
                      </c:pt>
                      <c:pt idx="103">
                        <c:v>#N/A</c:v>
                      </c:pt>
                      <c:pt idx="104">
                        <c:v>#N/A</c:v>
                      </c:pt>
                      <c:pt idx="105">
                        <c:v>#N/A</c:v>
                      </c:pt>
                      <c:pt idx="106">
                        <c:v>#N/A</c:v>
                      </c:pt>
                      <c:pt idx="107">
                        <c:v>8750.6220510000003</c:v>
                      </c:pt>
                      <c:pt idx="108">
                        <c:v>#N/A</c:v>
                      </c:pt>
                      <c:pt idx="109">
                        <c:v>#N/A</c:v>
                      </c:pt>
                      <c:pt idx="110">
                        <c:v>#N/A</c:v>
                      </c:pt>
                      <c:pt idx="111">
                        <c:v>#N/A</c:v>
                      </c:pt>
                      <c:pt idx="112">
                        <c:v>#N/A</c:v>
                      </c:pt>
                      <c:pt idx="113">
                        <c:v>#N/A</c:v>
                      </c:pt>
                      <c:pt idx="114">
                        <c:v>#N/A</c:v>
                      </c:pt>
                      <c:pt idx="115">
                        <c:v>#N/A</c:v>
                      </c:pt>
                      <c:pt idx="116">
                        <c:v>#N/A</c:v>
                      </c:pt>
                      <c:pt idx="117">
                        <c:v>#N/A</c:v>
                      </c:pt>
                      <c:pt idx="118">
                        <c:v>#N/A</c:v>
                      </c:pt>
                      <c:pt idx="119">
                        <c:v>9270.6197659999998</c:v>
                      </c:pt>
                      <c:pt idx="120">
                        <c:v>#N/A</c:v>
                      </c:pt>
                      <c:pt idx="121">
                        <c:v>#N/A</c:v>
                      </c:pt>
                      <c:pt idx="122">
                        <c:v>#N/A</c:v>
                      </c:pt>
                      <c:pt idx="123">
                        <c:v>#N/A</c:v>
                      </c:pt>
                      <c:pt idx="124">
                        <c:v>#N/A</c:v>
                      </c:pt>
                      <c:pt idx="125">
                        <c:v>#N/A</c:v>
                      </c:pt>
                      <c:pt idx="126">
                        <c:v>#N/A</c:v>
                      </c:pt>
                      <c:pt idx="127">
                        <c:v>#N/A</c:v>
                      </c:pt>
                      <c:pt idx="128">
                        <c:v>#N/A</c:v>
                      </c:pt>
                      <c:pt idx="129">
                        <c:v>#N/A</c:v>
                      </c:pt>
                      <c:pt idx="130">
                        <c:v>#N/A</c:v>
                      </c:pt>
                      <c:pt idx="131">
                        <c:v>10341.341675</c:v>
                      </c:pt>
                      <c:pt idx="132">
                        <c:v>#N/A</c:v>
                      </c:pt>
                      <c:pt idx="133">
                        <c:v>#N/A</c:v>
                      </c:pt>
                      <c:pt idx="134">
                        <c:v>#N/A</c:v>
                      </c:pt>
                      <c:pt idx="135">
                        <c:v>#N/A</c:v>
                      </c:pt>
                      <c:pt idx="136">
                        <c:v>#N/A</c:v>
                      </c:pt>
                      <c:pt idx="137">
                        <c:v>#N/A</c:v>
                      </c:pt>
                      <c:pt idx="138">
                        <c:v>#N/A</c:v>
                      </c:pt>
                      <c:pt idx="139">
                        <c:v>#N/A</c:v>
                      </c:pt>
                      <c:pt idx="140">
                        <c:v>#N/A</c:v>
                      </c:pt>
                      <c:pt idx="141">
                        <c:v>#N/A</c:v>
                      </c:pt>
                      <c:pt idx="142">
                        <c:v>#N/A</c:v>
                      </c:pt>
                      <c:pt idx="143">
                        <c:v>11636.468009</c:v>
                      </c:pt>
                      <c:pt idx="144">
                        <c:v>#N/A</c:v>
                      </c:pt>
                      <c:pt idx="145">
                        <c:v>#N/A</c:v>
                      </c:pt>
                      <c:pt idx="146">
                        <c:v>#N/A</c:v>
                      </c:pt>
                      <c:pt idx="147">
                        <c:v>#N/A</c:v>
                      </c:pt>
                      <c:pt idx="148">
                        <c:v>#N/A</c:v>
                      </c:pt>
                      <c:pt idx="149">
                        <c:v>#N/A</c:v>
                      </c:pt>
                      <c:pt idx="150">
                        <c:v>#N/A</c:v>
                      </c:pt>
                      <c:pt idx="151">
                        <c:v>#N/A</c:v>
                      </c:pt>
                      <c:pt idx="152">
                        <c:v>#N/A</c:v>
                      </c:pt>
                      <c:pt idx="153">
                        <c:v>#N/A</c:v>
                      </c:pt>
                      <c:pt idx="154">
                        <c:v>#N/A</c:v>
                      </c:pt>
                      <c:pt idx="155">
                        <c:v>12420.375425</c:v>
                      </c:pt>
                      <c:pt idx="156">
                        <c:v>#N/A</c:v>
                      </c:pt>
                      <c:pt idx="157">
                        <c:v>#N/A</c:v>
                      </c:pt>
                      <c:pt idx="158">
                        <c:v>#N/A</c:v>
                      </c:pt>
                      <c:pt idx="159">
                        <c:v>#N/A</c:v>
                      </c:pt>
                      <c:pt idx="160">
                        <c:v>#N/A</c:v>
                      </c:pt>
                      <c:pt idx="161">
                        <c:v>#N/A</c:v>
                      </c:pt>
                      <c:pt idx="162">
                        <c:v>#N/A</c:v>
                      </c:pt>
                      <c:pt idx="163">
                        <c:v>#N/A</c:v>
                      </c:pt>
                      <c:pt idx="164">
                        <c:v>#N/A</c:v>
                      </c:pt>
                      <c:pt idx="165">
                        <c:v>#N/A</c:v>
                      </c:pt>
                      <c:pt idx="166">
                        <c:v>#N/A</c:v>
                      </c:pt>
                      <c:pt idx="167">
                        <c:v>13246.162592999999</c:v>
                      </c:pt>
                    </c:numCache>
                  </c:numRef>
                </c:val>
                <c:extLst>
                  <c:ext xmlns:c16="http://schemas.microsoft.com/office/drawing/2014/chart" uri="{C3380CC4-5D6E-409C-BE32-E72D297353CC}">
                    <c16:uniqueId val="{00000007-61CB-46CB-83A8-5174147430B6}"/>
                  </c:ext>
                </c:extLst>
              </c15:ser>
            </c15:filteredBarSeries>
            <c15:filteredBarSeries>
              <c15:ser>
                <c:idx val="6"/>
                <c:order val="4"/>
                <c:tx>
                  <c:v>Excess RFY over Appropriations Act</c:v>
                </c:tx>
                <c:spPr>
                  <a:solidFill>
                    <a:schemeClr val="accent6"/>
                  </a:solidFill>
                  <a:ln>
                    <a:solidFill>
                      <a:schemeClr val="accent6"/>
                    </a:solidFill>
                  </a:ln>
                  <a:effectLst/>
                </c:spPr>
                <c:invertIfNegative val="0"/>
                <c:val>
                  <c:numRef>
                    <c:extLst xmlns:c15="http://schemas.microsoft.com/office/drawing/2012/chart">
                      <c:ext xmlns:c15="http://schemas.microsoft.com/office/drawing/2012/chart" uri="{02D57815-91ED-43cb-92C2-25804820EDAC}">
                        <c15:formulaRef>
                          <c15:sqref>DATA!$Q$18:$Q$185</c15:sqref>
                        </c15:formulaRef>
                      </c:ext>
                    </c:extLst>
                    <c:numCache>
                      <c:formatCode>"$"#,##0.00</c:formatCode>
                      <c:ptCount val="168"/>
                      <c:pt idx="0">
                        <c:v>#N/A</c:v>
                      </c:pt>
                      <c:pt idx="1">
                        <c:v>#N/A</c:v>
                      </c:pt>
                      <c:pt idx="2">
                        <c:v>#N/A</c:v>
                      </c:pt>
                      <c:pt idx="3">
                        <c:v>#N/A</c:v>
                      </c:pt>
                      <c:pt idx="4">
                        <c:v>#N/A</c:v>
                      </c:pt>
                      <c:pt idx="5">
                        <c:v>#N/A</c:v>
                      </c:pt>
                      <c:pt idx="6">
                        <c:v>#N/A</c:v>
                      </c:pt>
                      <c:pt idx="7">
                        <c:v>#N/A</c:v>
                      </c:pt>
                      <c:pt idx="8">
                        <c:v>#N/A</c:v>
                      </c:pt>
                      <c:pt idx="9">
                        <c:v>#N/A</c:v>
                      </c:pt>
                      <c:pt idx="10">
                        <c:v>#N/A</c:v>
                      </c:pt>
                      <c:pt idx="11">
                        <c:v>688.64701025999875</c:v>
                      </c:pt>
                      <c:pt idx="12">
                        <c:v>#N/A</c:v>
                      </c:pt>
                      <c:pt idx="13">
                        <c:v>#N/A</c:v>
                      </c:pt>
                      <c:pt idx="14">
                        <c:v>#N/A</c:v>
                      </c:pt>
                      <c:pt idx="15">
                        <c:v>#N/A</c:v>
                      </c:pt>
                      <c:pt idx="16">
                        <c:v>#N/A</c:v>
                      </c:pt>
                      <c:pt idx="17">
                        <c:v>#N/A</c:v>
                      </c:pt>
                      <c:pt idx="18">
                        <c:v>#N/A</c:v>
                      </c:pt>
                      <c:pt idx="19">
                        <c:v>#N/A</c:v>
                      </c:pt>
                      <c:pt idx="20">
                        <c:v>#N/A</c:v>
                      </c:pt>
                      <c:pt idx="21">
                        <c:v>#N/A</c:v>
                      </c:pt>
                      <c:pt idx="22">
                        <c:v>#N/A</c:v>
                      </c:pt>
                      <c:pt idx="23">
                        <c:v>656.30122133000077</c:v>
                      </c:pt>
                      <c:pt idx="24">
                        <c:v>#N/A</c:v>
                      </c:pt>
                      <c:pt idx="25">
                        <c:v>#N/A</c:v>
                      </c:pt>
                      <c:pt idx="26">
                        <c:v>#N/A</c:v>
                      </c:pt>
                      <c:pt idx="27">
                        <c:v>#N/A</c:v>
                      </c:pt>
                      <c:pt idx="28">
                        <c:v>#N/A</c:v>
                      </c:pt>
                      <c:pt idx="29">
                        <c:v>#N/A</c:v>
                      </c:pt>
                      <c:pt idx="30">
                        <c:v>#N/A</c:v>
                      </c:pt>
                      <c:pt idx="31">
                        <c:v>#N/A</c:v>
                      </c:pt>
                      <c:pt idx="32">
                        <c:v>#N/A</c:v>
                      </c:pt>
                      <c:pt idx="33">
                        <c:v>#N/A</c:v>
                      </c:pt>
                      <c:pt idx="34">
                        <c:v>#N/A</c:v>
                      </c:pt>
                      <c:pt idx="35">
                        <c:v>853.59306560999994</c:v>
                      </c:pt>
                      <c:pt idx="36">
                        <c:v>#N/A</c:v>
                      </c:pt>
                      <c:pt idx="37">
                        <c:v>#N/A</c:v>
                      </c:pt>
                      <c:pt idx="38">
                        <c:v>#N/A</c:v>
                      </c:pt>
                      <c:pt idx="39">
                        <c:v>#N/A</c:v>
                      </c:pt>
                      <c:pt idx="40">
                        <c:v>#N/A</c:v>
                      </c:pt>
                      <c:pt idx="41">
                        <c:v>#N/A</c:v>
                      </c:pt>
                      <c:pt idx="42">
                        <c:v>#N/A</c:v>
                      </c:pt>
                      <c:pt idx="43">
                        <c:v>#N/A</c:v>
                      </c:pt>
                      <c:pt idx="44">
                        <c:v>#N/A</c:v>
                      </c:pt>
                      <c:pt idx="45">
                        <c:v>#N/A</c:v>
                      </c:pt>
                      <c:pt idx="46">
                        <c:v>#N/A</c:v>
                      </c:pt>
                      <c:pt idx="47">
                        <c:v>795.2713871699998</c:v>
                      </c:pt>
                      <c:pt idx="48">
                        <c:v>#N/A</c:v>
                      </c:pt>
                      <c:pt idx="49">
                        <c:v>#N/A</c:v>
                      </c:pt>
                      <c:pt idx="50">
                        <c:v>#N/A</c:v>
                      </c:pt>
                      <c:pt idx="51">
                        <c:v>#N/A</c:v>
                      </c:pt>
                      <c:pt idx="52">
                        <c:v>#N/A</c:v>
                      </c:pt>
                      <c:pt idx="53">
                        <c:v>#N/A</c:v>
                      </c:pt>
                      <c:pt idx="54">
                        <c:v>#N/A</c:v>
                      </c:pt>
                      <c:pt idx="55">
                        <c:v>#N/A</c:v>
                      </c:pt>
                      <c:pt idx="56">
                        <c:v>#N/A</c:v>
                      </c:pt>
                      <c:pt idx="57">
                        <c:v>#N/A</c:v>
                      </c:pt>
                      <c:pt idx="58">
                        <c:v>#N/A</c:v>
                      </c:pt>
                      <c:pt idx="59">
                        <c:v>578.52586722999968</c:v>
                      </c:pt>
                      <c:pt idx="60">
                        <c:v>#N/A</c:v>
                      </c:pt>
                      <c:pt idx="61">
                        <c:v>#N/A</c:v>
                      </c:pt>
                      <c:pt idx="62">
                        <c:v>#N/A</c:v>
                      </c:pt>
                      <c:pt idx="63">
                        <c:v>#N/A</c:v>
                      </c:pt>
                      <c:pt idx="64">
                        <c:v>#N/A</c:v>
                      </c:pt>
                      <c:pt idx="65">
                        <c:v>#N/A</c:v>
                      </c:pt>
                      <c:pt idx="66">
                        <c:v>#N/A</c:v>
                      </c:pt>
                      <c:pt idx="67">
                        <c:v>#N/A</c:v>
                      </c:pt>
                      <c:pt idx="68">
                        <c:v>#N/A</c:v>
                      </c:pt>
                      <c:pt idx="69">
                        <c:v>#N/A</c:v>
                      </c:pt>
                      <c:pt idx="70">
                        <c:v>#N/A</c:v>
                      </c:pt>
                      <c:pt idx="71">
                        <c:v>758.83692503000111</c:v>
                      </c:pt>
                      <c:pt idx="72">
                        <c:v>#N/A</c:v>
                      </c:pt>
                      <c:pt idx="73">
                        <c:v>#N/A</c:v>
                      </c:pt>
                      <c:pt idx="74">
                        <c:v>#N/A</c:v>
                      </c:pt>
                      <c:pt idx="75">
                        <c:v>#N/A</c:v>
                      </c:pt>
                      <c:pt idx="76">
                        <c:v>#N/A</c:v>
                      </c:pt>
                      <c:pt idx="77">
                        <c:v>#N/A</c:v>
                      </c:pt>
                      <c:pt idx="78">
                        <c:v>#N/A</c:v>
                      </c:pt>
                      <c:pt idx="79">
                        <c:v>#N/A</c:v>
                      </c:pt>
                      <c:pt idx="80">
                        <c:v>#N/A</c:v>
                      </c:pt>
                      <c:pt idx="81">
                        <c:v>#N/A</c:v>
                      </c:pt>
                      <c:pt idx="82">
                        <c:v>#N/A</c:v>
                      </c:pt>
                      <c:pt idx="83">
                        <c:v>1183.2763070000001</c:v>
                      </c:pt>
                      <c:pt idx="84">
                        <c:v>#N/A</c:v>
                      </c:pt>
                      <c:pt idx="85">
                        <c:v>#N/A</c:v>
                      </c:pt>
                      <c:pt idx="86">
                        <c:v>#N/A</c:v>
                      </c:pt>
                      <c:pt idx="87">
                        <c:v>#N/A</c:v>
                      </c:pt>
                      <c:pt idx="88">
                        <c:v>#N/A</c:v>
                      </c:pt>
                      <c:pt idx="89">
                        <c:v>#N/A</c:v>
                      </c:pt>
                      <c:pt idx="90">
                        <c:v>#N/A</c:v>
                      </c:pt>
                      <c:pt idx="91">
                        <c:v>#N/A</c:v>
                      </c:pt>
                      <c:pt idx="92">
                        <c:v>#N/A</c:v>
                      </c:pt>
                      <c:pt idx="93">
                        <c:v>#N/A</c:v>
                      </c:pt>
                      <c:pt idx="94">
                        <c:v>#N/A</c:v>
                      </c:pt>
                      <c:pt idx="95">
                        <c:v>1055.9367860399998</c:v>
                      </c:pt>
                      <c:pt idx="96">
                        <c:v>#N/A</c:v>
                      </c:pt>
                      <c:pt idx="97">
                        <c:v>#N/A</c:v>
                      </c:pt>
                      <c:pt idx="98">
                        <c:v>#N/A</c:v>
                      </c:pt>
                      <c:pt idx="99">
                        <c:v>#N/A</c:v>
                      </c:pt>
                      <c:pt idx="100">
                        <c:v>#N/A</c:v>
                      </c:pt>
                      <c:pt idx="101">
                        <c:v>#N/A</c:v>
                      </c:pt>
                      <c:pt idx="102">
                        <c:v>#N/A</c:v>
                      </c:pt>
                      <c:pt idx="103">
                        <c:v>#N/A</c:v>
                      </c:pt>
                      <c:pt idx="104">
                        <c:v>#N/A</c:v>
                      </c:pt>
                      <c:pt idx="105">
                        <c:v>#N/A</c:v>
                      </c:pt>
                      <c:pt idx="106">
                        <c:v>#N/A</c:v>
                      </c:pt>
                      <c:pt idx="107">
                        <c:v>2338.5581814899997</c:v>
                      </c:pt>
                      <c:pt idx="108">
                        <c:v>#N/A</c:v>
                      </c:pt>
                      <c:pt idx="109">
                        <c:v>#N/A</c:v>
                      </c:pt>
                      <c:pt idx="110">
                        <c:v>#N/A</c:v>
                      </c:pt>
                      <c:pt idx="111">
                        <c:v>#N/A</c:v>
                      </c:pt>
                      <c:pt idx="112">
                        <c:v>#N/A</c:v>
                      </c:pt>
                      <c:pt idx="113">
                        <c:v>#N/A</c:v>
                      </c:pt>
                      <c:pt idx="114">
                        <c:v>#N/A</c:v>
                      </c:pt>
                      <c:pt idx="115">
                        <c:v>#N/A</c:v>
                      </c:pt>
                      <c:pt idx="116">
                        <c:v>#N/A</c:v>
                      </c:pt>
                      <c:pt idx="117">
                        <c:v>#N/A</c:v>
                      </c:pt>
                      <c:pt idx="118">
                        <c:v>#N/A</c:v>
                      </c:pt>
                      <c:pt idx="119">
                        <c:v>4383.7955582700015</c:v>
                      </c:pt>
                      <c:pt idx="120">
                        <c:v>#N/A</c:v>
                      </c:pt>
                      <c:pt idx="121">
                        <c:v>#N/A</c:v>
                      </c:pt>
                      <c:pt idx="122">
                        <c:v>#N/A</c:v>
                      </c:pt>
                      <c:pt idx="123">
                        <c:v>#N/A</c:v>
                      </c:pt>
                      <c:pt idx="124">
                        <c:v>#N/A</c:v>
                      </c:pt>
                      <c:pt idx="125">
                        <c:v>#N/A</c:v>
                      </c:pt>
                      <c:pt idx="126">
                        <c:v>#N/A</c:v>
                      </c:pt>
                      <c:pt idx="127">
                        <c:v>#N/A</c:v>
                      </c:pt>
                      <c:pt idx="128">
                        <c:v>#N/A</c:v>
                      </c:pt>
                      <c:pt idx="129">
                        <c:v>#N/A</c:v>
                      </c:pt>
                      <c:pt idx="130">
                        <c:v>#N/A</c:v>
                      </c:pt>
                      <c:pt idx="131">
                        <c:v>2739.6655887200013</c:v>
                      </c:pt>
                      <c:pt idx="132">
                        <c:v>#N/A</c:v>
                      </c:pt>
                      <c:pt idx="133">
                        <c:v>#N/A</c:v>
                      </c:pt>
                      <c:pt idx="134">
                        <c:v>#N/A</c:v>
                      </c:pt>
                      <c:pt idx="135">
                        <c:v>#N/A</c:v>
                      </c:pt>
                      <c:pt idx="136">
                        <c:v>#N/A</c:v>
                      </c:pt>
                      <c:pt idx="137">
                        <c:v>#N/A</c:v>
                      </c:pt>
                      <c:pt idx="138">
                        <c:v>#N/A</c:v>
                      </c:pt>
                      <c:pt idx="139">
                        <c:v>#N/A</c:v>
                      </c:pt>
                      <c:pt idx="140">
                        <c:v>#N/A</c:v>
                      </c:pt>
                      <c:pt idx="141">
                        <c:v>#N/A</c:v>
                      </c:pt>
                      <c:pt idx="142">
                        <c:v>#N/A</c:v>
                      </c:pt>
                      <c:pt idx="143">
                        <c:v>2071.2126236999993</c:v>
                      </c:pt>
                      <c:pt idx="144">
                        <c:v>#N/A</c:v>
                      </c:pt>
                      <c:pt idx="145">
                        <c:v>#N/A</c:v>
                      </c:pt>
                      <c:pt idx="146">
                        <c:v>#N/A</c:v>
                      </c:pt>
                      <c:pt idx="147">
                        <c:v>#N/A</c:v>
                      </c:pt>
                      <c:pt idx="148">
                        <c:v>#N/A</c:v>
                      </c:pt>
                      <c:pt idx="149">
                        <c:v>#N/A</c:v>
                      </c:pt>
                      <c:pt idx="150">
                        <c:v>#N/A</c:v>
                      </c:pt>
                      <c:pt idx="151">
                        <c:v>#N/A</c:v>
                      </c:pt>
                      <c:pt idx="152">
                        <c:v>#N/A</c:v>
                      </c:pt>
                      <c:pt idx="153">
                        <c:v>#N/A</c:v>
                      </c:pt>
                      <c:pt idx="154">
                        <c:v>#N/A</c:v>
                      </c:pt>
                      <c:pt idx="155">
                        <c:v>2438.0420967399987</c:v>
                      </c:pt>
                      <c:pt idx="156">
                        <c:v>#N/A</c:v>
                      </c:pt>
                      <c:pt idx="157">
                        <c:v>#N/A</c:v>
                      </c:pt>
                      <c:pt idx="158">
                        <c:v>#N/A</c:v>
                      </c:pt>
                      <c:pt idx="159">
                        <c:v>#N/A</c:v>
                      </c:pt>
                      <c:pt idx="160">
                        <c:v>#N/A</c:v>
                      </c:pt>
                      <c:pt idx="161">
                        <c:v>#N/A</c:v>
                      </c:pt>
                      <c:pt idx="162">
                        <c:v>#N/A</c:v>
                      </c:pt>
                      <c:pt idx="163">
                        <c:v>#N/A</c:v>
                      </c:pt>
                      <c:pt idx="164">
                        <c:v>#N/A</c:v>
                      </c:pt>
                      <c:pt idx="165">
                        <c:v>#N/A</c:v>
                      </c:pt>
                      <c:pt idx="166">
                        <c:v>#N/A</c:v>
                      </c:pt>
                      <c:pt idx="167">
                        <c:v>2186.4999640099995</c:v>
                      </c:pt>
                    </c:numCache>
                  </c:numRef>
                </c:val>
                <c:extLst xmlns:c15="http://schemas.microsoft.com/office/drawing/2012/chart">
                  <c:ext xmlns:c16="http://schemas.microsoft.com/office/drawing/2014/chart" uri="{C3380CC4-5D6E-409C-BE32-E72D297353CC}">
                    <c16:uniqueId val="{00000008-61CB-46CB-83A8-5174147430B6}"/>
                  </c:ext>
                </c:extLst>
              </c15:ser>
            </c15:filteredBarSeries>
          </c:ext>
        </c:extLst>
      </c:barChart>
      <c:lineChart>
        <c:grouping val="standard"/>
        <c:varyColors val="0"/>
        <c:ser>
          <c:idx val="0"/>
          <c:order val="0"/>
          <c:tx>
            <c:v>Actual Collections</c:v>
          </c:tx>
          <c:spPr>
            <a:ln w="25400" cap="rnd">
              <a:solidFill>
                <a:srgbClr val="415FA9"/>
              </a:solidFill>
              <a:round/>
            </a:ln>
            <a:effectLst/>
          </c:spPr>
          <c:marker>
            <c:symbol val="none"/>
          </c:marker>
          <c:cat>
            <c:multiLvlStrRef>
              <c:f>DATA!$C$18:$D$185</c:f>
              <c:multiLvlStrCache>
                <c:ptCount val="168"/>
                <c:lvl>
                  <c:pt idx="0">
                    <c:v>Jul</c:v>
                  </c:pt>
                  <c:pt idx="1">
                    <c:v>Aug</c:v>
                  </c:pt>
                  <c:pt idx="2">
                    <c:v>Sep</c:v>
                  </c:pt>
                  <c:pt idx="3">
                    <c:v>Oct</c:v>
                  </c:pt>
                  <c:pt idx="4">
                    <c:v>Nov</c:v>
                  </c:pt>
                  <c:pt idx="5">
                    <c:v>Dec</c:v>
                  </c:pt>
                  <c:pt idx="6">
                    <c:v>Jan</c:v>
                  </c:pt>
                  <c:pt idx="7">
                    <c:v>Feb</c:v>
                  </c:pt>
                  <c:pt idx="8">
                    <c:v>Mar</c:v>
                  </c:pt>
                  <c:pt idx="9">
                    <c:v>Apr</c:v>
                  </c:pt>
                  <c:pt idx="10">
                    <c:v>May</c:v>
                  </c:pt>
                  <c:pt idx="11">
                    <c:v>Jun</c:v>
                  </c:pt>
                  <c:pt idx="12">
                    <c:v>Jul</c:v>
                  </c:pt>
                  <c:pt idx="13">
                    <c:v>Aug</c:v>
                  </c:pt>
                  <c:pt idx="14">
                    <c:v>Sep</c:v>
                  </c:pt>
                  <c:pt idx="15">
                    <c:v>Oct</c:v>
                  </c:pt>
                  <c:pt idx="16">
                    <c:v>Nov</c:v>
                  </c:pt>
                  <c:pt idx="17">
                    <c:v>Dec</c:v>
                  </c:pt>
                  <c:pt idx="18">
                    <c:v>Jan</c:v>
                  </c:pt>
                  <c:pt idx="19">
                    <c:v>Feb</c:v>
                  </c:pt>
                  <c:pt idx="20">
                    <c:v>Mar</c:v>
                  </c:pt>
                  <c:pt idx="21">
                    <c:v>Apr</c:v>
                  </c:pt>
                  <c:pt idx="22">
                    <c:v>May</c:v>
                  </c:pt>
                  <c:pt idx="23">
                    <c:v>Jun</c:v>
                  </c:pt>
                  <c:pt idx="24">
                    <c:v>Jul</c:v>
                  </c:pt>
                  <c:pt idx="25">
                    <c:v>Aug</c:v>
                  </c:pt>
                  <c:pt idx="26">
                    <c:v>Sep</c:v>
                  </c:pt>
                  <c:pt idx="27">
                    <c:v>Oct</c:v>
                  </c:pt>
                  <c:pt idx="28">
                    <c:v>Nov</c:v>
                  </c:pt>
                  <c:pt idx="29">
                    <c:v>Dec</c:v>
                  </c:pt>
                  <c:pt idx="30">
                    <c:v>Jan</c:v>
                  </c:pt>
                  <c:pt idx="31">
                    <c:v>Feb</c:v>
                  </c:pt>
                  <c:pt idx="32">
                    <c:v>Mar</c:v>
                  </c:pt>
                  <c:pt idx="33">
                    <c:v>Apr</c:v>
                  </c:pt>
                  <c:pt idx="34">
                    <c:v>May</c:v>
                  </c:pt>
                  <c:pt idx="35">
                    <c:v>Jun</c:v>
                  </c:pt>
                  <c:pt idx="36">
                    <c:v>Jul</c:v>
                  </c:pt>
                  <c:pt idx="37">
                    <c:v>Aug</c:v>
                  </c:pt>
                  <c:pt idx="38">
                    <c:v>Sep</c:v>
                  </c:pt>
                  <c:pt idx="39">
                    <c:v>Oct</c:v>
                  </c:pt>
                  <c:pt idx="40">
                    <c:v>Nov</c:v>
                  </c:pt>
                  <c:pt idx="41">
                    <c:v>Dec</c:v>
                  </c:pt>
                  <c:pt idx="42">
                    <c:v>Jan</c:v>
                  </c:pt>
                  <c:pt idx="43">
                    <c:v>Feb</c:v>
                  </c:pt>
                  <c:pt idx="44">
                    <c:v>Mar</c:v>
                  </c:pt>
                  <c:pt idx="45">
                    <c:v>Apr</c:v>
                  </c:pt>
                  <c:pt idx="46">
                    <c:v>May</c:v>
                  </c:pt>
                  <c:pt idx="47">
                    <c:v>Jun</c:v>
                  </c:pt>
                  <c:pt idx="48">
                    <c:v>Jul</c:v>
                  </c:pt>
                  <c:pt idx="49">
                    <c:v>Aug</c:v>
                  </c:pt>
                  <c:pt idx="50">
                    <c:v>Sep</c:v>
                  </c:pt>
                  <c:pt idx="51">
                    <c:v>Oct</c:v>
                  </c:pt>
                  <c:pt idx="52">
                    <c:v>Nov</c:v>
                  </c:pt>
                  <c:pt idx="53">
                    <c:v>Dec</c:v>
                  </c:pt>
                  <c:pt idx="54">
                    <c:v>Jan</c:v>
                  </c:pt>
                  <c:pt idx="55">
                    <c:v>Feb</c:v>
                  </c:pt>
                  <c:pt idx="56">
                    <c:v>Mar</c:v>
                  </c:pt>
                  <c:pt idx="57">
                    <c:v>Apr</c:v>
                  </c:pt>
                  <c:pt idx="58">
                    <c:v>May</c:v>
                  </c:pt>
                  <c:pt idx="59">
                    <c:v>Jun</c:v>
                  </c:pt>
                  <c:pt idx="60">
                    <c:v>Jul</c:v>
                  </c:pt>
                  <c:pt idx="61">
                    <c:v>Aug</c:v>
                  </c:pt>
                  <c:pt idx="62">
                    <c:v>Sep</c:v>
                  </c:pt>
                  <c:pt idx="63">
                    <c:v>Oct</c:v>
                  </c:pt>
                  <c:pt idx="64">
                    <c:v>Nov</c:v>
                  </c:pt>
                  <c:pt idx="65">
                    <c:v>Dec</c:v>
                  </c:pt>
                  <c:pt idx="66">
                    <c:v>Jan</c:v>
                  </c:pt>
                  <c:pt idx="67">
                    <c:v>Feb</c:v>
                  </c:pt>
                  <c:pt idx="68">
                    <c:v>Mar</c:v>
                  </c:pt>
                  <c:pt idx="69">
                    <c:v>Apr</c:v>
                  </c:pt>
                  <c:pt idx="70">
                    <c:v>May</c:v>
                  </c:pt>
                  <c:pt idx="71">
                    <c:v>Jun</c:v>
                  </c:pt>
                  <c:pt idx="72">
                    <c:v>Jul</c:v>
                  </c:pt>
                  <c:pt idx="73">
                    <c:v>Aug</c:v>
                  </c:pt>
                  <c:pt idx="74">
                    <c:v>Sep</c:v>
                  </c:pt>
                  <c:pt idx="75">
                    <c:v>Oct</c:v>
                  </c:pt>
                  <c:pt idx="76">
                    <c:v>Nov</c:v>
                  </c:pt>
                  <c:pt idx="77">
                    <c:v>Dec</c:v>
                  </c:pt>
                  <c:pt idx="78">
                    <c:v>Jan</c:v>
                  </c:pt>
                  <c:pt idx="79">
                    <c:v>Feb</c:v>
                  </c:pt>
                  <c:pt idx="80">
                    <c:v>Mar</c:v>
                  </c:pt>
                  <c:pt idx="81">
                    <c:v>Apr</c:v>
                  </c:pt>
                  <c:pt idx="82">
                    <c:v>May</c:v>
                  </c:pt>
                  <c:pt idx="83">
                    <c:v>Jun</c:v>
                  </c:pt>
                  <c:pt idx="84">
                    <c:v>Jul</c:v>
                  </c:pt>
                  <c:pt idx="85">
                    <c:v>Aug</c:v>
                  </c:pt>
                  <c:pt idx="86">
                    <c:v>Sep</c:v>
                  </c:pt>
                  <c:pt idx="87">
                    <c:v>Oct</c:v>
                  </c:pt>
                  <c:pt idx="88">
                    <c:v>Nov</c:v>
                  </c:pt>
                  <c:pt idx="89">
                    <c:v>Dec</c:v>
                  </c:pt>
                  <c:pt idx="90">
                    <c:v>Jan</c:v>
                  </c:pt>
                  <c:pt idx="91">
                    <c:v>Feb</c:v>
                  </c:pt>
                  <c:pt idx="92">
                    <c:v>Mar</c:v>
                  </c:pt>
                  <c:pt idx="93">
                    <c:v>Apr</c:v>
                  </c:pt>
                  <c:pt idx="94">
                    <c:v>May</c:v>
                  </c:pt>
                  <c:pt idx="95">
                    <c:v>Jun</c:v>
                  </c:pt>
                  <c:pt idx="96">
                    <c:v>Jul</c:v>
                  </c:pt>
                  <c:pt idx="97">
                    <c:v>Aug</c:v>
                  </c:pt>
                  <c:pt idx="98">
                    <c:v>Sep</c:v>
                  </c:pt>
                  <c:pt idx="99">
                    <c:v>Oct</c:v>
                  </c:pt>
                  <c:pt idx="100">
                    <c:v>Nov</c:v>
                  </c:pt>
                  <c:pt idx="101">
                    <c:v>Dec</c:v>
                  </c:pt>
                  <c:pt idx="102">
                    <c:v>Jan</c:v>
                  </c:pt>
                  <c:pt idx="103">
                    <c:v>Feb</c:v>
                  </c:pt>
                  <c:pt idx="104">
                    <c:v>Mar</c:v>
                  </c:pt>
                  <c:pt idx="105">
                    <c:v>Apr</c:v>
                  </c:pt>
                  <c:pt idx="106">
                    <c:v>May</c:v>
                  </c:pt>
                  <c:pt idx="107">
                    <c:v>Jun</c:v>
                  </c:pt>
                  <c:pt idx="108">
                    <c:v>Jul</c:v>
                  </c:pt>
                  <c:pt idx="109">
                    <c:v>Aug</c:v>
                  </c:pt>
                  <c:pt idx="110">
                    <c:v>Sep</c:v>
                  </c:pt>
                  <c:pt idx="111">
                    <c:v>Oct</c:v>
                  </c:pt>
                  <c:pt idx="112">
                    <c:v>Nov</c:v>
                  </c:pt>
                  <c:pt idx="113">
                    <c:v>Dec</c:v>
                  </c:pt>
                  <c:pt idx="114">
                    <c:v>Jan</c:v>
                  </c:pt>
                  <c:pt idx="115">
                    <c:v>Feb</c:v>
                  </c:pt>
                  <c:pt idx="116">
                    <c:v>Mar</c:v>
                  </c:pt>
                  <c:pt idx="117">
                    <c:v>Apr</c:v>
                  </c:pt>
                  <c:pt idx="118">
                    <c:v>May</c:v>
                  </c:pt>
                  <c:pt idx="119">
                    <c:v>Jun</c:v>
                  </c:pt>
                  <c:pt idx="120">
                    <c:v>Jul</c:v>
                  </c:pt>
                  <c:pt idx="121">
                    <c:v>Aug</c:v>
                  </c:pt>
                  <c:pt idx="122">
                    <c:v>Sep</c:v>
                  </c:pt>
                  <c:pt idx="123">
                    <c:v>Oct</c:v>
                  </c:pt>
                  <c:pt idx="124">
                    <c:v>Nov</c:v>
                  </c:pt>
                  <c:pt idx="125">
                    <c:v>Dec</c:v>
                  </c:pt>
                  <c:pt idx="126">
                    <c:v>Jan</c:v>
                  </c:pt>
                  <c:pt idx="127">
                    <c:v>Feb</c:v>
                  </c:pt>
                  <c:pt idx="128">
                    <c:v>Mar</c:v>
                  </c:pt>
                  <c:pt idx="129">
                    <c:v>Apr</c:v>
                  </c:pt>
                  <c:pt idx="130">
                    <c:v>May</c:v>
                  </c:pt>
                  <c:pt idx="131">
                    <c:v>Jun</c:v>
                  </c:pt>
                  <c:pt idx="132">
                    <c:v>Jul</c:v>
                  </c:pt>
                  <c:pt idx="133">
                    <c:v>Aug</c:v>
                  </c:pt>
                  <c:pt idx="134">
                    <c:v>Sep</c:v>
                  </c:pt>
                  <c:pt idx="135">
                    <c:v>Oct</c:v>
                  </c:pt>
                  <c:pt idx="136">
                    <c:v>Nov</c:v>
                  </c:pt>
                  <c:pt idx="137">
                    <c:v>Dec</c:v>
                  </c:pt>
                  <c:pt idx="138">
                    <c:v>Jan</c:v>
                  </c:pt>
                  <c:pt idx="139">
                    <c:v>Feb</c:v>
                  </c:pt>
                  <c:pt idx="140">
                    <c:v>Mar</c:v>
                  </c:pt>
                  <c:pt idx="141">
                    <c:v>Apr</c:v>
                  </c:pt>
                  <c:pt idx="142">
                    <c:v>May</c:v>
                  </c:pt>
                  <c:pt idx="143">
                    <c:v>Jun</c:v>
                  </c:pt>
                  <c:pt idx="144">
                    <c:v>Jul</c:v>
                  </c:pt>
                  <c:pt idx="145">
                    <c:v>Aug</c:v>
                  </c:pt>
                  <c:pt idx="146">
                    <c:v>Sep</c:v>
                  </c:pt>
                  <c:pt idx="147">
                    <c:v>Oct</c:v>
                  </c:pt>
                  <c:pt idx="148">
                    <c:v>Nov</c:v>
                  </c:pt>
                  <c:pt idx="149">
                    <c:v>Dec</c:v>
                  </c:pt>
                  <c:pt idx="150">
                    <c:v>Jan</c:v>
                  </c:pt>
                  <c:pt idx="151">
                    <c:v>Feb</c:v>
                  </c:pt>
                  <c:pt idx="152">
                    <c:v>Mar</c:v>
                  </c:pt>
                  <c:pt idx="153">
                    <c:v>Apr</c:v>
                  </c:pt>
                  <c:pt idx="154">
                    <c:v>May</c:v>
                  </c:pt>
                  <c:pt idx="155">
                    <c:v>Jun</c:v>
                  </c:pt>
                  <c:pt idx="156">
                    <c:v>Jul</c:v>
                  </c:pt>
                  <c:pt idx="157">
                    <c:v>Aug</c:v>
                  </c:pt>
                  <c:pt idx="158">
                    <c:v>Sep</c:v>
                  </c:pt>
                  <c:pt idx="159">
                    <c:v>Oct</c:v>
                  </c:pt>
                  <c:pt idx="160">
                    <c:v>Nov</c:v>
                  </c:pt>
                  <c:pt idx="161">
                    <c:v>Dec</c:v>
                  </c:pt>
                  <c:pt idx="162">
                    <c:v>Jan</c:v>
                  </c:pt>
                  <c:pt idx="163">
                    <c:v>Feb</c:v>
                  </c:pt>
                  <c:pt idx="164">
                    <c:v>Mar</c:v>
                  </c:pt>
                  <c:pt idx="165">
                    <c:v>Apr</c:v>
                  </c:pt>
                  <c:pt idx="166">
                    <c:v>May</c:v>
                  </c:pt>
                  <c:pt idx="167">
                    <c:v>Jun</c:v>
                  </c:pt>
                </c:lvl>
                <c:lvl>
                  <c:pt idx="0">
                    <c:v>FY2012-13</c:v>
                  </c:pt>
                  <c:pt idx="12">
                    <c:v>FY2013-14</c:v>
                  </c:pt>
                  <c:pt idx="24">
                    <c:v>FY2014-15</c:v>
                  </c:pt>
                  <c:pt idx="36">
                    <c:v>FY2015-16</c:v>
                  </c:pt>
                  <c:pt idx="48">
                    <c:v>FY 2016-17</c:v>
                  </c:pt>
                  <c:pt idx="60">
                    <c:v>FY 2017-18</c:v>
                  </c:pt>
                  <c:pt idx="72">
                    <c:v>FY 2018-19</c:v>
                  </c:pt>
                  <c:pt idx="84">
                    <c:v>FY 2019-20</c:v>
                  </c:pt>
                  <c:pt idx="96">
                    <c:v>FY 2020-21</c:v>
                  </c:pt>
                  <c:pt idx="108">
                    <c:v>FY 2021-22</c:v>
                  </c:pt>
                  <c:pt idx="120">
                    <c:v>FY 2022-23</c:v>
                  </c:pt>
                  <c:pt idx="132">
                    <c:v>FY 2023-24</c:v>
                  </c:pt>
                  <c:pt idx="144">
                    <c:v>FY 2024-25</c:v>
                  </c:pt>
                  <c:pt idx="156">
                    <c:v>FY 2025-26</c:v>
                  </c:pt>
                </c:lvl>
              </c:multiLvlStrCache>
            </c:multiLvlStrRef>
          </c:cat>
          <c:val>
            <c:numRef>
              <c:f>DATA!$E$18:$E$185</c:f>
              <c:numCache>
                <c:formatCode>"$"#,##0.00</c:formatCode>
                <c:ptCount val="168"/>
                <c:pt idx="0">
                  <c:v>6297.5939511400011</c:v>
                </c:pt>
                <c:pt idx="1">
                  <c:v>6310.8186451400006</c:v>
                </c:pt>
                <c:pt idx="2">
                  <c:v>6382.0001412499996</c:v>
                </c:pt>
                <c:pt idx="3">
                  <c:v>6421.1512552499998</c:v>
                </c:pt>
                <c:pt idx="4">
                  <c:v>6439.3059122499999</c:v>
                </c:pt>
                <c:pt idx="5">
                  <c:v>6490.0893582500012</c:v>
                </c:pt>
                <c:pt idx="6">
                  <c:v>6593.8162842499996</c:v>
                </c:pt>
                <c:pt idx="7">
                  <c:v>6732.8054302500004</c:v>
                </c:pt>
                <c:pt idx="8">
                  <c:v>6637.110022249999</c:v>
                </c:pt>
                <c:pt idx="9">
                  <c:v>6717.7196442499999</c:v>
                </c:pt>
                <c:pt idx="10">
                  <c:v>6706.0297082499992</c:v>
                </c:pt>
                <c:pt idx="11">
                  <c:v>6778.020490259999</c:v>
                </c:pt>
                <c:pt idx="12">
                  <c:v>6799.5761932799996</c:v>
                </c:pt>
                <c:pt idx="13">
                  <c:v>6805.1813342999985</c:v>
                </c:pt>
                <c:pt idx="14">
                  <c:v>6836.3563971999993</c:v>
                </c:pt>
                <c:pt idx="15">
                  <c:v>6860.4717782199987</c:v>
                </c:pt>
                <c:pt idx="16">
                  <c:v>6911.6007012400005</c:v>
                </c:pt>
                <c:pt idx="17">
                  <c:v>6928.9185682400002</c:v>
                </c:pt>
                <c:pt idx="18">
                  <c:v>6991.1653472599992</c:v>
                </c:pt>
                <c:pt idx="19">
                  <c:v>6835.8980072800005</c:v>
                </c:pt>
                <c:pt idx="20">
                  <c:v>6961.483444290001</c:v>
                </c:pt>
                <c:pt idx="21">
                  <c:v>6914.9162213100008</c:v>
                </c:pt>
                <c:pt idx="22">
                  <c:v>6955.3789803300006</c:v>
                </c:pt>
                <c:pt idx="23">
                  <c:v>7033.2249233300008</c:v>
                </c:pt>
                <c:pt idx="24">
                  <c:v>7022.3132343300003</c:v>
                </c:pt>
                <c:pt idx="25">
                  <c:v>7055.3308643299997</c:v>
                </c:pt>
                <c:pt idx="26">
                  <c:v>7118.5584523299995</c:v>
                </c:pt>
                <c:pt idx="27">
                  <c:v>7127.2613633299998</c:v>
                </c:pt>
                <c:pt idx="28">
                  <c:v>7104.7838414299995</c:v>
                </c:pt>
                <c:pt idx="29">
                  <c:v>7214.1329434299996</c:v>
                </c:pt>
                <c:pt idx="30">
                  <c:v>7094.0182564299994</c:v>
                </c:pt>
                <c:pt idx="31">
                  <c:v>7273.8691564299988</c:v>
                </c:pt>
                <c:pt idx="32">
                  <c:v>7332.0081794299995</c:v>
                </c:pt>
                <c:pt idx="33">
                  <c:v>7349.4091944299998</c:v>
                </c:pt>
                <c:pt idx="34">
                  <c:v>7405.8744794299992</c:v>
                </c:pt>
                <c:pt idx="35">
                  <c:v>7513.0811176099996</c:v>
                </c:pt>
                <c:pt idx="36">
                  <c:v>7557.5878925999987</c:v>
                </c:pt>
                <c:pt idx="37">
                  <c:v>7581.5278225900001</c:v>
                </c:pt>
                <c:pt idx="38">
                  <c:v>7558.7287355899998</c:v>
                </c:pt>
                <c:pt idx="39">
                  <c:v>7609.1121695599995</c:v>
                </c:pt>
                <c:pt idx="40">
                  <c:v>7648.16476943</c:v>
                </c:pt>
                <c:pt idx="41">
                  <c:v>7619.7072634199994</c:v>
                </c:pt>
                <c:pt idx="42">
                  <c:v>7827.169837389999</c:v>
                </c:pt>
                <c:pt idx="43">
                  <c:v>8064.6743323599994</c:v>
                </c:pt>
                <c:pt idx="44">
                  <c:v>7822.3382403399992</c:v>
                </c:pt>
                <c:pt idx="45">
                  <c:v>7809.6798443099997</c:v>
                </c:pt>
                <c:pt idx="46">
                  <c:v>7833.6051062799997</c:v>
                </c:pt>
                <c:pt idx="47">
                  <c:v>7840.4872241699995</c:v>
                </c:pt>
                <c:pt idx="48">
                  <c:v>7836.8666191499988</c:v>
                </c:pt>
                <c:pt idx="49">
                  <c:v>7876.6148931300004</c:v>
                </c:pt>
                <c:pt idx="50">
                  <c:v>7965.5367201099998</c:v>
                </c:pt>
                <c:pt idx="51">
                  <c:v>8004.9020621100008</c:v>
                </c:pt>
                <c:pt idx="52">
                  <c:v>8044.9478801099995</c:v>
                </c:pt>
                <c:pt idx="53">
                  <c:v>8091.7183271100002</c:v>
                </c:pt>
                <c:pt idx="54">
                  <c:v>8073.7376621099993</c:v>
                </c:pt>
                <c:pt idx="55">
                  <c:v>7951.1113291099991</c:v>
                </c:pt>
                <c:pt idx="56">
                  <c:v>8010.7821041100005</c:v>
                </c:pt>
                <c:pt idx="57">
                  <c:v>8053.0969201099997</c:v>
                </c:pt>
                <c:pt idx="58">
                  <c:v>8106.3869041099997</c:v>
                </c:pt>
                <c:pt idx="59">
                  <c:v>8158.0547592299999</c:v>
                </c:pt>
                <c:pt idx="60">
                  <c:v>8192.0150482299996</c:v>
                </c:pt>
                <c:pt idx="61">
                  <c:v>8210.1809432299997</c:v>
                </c:pt>
                <c:pt idx="62">
                  <c:v>8195.5157552300007</c:v>
                </c:pt>
                <c:pt idx="63">
                  <c:v>8225.4618392299999</c:v>
                </c:pt>
                <c:pt idx="64">
                  <c:v>8307.3149992300005</c:v>
                </c:pt>
                <c:pt idx="65">
                  <c:v>8369.4697212300016</c:v>
                </c:pt>
                <c:pt idx="66">
                  <c:v>8462.8349602300004</c:v>
                </c:pt>
                <c:pt idx="67">
                  <c:v>8412.5110372300005</c:v>
                </c:pt>
                <c:pt idx="68">
                  <c:v>8535.2289842299997</c:v>
                </c:pt>
                <c:pt idx="69">
                  <c:v>8510.1112172300018</c:v>
                </c:pt>
                <c:pt idx="70">
                  <c:v>8673.7190922300015</c:v>
                </c:pt>
                <c:pt idx="71">
                  <c:v>8705.9257560300011</c:v>
                </c:pt>
                <c:pt idx="72">
                  <c:v>8752.9000000000015</c:v>
                </c:pt>
                <c:pt idx="73">
                  <c:v>8808.6</c:v>
                </c:pt>
                <c:pt idx="74">
                  <c:v>8882.7999999999993</c:v>
                </c:pt>
                <c:pt idx="75">
                  <c:v>8917.5</c:v>
                </c:pt>
                <c:pt idx="76">
                  <c:v>8919.9</c:v>
                </c:pt>
                <c:pt idx="77">
                  <c:v>8922.9</c:v>
                </c:pt>
                <c:pt idx="78">
                  <c:v>8912.1999999999989</c:v>
                </c:pt>
                <c:pt idx="79">
                  <c:v>8885.7999999999993</c:v>
                </c:pt>
                <c:pt idx="80">
                  <c:v>9025.3000000000011</c:v>
                </c:pt>
                <c:pt idx="81">
                  <c:v>9365.6999999999989</c:v>
                </c:pt>
                <c:pt idx="82">
                  <c:v>9308.1</c:v>
                </c:pt>
                <c:pt idx="83">
                  <c:v>9402.1</c:v>
                </c:pt>
                <c:pt idx="84">
                  <c:v>9428.6</c:v>
                </c:pt>
                <c:pt idx="85">
                  <c:v>9464.1</c:v>
                </c:pt>
                <c:pt idx="86">
                  <c:v>9560.9</c:v>
                </c:pt>
                <c:pt idx="87">
                  <c:v>9598.1</c:v>
                </c:pt>
                <c:pt idx="88">
                  <c:v>9652.0999999999985</c:v>
                </c:pt>
                <c:pt idx="89">
                  <c:v>9769.4000000000015</c:v>
                </c:pt>
                <c:pt idx="90">
                  <c:v>9845.7999999999993</c:v>
                </c:pt>
                <c:pt idx="91">
                  <c:v>9885.4471503900004</c:v>
                </c:pt>
                <c:pt idx="92">
                  <c:v>9846.1201308</c:v>
                </c:pt>
                <c:pt idx="93">
                  <c:v>9445.779805690001</c:v>
                </c:pt>
                <c:pt idx="94">
                  <c:v>9300.0997295400011</c:v>
                </c:pt>
                <c:pt idx="95">
                  <c:v>9792.9490990399991</c:v>
                </c:pt>
                <c:pt idx="96">
                  <c:v>9731.6004821499992</c:v>
                </c:pt>
                <c:pt idx="97">
                  <c:v>9784.3594311499983</c:v>
                </c:pt>
                <c:pt idx="98">
                  <c:v>9813.6091436799979</c:v>
                </c:pt>
                <c:pt idx="99">
                  <c:v>9865.5081434200019</c:v>
                </c:pt>
                <c:pt idx="100">
                  <c:v>9927.885431480001</c:v>
                </c:pt>
                <c:pt idx="101">
                  <c:v>9985.1125014599984</c:v>
                </c:pt>
                <c:pt idx="102">
                  <c:v>10076.713016959999</c:v>
                </c:pt>
                <c:pt idx="103">
                  <c:v>10642.345338069999</c:v>
                </c:pt>
                <c:pt idx="104">
                  <c:v>10369.217541399999</c:v>
                </c:pt>
                <c:pt idx="105">
                  <c:v>10896.94952584</c:v>
                </c:pt>
                <c:pt idx="106">
                  <c:v>11232.929601989999</c:v>
                </c:pt>
                <c:pt idx="107">
                  <c:v>11089.18023249</c:v>
                </c:pt>
                <c:pt idx="108">
                  <c:v>11218.417219299999</c:v>
                </c:pt>
                <c:pt idx="109">
                  <c:v>11395.84873213</c:v>
                </c:pt>
                <c:pt idx="110">
                  <c:v>11597.393691650001</c:v>
                </c:pt>
                <c:pt idx="111">
                  <c:v>11728.911898460003</c:v>
                </c:pt>
                <c:pt idx="112">
                  <c:v>11891.831773580001</c:v>
                </c:pt>
                <c:pt idx="113">
                  <c:v>12133.212436480002</c:v>
                </c:pt>
                <c:pt idx="114">
                  <c:v>12348.175909180001</c:v>
                </c:pt>
                <c:pt idx="115">
                  <c:v>12093.565765120004</c:v>
                </c:pt>
                <c:pt idx="116">
                  <c:v>12691.100558100001</c:v>
                </c:pt>
                <c:pt idx="117">
                  <c:v>13288.861191110002</c:v>
                </c:pt>
                <c:pt idx="118">
                  <c:v>13427.044565720002</c:v>
                </c:pt>
                <c:pt idx="119">
                  <c:v>13654.415324270001</c:v>
                </c:pt>
                <c:pt idx="120">
                  <c:v>13694.56411438</c:v>
                </c:pt>
                <c:pt idx="121">
                  <c:v>13781.564464990002</c:v>
                </c:pt>
                <c:pt idx="122">
                  <c:v>14012.905807950003</c:v>
                </c:pt>
                <c:pt idx="123">
                  <c:v>14129.743792650002</c:v>
                </c:pt>
                <c:pt idx="124">
                  <c:v>14245.860783410004</c:v>
                </c:pt>
                <c:pt idx="125">
                  <c:v>14281.633172350002</c:v>
                </c:pt>
                <c:pt idx="126">
                  <c:v>14290.326831280003</c:v>
                </c:pt>
                <c:pt idx="127">
                  <c:v>14085.861987200002</c:v>
                </c:pt>
                <c:pt idx="128">
                  <c:v>13937.510001390001</c:v>
                </c:pt>
                <c:pt idx="129">
                  <c:v>13399.919858100002</c:v>
                </c:pt>
                <c:pt idx="130">
                  <c:v>13175.88600249</c:v>
                </c:pt>
                <c:pt idx="131">
                  <c:v>13081.007263720001</c:v>
                </c:pt>
                <c:pt idx="132">
                  <c:v>13079.54216934</c:v>
                </c:pt>
                <c:pt idx="133">
                  <c:v>12996.526116510002</c:v>
                </c:pt>
                <c:pt idx="134">
                  <c:v>12867.234540540001</c:v>
                </c:pt>
                <c:pt idx="135">
                  <c:v>12813.327439410003</c:v>
                </c:pt>
                <c:pt idx="136">
                  <c:v>12688.39325347</c:v>
                </c:pt>
                <c:pt idx="137">
                  <c:v>12659.140127049999</c:v>
                </c:pt>
                <c:pt idx="138">
                  <c:v>12627.939338480001</c:v>
                </c:pt>
                <c:pt idx="139">
                  <c:v>12839.08920751</c:v>
                </c:pt>
                <c:pt idx="140">
                  <c:v>13058.35074829</c:v>
                </c:pt>
                <c:pt idx="141">
                  <c:v>13425.457113320001</c:v>
                </c:pt>
                <c:pt idx="142">
                  <c:v>13573.4880369</c:v>
                </c:pt>
                <c:pt idx="143">
                  <c:v>13707.680632699999</c:v>
                </c:pt>
                <c:pt idx="144">
                  <c:v>13811.247883640001</c:v>
                </c:pt>
                <c:pt idx="145">
                  <c:v>13892.51565008</c:v>
                </c:pt>
                <c:pt idx="146">
                  <c:v>14087.334503650003</c:v>
                </c:pt>
                <c:pt idx="147">
                  <c:v>14145.147073900003</c:v>
                </c:pt>
                <c:pt idx="148">
                  <c:v>14277.654143770003</c:v>
                </c:pt>
                <c:pt idx="149">
                  <c:v>14446.653292219999</c:v>
                </c:pt>
                <c:pt idx="150">
                  <c:v>14556.832226780001</c:v>
                </c:pt>
                <c:pt idx="151">
                  <c:v>14553.224482409998</c:v>
                </c:pt>
                <c:pt idx="152">
                  <c:v>14595.029140369998</c:v>
                </c:pt>
                <c:pt idx="153">
                  <c:v>14601.5950342</c:v>
                </c:pt>
                <c:pt idx="154">
                  <c:v>14766.320848979998</c:v>
                </c:pt>
                <c:pt idx="155">
                  <c:v>14858.417521739999</c:v>
                </c:pt>
                <c:pt idx="156">
                  <c:v>14812.01783766</c:v>
                </c:pt>
                <c:pt idx="157">
                  <c:v>14858.12851043</c:v>
                </c:pt>
                <c:pt idx="158">
                  <c:v>14987.057344690002</c:v>
                </c:pt>
                <c:pt idx="159">
                  <c:v>15076.83263246</c:v>
                </c:pt>
                <c:pt idx="160">
                  <c:v>15066.84048176</c:v>
                </c:pt>
                <c:pt idx="161">
                  <c:v>15121.58872462</c:v>
                </c:pt>
                <c:pt idx="162">
                  <c:v>15142.083120110001</c:v>
                </c:pt>
                <c:pt idx="163">
                  <c:v>15564.932172730001</c:v>
                </c:pt>
                <c:pt idx="164">
                  <c:v>15387.675872490001</c:v>
                </c:pt>
                <c:pt idx="165">
                  <c:v>15492.35433989</c:v>
                </c:pt>
                <c:pt idx="166">
                  <c:v>15314.24805443</c:v>
                </c:pt>
                <c:pt idx="167">
                  <c:v>15432.662557009999</c:v>
                </c:pt>
              </c:numCache>
            </c:numRef>
          </c:val>
          <c:smooth val="0"/>
          <c:extLst>
            <c:ext xmlns:c16="http://schemas.microsoft.com/office/drawing/2014/chart" uri="{C3380CC4-5D6E-409C-BE32-E72D297353CC}">
              <c16:uniqueId val="{00000000-61CB-46CB-83A8-5174147430B6}"/>
            </c:ext>
          </c:extLst>
        </c:ser>
        <c:ser>
          <c:idx val="1"/>
          <c:order val="6"/>
          <c:tx>
            <c:v>zero</c:v>
          </c:tx>
          <c:spPr>
            <a:ln w="28575" cap="rnd">
              <a:solidFill>
                <a:schemeClr val="accent2"/>
              </a:solidFill>
              <a:round/>
            </a:ln>
            <a:effectLst/>
          </c:spPr>
          <c:marker>
            <c:symbol val="none"/>
          </c:marker>
          <c:cat>
            <c:multiLvlStrRef>
              <c:f>DATA!$C$18:$D$185</c:f>
              <c:multiLvlStrCache>
                <c:ptCount val="168"/>
                <c:lvl>
                  <c:pt idx="0">
                    <c:v>Jul</c:v>
                  </c:pt>
                  <c:pt idx="1">
                    <c:v>Aug</c:v>
                  </c:pt>
                  <c:pt idx="2">
                    <c:v>Sep</c:v>
                  </c:pt>
                  <c:pt idx="3">
                    <c:v>Oct</c:v>
                  </c:pt>
                  <c:pt idx="4">
                    <c:v>Nov</c:v>
                  </c:pt>
                  <c:pt idx="5">
                    <c:v>Dec</c:v>
                  </c:pt>
                  <c:pt idx="6">
                    <c:v>Jan</c:v>
                  </c:pt>
                  <c:pt idx="7">
                    <c:v>Feb</c:v>
                  </c:pt>
                  <c:pt idx="8">
                    <c:v>Mar</c:v>
                  </c:pt>
                  <c:pt idx="9">
                    <c:v>Apr</c:v>
                  </c:pt>
                  <c:pt idx="10">
                    <c:v>May</c:v>
                  </c:pt>
                  <c:pt idx="11">
                    <c:v>Jun</c:v>
                  </c:pt>
                  <c:pt idx="12">
                    <c:v>Jul</c:v>
                  </c:pt>
                  <c:pt idx="13">
                    <c:v>Aug</c:v>
                  </c:pt>
                  <c:pt idx="14">
                    <c:v>Sep</c:v>
                  </c:pt>
                  <c:pt idx="15">
                    <c:v>Oct</c:v>
                  </c:pt>
                  <c:pt idx="16">
                    <c:v>Nov</c:v>
                  </c:pt>
                  <c:pt idx="17">
                    <c:v>Dec</c:v>
                  </c:pt>
                  <c:pt idx="18">
                    <c:v>Jan</c:v>
                  </c:pt>
                  <c:pt idx="19">
                    <c:v>Feb</c:v>
                  </c:pt>
                  <c:pt idx="20">
                    <c:v>Mar</c:v>
                  </c:pt>
                  <c:pt idx="21">
                    <c:v>Apr</c:v>
                  </c:pt>
                  <c:pt idx="22">
                    <c:v>May</c:v>
                  </c:pt>
                  <c:pt idx="23">
                    <c:v>Jun</c:v>
                  </c:pt>
                  <c:pt idx="24">
                    <c:v>Jul</c:v>
                  </c:pt>
                  <c:pt idx="25">
                    <c:v>Aug</c:v>
                  </c:pt>
                  <c:pt idx="26">
                    <c:v>Sep</c:v>
                  </c:pt>
                  <c:pt idx="27">
                    <c:v>Oct</c:v>
                  </c:pt>
                  <c:pt idx="28">
                    <c:v>Nov</c:v>
                  </c:pt>
                  <c:pt idx="29">
                    <c:v>Dec</c:v>
                  </c:pt>
                  <c:pt idx="30">
                    <c:v>Jan</c:v>
                  </c:pt>
                  <c:pt idx="31">
                    <c:v>Feb</c:v>
                  </c:pt>
                  <c:pt idx="32">
                    <c:v>Mar</c:v>
                  </c:pt>
                  <c:pt idx="33">
                    <c:v>Apr</c:v>
                  </c:pt>
                  <c:pt idx="34">
                    <c:v>May</c:v>
                  </c:pt>
                  <c:pt idx="35">
                    <c:v>Jun</c:v>
                  </c:pt>
                  <c:pt idx="36">
                    <c:v>Jul</c:v>
                  </c:pt>
                  <c:pt idx="37">
                    <c:v>Aug</c:v>
                  </c:pt>
                  <c:pt idx="38">
                    <c:v>Sep</c:v>
                  </c:pt>
                  <c:pt idx="39">
                    <c:v>Oct</c:v>
                  </c:pt>
                  <c:pt idx="40">
                    <c:v>Nov</c:v>
                  </c:pt>
                  <c:pt idx="41">
                    <c:v>Dec</c:v>
                  </c:pt>
                  <c:pt idx="42">
                    <c:v>Jan</c:v>
                  </c:pt>
                  <c:pt idx="43">
                    <c:v>Feb</c:v>
                  </c:pt>
                  <c:pt idx="44">
                    <c:v>Mar</c:v>
                  </c:pt>
                  <c:pt idx="45">
                    <c:v>Apr</c:v>
                  </c:pt>
                  <c:pt idx="46">
                    <c:v>May</c:v>
                  </c:pt>
                  <c:pt idx="47">
                    <c:v>Jun</c:v>
                  </c:pt>
                  <c:pt idx="48">
                    <c:v>Jul</c:v>
                  </c:pt>
                  <c:pt idx="49">
                    <c:v>Aug</c:v>
                  </c:pt>
                  <c:pt idx="50">
                    <c:v>Sep</c:v>
                  </c:pt>
                  <c:pt idx="51">
                    <c:v>Oct</c:v>
                  </c:pt>
                  <c:pt idx="52">
                    <c:v>Nov</c:v>
                  </c:pt>
                  <c:pt idx="53">
                    <c:v>Dec</c:v>
                  </c:pt>
                  <c:pt idx="54">
                    <c:v>Jan</c:v>
                  </c:pt>
                  <c:pt idx="55">
                    <c:v>Feb</c:v>
                  </c:pt>
                  <c:pt idx="56">
                    <c:v>Mar</c:v>
                  </c:pt>
                  <c:pt idx="57">
                    <c:v>Apr</c:v>
                  </c:pt>
                  <c:pt idx="58">
                    <c:v>May</c:v>
                  </c:pt>
                  <c:pt idx="59">
                    <c:v>Jun</c:v>
                  </c:pt>
                  <c:pt idx="60">
                    <c:v>Jul</c:v>
                  </c:pt>
                  <c:pt idx="61">
                    <c:v>Aug</c:v>
                  </c:pt>
                  <c:pt idx="62">
                    <c:v>Sep</c:v>
                  </c:pt>
                  <c:pt idx="63">
                    <c:v>Oct</c:v>
                  </c:pt>
                  <c:pt idx="64">
                    <c:v>Nov</c:v>
                  </c:pt>
                  <c:pt idx="65">
                    <c:v>Dec</c:v>
                  </c:pt>
                  <c:pt idx="66">
                    <c:v>Jan</c:v>
                  </c:pt>
                  <c:pt idx="67">
                    <c:v>Feb</c:v>
                  </c:pt>
                  <c:pt idx="68">
                    <c:v>Mar</c:v>
                  </c:pt>
                  <c:pt idx="69">
                    <c:v>Apr</c:v>
                  </c:pt>
                  <c:pt idx="70">
                    <c:v>May</c:v>
                  </c:pt>
                  <c:pt idx="71">
                    <c:v>Jun</c:v>
                  </c:pt>
                  <c:pt idx="72">
                    <c:v>Jul</c:v>
                  </c:pt>
                  <c:pt idx="73">
                    <c:v>Aug</c:v>
                  </c:pt>
                  <c:pt idx="74">
                    <c:v>Sep</c:v>
                  </c:pt>
                  <c:pt idx="75">
                    <c:v>Oct</c:v>
                  </c:pt>
                  <c:pt idx="76">
                    <c:v>Nov</c:v>
                  </c:pt>
                  <c:pt idx="77">
                    <c:v>Dec</c:v>
                  </c:pt>
                  <c:pt idx="78">
                    <c:v>Jan</c:v>
                  </c:pt>
                  <c:pt idx="79">
                    <c:v>Feb</c:v>
                  </c:pt>
                  <c:pt idx="80">
                    <c:v>Mar</c:v>
                  </c:pt>
                  <c:pt idx="81">
                    <c:v>Apr</c:v>
                  </c:pt>
                  <c:pt idx="82">
                    <c:v>May</c:v>
                  </c:pt>
                  <c:pt idx="83">
                    <c:v>Jun</c:v>
                  </c:pt>
                  <c:pt idx="84">
                    <c:v>Jul</c:v>
                  </c:pt>
                  <c:pt idx="85">
                    <c:v>Aug</c:v>
                  </c:pt>
                  <c:pt idx="86">
                    <c:v>Sep</c:v>
                  </c:pt>
                  <c:pt idx="87">
                    <c:v>Oct</c:v>
                  </c:pt>
                  <c:pt idx="88">
                    <c:v>Nov</c:v>
                  </c:pt>
                  <c:pt idx="89">
                    <c:v>Dec</c:v>
                  </c:pt>
                  <c:pt idx="90">
                    <c:v>Jan</c:v>
                  </c:pt>
                  <c:pt idx="91">
                    <c:v>Feb</c:v>
                  </c:pt>
                  <c:pt idx="92">
                    <c:v>Mar</c:v>
                  </c:pt>
                  <c:pt idx="93">
                    <c:v>Apr</c:v>
                  </c:pt>
                  <c:pt idx="94">
                    <c:v>May</c:v>
                  </c:pt>
                  <c:pt idx="95">
                    <c:v>Jun</c:v>
                  </c:pt>
                  <c:pt idx="96">
                    <c:v>Jul</c:v>
                  </c:pt>
                  <c:pt idx="97">
                    <c:v>Aug</c:v>
                  </c:pt>
                  <c:pt idx="98">
                    <c:v>Sep</c:v>
                  </c:pt>
                  <c:pt idx="99">
                    <c:v>Oct</c:v>
                  </c:pt>
                  <c:pt idx="100">
                    <c:v>Nov</c:v>
                  </c:pt>
                  <c:pt idx="101">
                    <c:v>Dec</c:v>
                  </c:pt>
                  <c:pt idx="102">
                    <c:v>Jan</c:v>
                  </c:pt>
                  <c:pt idx="103">
                    <c:v>Feb</c:v>
                  </c:pt>
                  <c:pt idx="104">
                    <c:v>Mar</c:v>
                  </c:pt>
                  <c:pt idx="105">
                    <c:v>Apr</c:v>
                  </c:pt>
                  <c:pt idx="106">
                    <c:v>May</c:v>
                  </c:pt>
                  <c:pt idx="107">
                    <c:v>Jun</c:v>
                  </c:pt>
                  <c:pt idx="108">
                    <c:v>Jul</c:v>
                  </c:pt>
                  <c:pt idx="109">
                    <c:v>Aug</c:v>
                  </c:pt>
                  <c:pt idx="110">
                    <c:v>Sep</c:v>
                  </c:pt>
                  <c:pt idx="111">
                    <c:v>Oct</c:v>
                  </c:pt>
                  <c:pt idx="112">
                    <c:v>Nov</c:v>
                  </c:pt>
                  <c:pt idx="113">
                    <c:v>Dec</c:v>
                  </c:pt>
                  <c:pt idx="114">
                    <c:v>Jan</c:v>
                  </c:pt>
                  <c:pt idx="115">
                    <c:v>Feb</c:v>
                  </c:pt>
                  <c:pt idx="116">
                    <c:v>Mar</c:v>
                  </c:pt>
                  <c:pt idx="117">
                    <c:v>Apr</c:v>
                  </c:pt>
                  <c:pt idx="118">
                    <c:v>May</c:v>
                  </c:pt>
                  <c:pt idx="119">
                    <c:v>Jun</c:v>
                  </c:pt>
                  <c:pt idx="120">
                    <c:v>Jul</c:v>
                  </c:pt>
                  <c:pt idx="121">
                    <c:v>Aug</c:v>
                  </c:pt>
                  <c:pt idx="122">
                    <c:v>Sep</c:v>
                  </c:pt>
                  <c:pt idx="123">
                    <c:v>Oct</c:v>
                  </c:pt>
                  <c:pt idx="124">
                    <c:v>Nov</c:v>
                  </c:pt>
                  <c:pt idx="125">
                    <c:v>Dec</c:v>
                  </c:pt>
                  <c:pt idx="126">
                    <c:v>Jan</c:v>
                  </c:pt>
                  <c:pt idx="127">
                    <c:v>Feb</c:v>
                  </c:pt>
                  <c:pt idx="128">
                    <c:v>Mar</c:v>
                  </c:pt>
                  <c:pt idx="129">
                    <c:v>Apr</c:v>
                  </c:pt>
                  <c:pt idx="130">
                    <c:v>May</c:v>
                  </c:pt>
                  <c:pt idx="131">
                    <c:v>Jun</c:v>
                  </c:pt>
                  <c:pt idx="132">
                    <c:v>Jul</c:v>
                  </c:pt>
                  <c:pt idx="133">
                    <c:v>Aug</c:v>
                  </c:pt>
                  <c:pt idx="134">
                    <c:v>Sep</c:v>
                  </c:pt>
                  <c:pt idx="135">
                    <c:v>Oct</c:v>
                  </c:pt>
                  <c:pt idx="136">
                    <c:v>Nov</c:v>
                  </c:pt>
                  <c:pt idx="137">
                    <c:v>Dec</c:v>
                  </c:pt>
                  <c:pt idx="138">
                    <c:v>Jan</c:v>
                  </c:pt>
                  <c:pt idx="139">
                    <c:v>Feb</c:v>
                  </c:pt>
                  <c:pt idx="140">
                    <c:v>Mar</c:v>
                  </c:pt>
                  <c:pt idx="141">
                    <c:v>Apr</c:v>
                  </c:pt>
                  <c:pt idx="142">
                    <c:v>May</c:v>
                  </c:pt>
                  <c:pt idx="143">
                    <c:v>Jun</c:v>
                  </c:pt>
                  <c:pt idx="144">
                    <c:v>Jul</c:v>
                  </c:pt>
                  <c:pt idx="145">
                    <c:v>Aug</c:v>
                  </c:pt>
                  <c:pt idx="146">
                    <c:v>Sep</c:v>
                  </c:pt>
                  <c:pt idx="147">
                    <c:v>Oct</c:v>
                  </c:pt>
                  <c:pt idx="148">
                    <c:v>Nov</c:v>
                  </c:pt>
                  <c:pt idx="149">
                    <c:v>Dec</c:v>
                  </c:pt>
                  <c:pt idx="150">
                    <c:v>Jan</c:v>
                  </c:pt>
                  <c:pt idx="151">
                    <c:v>Feb</c:v>
                  </c:pt>
                  <c:pt idx="152">
                    <c:v>Mar</c:v>
                  </c:pt>
                  <c:pt idx="153">
                    <c:v>Apr</c:v>
                  </c:pt>
                  <c:pt idx="154">
                    <c:v>May</c:v>
                  </c:pt>
                  <c:pt idx="155">
                    <c:v>Jun</c:v>
                  </c:pt>
                  <c:pt idx="156">
                    <c:v>Jul</c:v>
                  </c:pt>
                  <c:pt idx="157">
                    <c:v>Aug</c:v>
                  </c:pt>
                  <c:pt idx="158">
                    <c:v>Sep</c:v>
                  </c:pt>
                  <c:pt idx="159">
                    <c:v>Oct</c:v>
                  </c:pt>
                  <c:pt idx="160">
                    <c:v>Nov</c:v>
                  </c:pt>
                  <c:pt idx="161">
                    <c:v>Dec</c:v>
                  </c:pt>
                  <c:pt idx="162">
                    <c:v>Jan</c:v>
                  </c:pt>
                  <c:pt idx="163">
                    <c:v>Feb</c:v>
                  </c:pt>
                  <c:pt idx="164">
                    <c:v>Mar</c:v>
                  </c:pt>
                  <c:pt idx="165">
                    <c:v>Apr</c:v>
                  </c:pt>
                  <c:pt idx="166">
                    <c:v>May</c:v>
                  </c:pt>
                  <c:pt idx="167">
                    <c:v>Jun</c:v>
                  </c:pt>
                </c:lvl>
                <c:lvl>
                  <c:pt idx="0">
                    <c:v>FY2012-13</c:v>
                  </c:pt>
                  <c:pt idx="12">
                    <c:v>FY2013-14</c:v>
                  </c:pt>
                  <c:pt idx="24">
                    <c:v>FY2014-15</c:v>
                  </c:pt>
                  <c:pt idx="36">
                    <c:v>FY2015-16</c:v>
                  </c:pt>
                  <c:pt idx="48">
                    <c:v>FY 2016-17</c:v>
                  </c:pt>
                  <c:pt idx="60">
                    <c:v>FY 2017-18</c:v>
                  </c:pt>
                  <c:pt idx="72">
                    <c:v>FY 2018-19</c:v>
                  </c:pt>
                  <c:pt idx="84">
                    <c:v>FY 2019-20</c:v>
                  </c:pt>
                  <c:pt idx="96">
                    <c:v>FY 2020-21</c:v>
                  </c:pt>
                  <c:pt idx="108">
                    <c:v>FY 2021-22</c:v>
                  </c:pt>
                  <c:pt idx="120">
                    <c:v>FY 2022-23</c:v>
                  </c:pt>
                  <c:pt idx="132">
                    <c:v>FY 2023-24</c:v>
                  </c:pt>
                  <c:pt idx="144">
                    <c:v>FY 2024-25</c:v>
                  </c:pt>
                  <c:pt idx="156">
                    <c:v>FY 2025-26</c:v>
                  </c:pt>
                </c:lvl>
              </c:multiLvlStrCache>
            </c:multiLvlStrRef>
          </c:cat>
          <c:val>
            <c:numRef>
              <c:f>DATA!$AE$19:$AE$185</c:f>
              <c:numCache>
                <c:formatCode>General</c:formatCode>
                <c:ptCount val="167"/>
                <c:pt idx="119">
                  <c:v>-699.32100000000003</c:v>
                </c:pt>
                <c:pt idx="131">
                  <c:v>-796.20600000000002</c:v>
                </c:pt>
                <c:pt idx="143">
                  <c:v>-1002.21</c:v>
                </c:pt>
              </c:numCache>
            </c:numRef>
          </c:val>
          <c:smooth val="0"/>
          <c:extLst>
            <c:ext xmlns:c16="http://schemas.microsoft.com/office/drawing/2014/chart" uri="{C3380CC4-5D6E-409C-BE32-E72D297353CC}">
              <c16:uniqueId val="{00000002-61CB-46CB-83A8-5174147430B6}"/>
            </c:ext>
          </c:extLst>
        </c:ser>
        <c:ser>
          <c:idx val="5"/>
          <c:order val="7"/>
          <c:tx>
            <c:v>Pre-Pandemic (FY13 - FY19) Trend</c:v>
          </c:tx>
          <c:spPr>
            <a:ln w="28575" cap="rnd">
              <a:solidFill>
                <a:srgbClr val="BFBFBF"/>
              </a:solidFill>
              <a:prstDash val="sysDash"/>
              <a:round/>
            </a:ln>
            <a:effectLst/>
          </c:spPr>
          <c:marker>
            <c:symbol val="none"/>
          </c:marker>
          <c:cat>
            <c:multiLvlStrRef>
              <c:f>DATA!$C$18:$D$185</c:f>
              <c:multiLvlStrCache>
                <c:ptCount val="168"/>
                <c:lvl>
                  <c:pt idx="0">
                    <c:v>Jul</c:v>
                  </c:pt>
                  <c:pt idx="1">
                    <c:v>Aug</c:v>
                  </c:pt>
                  <c:pt idx="2">
                    <c:v>Sep</c:v>
                  </c:pt>
                  <c:pt idx="3">
                    <c:v>Oct</c:v>
                  </c:pt>
                  <c:pt idx="4">
                    <c:v>Nov</c:v>
                  </c:pt>
                  <c:pt idx="5">
                    <c:v>Dec</c:v>
                  </c:pt>
                  <c:pt idx="6">
                    <c:v>Jan</c:v>
                  </c:pt>
                  <c:pt idx="7">
                    <c:v>Feb</c:v>
                  </c:pt>
                  <c:pt idx="8">
                    <c:v>Mar</c:v>
                  </c:pt>
                  <c:pt idx="9">
                    <c:v>Apr</c:v>
                  </c:pt>
                  <c:pt idx="10">
                    <c:v>May</c:v>
                  </c:pt>
                  <c:pt idx="11">
                    <c:v>Jun</c:v>
                  </c:pt>
                  <c:pt idx="12">
                    <c:v>Jul</c:v>
                  </c:pt>
                  <c:pt idx="13">
                    <c:v>Aug</c:v>
                  </c:pt>
                  <c:pt idx="14">
                    <c:v>Sep</c:v>
                  </c:pt>
                  <c:pt idx="15">
                    <c:v>Oct</c:v>
                  </c:pt>
                  <c:pt idx="16">
                    <c:v>Nov</c:v>
                  </c:pt>
                  <c:pt idx="17">
                    <c:v>Dec</c:v>
                  </c:pt>
                  <c:pt idx="18">
                    <c:v>Jan</c:v>
                  </c:pt>
                  <c:pt idx="19">
                    <c:v>Feb</c:v>
                  </c:pt>
                  <c:pt idx="20">
                    <c:v>Mar</c:v>
                  </c:pt>
                  <c:pt idx="21">
                    <c:v>Apr</c:v>
                  </c:pt>
                  <c:pt idx="22">
                    <c:v>May</c:v>
                  </c:pt>
                  <c:pt idx="23">
                    <c:v>Jun</c:v>
                  </c:pt>
                  <c:pt idx="24">
                    <c:v>Jul</c:v>
                  </c:pt>
                  <c:pt idx="25">
                    <c:v>Aug</c:v>
                  </c:pt>
                  <c:pt idx="26">
                    <c:v>Sep</c:v>
                  </c:pt>
                  <c:pt idx="27">
                    <c:v>Oct</c:v>
                  </c:pt>
                  <c:pt idx="28">
                    <c:v>Nov</c:v>
                  </c:pt>
                  <c:pt idx="29">
                    <c:v>Dec</c:v>
                  </c:pt>
                  <c:pt idx="30">
                    <c:v>Jan</c:v>
                  </c:pt>
                  <c:pt idx="31">
                    <c:v>Feb</c:v>
                  </c:pt>
                  <c:pt idx="32">
                    <c:v>Mar</c:v>
                  </c:pt>
                  <c:pt idx="33">
                    <c:v>Apr</c:v>
                  </c:pt>
                  <c:pt idx="34">
                    <c:v>May</c:v>
                  </c:pt>
                  <c:pt idx="35">
                    <c:v>Jun</c:v>
                  </c:pt>
                  <c:pt idx="36">
                    <c:v>Jul</c:v>
                  </c:pt>
                  <c:pt idx="37">
                    <c:v>Aug</c:v>
                  </c:pt>
                  <c:pt idx="38">
                    <c:v>Sep</c:v>
                  </c:pt>
                  <c:pt idx="39">
                    <c:v>Oct</c:v>
                  </c:pt>
                  <c:pt idx="40">
                    <c:v>Nov</c:v>
                  </c:pt>
                  <c:pt idx="41">
                    <c:v>Dec</c:v>
                  </c:pt>
                  <c:pt idx="42">
                    <c:v>Jan</c:v>
                  </c:pt>
                  <c:pt idx="43">
                    <c:v>Feb</c:v>
                  </c:pt>
                  <c:pt idx="44">
                    <c:v>Mar</c:v>
                  </c:pt>
                  <c:pt idx="45">
                    <c:v>Apr</c:v>
                  </c:pt>
                  <c:pt idx="46">
                    <c:v>May</c:v>
                  </c:pt>
                  <c:pt idx="47">
                    <c:v>Jun</c:v>
                  </c:pt>
                  <c:pt idx="48">
                    <c:v>Jul</c:v>
                  </c:pt>
                  <c:pt idx="49">
                    <c:v>Aug</c:v>
                  </c:pt>
                  <c:pt idx="50">
                    <c:v>Sep</c:v>
                  </c:pt>
                  <c:pt idx="51">
                    <c:v>Oct</c:v>
                  </c:pt>
                  <c:pt idx="52">
                    <c:v>Nov</c:v>
                  </c:pt>
                  <c:pt idx="53">
                    <c:v>Dec</c:v>
                  </c:pt>
                  <c:pt idx="54">
                    <c:v>Jan</c:v>
                  </c:pt>
                  <c:pt idx="55">
                    <c:v>Feb</c:v>
                  </c:pt>
                  <c:pt idx="56">
                    <c:v>Mar</c:v>
                  </c:pt>
                  <c:pt idx="57">
                    <c:v>Apr</c:v>
                  </c:pt>
                  <c:pt idx="58">
                    <c:v>May</c:v>
                  </c:pt>
                  <c:pt idx="59">
                    <c:v>Jun</c:v>
                  </c:pt>
                  <c:pt idx="60">
                    <c:v>Jul</c:v>
                  </c:pt>
                  <c:pt idx="61">
                    <c:v>Aug</c:v>
                  </c:pt>
                  <c:pt idx="62">
                    <c:v>Sep</c:v>
                  </c:pt>
                  <c:pt idx="63">
                    <c:v>Oct</c:v>
                  </c:pt>
                  <c:pt idx="64">
                    <c:v>Nov</c:v>
                  </c:pt>
                  <c:pt idx="65">
                    <c:v>Dec</c:v>
                  </c:pt>
                  <c:pt idx="66">
                    <c:v>Jan</c:v>
                  </c:pt>
                  <c:pt idx="67">
                    <c:v>Feb</c:v>
                  </c:pt>
                  <c:pt idx="68">
                    <c:v>Mar</c:v>
                  </c:pt>
                  <c:pt idx="69">
                    <c:v>Apr</c:v>
                  </c:pt>
                  <c:pt idx="70">
                    <c:v>May</c:v>
                  </c:pt>
                  <c:pt idx="71">
                    <c:v>Jun</c:v>
                  </c:pt>
                  <c:pt idx="72">
                    <c:v>Jul</c:v>
                  </c:pt>
                  <c:pt idx="73">
                    <c:v>Aug</c:v>
                  </c:pt>
                  <c:pt idx="74">
                    <c:v>Sep</c:v>
                  </c:pt>
                  <c:pt idx="75">
                    <c:v>Oct</c:v>
                  </c:pt>
                  <c:pt idx="76">
                    <c:v>Nov</c:v>
                  </c:pt>
                  <c:pt idx="77">
                    <c:v>Dec</c:v>
                  </c:pt>
                  <c:pt idx="78">
                    <c:v>Jan</c:v>
                  </c:pt>
                  <c:pt idx="79">
                    <c:v>Feb</c:v>
                  </c:pt>
                  <c:pt idx="80">
                    <c:v>Mar</c:v>
                  </c:pt>
                  <c:pt idx="81">
                    <c:v>Apr</c:v>
                  </c:pt>
                  <c:pt idx="82">
                    <c:v>May</c:v>
                  </c:pt>
                  <c:pt idx="83">
                    <c:v>Jun</c:v>
                  </c:pt>
                  <c:pt idx="84">
                    <c:v>Jul</c:v>
                  </c:pt>
                  <c:pt idx="85">
                    <c:v>Aug</c:v>
                  </c:pt>
                  <c:pt idx="86">
                    <c:v>Sep</c:v>
                  </c:pt>
                  <c:pt idx="87">
                    <c:v>Oct</c:v>
                  </c:pt>
                  <c:pt idx="88">
                    <c:v>Nov</c:v>
                  </c:pt>
                  <c:pt idx="89">
                    <c:v>Dec</c:v>
                  </c:pt>
                  <c:pt idx="90">
                    <c:v>Jan</c:v>
                  </c:pt>
                  <c:pt idx="91">
                    <c:v>Feb</c:v>
                  </c:pt>
                  <c:pt idx="92">
                    <c:v>Mar</c:v>
                  </c:pt>
                  <c:pt idx="93">
                    <c:v>Apr</c:v>
                  </c:pt>
                  <c:pt idx="94">
                    <c:v>May</c:v>
                  </c:pt>
                  <c:pt idx="95">
                    <c:v>Jun</c:v>
                  </c:pt>
                  <c:pt idx="96">
                    <c:v>Jul</c:v>
                  </c:pt>
                  <c:pt idx="97">
                    <c:v>Aug</c:v>
                  </c:pt>
                  <c:pt idx="98">
                    <c:v>Sep</c:v>
                  </c:pt>
                  <c:pt idx="99">
                    <c:v>Oct</c:v>
                  </c:pt>
                  <c:pt idx="100">
                    <c:v>Nov</c:v>
                  </c:pt>
                  <c:pt idx="101">
                    <c:v>Dec</c:v>
                  </c:pt>
                  <c:pt idx="102">
                    <c:v>Jan</c:v>
                  </c:pt>
                  <c:pt idx="103">
                    <c:v>Feb</c:v>
                  </c:pt>
                  <c:pt idx="104">
                    <c:v>Mar</c:v>
                  </c:pt>
                  <c:pt idx="105">
                    <c:v>Apr</c:v>
                  </c:pt>
                  <c:pt idx="106">
                    <c:v>May</c:v>
                  </c:pt>
                  <c:pt idx="107">
                    <c:v>Jun</c:v>
                  </c:pt>
                  <c:pt idx="108">
                    <c:v>Jul</c:v>
                  </c:pt>
                  <c:pt idx="109">
                    <c:v>Aug</c:v>
                  </c:pt>
                  <c:pt idx="110">
                    <c:v>Sep</c:v>
                  </c:pt>
                  <c:pt idx="111">
                    <c:v>Oct</c:v>
                  </c:pt>
                  <c:pt idx="112">
                    <c:v>Nov</c:v>
                  </c:pt>
                  <c:pt idx="113">
                    <c:v>Dec</c:v>
                  </c:pt>
                  <c:pt idx="114">
                    <c:v>Jan</c:v>
                  </c:pt>
                  <c:pt idx="115">
                    <c:v>Feb</c:v>
                  </c:pt>
                  <c:pt idx="116">
                    <c:v>Mar</c:v>
                  </c:pt>
                  <c:pt idx="117">
                    <c:v>Apr</c:v>
                  </c:pt>
                  <c:pt idx="118">
                    <c:v>May</c:v>
                  </c:pt>
                  <c:pt idx="119">
                    <c:v>Jun</c:v>
                  </c:pt>
                  <c:pt idx="120">
                    <c:v>Jul</c:v>
                  </c:pt>
                  <c:pt idx="121">
                    <c:v>Aug</c:v>
                  </c:pt>
                  <c:pt idx="122">
                    <c:v>Sep</c:v>
                  </c:pt>
                  <c:pt idx="123">
                    <c:v>Oct</c:v>
                  </c:pt>
                  <c:pt idx="124">
                    <c:v>Nov</c:v>
                  </c:pt>
                  <c:pt idx="125">
                    <c:v>Dec</c:v>
                  </c:pt>
                  <c:pt idx="126">
                    <c:v>Jan</c:v>
                  </c:pt>
                  <c:pt idx="127">
                    <c:v>Feb</c:v>
                  </c:pt>
                  <c:pt idx="128">
                    <c:v>Mar</c:v>
                  </c:pt>
                  <c:pt idx="129">
                    <c:v>Apr</c:v>
                  </c:pt>
                  <c:pt idx="130">
                    <c:v>May</c:v>
                  </c:pt>
                  <c:pt idx="131">
                    <c:v>Jun</c:v>
                  </c:pt>
                  <c:pt idx="132">
                    <c:v>Jul</c:v>
                  </c:pt>
                  <c:pt idx="133">
                    <c:v>Aug</c:v>
                  </c:pt>
                  <c:pt idx="134">
                    <c:v>Sep</c:v>
                  </c:pt>
                  <c:pt idx="135">
                    <c:v>Oct</c:v>
                  </c:pt>
                  <c:pt idx="136">
                    <c:v>Nov</c:v>
                  </c:pt>
                  <c:pt idx="137">
                    <c:v>Dec</c:v>
                  </c:pt>
                  <c:pt idx="138">
                    <c:v>Jan</c:v>
                  </c:pt>
                  <c:pt idx="139">
                    <c:v>Feb</c:v>
                  </c:pt>
                  <c:pt idx="140">
                    <c:v>Mar</c:v>
                  </c:pt>
                  <c:pt idx="141">
                    <c:v>Apr</c:v>
                  </c:pt>
                  <c:pt idx="142">
                    <c:v>May</c:v>
                  </c:pt>
                  <c:pt idx="143">
                    <c:v>Jun</c:v>
                  </c:pt>
                  <c:pt idx="144">
                    <c:v>Jul</c:v>
                  </c:pt>
                  <c:pt idx="145">
                    <c:v>Aug</c:v>
                  </c:pt>
                  <c:pt idx="146">
                    <c:v>Sep</c:v>
                  </c:pt>
                  <c:pt idx="147">
                    <c:v>Oct</c:v>
                  </c:pt>
                  <c:pt idx="148">
                    <c:v>Nov</c:v>
                  </c:pt>
                  <c:pt idx="149">
                    <c:v>Dec</c:v>
                  </c:pt>
                  <c:pt idx="150">
                    <c:v>Jan</c:v>
                  </c:pt>
                  <c:pt idx="151">
                    <c:v>Feb</c:v>
                  </c:pt>
                  <c:pt idx="152">
                    <c:v>Mar</c:v>
                  </c:pt>
                  <c:pt idx="153">
                    <c:v>Apr</c:v>
                  </c:pt>
                  <c:pt idx="154">
                    <c:v>May</c:v>
                  </c:pt>
                  <c:pt idx="155">
                    <c:v>Jun</c:v>
                  </c:pt>
                  <c:pt idx="156">
                    <c:v>Jul</c:v>
                  </c:pt>
                  <c:pt idx="157">
                    <c:v>Aug</c:v>
                  </c:pt>
                  <c:pt idx="158">
                    <c:v>Sep</c:v>
                  </c:pt>
                  <c:pt idx="159">
                    <c:v>Oct</c:v>
                  </c:pt>
                  <c:pt idx="160">
                    <c:v>Nov</c:v>
                  </c:pt>
                  <c:pt idx="161">
                    <c:v>Dec</c:v>
                  </c:pt>
                  <c:pt idx="162">
                    <c:v>Jan</c:v>
                  </c:pt>
                  <c:pt idx="163">
                    <c:v>Feb</c:v>
                  </c:pt>
                  <c:pt idx="164">
                    <c:v>Mar</c:v>
                  </c:pt>
                  <c:pt idx="165">
                    <c:v>Apr</c:v>
                  </c:pt>
                  <c:pt idx="166">
                    <c:v>May</c:v>
                  </c:pt>
                  <c:pt idx="167">
                    <c:v>Jun</c:v>
                  </c:pt>
                </c:lvl>
                <c:lvl>
                  <c:pt idx="0">
                    <c:v>FY2012-13</c:v>
                  </c:pt>
                  <c:pt idx="12">
                    <c:v>FY2013-14</c:v>
                  </c:pt>
                  <c:pt idx="24">
                    <c:v>FY2014-15</c:v>
                  </c:pt>
                  <c:pt idx="36">
                    <c:v>FY2015-16</c:v>
                  </c:pt>
                  <c:pt idx="48">
                    <c:v>FY 2016-17</c:v>
                  </c:pt>
                  <c:pt idx="60">
                    <c:v>FY 2017-18</c:v>
                  </c:pt>
                  <c:pt idx="72">
                    <c:v>FY 2018-19</c:v>
                  </c:pt>
                  <c:pt idx="84">
                    <c:v>FY 2019-20</c:v>
                  </c:pt>
                  <c:pt idx="96">
                    <c:v>FY 2020-21</c:v>
                  </c:pt>
                  <c:pt idx="108">
                    <c:v>FY 2021-22</c:v>
                  </c:pt>
                  <c:pt idx="120">
                    <c:v>FY 2022-23</c:v>
                  </c:pt>
                  <c:pt idx="132">
                    <c:v>FY 2023-24</c:v>
                  </c:pt>
                  <c:pt idx="144">
                    <c:v>FY 2024-25</c:v>
                  </c:pt>
                  <c:pt idx="156">
                    <c:v>FY 2025-26</c:v>
                  </c:pt>
                </c:lvl>
              </c:multiLvlStrCache>
            </c:multiLvlStrRef>
          </c:cat>
          <c:val>
            <c:numRef>
              <c:f>DATA!$AD$19:$AD$185</c:f>
              <c:numCache>
                <c:formatCode>General</c:formatCode>
                <c:ptCount val="167"/>
                <c:pt idx="0">
                  <c:v>6336.2082402677534</c:v>
                </c:pt>
                <c:pt idx="1">
                  <c:v>6369.5902633946262</c:v>
                </c:pt>
                <c:pt idx="2">
                  <c:v>6402.9722865214981</c:v>
                </c:pt>
                <c:pt idx="3">
                  <c:v>6436.35430964837</c:v>
                </c:pt>
                <c:pt idx="4">
                  <c:v>6469.7363327752428</c:v>
                </c:pt>
                <c:pt idx="5">
                  <c:v>6503.1183559021156</c:v>
                </c:pt>
                <c:pt idx="6">
                  <c:v>6536.5003790289875</c:v>
                </c:pt>
                <c:pt idx="7">
                  <c:v>6569.8824021558594</c:v>
                </c:pt>
                <c:pt idx="8">
                  <c:v>6603.2644252827322</c:v>
                </c:pt>
                <c:pt idx="9">
                  <c:v>6636.6464484096041</c:v>
                </c:pt>
                <c:pt idx="10">
                  <c:v>6670.028471536476</c:v>
                </c:pt>
                <c:pt idx="11">
                  <c:v>6703.4104946633488</c:v>
                </c:pt>
                <c:pt idx="12">
                  <c:v>6736.7925177902216</c:v>
                </c:pt>
                <c:pt idx="13">
                  <c:v>6770.1745409170935</c:v>
                </c:pt>
                <c:pt idx="14">
                  <c:v>6803.5565640439654</c:v>
                </c:pt>
                <c:pt idx="15">
                  <c:v>6836.9385871708382</c:v>
                </c:pt>
                <c:pt idx="16">
                  <c:v>6870.3206102977101</c:v>
                </c:pt>
                <c:pt idx="17">
                  <c:v>6903.702633424582</c:v>
                </c:pt>
                <c:pt idx="18">
                  <c:v>6937.0846565514548</c:v>
                </c:pt>
                <c:pt idx="19">
                  <c:v>6970.4666796783276</c:v>
                </c:pt>
                <c:pt idx="20">
                  <c:v>7003.8487028051995</c:v>
                </c:pt>
                <c:pt idx="21">
                  <c:v>7037.2307259320714</c:v>
                </c:pt>
                <c:pt idx="22">
                  <c:v>7070.6127490589442</c:v>
                </c:pt>
                <c:pt idx="23">
                  <c:v>7103.9947721858161</c:v>
                </c:pt>
                <c:pt idx="24">
                  <c:v>7137.376795312688</c:v>
                </c:pt>
                <c:pt idx="25">
                  <c:v>7170.7588184395609</c:v>
                </c:pt>
                <c:pt idx="26">
                  <c:v>7204.1408415664337</c:v>
                </c:pt>
                <c:pt idx="27">
                  <c:v>7237.5228646933056</c:v>
                </c:pt>
                <c:pt idx="28">
                  <c:v>7270.9048878201775</c:v>
                </c:pt>
                <c:pt idx="29">
                  <c:v>7304.2869109470503</c:v>
                </c:pt>
                <c:pt idx="30">
                  <c:v>7337.6689340739222</c:v>
                </c:pt>
                <c:pt idx="31">
                  <c:v>7371.050957200795</c:v>
                </c:pt>
                <c:pt idx="32">
                  <c:v>7404.4329803276669</c:v>
                </c:pt>
                <c:pt idx="33">
                  <c:v>7437.8150034545397</c:v>
                </c:pt>
                <c:pt idx="34">
                  <c:v>7471.1970265814116</c:v>
                </c:pt>
                <c:pt idx="35">
                  <c:v>7504.5790497082835</c:v>
                </c:pt>
                <c:pt idx="36">
                  <c:v>7537.9610728351563</c:v>
                </c:pt>
                <c:pt idx="37">
                  <c:v>7571.3430959620282</c:v>
                </c:pt>
                <c:pt idx="38">
                  <c:v>7604.725119088901</c:v>
                </c:pt>
                <c:pt idx="39">
                  <c:v>7638.1071422157729</c:v>
                </c:pt>
                <c:pt idx="40">
                  <c:v>7671.4891653426457</c:v>
                </c:pt>
                <c:pt idx="41">
                  <c:v>7704.8711884695176</c:v>
                </c:pt>
                <c:pt idx="42">
                  <c:v>7738.2532115963895</c:v>
                </c:pt>
                <c:pt idx="43">
                  <c:v>7771.6352347232623</c:v>
                </c:pt>
                <c:pt idx="44">
                  <c:v>7805.0172578501351</c:v>
                </c:pt>
                <c:pt idx="45">
                  <c:v>7838.399280977007</c:v>
                </c:pt>
                <c:pt idx="46">
                  <c:v>7871.7813041038789</c:v>
                </c:pt>
                <c:pt idx="47">
                  <c:v>7905.1633272307517</c:v>
                </c:pt>
                <c:pt idx="48">
                  <c:v>7938.5453503576236</c:v>
                </c:pt>
                <c:pt idx="49">
                  <c:v>7971.9273734844955</c:v>
                </c:pt>
                <c:pt idx="50">
                  <c:v>8005.3093966113684</c:v>
                </c:pt>
                <c:pt idx="51">
                  <c:v>8038.6914197382412</c:v>
                </c:pt>
                <c:pt idx="52">
                  <c:v>8072.0734428651131</c:v>
                </c:pt>
                <c:pt idx="53">
                  <c:v>8105.455465991985</c:v>
                </c:pt>
                <c:pt idx="54">
                  <c:v>8138.8374891188578</c:v>
                </c:pt>
                <c:pt idx="55">
                  <c:v>8172.2195122457297</c:v>
                </c:pt>
                <c:pt idx="56">
                  <c:v>8205.6015353726016</c:v>
                </c:pt>
                <c:pt idx="57">
                  <c:v>8238.9835584994744</c:v>
                </c:pt>
                <c:pt idx="58">
                  <c:v>8272.3655816263472</c:v>
                </c:pt>
                <c:pt idx="59">
                  <c:v>8305.7476047532182</c:v>
                </c:pt>
                <c:pt idx="60">
                  <c:v>8339.129627880091</c:v>
                </c:pt>
                <c:pt idx="61">
                  <c:v>8372.5116510069638</c:v>
                </c:pt>
                <c:pt idx="62">
                  <c:v>8405.8936741338366</c:v>
                </c:pt>
                <c:pt idx="63">
                  <c:v>8439.2756972607076</c:v>
                </c:pt>
                <c:pt idx="64">
                  <c:v>8472.6577203875804</c:v>
                </c:pt>
                <c:pt idx="65">
                  <c:v>8506.0397435144532</c:v>
                </c:pt>
                <c:pt idx="66">
                  <c:v>8539.4217666413242</c:v>
                </c:pt>
                <c:pt idx="67">
                  <c:v>8572.803789768197</c:v>
                </c:pt>
                <c:pt idx="68">
                  <c:v>8606.1858128950698</c:v>
                </c:pt>
                <c:pt idx="69">
                  <c:v>8639.5678360219426</c:v>
                </c:pt>
                <c:pt idx="70">
                  <c:v>8672.9498591488136</c:v>
                </c:pt>
                <c:pt idx="71">
                  <c:v>8706.3318822756864</c:v>
                </c:pt>
                <c:pt idx="72">
                  <c:v>8739.7139054025592</c:v>
                </c:pt>
                <c:pt idx="73">
                  <c:v>8773.0959285294321</c:v>
                </c:pt>
                <c:pt idx="74">
                  <c:v>8806.477951656303</c:v>
                </c:pt>
                <c:pt idx="75">
                  <c:v>8839.8599747831759</c:v>
                </c:pt>
                <c:pt idx="76">
                  <c:v>8873.2419979100487</c:v>
                </c:pt>
                <c:pt idx="77">
                  <c:v>8906.6240210369197</c:v>
                </c:pt>
                <c:pt idx="78">
                  <c:v>8940.0060441637925</c:v>
                </c:pt>
                <c:pt idx="79">
                  <c:v>8973.3880672906653</c:v>
                </c:pt>
                <c:pt idx="80">
                  <c:v>9006.7700904175381</c:v>
                </c:pt>
                <c:pt idx="81">
                  <c:v>9040.1521135444091</c:v>
                </c:pt>
                <c:pt idx="82">
                  <c:v>9073.5341366712819</c:v>
                </c:pt>
                <c:pt idx="83">
                  <c:v>9106.9161597981547</c:v>
                </c:pt>
                <c:pt idx="84">
                  <c:v>9140.2981829250257</c:v>
                </c:pt>
                <c:pt idx="85">
                  <c:v>9173.6802060518985</c:v>
                </c:pt>
                <c:pt idx="86">
                  <c:v>9207.0622291787713</c:v>
                </c:pt>
                <c:pt idx="87">
                  <c:v>9240.4442523056441</c:v>
                </c:pt>
                <c:pt idx="88">
                  <c:v>9273.8262754325151</c:v>
                </c:pt>
                <c:pt idx="89">
                  <c:v>9307.2082985593879</c:v>
                </c:pt>
                <c:pt idx="90">
                  <c:v>9340.5903216862607</c:v>
                </c:pt>
                <c:pt idx="91">
                  <c:v>9373.9723448131317</c:v>
                </c:pt>
                <c:pt idx="92">
                  <c:v>9407.3543679400045</c:v>
                </c:pt>
                <c:pt idx="93">
                  <c:v>9440.7363910668773</c:v>
                </c:pt>
                <c:pt idx="94">
                  <c:v>9474.1184141937501</c:v>
                </c:pt>
                <c:pt idx="95">
                  <c:v>9507.5004373206211</c:v>
                </c:pt>
                <c:pt idx="96">
                  <c:v>9540.8824604474939</c:v>
                </c:pt>
                <c:pt idx="97">
                  <c:v>9574.2644835743667</c:v>
                </c:pt>
                <c:pt idx="98">
                  <c:v>9607.6465067012396</c:v>
                </c:pt>
                <c:pt idx="99">
                  <c:v>9641.0285298281105</c:v>
                </c:pt>
                <c:pt idx="100">
                  <c:v>9674.4105529549834</c:v>
                </c:pt>
                <c:pt idx="101">
                  <c:v>9707.7925760818562</c:v>
                </c:pt>
                <c:pt idx="102">
                  <c:v>9741.1745992087272</c:v>
                </c:pt>
                <c:pt idx="103">
                  <c:v>9774.5566223356</c:v>
                </c:pt>
                <c:pt idx="104">
                  <c:v>9807.9386454624728</c:v>
                </c:pt>
                <c:pt idx="105">
                  <c:v>9841.3206685893456</c:v>
                </c:pt>
                <c:pt idx="106">
                  <c:v>9874.7026917162166</c:v>
                </c:pt>
                <c:pt idx="107">
                  <c:v>9908.0847148430894</c:v>
                </c:pt>
                <c:pt idx="108">
                  <c:v>9941.4667379699622</c:v>
                </c:pt>
                <c:pt idx="109">
                  <c:v>9974.8487610968332</c:v>
                </c:pt>
                <c:pt idx="110">
                  <c:v>10008.230784223706</c:v>
                </c:pt>
                <c:pt idx="111">
                  <c:v>10041.612807350579</c:v>
                </c:pt>
                <c:pt idx="112">
                  <c:v>10074.994830477452</c:v>
                </c:pt>
                <c:pt idx="113">
                  <c:v>10108.376853604323</c:v>
                </c:pt>
                <c:pt idx="114">
                  <c:v>10141.758876731195</c:v>
                </c:pt>
                <c:pt idx="115">
                  <c:v>10175.140899858068</c:v>
                </c:pt>
                <c:pt idx="116">
                  <c:v>10208.522922984939</c:v>
                </c:pt>
                <c:pt idx="117">
                  <c:v>10241.904946111812</c:v>
                </c:pt>
                <c:pt idx="118">
                  <c:v>10275.286969238685</c:v>
                </c:pt>
                <c:pt idx="119">
                  <c:v>10308.668992365558</c:v>
                </c:pt>
                <c:pt idx="120">
                  <c:v>10342.051015492429</c:v>
                </c:pt>
                <c:pt idx="121">
                  <c:v>10375.433038619301</c:v>
                </c:pt>
                <c:pt idx="122">
                  <c:v>10408.815061746174</c:v>
                </c:pt>
                <c:pt idx="123">
                  <c:v>10442.197084873045</c:v>
                </c:pt>
                <c:pt idx="124">
                  <c:v>10475.579107999918</c:v>
                </c:pt>
                <c:pt idx="125">
                  <c:v>10508.961131126791</c:v>
                </c:pt>
                <c:pt idx="126">
                  <c:v>10542.343154253664</c:v>
                </c:pt>
                <c:pt idx="127">
                  <c:v>10575.725177380535</c:v>
                </c:pt>
                <c:pt idx="128">
                  <c:v>10609.107200507407</c:v>
                </c:pt>
                <c:pt idx="129">
                  <c:v>10642.48922363428</c:v>
                </c:pt>
                <c:pt idx="130">
                  <c:v>10675.871246761151</c:v>
                </c:pt>
                <c:pt idx="131">
                  <c:v>10709.253269888024</c:v>
                </c:pt>
                <c:pt idx="132">
                  <c:v>10742.635293014897</c:v>
                </c:pt>
                <c:pt idx="133">
                  <c:v>10776.01731614177</c:v>
                </c:pt>
                <c:pt idx="134">
                  <c:v>10809.399339268641</c:v>
                </c:pt>
                <c:pt idx="135">
                  <c:v>10842.781362395513</c:v>
                </c:pt>
                <c:pt idx="136">
                  <c:v>10876.163385522386</c:v>
                </c:pt>
                <c:pt idx="137">
                  <c:v>10909.545408649257</c:v>
                </c:pt>
                <c:pt idx="138">
                  <c:v>10942.92743177613</c:v>
                </c:pt>
                <c:pt idx="139">
                  <c:v>10976.309454903003</c:v>
                </c:pt>
                <c:pt idx="140">
                  <c:v>11009.691478029876</c:v>
                </c:pt>
                <c:pt idx="141">
                  <c:v>11043.073501156747</c:v>
                </c:pt>
                <c:pt idx="142">
                  <c:v>11076.45552428362</c:v>
                </c:pt>
                <c:pt idx="143">
                  <c:v>11109.837547410492</c:v>
                </c:pt>
                <c:pt idx="144">
                  <c:v>11143.219570537363</c:v>
                </c:pt>
                <c:pt idx="145">
                  <c:v>11176.601593664236</c:v>
                </c:pt>
                <c:pt idx="146">
                  <c:v>11209.983616791109</c:v>
                </c:pt>
                <c:pt idx="147">
                  <c:v>11243.365639917982</c:v>
                </c:pt>
                <c:pt idx="148">
                  <c:v>11276.747663044855</c:v>
                </c:pt>
                <c:pt idx="149">
                  <c:v>11310.129686171726</c:v>
                </c:pt>
                <c:pt idx="150">
                  <c:v>11343.511709298598</c:v>
                </c:pt>
                <c:pt idx="151">
                  <c:v>11376.893732425469</c:v>
                </c:pt>
                <c:pt idx="152">
                  <c:v>11410.275755552342</c:v>
                </c:pt>
                <c:pt idx="153">
                  <c:v>11443.657778679215</c:v>
                </c:pt>
                <c:pt idx="154">
                  <c:v>11477.039801806088</c:v>
                </c:pt>
                <c:pt idx="155">
                  <c:v>11510.421824932961</c:v>
                </c:pt>
                <c:pt idx="156">
                  <c:v>11543.803848059832</c:v>
                </c:pt>
                <c:pt idx="157">
                  <c:v>11577.185871186704</c:v>
                </c:pt>
                <c:pt idx="158">
                  <c:v>11610.567894313575</c:v>
                </c:pt>
                <c:pt idx="159">
                  <c:v>11643.949917440448</c:v>
                </c:pt>
                <c:pt idx="160">
                  <c:v>11677.331940567321</c:v>
                </c:pt>
                <c:pt idx="161">
                  <c:v>11710.713963694194</c:v>
                </c:pt>
                <c:pt idx="162">
                  <c:v>11744.095986821067</c:v>
                </c:pt>
                <c:pt idx="163">
                  <c:v>11777.478009947938</c:v>
                </c:pt>
                <c:pt idx="164">
                  <c:v>11810.86003307481</c:v>
                </c:pt>
                <c:pt idx="165">
                  <c:v>11844.242056201683</c:v>
                </c:pt>
                <c:pt idx="166">
                  <c:v>11877.624079328554</c:v>
                </c:pt>
              </c:numCache>
            </c:numRef>
          </c:val>
          <c:smooth val="0"/>
          <c:extLst xmlns:c15="http://schemas.microsoft.com/office/drawing/2012/chart">
            <c:ext xmlns:c16="http://schemas.microsoft.com/office/drawing/2014/chart" uri="{C3380CC4-5D6E-409C-BE32-E72D297353CC}">
              <c16:uniqueId val="{00000001-61CB-46CB-83A8-5174147430B6}"/>
            </c:ext>
          </c:extLst>
        </c:ser>
        <c:dLbls>
          <c:showLegendKey val="0"/>
          <c:showVal val="0"/>
          <c:showCatName val="0"/>
          <c:showSerName val="0"/>
          <c:showPercent val="0"/>
          <c:showBubbleSize val="0"/>
        </c:dLbls>
        <c:marker val="1"/>
        <c:smooth val="0"/>
        <c:axId val="236495288"/>
        <c:axId val="236494112"/>
        <c:extLst>
          <c:ext xmlns:c15="http://schemas.microsoft.com/office/drawing/2012/chart" uri="{02D57815-91ED-43cb-92C2-25804820EDAC}">
            <c15:filteredLineSeries>
              <c15:ser>
                <c:idx val="7"/>
                <c:order val="1"/>
                <c:tx>
                  <c:v>Estimate</c:v>
                </c:tx>
                <c:spPr>
                  <a:ln w="28575" cap="rnd">
                    <a:solidFill>
                      <a:schemeClr val="accent5"/>
                    </a:solidFill>
                    <a:prstDash val="sysDash"/>
                    <a:round/>
                  </a:ln>
                  <a:effectLst/>
                </c:spPr>
                <c:marker>
                  <c:symbol val="none"/>
                </c:marker>
                <c:cat>
                  <c:multiLvlStrRef>
                    <c:extLst>
                      <c:ext uri="{02D57815-91ED-43cb-92C2-25804820EDAC}">
                        <c15:formulaRef>
                          <c15:sqref>DATA!$C$18:$D$185</c15:sqref>
                        </c15:formulaRef>
                      </c:ext>
                    </c:extLst>
                    <c:multiLvlStrCache>
                      <c:ptCount val="168"/>
                      <c:lvl>
                        <c:pt idx="0">
                          <c:v>Jul</c:v>
                        </c:pt>
                        <c:pt idx="1">
                          <c:v>Aug</c:v>
                        </c:pt>
                        <c:pt idx="2">
                          <c:v>Sep</c:v>
                        </c:pt>
                        <c:pt idx="3">
                          <c:v>Oct</c:v>
                        </c:pt>
                        <c:pt idx="4">
                          <c:v>Nov</c:v>
                        </c:pt>
                        <c:pt idx="5">
                          <c:v>Dec</c:v>
                        </c:pt>
                        <c:pt idx="6">
                          <c:v>Jan</c:v>
                        </c:pt>
                        <c:pt idx="7">
                          <c:v>Feb</c:v>
                        </c:pt>
                        <c:pt idx="8">
                          <c:v>Mar</c:v>
                        </c:pt>
                        <c:pt idx="9">
                          <c:v>Apr</c:v>
                        </c:pt>
                        <c:pt idx="10">
                          <c:v>May</c:v>
                        </c:pt>
                        <c:pt idx="11">
                          <c:v>Jun</c:v>
                        </c:pt>
                        <c:pt idx="12">
                          <c:v>Jul</c:v>
                        </c:pt>
                        <c:pt idx="13">
                          <c:v>Aug</c:v>
                        </c:pt>
                        <c:pt idx="14">
                          <c:v>Sep</c:v>
                        </c:pt>
                        <c:pt idx="15">
                          <c:v>Oct</c:v>
                        </c:pt>
                        <c:pt idx="16">
                          <c:v>Nov</c:v>
                        </c:pt>
                        <c:pt idx="17">
                          <c:v>Dec</c:v>
                        </c:pt>
                        <c:pt idx="18">
                          <c:v>Jan</c:v>
                        </c:pt>
                        <c:pt idx="19">
                          <c:v>Feb</c:v>
                        </c:pt>
                        <c:pt idx="20">
                          <c:v>Mar</c:v>
                        </c:pt>
                        <c:pt idx="21">
                          <c:v>Apr</c:v>
                        </c:pt>
                        <c:pt idx="22">
                          <c:v>May</c:v>
                        </c:pt>
                        <c:pt idx="23">
                          <c:v>Jun</c:v>
                        </c:pt>
                        <c:pt idx="24">
                          <c:v>Jul</c:v>
                        </c:pt>
                        <c:pt idx="25">
                          <c:v>Aug</c:v>
                        </c:pt>
                        <c:pt idx="26">
                          <c:v>Sep</c:v>
                        </c:pt>
                        <c:pt idx="27">
                          <c:v>Oct</c:v>
                        </c:pt>
                        <c:pt idx="28">
                          <c:v>Nov</c:v>
                        </c:pt>
                        <c:pt idx="29">
                          <c:v>Dec</c:v>
                        </c:pt>
                        <c:pt idx="30">
                          <c:v>Jan</c:v>
                        </c:pt>
                        <c:pt idx="31">
                          <c:v>Feb</c:v>
                        </c:pt>
                        <c:pt idx="32">
                          <c:v>Mar</c:v>
                        </c:pt>
                        <c:pt idx="33">
                          <c:v>Apr</c:v>
                        </c:pt>
                        <c:pt idx="34">
                          <c:v>May</c:v>
                        </c:pt>
                        <c:pt idx="35">
                          <c:v>Jun</c:v>
                        </c:pt>
                        <c:pt idx="36">
                          <c:v>Jul</c:v>
                        </c:pt>
                        <c:pt idx="37">
                          <c:v>Aug</c:v>
                        </c:pt>
                        <c:pt idx="38">
                          <c:v>Sep</c:v>
                        </c:pt>
                        <c:pt idx="39">
                          <c:v>Oct</c:v>
                        </c:pt>
                        <c:pt idx="40">
                          <c:v>Nov</c:v>
                        </c:pt>
                        <c:pt idx="41">
                          <c:v>Dec</c:v>
                        </c:pt>
                        <c:pt idx="42">
                          <c:v>Jan</c:v>
                        </c:pt>
                        <c:pt idx="43">
                          <c:v>Feb</c:v>
                        </c:pt>
                        <c:pt idx="44">
                          <c:v>Mar</c:v>
                        </c:pt>
                        <c:pt idx="45">
                          <c:v>Apr</c:v>
                        </c:pt>
                        <c:pt idx="46">
                          <c:v>May</c:v>
                        </c:pt>
                        <c:pt idx="47">
                          <c:v>Jun</c:v>
                        </c:pt>
                        <c:pt idx="48">
                          <c:v>Jul</c:v>
                        </c:pt>
                        <c:pt idx="49">
                          <c:v>Aug</c:v>
                        </c:pt>
                        <c:pt idx="50">
                          <c:v>Sep</c:v>
                        </c:pt>
                        <c:pt idx="51">
                          <c:v>Oct</c:v>
                        </c:pt>
                        <c:pt idx="52">
                          <c:v>Nov</c:v>
                        </c:pt>
                        <c:pt idx="53">
                          <c:v>Dec</c:v>
                        </c:pt>
                        <c:pt idx="54">
                          <c:v>Jan</c:v>
                        </c:pt>
                        <c:pt idx="55">
                          <c:v>Feb</c:v>
                        </c:pt>
                        <c:pt idx="56">
                          <c:v>Mar</c:v>
                        </c:pt>
                        <c:pt idx="57">
                          <c:v>Apr</c:v>
                        </c:pt>
                        <c:pt idx="58">
                          <c:v>May</c:v>
                        </c:pt>
                        <c:pt idx="59">
                          <c:v>Jun</c:v>
                        </c:pt>
                        <c:pt idx="60">
                          <c:v>Jul</c:v>
                        </c:pt>
                        <c:pt idx="61">
                          <c:v>Aug</c:v>
                        </c:pt>
                        <c:pt idx="62">
                          <c:v>Sep</c:v>
                        </c:pt>
                        <c:pt idx="63">
                          <c:v>Oct</c:v>
                        </c:pt>
                        <c:pt idx="64">
                          <c:v>Nov</c:v>
                        </c:pt>
                        <c:pt idx="65">
                          <c:v>Dec</c:v>
                        </c:pt>
                        <c:pt idx="66">
                          <c:v>Jan</c:v>
                        </c:pt>
                        <c:pt idx="67">
                          <c:v>Feb</c:v>
                        </c:pt>
                        <c:pt idx="68">
                          <c:v>Mar</c:v>
                        </c:pt>
                        <c:pt idx="69">
                          <c:v>Apr</c:v>
                        </c:pt>
                        <c:pt idx="70">
                          <c:v>May</c:v>
                        </c:pt>
                        <c:pt idx="71">
                          <c:v>Jun</c:v>
                        </c:pt>
                        <c:pt idx="72">
                          <c:v>Jul</c:v>
                        </c:pt>
                        <c:pt idx="73">
                          <c:v>Aug</c:v>
                        </c:pt>
                        <c:pt idx="74">
                          <c:v>Sep</c:v>
                        </c:pt>
                        <c:pt idx="75">
                          <c:v>Oct</c:v>
                        </c:pt>
                        <c:pt idx="76">
                          <c:v>Nov</c:v>
                        </c:pt>
                        <c:pt idx="77">
                          <c:v>Dec</c:v>
                        </c:pt>
                        <c:pt idx="78">
                          <c:v>Jan</c:v>
                        </c:pt>
                        <c:pt idx="79">
                          <c:v>Feb</c:v>
                        </c:pt>
                        <c:pt idx="80">
                          <c:v>Mar</c:v>
                        </c:pt>
                        <c:pt idx="81">
                          <c:v>Apr</c:v>
                        </c:pt>
                        <c:pt idx="82">
                          <c:v>May</c:v>
                        </c:pt>
                        <c:pt idx="83">
                          <c:v>Jun</c:v>
                        </c:pt>
                        <c:pt idx="84">
                          <c:v>Jul</c:v>
                        </c:pt>
                        <c:pt idx="85">
                          <c:v>Aug</c:v>
                        </c:pt>
                        <c:pt idx="86">
                          <c:v>Sep</c:v>
                        </c:pt>
                        <c:pt idx="87">
                          <c:v>Oct</c:v>
                        </c:pt>
                        <c:pt idx="88">
                          <c:v>Nov</c:v>
                        </c:pt>
                        <c:pt idx="89">
                          <c:v>Dec</c:v>
                        </c:pt>
                        <c:pt idx="90">
                          <c:v>Jan</c:v>
                        </c:pt>
                        <c:pt idx="91">
                          <c:v>Feb</c:v>
                        </c:pt>
                        <c:pt idx="92">
                          <c:v>Mar</c:v>
                        </c:pt>
                        <c:pt idx="93">
                          <c:v>Apr</c:v>
                        </c:pt>
                        <c:pt idx="94">
                          <c:v>May</c:v>
                        </c:pt>
                        <c:pt idx="95">
                          <c:v>Jun</c:v>
                        </c:pt>
                        <c:pt idx="96">
                          <c:v>Jul</c:v>
                        </c:pt>
                        <c:pt idx="97">
                          <c:v>Aug</c:v>
                        </c:pt>
                        <c:pt idx="98">
                          <c:v>Sep</c:v>
                        </c:pt>
                        <c:pt idx="99">
                          <c:v>Oct</c:v>
                        </c:pt>
                        <c:pt idx="100">
                          <c:v>Nov</c:v>
                        </c:pt>
                        <c:pt idx="101">
                          <c:v>Dec</c:v>
                        </c:pt>
                        <c:pt idx="102">
                          <c:v>Jan</c:v>
                        </c:pt>
                        <c:pt idx="103">
                          <c:v>Feb</c:v>
                        </c:pt>
                        <c:pt idx="104">
                          <c:v>Mar</c:v>
                        </c:pt>
                        <c:pt idx="105">
                          <c:v>Apr</c:v>
                        </c:pt>
                        <c:pt idx="106">
                          <c:v>May</c:v>
                        </c:pt>
                        <c:pt idx="107">
                          <c:v>Jun</c:v>
                        </c:pt>
                        <c:pt idx="108">
                          <c:v>Jul</c:v>
                        </c:pt>
                        <c:pt idx="109">
                          <c:v>Aug</c:v>
                        </c:pt>
                        <c:pt idx="110">
                          <c:v>Sep</c:v>
                        </c:pt>
                        <c:pt idx="111">
                          <c:v>Oct</c:v>
                        </c:pt>
                        <c:pt idx="112">
                          <c:v>Nov</c:v>
                        </c:pt>
                        <c:pt idx="113">
                          <c:v>Dec</c:v>
                        </c:pt>
                        <c:pt idx="114">
                          <c:v>Jan</c:v>
                        </c:pt>
                        <c:pt idx="115">
                          <c:v>Feb</c:v>
                        </c:pt>
                        <c:pt idx="116">
                          <c:v>Mar</c:v>
                        </c:pt>
                        <c:pt idx="117">
                          <c:v>Apr</c:v>
                        </c:pt>
                        <c:pt idx="118">
                          <c:v>May</c:v>
                        </c:pt>
                        <c:pt idx="119">
                          <c:v>Jun</c:v>
                        </c:pt>
                        <c:pt idx="120">
                          <c:v>Jul</c:v>
                        </c:pt>
                        <c:pt idx="121">
                          <c:v>Aug</c:v>
                        </c:pt>
                        <c:pt idx="122">
                          <c:v>Sep</c:v>
                        </c:pt>
                        <c:pt idx="123">
                          <c:v>Oct</c:v>
                        </c:pt>
                        <c:pt idx="124">
                          <c:v>Nov</c:v>
                        </c:pt>
                        <c:pt idx="125">
                          <c:v>Dec</c:v>
                        </c:pt>
                        <c:pt idx="126">
                          <c:v>Jan</c:v>
                        </c:pt>
                        <c:pt idx="127">
                          <c:v>Feb</c:v>
                        </c:pt>
                        <c:pt idx="128">
                          <c:v>Mar</c:v>
                        </c:pt>
                        <c:pt idx="129">
                          <c:v>Apr</c:v>
                        </c:pt>
                        <c:pt idx="130">
                          <c:v>May</c:v>
                        </c:pt>
                        <c:pt idx="131">
                          <c:v>Jun</c:v>
                        </c:pt>
                        <c:pt idx="132">
                          <c:v>Jul</c:v>
                        </c:pt>
                        <c:pt idx="133">
                          <c:v>Aug</c:v>
                        </c:pt>
                        <c:pt idx="134">
                          <c:v>Sep</c:v>
                        </c:pt>
                        <c:pt idx="135">
                          <c:v>Oct</c:v>
                        </c:pt>
                        <c:pt idx="136">
                          <c:v>Nov</c:v>
                        </c:pt>
                        <c:pt idx="137">
                          <c:v>Dec</c:v>
                        </c:pt>
                        <c:pt idx="138">
                          <c:v>Jan</c:v>
                        </c:pt>
                        <c:pt idx="139">
                          <c:v>Feb</c:v>
                        </c:pt>
                        <c:pt idx="140">
                          <c:v>Mar</c:v>
                        </c:pt>
                        <c:pt idx="141">
                          <c:v>Apr</c:v>
                        </c:pt>
                        <c:pt idx="142">
                          <c:v>May</c:v>
                        </c:pt>
                        <c:pt idx="143">
                          <c:v>Jun</c:v>
                        </c:pt>
                        <c:pt idx="144">
                          <c:v>Jul</c:v>
                        </c:pt>
                        <c:pt idx="145">
                          <c:v>Aug</c:v>
                        </c:pt>
                        <c:pt idx="146">
                          <c:v>Sep</c:v>
                        </c:pt>
                        <c:pt idx="147">
                          <c:v>Oct</c:v>
                        </c:pt>
                        <c:pt idx="148">
                          <c:v>Nov</c:v>
                        </c:pt>
                        <c:pt idx="149">
                          <c:v>Dec</c:v>
                        </c:pt>
                        <c:pt idx="150">
                          <c:v>Jan</c:v>
                        </c:pt>
                        <c:pt idx="151">
                          <c:v>Feb</c:v>
                        </c:pt>
                        <c:pt idx="152">
                          <c:v>Mar</c:v>
                        </c:pt>
                        <c:pt idx="153">
                          <c:v>Apr</c:v>
                        </c:pt>
                        <c:pt idx="154">
                          <c:v>May</c:v>
                        </c:pt>
                        <c:pt idx="155">
                          <c:v>Jun</c:v>
                        </c:pt>
                        <c:pt idx="156">
                          <c:v>Jul</c:v>
                        </c:pt>
                        <c:pt idx="157">
                          <c:v>Aug</c:v>
                        </c:pt>
                        <c:pt idx="158">
                          <c:v>Sep</c:v>
                        </c:pt>
                        <c:pt idx="159">
                          <c:v>Oct</c:v>
                        </c:pt>
                        <c:pt idx="160">
                          <c:v>Nov</c:v>
                        </c:pt>
                        <c:pt idx="161">
                          <c:v>Dec</c:v>
                        </c:pt>
                        <c:pt idx="162">
                          <c:v>Jan</c:v>
                        </c:pt>
                        <c:pt idx="163">
                          <c:v>Feb</c:v>
                        </c:pt>
                        <c:pt idx="164">
                          <c:v>Mar</c:v>
                        </c:pt>
                        <c:pt idx="165">
                          <c:v>Apr</c:v>
                        </c:pt>
                        <c:pt idx="166">
                          <c:v>May</c:v>
                        </c:pt>
                        <c:pt idx="167">
                          <c:v>Jun</c:v>
                        </c:pt>
                      </c:lvl>
                      <c:lvl>
                        <c:pt idx="0">
                          <c:v>FY2012-13</c:v>
                        </c:pt>
                        <c:pt idx="12">
                          <c:v>FY2013-14</c:v>
                        </c:pt>
                        <c:pt idx="24">
                          <c:v>FY2014-15</c:v>
                        </c:pt>
                        <c:pt idx="36">
                          <c:v>FY2015-16</c:v>
                        </c:pt>
                        <c:pt idx="48">
                          <c:v>FY 2016-17</c:v>
                        </c:pt>
                        <c:pt idx="60">
                          <c:v>FY 2017-18</c:v>
                        </c:pt>
                        <c:pt idx="72">
                          <c:v>FY 2018-19</c:v>
                        </c:pt>
                        <c:pt idx="84">
                          <c:v>FY 2019-20</c:v>
                        </c:pt>
                        <c:pt idx="96">
                          <c:v>FY 2020-21</c:v>
                        </c:pt>
                        <c:pt idx="108">
                          <c:v>FY 2021-22</c:v>
                        </c:pt>
                        <c:pt idx="120">
                          <c:v>FY 2022-23</c:v>
                        </c:pt>
                        <c:pt idx="132">
                          <c:v>FY 2023-24</c:v>
                        </c:pt>
                        <c:pt idx="144">
                          <c:v>FY 2024-25</c:v>
                        </c:pt>
                        <c:pt idx="156">
                          <c:v>FY 2025-26</c:v>
                        </c:pt>
                      </c:lvl>
                    </c:multiLvlStrCache>
                  </c:multiLvlStrRef>
                </c:cat>
                <c:val>
                  <c:numRef>
                    <c:extLst>
                      <c:ext uri="{02D57815-91ED-43cb-92C2-25804820EDAC}">
                        <c15:formulaRef>
                          <c15:sqref>DATA!$H$18:$H$185</c15:sqref>
                        </c15:formulaRef>
                      </c:ext>
                    </c:extLst>
                    <c:numCache>
                      <c:formatCode>General</c:formatCode>
                      <c:ptCount val="168"/>
                      <c:pt idx="155" formatCode="&quot;$&quot;#,##0.00">
                        <c:v>14858.417521739999</c:v>
                      </c:pt>
                      <c:pt idx="156" formatCode="&quot;$&quot;#,##0.00">
                        <c:v>14777.132355659192</c:v>
                      </c:pt>
                      <c:pt idx="157" formatCode="&quot;$&quot;#,##0.00">
                        <c:v>14853.235207936719</c:v>
                      </c:pt>
                      <c:pt idx="158" formatCode="&quot;$&quot;#,##0.00">
                        <c:v>14893.073891494061</c:v>
                      </c:pt>
                      <c:pt idx="159" formatCode="&quot;$&quot;#,##0.00">
                        <c:v>14961.396367989466</c:v>
                      </c:pt>
                      <c:pt idx="160" formatCode="&quot;$&quot;#,##0.00">
                        <c:v>14999.668747546177</c:v>
                      </c:pt>
                      <c:pt idx="161" formatCode="&quot;$&quot;#,##0.00">
                        <c:v>15014.29360272229</c:v>
                      </c:pt>
                      <c:pt idx="162" formatCode="&quot;$&quot;#,##0.00">
                        <c:v>15088.288916929228</c:v>
                      </c:pt>
                      <c:pt idx="163" formatCode="&quot;$&quot;#,##0.00">
                        <c:v>15384.762615765345</c:v>
                      </c:pt>
                      <c:pt idx="164" formatCode="&quot;$&quot;#,##0.00">
                        <c:v>15254.255440515733</c:v>
                      </c:pt>
                      <c:pt idx="165" formatCode="&quot;$&quot;#,##0.00">
                        <c:v>15235.444647813239</c:v>
                      </c:pt>
                      <c:pt idx="166" formatCode="&quot;$&quot;#,##0.00">
                        <c:v>14999.339213319188</c:v>
                      </c:pt>
                      <c:pt idx="167" formatCode="&quot;$&quot;#,##0.00">
                        <c:v>15050.815999993471</c:v>
                      </c:pt>
                    </c:numCache>
                  </c:numRef>
                </c:val>
                <c:smooth val="0"/>
                <c:extLst>
                  <c:ext xmlns:c16="http://schemas.microsoft.com/office/drawing/2014/chart" uri="{C3380CC4-5D6E-409C-BE32-E72D297353CC}">
                    <c16:uniqueId val="{00000005-61CB-46CB-83A8-5174147430B6}"/>
                  </c:ext>
                </c:extLst>
              </c15:ser>
            </c15:filteredLineSeries>
            <c15:filteredLineSeries>
              <c15:ser>
                <c:idx val="2"/>
                <c:order val="2"/>
                <c:tx>
                  <c:v>Appropriations Act</c:v>
                </c:tx>
                <c:spPr>
                  <a:ln w="28575" cap="rnd">
                    <a:noFill/>
                    <a:round/>
                  </a:ln>
                  <a:effectLst/>
                </c:spPr>
                <c:marker>
                  <c:symbol val="circle"/>
                  <c:size val="10"/>
                  <c:spPr>
                    <a:solidFill>
                      <a:schemeClr val="accent3"/>
                    </a:solidFill>
                    <a:ln w="9525">
                      <a:solidFill>
                        <a:schemeClr val="accent3"/>
                      </a:solidFill>
                    </a:ln>
                    <a:effectLst/>
                  </c:spPr>
                </c:marker>
                <c:cat>
                  <c:multiLvlStrRef>
                    <c:extLst xmlns:c15="http://schemas.microsoft.com/office/drawing/2012/chart">
                      <c:ext xmlns:c15="http://schemas.microsoft.com/office/drawing/2012/chart" uri="{02D57815-91ED-43cb-92C2-25804820EDAC}">
                        <c15:formulaRef>
                          <c15:sqref>DATA!$C$18:$D$185</c15:sqref>
                        </c15:formulaRef>
                      </c:ext>
                    </c:extLst>
                    <c:multiLvlStrCache>
                      <c:ptCount val="168"/>
                      <c:lvl>
                        <c:pt idx="0">
                          <c:v>Jul</c:v>
                        </c:pt>
                        <c:pt idx="1">
                          <c:v>Aug</c:v>
                        </c:pt>
                        <c:pt idx="2">
                          <c:v>Sep</c:v>
                        </c:pt>
                        <c:pt idx="3">
                          <c:v>Oct</c:v>
                        </c:pt>
                        <c:pt idx="4">
                          <c:v>Nov</c:v>
                        </c:pt>
                        <c:pt idx="5">
                          <c:v>Dec</c:v>
                        </c:pt>
                        <c:pt idx="6">
                          <c:v>Jan</c:v>
                        </c:pt>
                        <c:pt idx="7">
                          <c:v>Feb</c:v>
                        </c:pt>
                        <c:pt idx="8">
                          <c:v>Mar</c:v>
                        </c:pt>
                        <c:pt idx="9">
                          <c:v>Apr</c:v>
                        </c:pt>
                        <c:pt idx="10">
                          <c:v>May</c:v>
                        </c:pt>
                        <c:pt idx="11">
                          <c:v>Jun</c:v>
                        </c:pt>
                        <c:pt idx="12">
                          <c:v>Jul</c:v>
                        </c:pt>
                        <c:pt idx="13">
                          <c:v>Aug</c:v>
                        </c:pt>
                        <c:pt idx="14">
                          <c:v>Sep</c:v>
                        </c:pt>
                        <c:pt idx="15">
                          <c:v>Oct</c:v>
                        </c:pt>
                        <c:pt idx="16">
                          <c:v>Nov</c:v>
                        </c:pt>
                        <c:pt idx="17">
                          <c:v>Dec</c:v>
                        </c:pt>
                        <c:pt idx="18">
                          <c:v>Jan</c:v>
                        </c:pt>
                        <c:pt idx="19">
                          <c:v>Feb</c:v>
                        </c:pt>
                        <c:pt idx="20">
                          <c:v>Mar</c:v>
                        </c:pt>
                        <c:pt idx="21">
                          <c:v>Apr</c:v>
                        </c:pt>
                        <c:pt idx="22">
                          <c:v>May</c:v>
                        </c:pt>
                        <c:pt idx="23">
                          <c:v>Jun</c:v>
                        </c:pt>
                        <c:pt idx="24">
                          <c:v>Jul</c:v>
                        </c:pt>
                        <c:pt idx="25">
                          <c:v>Aug</c:v>
                        </c:pt>
                        <c:pt idx="26">
                          <c:v>Sep</c:v>
                        </c:pt>
                        <c:pt idx="27">
                          <c:v>Oct</c:v>
                        </c:pt>
                        <c:pt idx="28">
                          <c:v>Nov</c:v>
                        </c:pt>
                        <c:pt idx="29">
                          <c:v>Dec</c:v>
                        </c:pt>
                        <c:pt idx="30">
                          <c:v>Jan</c:v>
                        </c:pt>
                        <c:pt idx="31">
                          <c:v>Feb</c:v>
                        </c:pt>
                        <c:pt idx="32">
                          <c:v>Mar</c:v>
                        </c:pt>
                        <c:pt idx="33">
                          <c:v>Apr</c:v>
                        </c:pt>
                        <c:pt idx="34">
                          <c:v>May</c:v>
                        </c:pt>
                        <c:pt idx="35">
                          <c:v>Jun</c:v>
                        </c:pt>
                        <c:pt idx="36">
                          <c:v>Jul</c:v>
                        </c:pt>
                        <c:pt idx="37">
                          <c:v>Aug</c:v>
                        </c:pt>
                        <c:pt idx="38">
                          <c:v>Sep</c:v>
                        </c:pt>
                        <c:pt idx="39">
                          <c:v>Oct</c:v>
                        </c:pt>
                        <c:pt idx="40">
                          <c:v>Nov</c:v>
                        </c:pt>
                        <c:pt idx="41">
                          <c:v>Dec</c:v>
                        </c:pt>
                        <c:pt idx="42">
                          <c:v>Jan</c:v>
                        </c:pt>
                        <c:pt idx="43">
                          <c:v>Feb</c:v>
                        </c:pt>
                        <c:pt idx="44">
                          <c:v>Mar</c:v>
                        </c:pt>
                        <c:pt idx="45">
                          <c:v>Apr</c:v>
                        </c:pt>
                        <c:pt idx="46">
                          <c:v>May</c:v>
                        </c:pt>
                        <c:pt idx="47">
                          <c:v>Jun</c:v>
                        </c:pt>
                        <c:pt idx="48">
                          <c:v>Jul</c:v>
                        </c:pt>
                        <c:pt idx="49">
                          <c:v>Aug</c:v>
                        </c:pt>
                        <c:pt idx="50">
                          <c:v>Sep</c:v>
                        </c:pt>
                        <c:pt idx="51">
                          <c:v>Oct</c:v>
                        </c:pt>
                        <c:pt idx="52">
                          <c:v>Nov</c:v>
                        </c:pt>
                        <c:pt idx="53">
                          <c:v>Dec</c:v>
                        </c:pt>
                        <c:pt idx="54">
                          <c:v>Jan</c:v>
                        </c:pt>
                        <c:pt idx="55">
                          <c:v>Feb</c:v>
                        </c:pt>
                        <c:pt idx="56">
                          <c:v>Mar</c:v>
                        </c:pt>
                        <c:pt idx="57">
                          <c:v>Apr</c:v>
                        </c:pt>
                        <c:pt idx="58">
                          <c:v>May</c:v>
                        </c:pt>
                        <c:pt idx="59">
                          <c:v>Jun</c:v>
                        </c:pt>
                        <c:pt idx="60">
                          <c:v>Jul</c:v>
                        </c:pt>
                        <c:pt idx="61">
                          <c:v>Aug</c:v>
                        </c:pt>
                        <c:pt idx="62">
                          <c:v>Sep</c:v>
                        </c:pt>
                        <c:pt idx="63">
                          <c:v>Oct</c:v>
                        </c:pt>
                        <c:pt idx="64">
                          <c:v>Nov</c:v>
                        </c:pt>
                        <c:pt idx="65">
                          <c:v>Dec</c:v>
                        </c:pt>
                        <c:pt idx="66">
                          <c:v>Jan</c:v>
                        </c:pt>
                        <c:pt idx="67">
                          <c:v>Feb</c:v>
                        </c:pt>
                        <c:pt idx="68">
                          <c:v>Mar</c:v>
                        </c:pt>
                        <c:pt idx="69">
                          <c:v>Apr</c:v>
                        </c:pt>
                        <c:pt idx="70">
                          <c:v>May</c:v>
                        </c:pt>
                        <c:pt idx="71">
                          <c:v>Jun</c:v>
                        </c:pt>
                        <c:pt idx="72">
                          <c:v>Jul</c:v>
                        </c:pt>
                        <c:pt idx="73">
                          <c:v>Aug</c:v>
                        </c:pt>
                        <c:pt idx="74">
                          <c:v>Sep</c:v>
                        </c:pt>
                        <c:pt idx="75">
                          <c:v>Oct</c:v>
                        </c:pt>
                        <c:pt idx="76">
                          <c:v>Nov</c:v>
                        </c:pt>
                        <c:pt idx="77">
                          <c:v>Dec</c:v>
                        </c:pt>
                        <c:pt idx="78">
                          <c:v>Jan</c:v>
                        </c:pt>
                        <c:pt idx="79">
                          <c:v>Feb</c:v>
                        </c:pt>
                        <c:pt idx="80">
                          <c:v>Mar</c:v>
                        </c:pt>
                        <c:pt idx="81">
                          <c:v>Apr</c:v>
                        </c:pt>
                        <c:pt idx="82">
                          <c:v>May</c:v>
                        </c:pt>
                        <c:pt idx="83">
                          <c:v>Jun</c:v>
                        </c:pt>
                        <c:pt idx="84">
                          <c:v>Jul</c:v>
                        </c:pt>
                        <c:pt idx="85">
                          <c:v>Aug</c:v>
                        </c:pt>
                        <c:pt idx="86">
                          <c:v>Sep</c:v>
                        </c:pt>
                        <c:pt idx="87">
                          <c:v>Oct</c:v>
                        </c:pt>
                        <c:pt idx="88">
                          <c:v>Nov</c:v>
                        </c:pt>
                        <c:pt idx="89">
                          <c:v>Dec</c:v>
                        </c:pt>
                        <c:pt idx="90">
                          <c:v>Jan</c:v>
                        </c:pt>
                        <c:pt idx="91">
                          <c:v>Feb</c:v>
                        </c:pt>
                        <c:pt idx="92">
                          <c:v>Mar</c:v>
                        </c:pt>
                        <c:pt idx="93">
                          <c:v>Apr</c:v>
                        </c:pt>
                        <c:pt idx="94">
                          <c:v>May</c:v>
                        </c:pt>
                        <c:pt idx="95">
                          <c:v>Jun</c:v>
                        </c:pt>
                        <c:pt idx="96">
                          <c:v>Jul</c:v>
                        </c:pt>
                        <c:pt idx="97">
                          <c:v>Aug</c:v>
                        </c:pt>
                        <c:pt idx="98">
                          <c:v>Sep</c:v>
                        </c:pt>
                        <c:pt idx="99">
                          <c:v>Oct</c:v>
                        </c:pt>
                        <c:pt idx="100">
                          <c:v>Nov</c:v>
                        </c:pt>
                        <c:pt idx="101">
                          <c:v>Dec</c:v>
                        </c:pt>
                        <c:pt idx="102">
                          <c:v>Jan</c:v>
                        </c:pt>
                        <c:pt idx="103">
                          <c:v>Feb</c:v>
                        </c:pt>
                        <c:pt idx="104">
                          <c:v>Mar</c:v>
                        </c:pt>
                        <c:pt idx="105">
                          <c:v>Apr</c:v>
                        </c:pt>
                        <c:pt idx="106">
                          <c:v>May</c:v>
                        </c:pt>
                        <c:pt idx="107">
                          <c:v>Jun</c:v>
                        </c:pt>
                        <c:pt idx="108">
                          <c:v>Jul</c:v>
                        </c:pt>
                        <c:pt idx="109">
                          <c:v>Aug</c:v>
                        </c:pt>
                        <c:pt idx="110">
                          <c:v>Sep</c:v>
                        </c:pt>
                        <c:pt idx="111">
                          <c:v>Oct</c:v>
                        </c:pt>
                        <c:pt idx="112">
                          <c:v>Nov</c:v>
                        </c:pt>
                        <c:pt idx="113">
                          <c:v>Dec</c:v>
                        </c:pt>
                        <c:pt idx="114">
                          <c:v>Jan</c:v>
                        </c:pt>
                        <c:pt idx="115">
                          <c:v>Feb</c:v>
                        </c:pt>
                        <c:pt idx="116">
                          <c:v>Mar</c:v>
                        </c:pt>
                        <c:pt idx="117">
                          <c:v>Apr</c:v>
                        </c:pt>
                        <c:pt idx="118">
                          <c:v>May</c:v>
                        </c:pt>
                        <c:pt idx="119">
                          <c:v>Jun</c:v>
                        </c:pt>
                        <c:pt idx="120">
                          <c:v>Jul</c:v>
                        </c:pt>
                        <c:pt idx="121">
                          <c:v>Aug</c:v>
                        </c:pt>
                        <c:pt idx="122">
                          <c:v>Sep</c:v>
                        </c:pt>
                        <c:pt idx="123">
                          <c:v>Oct</c:v>
                        </c:pt>
                        <c:pt idx="124">
                          <c:v>Nov</c:v>
                        </c:pt>
                        <c:pt idx="125">
                          <c:v>Dec</c:v>
                        </c:pt>
                        <c:pt idx="126">
                          <c:v>Jan</c:v>
                        </c:pt>
                        <c:pt idx="127">
                          <c:v>Feb</c:v>
                        </c:pt>
                        <c:pt idx="128">
                          <c:v>Mar</c:v>
                        </c:pt>
                        <c:pt idx="129">
                          <c:v>Apr</c:v>
                        </c:pt>
                        <c:pt idx="130">
                          <c:v>May</c:v>
                        </c:pt>
                        <c:pt idx="131">
                          <c:v>Jun</c:v>
                        </c:pt>
                        <c:pt idx="132">
                          <c:v>Jul</c:v>
                        </c:pt>
                        <c:pt idx="133">
                          <c:v>Aug</c:v>
                        </c:pt>
                        <c:pt idx="134">
                          <c:v>Sep</c:v>
                        </c:pt>
                        <c:pt idx="135">
                          <c:v>Oct</c:v>
                        </c:pt>
                        <c:pt idx="136">
                          <c:v>Nov</c:v>
                        </c:pt>
                        <c:pt idx="137">
                          <c:v>Dec</c:v>
                        </c:pt>
                        <c:pt idx="138">
                          <c:v>Jan</c:v>
                        </c:pt>
                        <c:pt idx="139">
                          <c:v>Feb</c:v>
                        </c:pt>
                        <c:pt idx="140">
                          <c:v>Mar</c:v>
                        </c:pt>
                        <c:pt idx="141">
                          <c:v>Apr</c:v>
                        </c:pt>
                        <c:pt idx="142">
                          <c:v>May</c:v>
                        </c:pt>
                        <c:pt idx="143">
                          <c:v>Jun</c:v>
                        </c:pt>
                        <c:pt idx="144">
                          <c:v>Jul</c:v>
                        </c:pt>
                        <c:pt idx="145">
                          <c:v>Aug</c:v>
                        </c:pt>
                        <c:pt idx="146">
                          <c:v>Sep</c:v>
                        </c:pt>
                        <c:pt idx="147">
                          <c:v>Oct</c:v>
                        </c:pt>
                        <c:pt idx="148">
                          <c:v>Nov</c:v>
                        </c:pt>
                        <c:pt idx="149">
                          <c:v>Dec</c:v>
                        </c:pt>
                        <c:pt idx="150">
                          <c:v>Jan</c:v>
                        </c:pt>
                        <c:pt idx="151">
                          <c:v>Feb</c:v>
                        </c:pt>
                        <c:pt idx="152">
                          <c:v>Mar</c:v>
                        </c:pt>
                        <c:pt idx="153">
                          <c:v>Apr</c:v>
                        </c:pt>
                        <c:pt idx="154">
                          <c:v>May</c:v>
                        </c:pt>
                        <c:pt idx="155">
                          <c:v>Jun</c:v>
                        </c:pt>
                        <c:pt idx="156">
                          <c:v>Jul</c:v>
                        </c:pt>
                        <c:pt idx="157">
                          <c:v>Aug</c:v>
                        </c:pt>
                        <c:pt idx="158">
                          <c:v>Sep</c:v>
                        </c:pt>
                        <c:pt idx="159">
                          <c:v>Oct</c:v>
                        </c:pt>
                        <c:pt idx="160">
                          <c:v>Nov</c:v>
                        </c:pt>
                        <c:pt idx="161">
                          <c:v>Dec</c:v>
                        </c:pt>
                        <c:pt idx="162">
                          <c:v>Jan</c:v>
                        </c:pt>
                        <c:pt idx="163">
                          <c:v>Feb</c:v>
                        </c:pt>
                        <c:pt idx="164">
                          <c:v>Mar</c:v>
                        </c:pt>
                        <c:pt idx="165">
                          <c:v>Apr</c:v>
                        </c:pt>
                        <c:pt idx="166">
                          <c:v>May</c:v>
                        </c:pt>
                        <c:pt idx="167">
                          <c:v>Jun</c:v>
                        </c:pt>
                      </c:lvl>
                      <c:lvl>
                        <c:pt idx="0">
                          <c:v>FY2012-13</c:v>
                        </c:pt>
                        <c:pt idx="12">
                          <c:v>FY2013-14</c:v>
                        </c:pt>
                        <c:pt idx="24">
                          <c:v>FY2014-15</c:v>
                        </c:pt>
                        <c:pt idx="36">
                          <c:v>FY2015-16</c:v>
                        </c:pt>
                        <c:pt idx="48">
                          <c:v>FY 2016-17</c:v>
                        </c:pt>
                        <c:pt idx="60">
                          <c:v>FY 2017-18</c:v>
                        </c:pt>
                        <c:pt idx="72">
                          <c:v>FY 2018-19</c:v>
                        </c:pt>
                        <c:pt idx="84">
                          <c:v>FY 2019-20</c:v>
                        </c:pt>
                        <c:pt idx="96">
                          <c:v>FY 2020-21</c:v>
                        </c:pt>
                        <c:pt idx="108">
                          <c:v>FY 2021-22</c:v>
                        </c:pt>
                        <c:pt idx="120">
                          <c:v>FY 2022-23</c:v>
                        </c:pt>
                        <c:pt idx="132">
                          <c:v>FY 2023-24</c:v>
                        </c:pt>
                        <c:pt idx="144">
                          <c:v>FY 2024-25</c:v>
                        </c:pt>
                        <c:pt idx="156">
                          <c:v>FY 2025-26</c:v>
                        </c:pt>
                      </c:lvl>
                    </c:multiLvlStrCache>
                  </c:multiLvlStrRef>
                </c:cat>
                <c:val>
                  <c:numRef>
                    <c:extLst xmlns:c15="http://schemas.microsoft.com/office/drawing/2012/chart">
                      <c:ext xmlns:c15="http://schemas.microsoft.com/office/drawing/2012/chart" uri="{02D57815-91ED-43cb-92C2-25804820EDAC}">
                        <c15:formulaRef>
                          <c15:sqref>DATA!$O$18:$O$185</c15:sqref>
                        </c15:formulaRef>
                      </c:ext>
                    </c:extLst>
                    <c:numCache>
                      <c:formatCode>"$"#,##0</c:formatCode>
                      <c:ptCount val="168"/>
                      <c:pt idx="0">
                        <c:v>#N/A</c:v>
                      </c:pt>
                      <c:pt idx="1">
                        <c:v>#N/A</c:v>
                      </c:pt>
                      <c:pt idx="2">
                        <c:v>#N/A</c:v>
                      </c:pt>
                      <c:pt idx="3">
                        <c:v>#N/A</c:v>
                      </c:pt>
                      <c:pt idx="4">
                        <c:v>#N/A</c:v>
                      </c:pt>
                      <c:pt idx="5">
                        <c:v>#N/A</c:v>
                      </c:pt>
                      <c:pt idx="6">
                        <c:v>#N/A</c:v>
                      </c:pt>
                      <c:pt idx="7">
                        <c:v>#N/A</c:v>
                      </c:pt>
                      <c:pt idx="8">
                        <c:v>#N/A</c:v>
                      </c:pt>
                      <c:pt idx="9">
                        <c:v>#N/A</c:v>
                      </c:pt>
                      <c:pt idx="10">
                        <c:v>#N/A</c:v>
                      </c:pt>
                      <c:pt idx="11">
                        <c:v>6089.3734800000002</c:v>
                      </c:pt>
                      <c:pt idx="12">
                        <c:v>#N/A</c:v>
                      </c:pt>
                      <c:pt idx="13">
                        <c:v>#N/A</c:v>
                      </c:pt>
                      <c:pt idx="14">
                        <c:v>#N/A</c:v>
                      </c:pt>
                      <c:pt idx="15">
                        <c:v>#N/A</c:v>
                      </c:pt>
                      <c:pt idx="16">
                        <c:v>#N/A</c:v>
                      </c:pt>
                      <c:pt idx="17">
                        <c:v>#N/A</c:v>
                      </c:pt>
                      <c:pt idx="18">
                        <c:v>#N/A</c:v>
                      </c:pt>
                      <c:pt idx="19">
                        <c:v>#N/A</c:v>
                      </c:pt>
                      <c:pt idx="20">
                        <c:v>#N/A</c:v>
                      </c:pt>
                      <c:pt idx="21">
                        <c:v>#N/A</c:v>
                      </c:pt>
                      <c:pt idx="22">
                        <c:v>#N/A</c:v>
                      </c:pt>
                      <c:pt idx="23">
                        <c:v>6376.923702</c:v>
                      </c:pt>
                      <c:pt idx="24">
                        <c:v>#N/A</c:v>
                      </c:pt>
                      <c:pt idx="25">
                        <c:v>#N/A</c:v>
                      </c:pt>
                      <c:pt idx="26">
                        <c:v>#N/A</c:v>
                      </c:pt>
                      <c:pt idx="27">
                        <c:v>#N/A</c:v>
                      </c:pt>
                      <c:pt idx="28">
                        <c:v>#N/A</c:v>
                      </c:pt>
                      <c:pt idx="29">
                        <c:v>#N/A</c:v>
                      </c:pt>
                      <c:pt idx="30">
                        <c:v>#N/A</c:v>
                      </c:pt>
                      <c:pt idx="31">
                        <c:v>#N/A</c:v>
                      </c:pt>
                      <c:pt idx="32">
                        <c:v>#N/A</c:v>
                      </c:pt>
                      <c:pt idx="33">
                        <c:v>#N/A</c:v>
                      </c:pt>
                      <c:pt idx="34">
                        <c:v>#N/A</c:v>
                      </c:pt>
                      <c:pt idx="35">
                        <c:v>6659.4880519999997</c:v>
                      </c:pt>
                      <c:pt idx="36">
                        <c:v>#N/A</c:v>
                      </c:pt>
                      <c:pt idx="37">
                        <c:v>#N/A</c:v>
                      </c:pt>
                      <c:pt idx="38">
                        <c:v>#N/A</c:v>
                      </c:pt>
                      <c:pt idx="39">
                        <c:v>#N/A</c:v>
                      </c:pt>
                      <c:pt idx="40">
                        <c:v>#N/A</c:v>
                      </c:pt>
                      <c:pt idx="41">
                        <c:v>#N/A</c:v>
                      </c:pt>
                      <c:pt idx="42">
                        <c:v>#N/A</c:v>
                      </c:pt>
                      <c:pt idx="43">
                        <c:v>#N/A</c:v>
                      </c:pt>
                      <c:pt idx="44">
                        <c:v>#N/A</c:v>
                      </c:pt>
                      <c:pt idx="45">
                        <c:v>#N/A</c:v>
                      </c:pt>
                      <c:pt idx="46">
                        <c:v>#N/A</c:v>
                      </c:pt>
                      <c:pt idx="47">
                        <c:v>7045.2158369999997</c:v>
                      </c:pt>
                      <c:pt idx="48">
                        <c:v>#N/A</c:v>
                      </c:pt>
                      <c:pt idx="49">
                        <c:v>#N/A</c:v>
                      </c:pt>
                      <c:pt idx="50">
                        <c:v>#N/A</c:v>
                      </c:pt>
                      <c:pt idx="51">
                        <c:v>#N/A</c:v>
                      </c:pt>
                      <c:pt idx="52">
                        <c:v>#N/A</c:v>
                      </c:pt>
                      <c:pt idx="53">
                        <c:v>#N/A</c:v>
                      </c:pt>
                      <c:pt idx="54">
                        <c:v>#N/A</c:v>
                      </c:pt>
                      <c:pt idx="55">
                        <c:v>#N/A</c:v>
                      </c:pt>
                      <c:pt idx="56">
                        <c:v>#N/A</c:v>
                      </c:pt>
                      <c:pt idx="57">
                        <c:v>#N/A</c:v>
                      </c:pt>
                      <c:pt idx="58">
                        <c:v>#N/A</c:v>
                      </c:pt>
                      <c:pt idx="59">
                        <c:v>7579.5288920000003</c:v>
                      </c:pt>
                      <c:pt idx="60">
                        <c:v>#N/A</c:v>
                      </c:pt>
                      <c:pt idx="61">
                        <c:v>#N/A</c:v>
                      </c:pt>
                      <c:pt idx="62">
                        <c:v>#N/A</c:v>
                      </c:pt>
                      <c:pt idx="63">
                        <c:v>#N/A</c:v>
                      </c:pt>
                      <c:pt idx="64">
                        <c:v>#N/A</c:v>
                      </c:pt>
                      <c:pt idx="65">
                        <c:v>#N/A</c:v>
                      </c:pt>
                      <c:pt idx="66">
                        <c:v>#N/A</c:v>
                      </c:pt>
                      <c:pt idx="67">
                        <c:v>#N/A</c:v>
                      </c:pt>
                      <c:pt idx="68">
                        <c:v>#N/A</c:v>
                      </c:pt>
                      <c:pt idx="69">
                        <c:v>#N/A</c:v>
                      </c:pt>
                      <c:pt idx="70">
                        <c:v>#N/A</c:v>
                      </c:pt>
                      <c:pt idx="71" formatCode="#,##0">
                        <c:v>7947.088831</c:v>
                      </c:pt>
                      <c:pt idx="72">
                        <c:v>#N/A</c:v>
                      </c:pt>
                      <c:pt idx="73">
                        <c:v>#N/A</c:v>
                      </c:pt>
                      <c:pt idx="74">
                        <c:v>#N/A</c:v>
                      </c:pt>
                      <c:pt idx="75">
                        <c:v>#N/A</c:v>
                      </c:pt>
                      <c:pt idx="76">
                        <c:v>#N/A</c:v>
                      </c:pt>
                      <c:pt idx="77">
                        <c:v>#N/A</c:v>
                      </c:pt>
                      <c:pt idx="78">
                        <c:v>#N/A</c:v>
                      </c:pt>
                      <c:pt idx="79">
                        <c:v>#N/A</c:v>
                      </c:pt>
                      <c:pt idx="80">
                        <c:v>#N/A</c:v>
                      </c:pt>
                      <c:pt idx="81">
                        <c:v>#N/A</c:v>
                      </c:pt>
                      <c:pt idx="82">
                        <c:v>#N/A</c:v>
                      </c:pt>
                      <c:pt idx="83" formatCode="#,##0">
                        <c:v>8218.8236930000003</c:v>
                      </c:pt>
                      <c:pt idx="84">
                        <c:v>#N/A</c:v>
                      </c:pt>
                      <c:pt idx="85">
                        <c:v>#N/A</c:v>
                      </c:pt>
                      <c:pt idx="86">
                        <c:v>#N/A</c:v>
                      </c:pt>
                      <c:pt idx="87">
                        <c:v>#N/A</c:v>
                      </c:pt>
                      <c:pt idx="88">
                        <c:v>#N/A</c:v>
                      </c:pt>
                      <c:pt idx="89">
                        <c:v>#N/A</c:v>
                      </c:pt>
                      <c:pt idx="90">
                        <c:v>#N/A</c:v>
                      </c:pt>
                      <c:pt idx="91">
                        <c:v>#N/A</c:v>
                      </c:pt>
                      <c:pt idx="92">
                        <c:v>#N/A</c:v>
                      </c:pt>
                      <c:pt idx="93">
                        <c:v>#N/A</c:v>
                      </c:pt>
                      <c:pt idx="94">
                        <c:v>#N/A</c:v>
                      </c:pt>
                      <c:pt idx="95" formatCode="#,##0">
                        <c:v>8737.0123129999993</c:v>
                      </c:pt>
                      <c:pt idx="96">
                        <c:v>#N/A</c:v>
                      </c:pt>
                      <c:pt idx="97">
                        <c:v>#N/A</c:v>
                      </c:pt>
                      <c:pt idx="98">
                        <c:v>#N/A</c:v>
                      </c:pt>
                      <c:pt idx="99">
                        <c:v>#N/A</c:v>
                      </c:pt>
                      <c:pt idx="100">
                        <c:v>#N/A</c:v>
                      </c:pt>
                      <c:pt idx="101">
                        <c:v>#N/A</c:v>
                      </c:pt>
                      <c:pt idx="102">
                        <c:v>#N/A</c:v>
                      </c:pt>
                      <c:pt idx="103">
                        <c:v>#N/A</c:v>
                      </c:pt>
                      <c:pt idx="104">
                        <c:v>#N/A</c:v>
                      </c:pt>
                      <c:pt idx="105">
                        <c:v>#N/A</c:v>
                      </c:pt>
                      <c:pt idx="106">
                        <c:v>#N/A</c:v>
                      </c:pt>
                      <c:pt idx="107" formatCode="#,##0">
                        <c:v>8750.6220510000003</c:v>
                      </c:pt>
                      <c:pt idx="108">
                        <c:v>#N/A</c:v>
                      </c:pt>
                      <c:pt idx="109">
                        <c:v>#N/A</c:v>
                      </c:pt>
                      <c:pt idx="110">
                        <c:v>#N/A</c:v>
                      </c:pt>
                      <c:pt idx="111">
                        <c:v>#N/A</c:v>
                      </c:pt>
                      <c:pt idx="112">
                        <c:v>#N/A</c:v>
                      </c:pt>
                      <c:pt idx="113">
                        <c:v>#N/A</c:v>
                      </c:pt>
                      <c:pt idx="114">
                        <c:v>#N/A</c:v>
                      </c:pt>
                      <c:pt idx="115">
                        <c:v>#N/A</c:v>
                      </c:pt>
                      <c:pt idx="116">
                        <c:v>#N/A</c:v>
                      </c:pt>
                      <c:pt idx="117">
                        <c:v>#N/A</c:v>
                      </c:pt>
                      <c:pt idx="118">
                        <c:v>#N/A</c:v>
                      </c:pt>
                      <c:pt idx="119" formatCode="#,##0">
                        <c:v>9270.6197659999998</c:v>
                      </c:pt>
                      <c:pt idx="120">
                        <c:v>#N/A</c:v>
                      </c:pt>
                      <c:pt idx="121">
                        <c:v>#N/A</c:v>
                      </c:pt>
                      <c:pt idx="122">
                        <c:v>#N/A</c:v>
                      </c:pt>
                      <c:pt idx="123">
                        <c:v>#N/A</c:v>
                      </c:pt>
                      <c:pt idx="124">
                        <c:v>#N/A</c:v>
                      </c:pt>
                      <c:pt idx="125">
                        <c:v>#N/A</c:v>
                      </c:pt>
                      <c:pt idx="126">
                        <c:v>#N/A</c:v>
                      </c:pt>
                      <c:pt idx="127">
                        <c:v>#N/A</c:v>
                      </c:pt>
                      <c:pt idx="128">
                        <c:v>#N/A</c:v>
                      </c:pt>
                      <c:pt idx="129">
                        <c:v>#N/A</c:v>
                      </c:pt>
                      <c:pt idx="130">
                        <c:v>#N/A</c:v>
                      </c:pt>
                      <c:pt idx="131" formatCode="#,##0">
                        <c:v>10341.341675</c:v>
                      </c:pt>
                      <c:pt idx="132">
                        <c:v>#N/A</c:v>
                      </c:pt>
                      <c:pt idx="133">
                        <c:v>#N/A</c:v>
                      </c:pt>
                      <c:pt idx="134">
                        <c:v>#N/A</c:v>
                      </c:pt>
                      <c:pt idx="135">
                        <c:v>#N/A</c:v>
                      </c:pt>
                      <c:pt idx="136">
                        <c:v>#N/A</c:v>
                      </c:pt>
                      <c:pt idx="137">
                        <c:v>#N/A</c:v>
                      </c:pt>
                      <c:pt idx="138">
                        <c:v>#N/A</c:v>
                      </c:pt>
                      <c:pt idx="139">
                        <c:v>#N/A</c:v>
                      </c:pt>
                      <c:pt idx="140">
                        <c:v>#N/A</c:v>
                      </c:pt>
                      <c:pt idx="141">
                        <c:v>#N/A</c:v>
                      </c:pt>
                      <c:pt idx="142">
                        <c:v>#N/A</c:v>
                      </c:pt>
                      <c:pt idx="143" formatCode="#,##0">
                        <c:v>11636.468009</c:v>
                      </c:pt>
                      <c:pt idx="144">
                        <c:v>#N/A</c:v>
                      </c:pt>
                      <c:pt idx="145">
                        <c:v>#N/A</c:v>
                      </c:pt>
                      <c:pt idx="146">
                        <c:v>#N/A</c:v>
                      </c:pt>
                      <c:pt idx="147">
                        <c:v>#N/A</c:v>
                      </c:pt>
                      <c:pt idx="148">
                        <c:v>#N/A</c:v>
                      </c:pt>
                      <c:pt idx="149">
                        <c:v>#N/A</c:v>
                      </c:pt>
                      <c:pt idx="150">
                        <c:v>#N/A</c:v>
                      </c:pt>
                      <c:pt idx="151">
                        <c:v>#N/A</c:v>
                      </c:pt>
                      <c:pt idx="152">
                        <c:v>#N/A</c:v>
                      </c:pt>
                      <c:pt idx="153">
                        <c:v>#N/A</c:v>
                      </c:pt>
                      <c:pt idx="154">
                        <c:v>#N/A</c:v>
                      </c:pt>
                      <c:pt idx="155" formatCode="#,##0">
                        <c:v>12420.375425</c:v>
                      </c:pt>
                      <c:pt idx="156">
                        <c:v>#N/A</c:v>
                      </c:pt>
                      <c:pt idx="157">
                        <c:v>#N/A</c:v>
                      </c:pt>
                      <c:pt idx="158">
                        <c:v>#N/A</c:v>
                      </c:pt>
                      <c:pt idx="159">
                        <c:v>#N/A</c:v>
                      </c:pt>
                      <c:pt idx="160">
                        <c:v>#N/A</c:v>
                      </c:pt>
                      <c:pt idx="161">
                        <c:v>#N/A</c:v>
                      </c:pt>
                      <c:pt idx="162">
                        <c:v>#N/A</c:v>
                      </c:pt>
                      <c:pt idx="163">
                        <c:v>#N/A</c:v>
                      </c:pt>
                      <c:pt idx="164">
                        <c:v>#N/A</c:v>
                      </c:pt>
                      <c:pt idx="165">
                        <c:v>#N/A</c:v>
                      </c:pt>
                      <c:pt idx="166">
                        <c:v>#N/A</c:v>
                      </c:pt>
                      <c:pt idx="167" formatCode="#,##0">
                        <c:v>13246.162592999999</c:v>
                      </c:pt>
                    </c:numCache>
                  </c:numRef>
                </c:val>
                <c:smooth val="0"/>
                <c:extLst xmlns:c15="http://schemas.microsoft.com/office/drawing/2012/chart">
                  <c:ext xmlns:c16="http://schemas.microsoft.com/office/drawing/2014/chart" uri="{C3380CC4-5D6E-409C-BE32-E72D297353CC}">
                    <c16:uniqueId val="{00000006-61CB-46CB-83A8-5174147430B6}"/>
                  </c:ext>
                </c:extLst>
              </c15:ser>
            </c15:filteredLineSeries>
          </c:ext>
        </c:extLst>
      </c:lineChart>
      <c:scatterChart>
        <c:scatterStyle val="smoothMarker"/>
        <c:varyColors val="0"/>
        <c:ser>
          <c:idx val="4"/>
          <c:order val="5"/>
          <c:tx>
            <c:strRef>
              <c:f>DATA!$AO$6</c:f>
              <c:strCache>
                <c:ptCount val="1"/>
                <c:pt idx="0">
                  <c:v>Y</c:v>
                </c:pt>
              </c:strCache>
            </c:strRef>
          </c:tx>
          <c:spPr>
            <a:ln w="28575" cap="rnd">
              <a:noFill/>
              <a:round/>
            </a:ln>
            <a:effectLst/>
          </c:spPr>
          <c:marker>
            <c:symbol val="none"/>
          </c:marker>
          <c:errBars>
            <c:errDir val="y"/>
            <c:errBarType val="plus"/>
            <c:errValType val="cust"/>
            <c:noEndCap val="1"/>
            <c:plus>
              <c:numLit>
                <c:formatCode>General</c:formatCode>
                <c:ptCount val="1"/>
                <c:pt idx="0">
                  <c:v>1</c:v>
                </c:pt>
              </c:numLit>
            </c:plus>
            <c:minus>
              <c:numLit>
                <c:formatCode>General</c:formatCode>
                <c:ptCount val="1"/>
                <c:pt idx="0">
                  <c:v>1</c:v>
                </c:pt>
              </c:numLit>
            </c:minus>
            <c:spPr>
              <a:noFill/>
              <a:ln w="9525" cap="flat" cmpd="sng" algn="ctr">
                <a:solidFill>
                  <a:schemeClr val="accent3"/>
                </a:solidFill>
                <a:round/>
              </a:ln>
              <a:effectLst/>
            </c:spPr>
          </c:errBars>
          <c:errBars>
            <c:errDir val="x"/>
            <c:errBarType val="both"/>
            <c:errValType val="fixedVal"/>
            <c:noEndCap val="0"/>
            <c:val val="1"/>
            <c:spPr>
              <a:noFill/>
              <a:ln w="9525" cap="flat" cmpd="sng" algn="ctr">
                <a:noFill/>
                <a:round/>
              </a:ln>
              <a:effectLst/>
            </c:spPr>
          </c:errBars>
          <c:xVal>
            <c:numRef>
              <c:f>DATA!$AN$7:$AN$19</c:f>
              <c:numCache>
                <c:formatCode>General</c:formatCode>
                <c:ptCount val="13"/>
                <c:pt idx="0">
                  <c:v>12.5</c:v>
                </c:pt>
                <c:pt idx="1">
                  <c:v>24.5</c:v>
                </c:pt>
                <c:pt idx="2">
                  <c:v>36.5</c:v>
                </c:pt>
                <c:pt idx="3">
                  <c:v>48.5</c:v>
                </c:pt>
                <c:pt idx="4">
                  <c:v>60.5</c:v>
                </c:pt>
                <c:pt idx="5">
                  <c:v>72.5</c:v>
                </c:pt>
                <c:pt idx="6">
                  <c:v>84.5</c:v>
                </c:pt>
                <c:pt idx="7">
                  <c:v>96.5</c:v>
                </c:pt>
                <c:pt idx="8">
                  <c:v>108.5</c:v>
                </c:pt>
                <c:pt idx="9">
                  <c:v>120.5</c:v>
                </c:pt>
                <c:pt idx="10">
                  <c:v>132.5</c:v>
                </c:pt>
                <c:pt idx="11">
                  <c:v>144.5</c:v>
                </c:pt>
                <c:pt idx="12">
                  <c:v>156.5</c:v>
                </c:pt>
              </c:numCache>
            </c:numRef>
          </c:xVal>
          <c:yVal>
            <c:numRef>
              <c:f>DATA!$AO$7:$AO$19</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0</c:v>
                </c:pt>
              </c:numCache>
            </c:numRef>
          </c:yVal>
          <c:smooth val="1"/>
          <c:extLst>
            <c:ext xmlns:c16="http://schemas.microsoft.com/office/drawing/2014/chart" uri="{C3380CC4-5D6E-409C-BE32-E72D297353CC}">
              <c16:uniqueId val="{00000004-61CB-46CB-83A8-5174147430B6}"/>
            </c:ext>
          </c:extLst>
        </c:ser>
        <c:dLbls>
          <c:showLegendKey val="0"/>
          <c:showVal val="0"/>
          <c:showCatName val="0"/>
          <c:showSerName val="0"/>
          <c:showPercent val="0"/>
          <c:showBubbleSize val="0"/>
        </c:dLbls>
        <c:axId val="732218560"/>
        <c:axId val="732224800"/>
      </c:scatterChart>
      <c:catAx>
        <c:axId val="236495288"/>
        <c:scaling>
          <c:orientation val="minMax"/>
        </c:scaling>
        <c:delete val="0"/>
        <c:axPos val="b"/>
        <c:numFmt formatCode="General" sourceLinked="1"/>
        <c:majorTickMark val="none"/>
        <c:minorTickMark val="none"/>
        <c:tickLblPos val="nextTo"/>
        <c:spPr>
          <a:noFill/>
          <a:ln w="9525" cap="flat" cmpd="sng" algn="ctr">
            <a:solidFill>
              <a:schemeClr val="bg2">
                <a:lumMod val="75000"/>
              </a:schemeClr>
            </a:solidFill>
            <a:round/>
          </a:ln>
          <a:effectLst/>
        </c:spPr>
        <c:txPr>
          <a:bodyPr rot="-5400000" spcFirstLastPara="1" vertOverflow="ellipsis"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236494112"/>
        <c:crosses val="autoZero"/>
        <c:auto val="0"/>
        <c:lblAlgn val="ctr"/>
        <c:lblOffset val="100"/>
        <c:tickLblSkip val="6"/>
        <c:noMultiLvlLbl val="0"/>
      </c:catAx>
      <c:valAx>
        <c:axId val="236494112"/>
        <c:scaling>
          <c:orientation val="minMax"/>
          <c:max val="17000"/>
          <c:min val="6000"/>
        </c:scaling>
        <c:delete val="0"/>
        <c:axPos val="l"/>
        <c:majorGridlines>
          <c:spPr>
            <a:ln w="9525" cap="flat" cmpd="sng" algn="ctr">
              <a:solidFill>
                <a:schemeClr val="accent3"/>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dirty="0">
                    <a:solidFill>
                      <a:schemeClr val="tx1">
                        <a:lumMod val="65000"/>
                        <a:lumOff val="35000"/>
                      </a:schemeClr>
                    </a:solidFill>
                  </a:rPr>
                  <a:t>(Millions)</a:t>
                </a:r>
              </a:p>
            </c:rich>
          </c:tx>
          <c:layout>
            <c:manualLayout>
              <c:xMode val="edge"/>
              <c:yMode val="edge"/>
              <c:x val="1.0096428163870817E-3"/>
              <c:y val="0.37758501459547372"/>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quot;$&quot;#,##0" sourceLinked="0"/>
        <c:majorTickMark val="out"/>
        <c:minorTickMark val="in"/>
        <c:tickLblPos val="nextTo"/>
        <c:spPr>
          <a:noFill/>
          <a:ln>
            <a:solidFill>
              <a:schemeClr val="accent3"/>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36495288"/>
        <c:crosses val="autoZero"/>
        <c:crossBetween val="between"/>
        <c:majorUnit val="1000"/>
        <c:minorUnit val="500"/>
      </c:valAx>
      <c:valAx>
        <c:axId val="732224800"/>
        <c:scaling>
          <c:orientation val="minMax"/>
          <c:max val="1"/>
          <c:min val="0"/>
        </c:scaling>
        <c:delete val="0"/>
        <c:axPos val="r"/>
        <c:numFmt formatCode="General" sourceLinked="1"/>
        <c:majorTickMark val="out"/>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2218560"/>
        <c:crosses val="max"/>
        <c:crossBetween val="between"/>
      </c:valAx>
      <c:catAx>
        <c:axId val="732218560"/>
        <c:scaling>
          <c:orientation val="minMax"/>
        </c:scaling>
        <c:delete val="1"/>
        <c:axPos val="t"/>
        <c:numFmt formatCode="General" sourceLinked="1"/>
        <c:majorTickMark val="out"/>
        <c:minorTickMark val="none"/>
        <c:tickLblPos val="nextTo"/>
        <c:crossAx val="732224800"/>
        <c:crosses val="max"/>
        <c:auto val="1"/>
        <c:lblAlgn val="ctr"/>
        <c:lblOffset val="100"/>
        <c:noMultiLvlLbl val="0"/>
      </c:catAx>
      <c:spPr>
        <a:noFill/>
        <a:ln>
          <a:solidFill>
            <a:schemeClr val="accent3"/>
          </a:solidFill>
        </a:ln>
        <a:effectLst/>
      </c:spPr>
    </c:plotArea>
    <c:legend>
      <c:legendPos val="b"/>
      <c:legendEntry>
        <c:idx val="1"/>
        <c:delete val="1"/>
      </c:legendEntry>
      <c:legendEntry>
        <c:idx val="3"/>
        <c:delete val="1"/>
      </c:legendEntry>
      <c:layout>
        <c:manualLayout>
          <c:xMode val="edge"/>
          <c:yMode val="edge"/>
          <c:x val="0.24027720719692647"/>
          <c:y val="0.92432909292631171"/>
          <c:w val="0.48631473594983504"/>
          <c:h val="3.3986207470433433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7707456207063156E-2"/>
          <c:y val="0.13456596953816791"/>
          <c:w val="0.77406224980955252"/>
          <c:h val="0.75040316346712588"/>
        </c:manualLayout>
      </c:layout>
      <c:lineChart>
        <c:grouping val="standard"/>
        <c:varyColors val="0"/>
        <c:ser>
          <c:idx val="1"/>
          <c:order val="0"/>
          <c:tx>
            <c:strRef>
              <c:f>DATA!$B$9</c:f>
              <c:strCache>
                <c:ptCount val="1"/>
                <c:pt idx="0">
                  <c:v>Actual Revenue</c:v>
                </c:pt>
              </c:strCache>
            </c:strRef>
          </c:tx>
          <c:spPr>
            <a:ln>
              <a:solidFill>
                <a:schemeClr val="accent2"/>
              </a:solidFill>
              <a:prstDash val="solid"/>
            </a:ln>
          </c:spPr>
          <c:marker>
            <c:symbol val="none"/>
          </c:marker>
          <c:dPt>
            <c:idx val="5"/>
            <c:bubble3D val="0"/>
            <c:extLst>
              <c:ext xmlns:c16="http://schemas.microsoft.com/office/drawing/2014/chart" uri="{C3380CC4-5D6E-409C-BE32-E72D297353CC}">
                <c16:uniqueId val="{00000000-0652-4C8B-8C44-B3E11803B1C0}"/>
              </c:ext>
            </c:extLst>
          </c:dPt>
          <c:dPt>
            <c:idx val="6"/>
            <c:bubble3D val="0"/>
            <c:extLst>
              <c:ext xmlns:c16="http://schemas.microsoft.com/office/drawing/2014/chart" uri="{C3380CC4-5D6E-409C-BE32-E72D297353CC}">
                <c16:uniqueId val="{00000001-0652-4C8B-8C44-B3E11803B1C0}"/>
              </c:ext>
            </c:extLst>
          </c:dPt>
          <c:cat>
            <c:strRef>
              <c:f>DATA!$D$6:$O$6</c:f>
              <c:strCache>
                <c:ptCount val="12"/>
                <c:pt idx="0">
                  <c:v>FY 16</c:v>
                </c:pt>
                <c:pt idx="1">
                  <c:v>FY 17</c:v>
                </c:pt>
                <c:pt idx="2">
                  <c:v>FY 18</c:v>
                </c:pt>
                <c:pt idx="3">
                  <c:v>FY 19</c:v>
                </c:pt>
                <c:pt idx="4">
                  <c:v>FY 20</c:v>
                </c:pt>
                <c:pt idx="5">
                  <c:v>FY 21</c:v>
                </c:pt>
                <c:pt idx="6">
                  <c:v>FY 22</c:v>
                </c:pt>
                <c:pt idx="7">
                  <c:v>FY 23</c:v>
                </c:pt>
                <c:pt idx="8">
                  <c:v>FY 24</c:v>
                </c:pt>
                <c:pt idx="9">
                  <c:v>FY 25</c:v>
                </c:pt>
                <c:pt idx="10">
                  <c:v>FY 26</c:v>
                </c:pt>
                <c:pt idx="11">
                  <c:v>FY 27</c:v>
                </c:pt>
              </c:strCache>
            </c:strRef>
          </c:cat>
          <c:val>
            <c:numRef>
              <c:f>DATA!$D$9:$O$9</c:f>
              <c:numCache>
                <c:formatCode>"$"#,##0.0</c:formatCode>
                <c:ptCount val="12"/>
                <c:pt idx="0" formatCode="General">
                  <c:v>7274.1090000000004</c:v>
                </c:pt>
                <c:pt idx="1">
                  <c:v>7582.4696549999999</c:v>
                </c:pt>
                <c:pt idx="2">
                  <c:v>8124.2652280000002</c:v>
                </c:pt>
                <c:pt idx="3">
                  <c:v>8804.7522100000006</c:v>
                </c:pt>
                <c:pt idx="4">
                  <c:v>9179.224494</c:v>
                </c:pt>
                <c:pt idx="5">
                  <c:v>10459.721541000001</c:v>
                </c:pt>
                <c:pt idx="6">
                  <c:v>13004.392103870399</c:v>
                </c:pt>
                <c:pt idx="7" formatCode="&quot;$&quot;#,##0">
                  <c:v>12326.129401</c:v>
                </c:pt>
                <c:pt idx="8" formatCode="&quot;$&quot;#,##0">
                  <c:v>12911.737902000001</c:v>
                </c:pt>
                <c:pt idx="9" formatCode="&quot;$&quot;#,##0">
                  <c:v>14057.743517999999</c:v>
                </c:pt>
                <c:pt idx="10" formatCode="General">
                  <c:v>14618.573</c:v>
                </c:pt>
              </c:numCache>
            </c:numRef>
          </c:val>
          <c:smooth val="0"/>
          <c:extLst>
            <c:ext xmlns:c16="http://schemas.microsoft.com/office/drawing/2014/chart" uri="{C3380CC4-5D6E-409C-BE32-E72D297353CC}">
              <c16:uniqueId val="{00000002-0652-4C8B-8C44-B3E11803B1C0}"/>
            </c:ext>
          </c:extLst>
        </c:ser>
        <c:ser>
          <c:idx val="4"/>
          <c:order val="1"/>
          <c:tx>
            <c:strRef>
              <c:f>DATA!$B$15</c:f>
              <c:strCache>
                <c:ptCount val="1"/>
                <c:pt idx="0">
                  <c:v>May 2026 Est (with Legislative Adjustments)</c:v>
                </c:pt>
              </c:strCache>
            </c:strRef>
          </c:tx>
          <c:spPr>
            <a:ln>
              <a:solidFill>
                <a:schemeClr val="accent2"/>
              </a:solidFill>
              <a:prstDash val="sysDash"/>
            </a:ln>
          </c:spPr>
          <c:marker>
            <c:symbol val="none"/>
          </c:marker>
          <c:cat>
            <c:strRef>
              <c:f>DATA!$D$6:$O$6</c:f>
              <c:strCache>
                <c:ptCount val="12"/>
                <c:pt idx="0">
                  <c:v>FY 16</c:v>
                </c:pt>
                <c:pt idx="1">
                  <c:v>FY 17</c:v>
                </c:pt>
                <c:pt idx="2">
                  <c:v>FY 18</c:v>
                </c:pt>
                <c:pt idx="3">
                  <c:v>FY 19</c:v>
                </c:pt>
                <c:pt idx="4">
                  <c:v>FY 20</c:v>
                </c:pt>
                <c:pt idx="5">
                  <c:v>FY 21</c:v>
                </c:pt>
                <c:pt idx="6">
                  <c:v>FY 22</c:v>
                </c:pt>
                <c:pt idx="7">
                  <c:v>FY 23</c:v>
                </c:pt>
                <c:pt idx="8">
                  <c:v>FY 24</c:v>
                </c:pt>
                <c:pt idx="9">
                  <c:v>FY 25</c:v>
                </c:pt>
                <c:pt idx="10">
                  <c:v>FY 26</c:v>
                </c:pt>
                <c:pt idx="11">
                  <c:v>FY 27</c:v>
                </c:pt>
              </c:strCache>
            </c:strRef>
          </c:cat>
          <c:val>
            <c:numRef>
              <c:f>DATA!$D$15:$O$15</c:f>
              <c:numCache>
                <c:formatCode>General</c:formatCode>
                <c:ptCount val="12"/>
                <c:pt idx="9" formatCode="&quot;$&quot;#,##0">
                  <c:v>14057.743517999999</c:v>
                </c:pt>
                <c:pt idx="10" formatCode="&quot;$&quot;#,##0">
                  <c:v>14618.573</c:v>
                </c:pt>
                <c:pt idx="11" formatCode="&quot;$&quot;#,##0">
                  <c:v>13990</c:v>
                </c:pt>
              </c:numCache>
            </c:numRef>
          </c:val>
          <c:smooth val="0"/>
          <c:extLst>
            <c:ext xmlns:c16="http://schemas.microsoft.com/office/drawing/2014/chart" uri="{C3380CC4-5D6E-409C-BE32-E72D297353CC}">
              <c16:uniqueId val="{00000003-0652-4C8B-8C44-B3E11803B1C0}"/>
            </c:ext>
          </c:extLst>
        </c:ser>
        <c:ser>
          <c:idx val="0"/>
          <c:order val="2"/>
          <c:tx>
            <c:strRef>
              <c:f>DATA!$B$7</c:f>
              <c:strCache>
                <c:ptCount val="1"/>
                <c:pt idx="0">
                  <c:v>App Act</c:v>
                </c:pt>
              </c:strCache>
            </c:strRef>
          </c:tx>
          <c:spPr>
            <a:ln w="31750">
              <a:solidFill>
                <a:schemeClr val="accent3"/>
              </a:solidFill>
              <a:prstDash val="solid"/>
            </a:ln>
          </c:spPr>
          <c:marker>
            <c:symbol val="none"/>
          </c:marker>
          <c:dPt>
            <c:idx val="8"/>
            <c:bubble3D val="0"/>
            <c:extLst>
              <c:ext xmlns:c16="http://schemas.microsoft.com/office/drawing/2014/chart" uri="{C3380CC4-5D6E-409C-BE32-E72D297353CC}">
                <c16:uniqueId val="{00000004-0652-4C8B-8C44-B3E11803B1C0}"/>
              </c:ext>
            </c:extLst>
          </c:dPt>
          <c:dPt>
            <c:idx val="9"/>
            <c:bubble3D val="0"/>
            <c:extLst>
              <c:ext xmlns:c16="http://schemas.microsoft.com/office/drawing/2014/chart" uri="{C3380CC4-5D6E-409C-BE32-E72D297353CC}">
                <c16:uniqueId val="{00000005-0652-4C8B-8C44-B3E11803B1C0}"/>
              </c:ext>
            </c:extLst>
          </c:dPt>
          <c:dPt>
            <c:idx val="10"/>
            <c:bubble3D val="0"/>
            <c:extLst>
              <c:ext xmlns:c16="http://schemas.microsoft.com/office/drawing/2014/chart" uri="{C3380CC4-5D6E-409C-BE32-E72D297353CC}">
                <c16:uniqueId val="{00000006-0652-4C8B-8C44-B3E11803B1C0}"/>
              </c:ext>
            </c:extLst>
          </c:dPt>
          <c:dPt>
            <c:idx val="11"/>
            <c:bubble3D val="0"/>
            <c:extLst>
              <c:ext xmlns:c16="http://schemas.microsoft.com/office/drawing/2014/chart" uri="{C3380CC4-5D6E-409C-BE32-E72D297353CC}">
                <c16:uniqueId val="{00000007-0652-4C8B-8C44-B3E11803B1C0}"/>
              </c:ext>
            </c:extLst>
          </c:dPt>
          <c:cat>
            <c:strRef>
              <c:f>DATA!$D$6:$O$6</c:f>
              <c:strCache>
                <c:ptCount val="12"/>
                <c:pt idx="0">
                  <c:v>FY 16</c:v>
                </c:pt>
                <c:pt idx="1">
                  <c:v>FY 17</c:v>
                </c:pt>
                <c:pt idx="2">
                  <c:v>FY 18</c:v>
                </c:pt>
                <c:pt idx="3">
                  <c:v>FY 19</c:v>
                </c:pt>
                <c:pt idx="4">
                  <c:v>FY 20</c:v>
                </c:pt>
                <c:pt idx="5">
                  <c:v>FY 21</c:v>
                </c:pt>
                <c:pt idx="6">
                  <c:v>FY 22</c:v>
                </c:pt>
                <c:pt idx="7">
                  <c:v>FY 23</c:v>
                </c:pt>
                <c:pt idx="8">
                  <c:v>FY 24</c:v>
                </c:pt>
                <c:pt idx="9">
                  <c:v>FY 25</c:v>
                </c:pt>
                <c:pt idx="10">
                  <c:v>FY 26</c:v>
                </c:pt>
                <c:pt idx="11">
                  <c:v>FY 27</c:v>
                </c:pt>
              </c:strCache>
            </c:strRef>
          </c:cat>
          <c:val>
            <c:numRef>
              <c:f>DATA!$D$7:$O$7</c:f>
              <c:numCache>
                <c:formatCode>"$"#,##0.0</c:formatCode>
                <c:ptCount val="12"/>
                <c:pt idx="1">
                  <c:v>7579.5288920000003</c:v>
                </c:pt>
                <c:pt idx="2">
                  <c:v>7950.713831</c:v>
                </c:pt>
                <c:pt idx="3">
                  <c:v>8236.6039999999994</c:v>
                </c:pt>
                <c:pt idx="4">
                  <c:v>8716.6090000000004</c:v>
                </c:pt>
                <c:pt idx="5">
                  <c:v>8922.8279999999995</c:v>
                </c:pt>
                <c:pt idx="6">
                  <c:v>9271.2369780000008</c:v>
                </c:pt>
                <c:pt idx="7">
                  <c:v>10341.341675</c:v>
                </c:pt>
                <c:pt idx="8">
                  <c:v>11636.468000000001</c:v>
                </c:pt>
                <c:pt idx="9">
                  <c:v>12320.776</c:v>
                </c:pt>
                <c:pt idx="10">
                  <c:v>13371.207</c:v>
                </c:pt>
                <c:pt idx="11">
                  <c:v>13989.981</c:v>
                </c:pt>
              </c:numCache>
            </c:numRef>
          </c:val>
          <c:smooth val="0"/>
          <c:extLst>
            <c:ext xmlns:c16="http://schemas.microsoft.com/office/drawing/2014/chart" uri="{C3380CC4-5D6E-409C-BE32-E72D297353CC}">
              <c16:uniqueId val="{00000008-0652-4C8B-8C44-B3E11803B1C0}"/>
            </c:ext>
          </c:extLst>
        </c:ser>
        <c:dLbls>
          <c:showLegendKey val="0"/>
          <c:showVal val="0"/>
          <c:showCatName val="0"/>
          <c:showSerName val="0"/>
          <c:showPercent val="0"/>
          <c:showBubbleSize val="0"/>
        </c:dLbls>
        <c:smooth val="0"/>
        <c:axId val="107144320"/>
        <c:axId val="107146240"/>
        <c:extLst/>
      </c:lineChart>
      <c:catAx>
        <c:axId val="107144320"/>
        <c:scaling>
          <c:orientation val="minMax"/>
        </c:scaling>
        <c:delete val="0"/>
        <c:axPos val="b"/>
        <c:numFmt formatCode="General" sourceLinked="0"/>
        <c:majorTickMark val="out"/>
        <c:minorTickMark val="none"/>
        <c:tickLblPos val="nextTo"/>
        <c:spPr>
          <a:ln>
            <a:solidFill>
              <a:srgbClr val="C9C9C9"/>
            </a:solidFill>
          </a:ln>
        </c:spPr>
        <c:txPr>
          <a:bodyPr/>
          <a:lstStyle/>
          <a:p>
            <a:pPr>
              <a:defRPr sz="1100" b="0" baseline="0">
                <a:solidFill>
                  <a:schemeClr val="tx1">
                    <a:lumMod val="65000"/>
                    <a:lumOff val="35000"/>
                  </a:schemeClr>
                </a:solidFill>
              </a:defRPr>
            </a:pPr>
            <a:endParaRPr lang="en-US"/>
          </a:p>
        </c:txPr>
        <c:crossAx val="107146240"/>
        <c:crosses val="autoZero"/>
        <c:auto val="1"/>
        <c:lblAlgn val="ctr"/>
        <c:lblOffset val="100"/>
        <c:noMultiLvlLbl val="0"/>
      </c:catAx>
      <c:valAx>
        <c:axId val="107146240"/>
        <c:scaling>
          <c:orientation val="minMax"/>
          <c:max val="15000"/>
          <c:min val="7000"/>
        </c:scaling>
        <c:delete val="0"/>
        <c:axPos val="l"/>
        <c:majorGridlines>
          <c:spPr>
            <a:ln>
              <a:solidFill>
                <a:srgbClr val="C9C9C9"/>
              </a:solidFill>
            </a:ln>
          </c:spPr>
        </c:majorGridlines>
        <c:title>
          <c:tx>
            <c:rich>
              <a:bodyPr/>
              <a:lstStyle/>
              <a:p>
                <a:pPr>
                  <a:defRPr sz="1100" b="0">
                    <a:solidFill>
                      <a:schemeClr val="tx1">
                        <a:lumMod val="65000"/>
                        <a:lumOff val="35000"/>
                      </a:schemeClr>
                    </a:solidFill>
                    <a:latin typeface="+mn-lt"/>
                  </a:defRPr>
                </a:pPr>
                <a:r>
                  <a:rPr lang="en-US" sz="1100" b="0" dirty="0">
                    <a:solidFill>
                      <a:schemeClr val="tx1">
                        <a:lumMod val="65000"/>
                        <a:lumOff val="35000"/>
                      </a:schemeClr>
                    </a:solidFill>
                    <a:latin typeface="+mn-lt"/>
                  </a:rPr>
                  <a:t>(Millions)</a:t>
                </a:r>
              </a:p>
            </c:rich>
          </c:tx>
          <c:layout>
            <c:manualLayout>
              <c:xMode val="edge"/>
              <c:yMode val="edge"/>
              <c:x val="1.0146525040336585E-2"/>
              <c:y val="0.43400840019973058"/>
            </c:manualLayout>
          </c:layout>
          <c:overlay val="0"/>
        </c:title>
        <c:numFmt formatCode="&quot;$&quot;#,##0" sourceLinked="0"/>
        <c:majorTickMark val="out"/>
        <c:minorTickMark val="in"/>
        <c:tickLblPos val="nextTo"/>
        <c:spPr>
          <a:ln>
            <a:solidFill>
              <a:srgbClr val="C9C9C9"/>
            </a:solidFill>
          </a:ln>
        </c:spPr>
        <c:txPr>
          <a:bodyPr/>
          <a:lstStyle/>
          <a:p>
            <a:pPr>
              <a:defRPr sz="1100" b="0" baseline="0">
                <a:solidFill>
                  <a:schemeClr val="tx1">
                    <a:lumMod val="65000"/>
                    <a:lumOff val="35000"/>
                  </a:schemeClr>
                </a:solidFill>
              </a:defRPr>
            </a:pPr>
            <a:endParaRPr lang="en-US"/>
          </a:p>
        </c:txPr>
        <c:crossAx val="107144320"/>
        <c:crosses val="autoZero"/>
        <c:crossBetween val="between"/>
        <c:majorUnit val="1000"/>
      </c:valAx>
      <c:spPr>
        <a:noFill/>
        <a:ln w="9525">
          <a:solidFill>
            <a:srgbClr val="C9C9C9"/>
          </a:solidFill>
        </a:ln>
      </c:spPr>
    </c:plotArea>
    <c:legend>
      <c:legendPos val="r"/>
      <c:layout>
        <c:manualLayout>
          <c:xMode val="edge"/>
          <c:yMode val="edge"/>
          <c:x val="0.87652055575045384"/>
          <c:y val="0.32017574549113115"/>
          <c:w val="0.1181181146300059"/>
          <c:h val="0.48733889010319209"/>
        </c:manualLayout>
      </c:layout>
      <c:overlay val="0"/>
      <c:txPr>
        <a:bodyPr/>
        <a:lstStyle/>
        <a:p>
          <a:pPr>
            <a:defRPr sz="1100">
              <a:solidFill>
                <a:schemeClr val="tx1">
                  <a:lumMod val="65000"/>
                  <a:lumOff val="35000"/>
                </a:schemeClr>
              </a:solidFill>
              <a:latin typeface="+mn-lt"/>
            </a:defRPr>
          </a:pPr>
          <a:endParaRPr lang="en-US"/>
        </a:p>
      </c:txPr>
    </c:legend>
    <c:plotVisOnly val="1"/>
    <c:dispBlanksAs val="gap"/>
    <c:showDLblsOverMax val="0"/>
  </c:chart>
  <c:externalData r:id="rId2">
    <c:autoUpdate val="0"/>
  </c:externalData>
  <c:userShapes r:id="rId3"/>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dirty="0"/>
              <a:t>ANNUAL GROWTH IN GENERAL FUND REVENUE</a:t>
            </a:r>
          </a:p>
        </c:rich>
      </c:tx>
      <c:layout>
        <c:manualLayout>
          <c:xMode val="edge"/>
          <c:yMode val="edge"/>
          <c:x val="0.28036241393738826"/>
          <c:y val="2.4228486487068733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3071275663537817E-2"/>
          <c:y val="0.12454360281895412"/>
          <c:w val="0.8892580926268554"/>
          <c:h val="0.68655536047050203"/>
        </c:manualLayout>
      </c:layout>
      <c:barChart>
        <c:barDir val="col"/>
        <c:grouping val="stacked"/>
        <c:varyColors val="0"/>
        <c:ser>
          <c:idx val="0"/>
          <c:order val="0"/>
          <c:tx>
            <c:strRef>
              <c:f>DATA!$L$1</c:f>
              <c:strCache>
                <c:ptCount val="1"/>
                <c:pt idx="0">
                  <c:v>General Fund Growth</c:v>
                </c:pt>
              </c:strCache>
            </c:strRef>
          </c:tx>
          <c:spPr>
            <a:solidFill>
              <a:schemeClr val="accent5"/>
            </a:solidFill>
            <a:ln>
              <a:solidFill>
                <a:schemeClr val="accent5"/>
              </a:solidFill>
            </a:ln>
            <a:effectLst/>
          </c:spPr>
          <c:invertIfNegative val="0"/>
          <c:dPt>
            <c:idx val="6"/>
            <c:invertIfNegative val="0"/>
            <c:bubble3D val="0"/>
            <c:spPr>
              <a:solidFill>
                <a:schemeClr val="accent5"/>
              </a:solidFill>
              <a:ln>
                <a:solidFill>
                  <a:schemeClr val="accent5"/>
                </a:solidFill>
              </a:ln>
              <a:effectLst/>
            </c:spPr>
            <c:extLst>
              <c:ext xmlns:c16="http://schemas.microsoft.com/office/drawing/2014/chart" uri="{C3380CC4-5D6E-409C-BE32-E72D297353CC}">
                <c16:uniqueId val="{00000001-17A7-4D43-915C-EA1AED462E6C}"/>
              </c:ext>
            </c:extLst>
          </c:dPt>
          <c:dPt>
            <c:idx val="7"/>
            <c:invertIfNegative val="0"/>
            <c:bubble3D val="0"/>
            <c:spPr>
              <a:solidFill>
                <a:schemeClr val="accent5"/>
              </a:solidFill>
              <a:ln>
                <a:solidFill>
                  <a:schemeClr val="accent5"/>
                </a:solidFill>
              </a:ln>
              <a:effectLst/>
            </c:spPr>
            <c:extLst>
              <c:ext xmlns:c16="http://schemas.microsoft.com/office/drawing/2014/chart" uri="{C3380CC4-5D6E-409C-BE32-E72D297353CC}">
                <c16:uniqueId val="{00000003-17A7-4D43-915C-EA1AED462E6C}"/>
              </c:ext>
            </c:extLst>
          </c:dPt>
          <c:dPt>
            <c:idx val="8"/>
            <c:invertIfNegative val="0"/>
            <c:bubble3D val="0"/>
            <c:spPr>
              <a:solidFill>
                <a:schemeClr val="accent5"/>
              </a:solidFill>
              <a:ln>
                <a:solidFill>
                  <a:schemeClr val="accent5"/>
                </a:solidFill>
              </a:ln>
              <a:effectLst/>
            </c:spPr>
            <c:extLst>
              <c:ext xmlns:c16="http://schemas.microsoft.com/office/drawing/2014/chart" uri="{C3380CC4-5D6E-409C-BE32-E72D297353CC}">
                <c16:uniqueId val="{00000005-17A7-4D43-915C-EA1AED462E6C}"/>
              </c:ext>
            </c:extLst>
          </c:dPt>
          <c:dPt>
            <c:idx val="9"/>
            <c:invertIfNegative val="0"/>
            <c:bubble3D val="0"/>
            <c:spPr>
              <a:solidFill>
                <a:schemeClr val="accent5"/>
              </a:solidFill>
              <a:ln>
                <a:solidFill>
                  <a:schemeClr val="accent5"/>
                </a:solidFill>
              </a:ln>
              <a:effectLst/>
            </c:spPr>
            <c:extLst>
              <c:ext xmlns:c16="http://schemas.microsoft.com/office/drawing/2014/chart" uri="{C3380CC4-5D6E-409C-BE32-E72D297353CC}">
                <c16:uniqueId val="{00000007-17A7-4D43-915C-EA1AED462E6C}"/>
              </c:ext>
            </c:extLst>
          </c:dPt>
          <c:dPt>
            <c:idx val="10"/>
            <c:invertIfNegative val="0"/>
            <c:bubble3D val="0"/>
            <c:spPr>
              <a:solidFill>
                <a:schemeClr val="accent5"/>
              </a:solidFill>
              <a:ln>
                <a:solidFill>
                  <a:schemeClr val="accent5"/>
                </a:solidFill>
              </a:ln>
              <a:effectLst/>
            </c:spPr>
            <c:extLst>
              <c:ext xmlns:c16="http://schemas.microsoft.com/office/drawing/2014/chart" uri="{C3380CC4-5D6E-409C-BE32-E72D297353CC}">
                <c16:uniqueId val="{00000009-17A7-4D43-915C-EA1AED462E6C}"/>
              </c:ext>
            </c:extLst>
          </c:dPt>
          <c:dPt>
            <c:idx val="11"/>
            <c:invertIfNegative val="0"/>
            <c:bubble3D val="0"/>
            <c:spPr>
              <a:solidFill>
                <a:schemeClr val="accent5"/>
              </a:solidFill>
              <a:ln>
                <a:solidFill>
                  <a:schemeClr val="accent5"/>
                </a:solidFill>
              </a:ln>
              <a:effectLst/>
            </c:spPr>
            <c:extLst>
              <c:ext xmlns:c16="http://schemas.microsoft.com/office/drawing/2014/chart" uri="{C3380CC4-5D6E-409C-BE32-E72D297353CC}">
                <c16:uniqueId val="{0000000B-17A7-4D43-915C-EA1AED462E6C}"/>
              </c:ext>
            </c:extLst>
          </c:dPt>
          <c:dPt>
            <c:idx val="12"/>
            <c:invertIfNegative val="0"/>
            <c:bubble3D val="0"/>
            <c:spPr>
              <a:solidFill>
                <a:schemeClr val="accent5"/>
              </a:solidFill>
              <a:ln>
                <a:solidFill>
                  <a:schemeClr val="accent5"/>
                </a:solidFill>
              </a:ln>
              <a:effectLst/>
            </c:spPr>
            <c:extLst>
              <c:ext xmlns:c16="http://schemas.microsoft.com/office/drawing/2014/chart" uri="{C3380CC4-5D6E-409C-BE32-E72D297353CC}">
                <c16:uniqueId val="{0000000D-17A7-4D43-915C-EA1AED462E6C}"/>
              </c:ext>
            </c:extLst>
          </c:dPt>
          <c:dPt>
            <c:idx val="13"/>
            <c:invertIfNegative val="0"/>
            <c:bubble3D val="0"/>
            <c:spPr>
              <a:solidFill>
                <a:schemeClr val="accent5"/>
              </a:solidFill>
              <a:ln>
                <a:solidFill>
                  <a:schemeClr val="accent5"/>
                </a:solidFill>
              </a:ln>
              <a:effectLst/>
            </c:spPr>
            <c:extLst>
              <c:ext xmlns:c16="http://schemas.microsoft.com/office/drawing/2014/chart" uri="{C3380CC4-5D6E-409C-BE32-E72D297353CC}">
                <c16:uniqueId val="{0000000F-17A7-4D43-915C-EA1AED462E6C}"/>
              </c:ext>
            </c:extLst>
          </c:dPt>
          <c:dPt>
            <c:idx val="14"/>
            <c:invertIfNegative val="0"/>
            <c:bubble3D val="0"/>
            <c:spPr>
              <a:solidFill>
                <a:schemeClr val="accent5"/>
              </a:solidFill>
              <a:ln>
                <a:solidFill>
                  <a:schemeClr val="accent5"/>
                </a:solidFill>
              </a:ln>
              <a:effectLst/>
            </c:spPr>
            <c:extLst>
              <c:ext xmlns:c16="http://schemas.microsoft.com/office/drawing/2014/chart" uri="{C3380CC4-5D6E-409C-BE32-E72D297353CC}">
                <c16:uniqueId val="{00000011-17A7-4D43-915C-EA1AED462E6C}"/>
              </c:ext>
            </c:extLst>
          </c:dPt>
          <c:dPt>
            <c:idx val="15"/>
            <c:invertIfNegative val="0"/>
            <c:bubble3D val="0"/>
            <c:spPr>
              <a:solidFill>
                <a:schemeClr val="accent5"/>
              </a:solidFill>
              <a:ln>
                <a:solidFill>
                  <a:schemeClr val="accent5"/>
                </a:solidFill>
              </a:ln>
              <a:effectLst/>
            </c:spPr>
            <c:extLst>
              <c:ext xmlns:c16="http://schemas.microsoft.com/office/drawing/2014/chart" uri="{C3380CC4-5D6E-409C-BE32-E72D297353CC}">
                <c16:uniqueId val="{00000013-17A7-4D43-915C-EA1AED462E6C}"/>
              </c:ext>
            </c:extLst>
          </c:dPt>
          <c:dPt>
            <c:idx val="17"/>
            <c:invertIfNegative val="0"/>
            <c:bubble3D val="0"/>
            <c:spPr>
              <a:pattFill prst="wdUpDiag">
                <a:fgClr>
                  <a:schemeClr val="accent5"/>
                </a:fgClr>
                <a:bgClr>
                  <a:schemeClr val="bg1"/>
                </a:bgClr>
              </a:pattFill>
              <a:ln>
                <a:solidFill>
                  <a:schemeClr val="accent5"/>
                </a:solidFill>
              </a:ln>
              <a:effectLst/>
            </c:spPr>
            <c:extLst>
              <c:ext xmlns:c16="http://schemas.microsoft.com/office/drawing/2014/chart" uri="{C3380CC4-5D6E-409C-BE32-E72D297353CC}">
                <c16:uniqueId val="{00000015-17A7-4D43-915C-EA1AED462E6C}"/>
              </c:ext>
            </c:extLst>
          </c:dPt>
          <c:dLbls>
            <c:dLbl>
              <c:idx val="0"/>
              <c:layout>
                <c:manualLayout>
                  <c:x val="0"/>
                  <c:y val="-6.851208635018071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17A7-4D43-915C-EA1AED462E6C}"/>
                </c:ext>
              </c:extLst>
            </c:dLbl>
            <c:dLbl>
              <c:idx val="1"/>
              <c:layout>
                <c:manualLayout>
                  <c:x val="0"/>
                  <c:y val="-6.851224501679731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17A7-4D43-915C-EA1AED462E6C}"/>
                </c:ext>
              </c:extLst>
            </c:dLbl>
            <c:dLbl>
              <c:idx val="2"/>
              <c:layout>
                <c:manualLayout>
                  <c:x val="0"/>
                  <c:y val="-6.851224501679731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17A7-4D43-915C-EA1AED462E6C}"/>
                </c:ext>
              </c:extLst>
            </c:dLbl>
            <c:dLbl>
              <c:idx val="3"/>
              <c:layout>
                <c:manualLayout>
                  <c:x val="0"/>
                  <c:y val="-6.851224501679724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17A7-4D43-915C-EA1AED462E6C}"/>
                </c:ext>
              </c:extLst>
            </c:dLbl>
            <c:dLbl>
              <c:idx val="4"/>
              <c:layout>
                <c:manualLayout>
                  <c:x val="-4.0772024485538888E-17"/>
                  <c:y val="-6.851224501679731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17A7-4D43-915C-EA1AED462E6C}"/>
                </c:ext>
              </c:extLst>
            </c:dLbl>
            <c:dLbl>
              <c:idx val="5"/>
              <c:layout>
                <c:manualLayout>
                  <c:x val="0"/>
                  <c:y val="-6.851224501679731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17A7-4D43-915C-EA1AED462E6C}"/>
                </c:ext>
              </c:extLst>
            </c:dLbl>
            <c:dLbl>
              <c:idx val="6"/>
              <c:layout>
                <c:manualLayout>
                  <c:x val="-8.1544048971077776E-17"/>
                  <c:y val="-6.851224501679724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7A7-4D43-915C-EA1AED462E6C}"/>
                </c:ext>
              </c:extLst>
            </c:dLbl>
            <c:dLbl>
              <c:idx val="7"/>
              <c:layout>
                <c:manualLayout>
                  <c:x val="0"/>
                  <c:y val="-6.851224501679731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7A7-4D43-915C-EA1AED462E6C}"/>
                </c:ext>
              </c:extLst>
            </c:dLbl>
            <c:dLbl>
              <c:idx val="8"/>
              <c:layout>
                <c:manualLayout>
                  <c:x val="-8.1544048971077776E-17"/>
                  <c:y val="-6.851224501679731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7A7-4D43-915C-EA1AED462E6C}"/>
                </c:ext>
              </c:extLst>
            </c:dLbl>
            <c:dLbl>
              <c:idx val="9"/>
              <c:layout>
                <c:manualLayout>
                  <c:x val="0"/>
                  <c:y val="-6.851224501679724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7A7-4D43-915C-EA1AED462E6C}"/>
                </c:ext>
              </c:extLst>
            </c:dLbl>
            <c:dLbl>
              <c:idx val="10"/>
              <c:layout>
                <c:manualLayout>
                  <c:x val="0"/>
                  <c:y val="-6.851224501679724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7A7-4D43-915C-EA1AED462E6C}"/>
                </c:ext>
              </c:extLst>
            </c:dLbl>
            <c:dLbl>
              <c:idx val="11"/>
              <c:layout>
                <c:manualLayout>
                  <c:x val="0"/>
                  <c:y val="-0.12493409385415975"/>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7A7-4D43-915C-EA1AED462E6C}"/>
                </c:ext>
              </c:extLst>
            </c:dLbl>
            <c:dLbl>
              <c:idx val="12"/>
              <c:layout>
                <c:manualLayout>
                  <c:x val="-8.1544048971077776E-17"/>
                  <c:y val="-0.23777779152888459"/>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17A7-4D43-915C-EA1AED462E6C}"/>
                </c:ext>
              </c:extLst>
            </c:dLbl>
            <c:dLbl>
              <c:idx val="13"/>
              <c:layout>
                <c:manualLayout>
                  <c:x val="0"/>
                  <c:y val="-6.851208635018071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17A7-4D43-915C-EA1AED462E6C}"/>
                </c:ext>
              </c:extLst>
            </c:dLbl>
            <c:dLbl>
              <c:idx val="14"/>
              <c:layout>
                <c:manualLayout>
                  <c:x val="0"/>
                  <c:y val="-6.851224501679724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17A7-4D43-915C-EA1AED462E6C}"/>
                </c:ext>
              </c:extLst>
            </c:dLbl>
            <c:dLbl>
              <c:idx val="15"/>
              <c:layout>
                <c:manualLayout>
                  <c:x val="0"/>
                  <c:y val="-0.11485876370463075"/>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17A7-4D43-915C-EA1AED462E6C}"/>
                </c:ext>
              </c:extLst>
            </c:dLbl>
            <c:dLbl>
              <c:idx val="16"/>
              <c:layout>
                <c:manualLayout>
                  <c:x val="-1.1119771496575898E-3"/>
                  <c:y val="-6.851224501679731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17A7-4D43-915C-EA1AED462E6C}"/>
                </c:ext>
              </c:extLst>
            </c:dLbl>
            <c:dLbl>
              <c:idx val="17"/>
              <c:layout>
                <c:manualLayout>
                  <c:x val="0"/>
                  <c:y val="-6.851208635018056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17A7-4D43-915C-EA1AED462E6C}"/>
                </c:ext>
              </c:extLst>
            </c:dLbl>
            <c:numFmt formatCode="&quot;$&quot;#,##0_);\(&quot;$&quot;#,##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65000"/>
                        <a:lumOff val="3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DATA!$A$12:$A$29</c:f>
              <c:strCache>
                <c:ptCount val="18"/>
                <c:pt idx="0">
                  <c:v>FY 10</c:v>
                </c:pt>
                <c:pt idx="1">
                  <c:v>FY 11</c:v>
                </c:pt>
                <c:pt idx="2">
                  <c:v>FY 12</c:v>
                </c:pt>
                <c:pt idx="3">
                  <c:v>FY 13</c:v>
                </c:pt>
                <c:pt idx="4">
                  <c:v>FY 14</c:v>
                </c:pt>
                <c:pt idx="5">
                  <c:v>FY 15</c:v>
                </c:pt>
                <c:pt idx="6">
                  <c:v>FY 16</c:v>
                </c:pt>
                <c:pt idx="7">
                  <c:v>FY 17</c:v>
                </c:pt>
                <c:pt idx="8">
                  <c:v>FY 18</c:v>
                </c:pt>
                <c:pt idx="9">
                  <c:v>FY 19</c:v>
                </c:pt>
                <c:pt idx="10">
                  <c:v>FY 20</c:v>
                </c:pt>
                <c:pt idx="11">
                  <c:v>FY 21</c:v>
                </c:pt>
                <c:pt idx="12">
                  <c:v>FY 22</c:v>
                </c:pt>
                <c:pt idx="13">
                  <c:v>FY 23</c:v>
                </c:pt>
                <c:pt idx="14">
                  <c:v>FY 24</c:v>
                </c:pt>
                <c:pt idx="15">
                  <c:v>FY 25</c:v>
                </c:pt>
                <c:pt idx="16">
                  <c:v>FY 26</c:v>
                </c:pt>
                <c:pt idx="17">
                  <c:v>FY 27 (e)</c:v>
                </c:pt>
              </c:strCache>
              <c:extLst/>
            </c:strRef>
          </c:cat>
          <c:val>
            <c:numRef>
              <c:f>DATA!$D$12:$D$29</c:f>
              <c:numCache>
                <c:formatCode>_(* #,##0.0_);_(* \(#,##0.0\);_(* "-"??_);_(@_)</c:formatCode>
                <c:ptCount val="18"/>
                <c:pt idx="0">
                  <c:v>-322.19999999999982</c:v>
                </c:pt>
                <c:pt idx="1">
                  <c:v>367.39999999999964</c:v>
                </c:pt>
                <c:pt idx="2">
                  <c:v>314.30000000000018</c:v>
                </c:pt>
                <c:pt idx="3">
                  <c:v>523.80000000000018</c:v>
                </c:pt>
                <c:pt idx="4">
                  <c:v>108.39999999999964</c:v>
                </c:pt>
                <c:pt idx="5">
                  <c:v>479.90000000000055</c:v>
                </c:pt>
                <c:pt idx="6">
                  <c:v>326.324028</c:v>
                </c:pt>
                <c:pt idx="7">
                  <c:v>319.08550899999955</c:v>
                </c:pt>
                <c:pt idx="8">
                  <c:v>547.50790899999993</c:v>
                </c:pt>
                <c:pt idx="9">
                  <c:v>696.10936299999958</c:v>
                </c:pt>
                <c:pt idx="10">
                  <c:v>391.37732845000028</c:v>
                </c:pt>
                <c:pt idx="11">
                  <c:v>1295.6224025499996</c:v>
                </c:pt>
                <c:pt idx="12">
                  <c:v>2565.2887841700012</c:v>
                </c:pt>
                <c:pt idx="13">
                  <c:v>-560.21329199000138</c:v>
                </c:pt>
                <c:pt idx="14">
                  <c:v>613.47860163000041</c:v>
                </c:pt>
                <c:pt idx="15">
                  <c:v>1150.77176057</c:v>
                </c:pt>
                <c:pt idx="16">
                  <c:v>574.14408693000041</c:v>
                </c:pt>
                <c:pt idx="17">
                  <c:v>-585.78048130999923</c:v>
                </c:pt>
              </c:numCache>
              <c:extLst/>
            </c:numRef>
          </c:val>
          <c:extLst>
            <c:ext xmlns:c16="http://schemas.microsoft.com/office/drawing/2014/chart" uri="{C3380CC4-5D6E-409C-BE32-E72D297353CC}">
              <c16:uniqueId val="{0000001D-17A7-4D43-915C-EA1AED462E6C}"/>
            </c:ext>
          </c:extLst>
        </c:ser>
        <c:dLbls>
          <c:showLegendKey val="0"/>
          <c:showVal val="0"/>
          <c:showCatName val="0"/>
          <c:showSerName val="0"/>
          <c:showPercent val="0"/>
          <c:showBubbleSize val="0"/>
        </c:dLbls>
        <c:gapWidth val="138"/>
        <c:overlap val="100"/>
        <c:axId val="429869592"/>
        <c:axId val="427212576"/>
      </c:barChart>
      <c:catAx>
        <c:axId val="429869592"/>
        <c:scaling>
          <c:orientation val="minMax"/>
        </c:scaling>
        <c:delete val="0"/>
        <c:axPos val="b"/>
        <c:numFmt formatCode="General" sourceLinked="1"/>
        <c:majorTickMark val="out"/>
        <c:minorTickMark val="none"/>
        <c:tickLblPos val="low"/>
        <c:spPr>
          <a:noFill/>
          <a:ln w="9525" cap="flat" cmpd="sng" algn="ctr">
            <a:solidFill>
              <a:schemeClr val="accent3"/>
            </a:solidFill>
            <a:round/>
          </a:ln>
          <a:effectLst/>
        </c:spPr>
        <c:txPr>
          <a:bodyPr rot="-5400000" spcFirstLastPara="1" vertOverflow="ellipsis"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427212576"/>
        <c:crosses val="autoZero"/>
        <c:auto val="1"/>
        <c:lblAlgn val="ctr"/>
        <c:lblOffset val="100"/>
        <c:noMultiLvlLbl val="0"/>
      </c:catAx>
      <c:valAx>
        <c:axId val="427212576"/>
        <c:scaling>
          <c:orientation val="minMax"/>
        </c:scaling>
        <c:delete val="0"/>
        <c:axPos val="l"/>
        <c:majorGridlines>
          <c:spPr>
            <a:ln w="9525" cap="flat" cmpd="sng" algn="ctr">
              <a:solidFill>
                <a:schemeClr val="accent3"/>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dirty="0"/>
                  <a:t>(Millions)</a:t>
                </a:r>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quot;$&quot;#,##0_);\(&quot;$&quot;#,##0\)" sourceLinked="0"/>
        <c:majorTickMark val="out"/>
        <c:minorTickMark val="in"/>
        <c:tickLblPos val="nextTo"/>
        <c:spPr>
          <a:noFill/>
          <a:ln>
            <a:solidFill>
              <a:schemeClr val="accent3"/>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429869592"/>
        <c:crosses val="autoZero"/>
        <c:crossBetween val="between"/>
      </c:valAx>
      <c:spPr>
        <a:noFill/>
        <a:ln>
          <a:solidFill>
            <a:schemeClr val="bg2">
              <a:lumMod val="75000"/>
            </a:schemeClr>
          </a:solidFill>
        </a:ln>
        <a:effectLst/>
      </c:spPr>
    </c:plotArea>
    <c:plotVisOnly val="1"/>
    <c:dispBlanksAs val="gap"/>
    <c:showDLblsOverMax val="0"/>
  </c:chart>
  <c:spPr>
    <a:solidFill>
      <a:schemeClr val="bg1"/>
    </a:solidFill>
    <a:ln w="9525" cap="flat" cmpd="sng" algn="ctr">
      <a:noFill/>
      <a:round/>
    </a:ln>
    <a:effectLst/>
  </c:spPr>
  <c:txPr>
    <a:bodyPr/>
    <a:lstStyle/>
    <a:p>
      <a:pPr>
        <a:defRPr>
          <a:solidFill>
            <a:schemeClr val="tx1">
              <a:lumMod val="65000"/>
              <a:lumOff val="35000"/>
            </a:schemeClr>
          </a:solidFill>
        </a:defRPr>
      </a:pPr>
      <a:endParaRPr lang="en-US"/>
    </a:p>
  </c:txPr>
  <c:externalData r:id="rId4">
    <c:autoUpdate val="0"/>
  </c:externalData>
  <c:userShapes r:id="rId5"/>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dirty="0">
                <a:solidFill>
                  <a:schemeClr val="tx1">
                    <a:lumMod val="65000"/>
                    <a:lumOff val="35000"/>
                  </a:schemeClr>
                </a:solidFill>
              </a:rPr>
              <a:t>INDIVIDUAL INCOME TAX RATE CUTS</a:t>
            </a:r>
          </a:p>
        </c:rich>
      </c:tx>
      <c:layout>
        <c:manualLayout>
          <c:xMode val="edge"/>
          <c:yMode val="edge"/>
          <c:x val="0.33258349499790785"/>
          <c:y val="1.6112742578154339E-3"/>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22919823317671E-2"/>
          <c:y val="7.6565764168184294E-2"/>
          <c:w val="0.90544426391668298"/>
          <c:h val="0.75356332755466704"/>
        </c:manualLayout>
      </c:layout>
      <c:barChart>
        <c:barDir val="col"/>
        <c:grouping val="stacked"/>
        <c:varyColors val="0"/>
        <c:ser>
          <c:idx val="0"/>
          <c:order val="0"/>
          <c:tx>
            <c:strRef>
              <c:f>Sheet1!$B$2</c:f>
              <c:strCache>
                <c:ptCount val="1"/>
                <c:pt idx="0">
                  <c:v>Individual Income Tax</c:v>
                </c:pt>
              </c:strCache>
            </c:strRef>
          </c:tx>
          <c:spPr>
            <a:solidFill>
              <a:srgbClr val="C9C9C9"/>
            </a:solidFill>
            <a:ln>
              <a:noFill/>
            </a:ln>
            <a:effectLst/>
          </c:spPr>
          <c:invertIfNegative val="0"/>
          <c:cat>
            <c:strRef>
              <c:f>Sheet1!$A$3:$A$8</c:f>
              <c:strCache>
                <c:ptCount val="6"/>
                <c:pt idx="0">
                  <c:v>FY 2021-22</c:v>
                </c:pt>
                <c:pt idx="1">
                  <c:v>FY 2022-23</c:v>
                </c:pt>
                <c:pt idx="2">
                  <c:v>FY 2023-24</c:v>
                </c:pt>
                <c:pt idx="3">
                  <c:v>FY 2024-25</c:v>
                </c:pt>
                <c:pt idx="4">
                  <c:v>FY 2025-26 (e)</c:v>
                </c:pt>
                <c:pt idx="5">
                  <c:v>FY 2026-27 (e)</c:v>
                </c:pt>
              </c:strCache>
            </c:strRef>
          </c:cat>
          <c:val>
            <c:numRef>
              <c:f>Sheet1!$B$3:$B$8</c:f>
              <c:numCache>
                <c:formatCode>"$"#,##0_);\("$"#,##0\)</c:formatCode>
                <c:ptCount val="6"/>
                <c:pt idx="0">
                  <c:v>6827.5601001700015</c:v>
                </c:pt>
                <c:pt idx="1">
                  <c:v>5758.2118607499988</c:v>
                </c:pt>
                <c:pt idx="2">
                  <c:v>6113.1848706299998</c:v>
                </c:pt>
                <c:pt idx="3">
                  <c:v>6722.1869371599996</c:v>
                </c:pt>
                <c:pt idx="4">
                  <c:v>7047.4309803999986</c:v>
                </c:pt>
                <c:pt idx="5">
                  <c:v>6539.1469999999999</c:v>
                </c:pt>
              </c:numCache>
            </c:numRef>
          </c:val>
          <c:extLst>
            <c:ext xmlns:c16="http://schemas.microsoft.com/office/drawing/2014/chart" uri="{C3380CC4-5D6E-409C-BE32-E72D297353CC}">
              <c16:uniqueId val="{00000000-B823-427D-85DB-6B5C52C58B35}"/>
            </c:ext>
          </c:extLst>
        </c:ser>
        <c:ser>
          <c:idx val="6"/>
          <c:order val="1"/>
          <c:tx>
            <c:strRef>
              <c:f>Sheet1!$C$2</c:f>
              <c:strCache>
                <c:ptCount val="1"/>
                <c:pt idx="0">
                  <c:v>Withholdings Table Change</c:v>
                </c:pt>
              </c:strCache>
            </c:strRef>
          </c:tx>
          <c:spPr>
            <a:pattFill prst="lgCheck">
              <a:fgClr>
                <a:schemeClr val="accent3"/>
              </a:fgClr>
              <a:bgClr>
                <a:schemeClr val="bg1"/>
              </a:bgClr>
            </a:pattFill>
            <a:ln>
              <a:solidFill>
                <a:schemeClr val="accent3"/>
              </a:solidFill>
            </a:ln>
            <a:effectLst/>
          </c:spPr>
          <c:invertIfNegative val="0"/>
          <c:dLbls>
            <c:dLbl>
              <c:idx val="1"/>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1-B823-427D-85DB-6B5C52C58B35}"/>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Sheet1!$A$3:$A$8</c:f>
              <c:strCache>
                <c:ptCount val="6"/>
                <c:pt idx="0">
                  <c:v>FY 2021-22</c:v>
                </c:pt>
                <c:pt idx="1">
                  <c:v>FY 2022-23</c:v>
                </c:pt>
                <c:pt idx="2">
                  <c:v>FY 2023-24</c:v>
                </c:pt>
                <c:pt idx="3">
                  <c:v>FY 2024-25</c:v>
                </c:pt>
                <c:pt idx="4">
                  <c:v>FY 2025-26 (e)</c:v>
                </c:pt>
                <c:pt idx="5">
                  <c:v>FY 2026-27 (e)</c:v>
                </c:pt>
              </c:strCache>
            </c:strRef>
          </c:cat>
          <c:val>
            <c:numRef>
              <c:f>Sheet1!$C$3:$C$7</c:f>
              <c:numCache>
                <c:formatCode>"$"#,##0_);\("$"#,##0\)</c:formatCode>
                <c:ptCount val="5"/>
                <c:pt idx="1">
                  <c:v>888.7321399425</c:v>
                </c:pt>
              </c:numCache>
            </c:numRef>
          </c:val>
          <c:extLst>
            <c:ext xmlns:c16="http://schemas.microsoft.com/office/drawing/2014/chart" uri="{C3380CC4-5D6E-409C-BE32-E72D297353CC}">
              <c16:uniqueId val="{00000002-B823-427D-85DB-6B5C52C58B35}"/>
            </c:ext>
          </c:extLst>
        </c:ser>
        <c:ser>
          <c:idx val="1"/>
          <c:order val="2"/>
          <c:tx>
            <c:strRef>
              <c:f>Sheet1!$D$2</c:f>
              <c:strCache>
                <c:ptCount val="1"/>
                <c:pt idx="0">
                  <c:v>7% to 6.5%</c:v>
                </c:pt>
              </c:strCache>
            </c:strRef>
          </c:tx>
          <c:spPr>
            <a:solidFill>
              <a:schemeClr val="accent2"/>
            </a:solidFill>
            <a:ln>
              <a:noFill/>
            </a:ln>
            <a:effectLst/>
          </c:spPr>
          <c:invertIfNegative val="0"/>
          <c:cat>
            <c:strRef>
              <c:f>Sheet1!$A$3:$A$8</c:f>
              <c:strCache>
                <c:ptCount val="6"/>
                <c:pt idx="0">
                  <c:v>FY 2021-22</c:v>
                </c:pt>
                <c:pt idx="1">
                  <c:v>FY 2022-23</c:v>
                </c:pt>
                <c:pt idx="2">
                  <c:v>FY 2023-24</c:v>
                </c:pt>
                <c:pt idx="3">
                  <c:v>FY 2024-25</c:v>
                </c:pt>
                <c:pt idx="4">
                  <c:v>FY 2025-26 (e)</c:v>
                </c:pt>
                <c:pt idx="5">
                  <c:v>FY 2026-27 (e)</c:v>
                </c:pt>
              </c:strCache>
            </c:strRef>
          </c:cat>
          <c:val>
            <c:numRef>
              <c:f>Sheet1!$D$3:$D$8</c:f>
              <c:numCache>
                <c:formatCode>"$"#,##0_);\("$"#,##0\)</c:formatCode>
                <c:ptCount val="6"/>
                <c:pt idx="1">
                  <c:v>658.098072</c:v>
                </c:pt>
                <c:pt idx="2">
                  <c:v>691.13368163999996</c:v>
                </c:pt>
                <c:pt idx="3">
                  <c:v>745.29992280000022</c:v>
                </c:pt>
                <c:pt idx="4">
                  <c:v>790.47699999999998</c:v>
                </c:pt>
                <c:pt idx="5">
                  <c:v>838.39252952220988</c:v>
                </c:pt>
              </c:numCache>
            </c:numRef>
          </c:val>
          <c:extLst>
            <c:ext xmlns:c16="http://schemas.microsoft.com/office/drawing/2014/chart" uri="{C3380CC4-5D6E-409C-BE32-E72D297353CC}">
              <c16:uniqueId val="{00000003-B823-427D-85DB-6B5C52C58B35}"/>
            </c:ext>
          </c:extLst>
        </c:ser>
        <c:ser>
          <c:idx val="2"/>
          <c:order val="3"/>
          <c:tx>
            <c:strRef>
              <c:f>Sheet1!$E$2</c:f>
              <c:strCache>
                <c:ptCount val="1"/>
                <c:pt idx="0">
                  <c:v>6.5% to 6.4%</c:v>
                </c:pt>
              </c:strCache>
            </c:strRef>
          </c:tx>
          <c:spPr>
            <a:solidFill>
              <a:srgbClr val="A5A5A5"/>
            </a:solidFill>
            <a:ln>
              <a:noFill/>
            </a:ln>
            <a:effectLst/>
          </c:spPr>
          <c:invertIfNegative val="0"/>
          <c:cat>
            <c:strRef>
              <c:f>Sheet1!$A$3:$A$8</c:f>
              <c:strCache>
                <c:ptCount val="6"/>
                <c:pt idx="0">
                  <c:v>FY 2021-22</c:v>
                </c:pt>
                <c:pt idx="1">
                  <c:v>FY 2022-23</c:v>
                </c:pt>
                <c:pt idx="2">
                  <c:v>FY 2023-24</c:v>
                </c:pt>
                <c:pt idx="3">
                  <c:v>FY 2024-25</c:v>
                </c:pt>
                <c:pt idx="4">
                  <c:v>FY 2025-26 (e)</c:v>
                </c:pt>
                <c:pt idx="5">
                  <c:v>FY 2026-27 (e)</c:v>
                </c:pt>
              </c:strCache>
            </c:strRef>
          </c:cat>
          <c:val>
            <c:numRef>
              <c:f>Sheet1!$E$3:$E$8</c:f>
              <c:numCache>
                <c:formatCode>General</c:formatCode>
                <c:ptCount val="6"/>
                <c:pt idx="2" formatCode="&quot;$&quot;#,##0_);\(&quot;$&quot;#,##0\)">
                  <c:v>86.62591836</c:v>
                </c:pt>
                <c:pt idx="3" formatCode="&quot;$&quot;#,##0_);\(&quot;$&quot;#,##0\)">
                  <c:v>92.173290900000566</c:v>
                </c:pt>
                <c:pt idx="4" formatCode="&quot;$&quot;#,##0_);\(&quot;$&quot;#,##0\)">
                  <c:v>97.555999999999997</c:v>
                </c:pt>
                <c:pt idx="5" formatCode="&quot;$&quot;#,##0_);\(&quot;$&quot;#,##0\)">
                  <c:v>103.25304698435086</c:v>
                </c:pt>
              </c:numCache>
            </c:numRef>
          </c:val>
          <c:extLst>
            <c:ext xmlns:c16="http://schemas.microsoft.com/office/drawing/2014/chart" uri="{C3380CC4-5D6E-409C-BE32-E72D297353CC}">
              <c16:uniqueId val="{00000004-B823-427D-85DB-6B5C52C58B35}"/>
            </c:ext>
          </c:extLst>
        </c:ser>
        <c:ser>
          <c:idx val="3"/>
          <c:order val="4"/>
          <c:tx>
            <c:strRef>
              <c:f>Sheet1!$F$2</c:f>
              <c:strCache>
                <c:ptCount val="1"/>
                <c:pt idx="0">
                  <c:v>6.4% to 6.2%</c:v>
                </c:pt>
              </c:strCache>
            </c:strRef>
          </c:tx>
          <c:spPr>
            <a:solidFill>
              <a:schemeClr val="accent4"/>
            </a:solidFill>
            <a:ln>
              <a:noFill/>
            </a:ln>
            <a:effectLst/>
          </c:spPr>
          <c:invertIfNegative val="0"/>
          <c:cat>
            <c:strRef>
              <c:f>Sheet1!$A$3:$A$8</c:f>
              <c:strCache>
                <c:ptCount val="6"/>
                <c:pt idx="0">
                  <c:v>FY 2021-22</c:v>
                </c:pt>
                <c:pt idx="1">
                  <c:v>FY 2022-23</c:v>
                </c:pt>
                <c:pt idx="2">
                  <c:v>FY 2023-24</c:v>
                </c:pt>
                <c:pt idx="3">
                  <c:v>FY 2024-25</c:v>
                </c:pt>
                <c:pt idx="4">
                  <c:v>FY 2025-26 (e)</c:v>
                </c:pt>
                <c:pt idx="5">
                  <c:v>FY 2026-27 (e)</c:v>
                </c:pt>
              </c:strCache>
            </c:strRef>
          </c:cat>
          <c:val>
            <c:numRef>
              <c:f>Sheet1!$F$3:$F$8</c:f>
              <c:numCache>
                <c:formatCode>General</c:formatCode>
                <c:ptCount val="6"/>
                <c:pt idx="3" formatCode="&quot;$&quot;#,##0_);\(&quot;$&quot;#,##0\)">
                  <c:v>184.9609723999996</c:v>
                </c:pt>
                <c:pt idx="4" formatCode="&quot;$&quot;#,##0_);\(&quot;$&quot;#,##0\)">
                  <c:v>195.1</c:v>
                </c:pt>
                <c:pt idx="5" formatCode="&quot;$&quot;#,##0_);\(&quot;$&quot;#,##0\)">
                  <c:v>205.79481988060786</c:v>
                </c:pt>
              </c:numCache>
            </c:numRef>
          </c:val>
          <c:extLst>
            <c:ext xmlns:c16="http://schemas.microsoft.com/office/drawing/2014/chart" uri="{C3380CC4-5D6E-409C-BE32-E72D297353CC}">
              <c16:uniqueId val="{00000005-B823-427D-85DB-6B5C52C58B35}"/>
            </c:ext>
          </c:extLst>
        </c:ser>
        <c:ser>
          <c:idx val="4"/>
          <c:order val="5"/>
          <c:tx>
            <c:strRef>
              <c:f>Sheet1!$G$2</c:f>
              <c:strCache>
                <c:ptCount val="1"/>
                <c:pt idx="0">
                  <c:v>6.2% to 6.0%</c:v>
                </c:pt>
              </c:strCache>
            </c:strRef>
          </c:tx>
          <c:spPr>
            <a:solidFill>
              <a:schemeClr val="accent5"/>
            </a:solidFill>
            <a:ln>
              <a:noFill/>
            </a:ln>
            <a:effectLst/>
          </c:spPr>
          <c:invertIfNegative val="0"/>
          <c:cat>
            <c:strRef>
              <c:f>Sheet1!$A$3:$A$8</c:f>
              <c:strCache>
                <c:ptCount val="6"/>
                <c:pt idx="0">
                  <c:v>FY 2021-22</c:v>
                </c:pt>
                <c:pt idx="1">
                  <c:v>FY 2022-23</c:v>
                </c:pt>
                <c:pt idx="2">
                  <c:v>FY 2023-24</c:v>
                </c:pt>
                <c:pt idx="3">
                  <c:v>FY 2024-25</c:v>
                </c:pt>
                <c:pt idx="4">
                  <c:v>FY 2025-26 (e)</c:v>
                </c:pt>
                <c:pt idx="5">
                  <c:v>FY 2026-27 (e)</c:v>
                </c:pt>
              </c:strCache>
            </c:strRef>
          </c:cat>
          <c:val>
            <c:numRef>
              <c:f>Sheet1!$G$3:$G$8</c:f>
              <c:numCache>
                <c:formatCode>General</c:formatCode>
                <c:ptCount val="6"/>
                <c:pt idx="4" formatCode="&quot;$&quot;#,##0_);\(&quot;$&quot;#,##0\)">
                  <c:v>195.1</c:v>
                </c:pt>
                <c:pt idx="5" formatCode="&quot;$&quot;#,##0_);\(&quot;$&quot;#,##0\)">
                  <c:v>205.79481988060786</c:v>
                </c:pt>
              </c:numCache>
            </c:numRef>
          </c:val>
          <c:extLst>
            <c:ext xmlns:c16="http://schemas.microsoft.com/office/drawing/2014/chart" uri="{C3380CC4-5D6E-409C-BE32-E72D297353CC}">
              <c16:uniqueId val="{00000006-B823-427D-85DB-6B5C52C58B35}"/>
            </c:ext>
          </c:extLst>
        </c:ser>
        <c:ser>
          <c:idx val="7"/>
          <c:order val="6"/>
          <c:tx>
            <c:strRef>
              <c:f>Sheet1!$H$2</c:f>
              <c:strCache>
                <c:ptCount val="1"/>
                <c:pt idx="0">
                  <c:v>(AGI) 5.21%</c:v>
                </c:pt>
              </c:strCache>
            </c:strRef>
          </c:tx>
          <c:spPr>
            <a:solidFill>
              <a:srgbClr val="A6CB99"/>
            </a:solidFill>
            <a:ln>
              <a:noFill/>
            </a:ln>
            <a:effectLst/>
          </c:spPr>
          <c:invertIfNegative val="0"/>
          <c:val>
            <c:numRef>
              <c:f>Sheet1!$H$3:$H$8</c:f>
              <c:numCache>
                <c:formatCode>General</c:formatCode>
                <c:ptCount val="6"/>
                <c:pt idx="5" formatCode="&quot;$&quot;#,##0_);\(&quot;$&quot;#,##0\)">
                  <c:v>308.7</c:v>
                </c:pt>
              </c:numCache>
            </c:numRef>
          </c:val>
          <c:extLst>
            <c:ext xmlns:c16="http://schemas.microsoft.com/office/drawing/2014/chart" uri="{C3380CC4-5D6E-409C-BE32-E72D297353CC}">
              <c16:uniqueId val="{00000007-B823-427D-85DB-6B5C52C58B35}"/>
            </c:ext>
          </c:extLst>
        </c:ser>
        <c:dLbls>
          <c:showLegendKey val="0"/>
          <c:showVal val="0"/>
          <c:showCatName val="0"/>
          <c:showSerName val="0"/>
          <c:showPercent val="0"/>
          <c:showBubbleSize val="0"/>
        </c:dLbls>
        <c:gapWidth val="150"/>
        <c:overlap val="100"/>
        <c:axId val="2007737648"/>
        <c:axId val="2007739568"/>
      </c:barChart>
      <c:lineChart>
        <c:grouping val="standard"/>
        <c:varyColors val="0"/>
        <c:ser>
          <c:idx val="5"/>
          <c:order val="7"/>
          <c:tx>
            <c:v>Total Tax Cut</c:v>
          </c:tx>
          <c:spPr>
            <a:ln w="25400" cap="rnd">
              <a:no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8-B823-427D-85DB-6B5C52C58B35}"/>
                </c:ext>
              </c:extLst>
            </c:dLbl>
            <c:dLbl>
              <c:idx val="1"/>
              <c:tx>
                <c:rich>
                  <a:bodyPr/>
                  <a:lstStyle/>
                  <a:p>
                    <a:fld id="{7F6625C7-4581-4EB9-8075-8A9B986072C5}" type="SERIESNAME">
                      <a:rPr lang="en-US"/>
                      <a:pPr/>
                      <a:t>[SERIES NAME]</a:t>
                    </a:fld>
                    <a:r>
                      <a:rPr lang="en-US" baseline="0" dirty="0"/>
                      <a:t>, </a:t>
                    </a:r>
                    <a:fld id="{D557E177-8ED6-4063-B2F4-D9466F5F2E58}" type="CELLRANGE">
                      <a:rPr lang="en-US" baseline="0"/>
                      <a:pPr/>
                      <a:t>[CELLRANGE]</a:t>
                    </a:fld>
                    <a:endParaRPr lang="en-US" baseline="0" dirty="0"/>
                  </a:p>
                </c:rich>
              </c:tx>
              <c:dLblPos val="t"/>
              <c:showLegendKey val="0"/>
              <c:showVal val="0"/>
              <c:showCatName val="0"/>
              <c:showSerName val="1"/>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B823-427D-85DB-6B5C52C58B35}"/>
                </c:ext>
              </c:extLst>
            </c:dLbl>
            <c:dLbl>
              <c:idx val="2"/>
              <c:tx>
                <c:rich>
                  <a:bodyPr/>
                  <a:lstStyle/>
                  <a:p>
                    <a:fld id="{7F6625C7-4581-4EB9-8075-8A9B986072C5}" type="SERIESNAME">
                      <a:rPr lang="en-US"/>
                      <a:pPr/>
                      <a:t>[SERIES NAME]</a:t>
                    </a:fld>
                    <a:r>
                      <a:rPr lang="en-US" baseline="0" dirty="0"/>
                      <a:t>, </a:t>
                    </a:r>
                    <a:fld id="{D557E177-8ED6-4063-B2F4-D9466F5F2E58}" type="CELLRANGE">
                      <a:rPr lang="en-US" baseline="0"/>
                      <a:pPr/>
                      <a:t>[CELLRANGE]</a:t>
                    </a:fld>
                    <a:endParaRPr lang="en-US" baseline="0" dirty="0"/>
                  </a:p>
                </c:rich>
              </c:tx>
              <c:dLblPos val="t"/>
              <c:showLegendKey val="0"/>
              <c:showVal val="0"/>
              <c:showCatName val="0"/>
              <c:showSerName val="1"/>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B823-427D-85DB-6B5C52C58B35}"/>
                </c:ext>
              </c:extLst>
            </c:dLbl>
            <c:dLbl>
              <c:idx val="3"/>
              <c:tx>
                <c:rich>
                  <a:bodyPr/>
                  <a:lstStyle/>
                  <a:p>
                    <a:fld id="{7F6625C7-4581-4EB9-8075-8A9B986072C5}" type="SERIESNAME">
                      <a:rPr lang="en-US"/>
                      <a:pPr/>
                      <a:t>[SERIES NAME]</a:t>
                    </a:fld>
                    <a:r>
                      <a:rPr lang="en-US" baseline="0" dirty="0"/>
                      <a:t>, </a:t>
                    </a:r>
                    <a:fld id="{D557E177-8ED6-4063-B2F4-D9466F5F2E58}" type="CELLRANGE">
                      <a:rPr lang="en-US" baseline="0"/>
                      <a:pPr/>
                      <a:t>[CELLRANGE]</a:t>
                    </a:fld>
                    <a:endParaRPr lang="en-US" baseline="0" dirty="0"/>
                  </a:p>
                </c:rich>
              </c:tx>
              <c:dLblPos val="t"/>
              <c:showLegendKey val="0"/>
              <c:showVal val="0"/>
              <c:showCatName val="0"/>
              <c:showSerName val="1"/>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B823-427D-85DB-6B5C52C58B35}"/>
                </c:ext>
              </c:extLst>
            </c:dLbl>
            <c:dLbl>
              <c:idx val="4"/>
              <c:tx>
                <c:rich>
                  <a:bodyPr/>
                  <a:lstStyle/>
                  <a:p>
                    <a:fld id="{7F6625C7-4581-4EB9-8075-8A9B986072C5}" type="SERIESNAME">
                      <a:rPr lang="en-US"/>
                      <a:pPr/>
                      <a:t>[SERIES NAME]</a:t>
                    </a:fld>
                    <a:r>
                      <a:rPr lang="en-US" baseline="0" dirty="0"/>
                      <a:t>, </a:t>
                    </a:r>
                    <a:fld id="{D557E177-8ED6-4063-B2F4-D9466F5F2E58}" type="CELLRANGE">
                      <a:rPr lang="en-US" baseline="0"/>
                      <a:pPr/>
                      <a:t>[CELLRANGE]</a:t>
                    </a:fld>
                    <a:endParaRPr lang="en-US" baseline="0" dirty="0"/>
                  </a:p>
                </c:rich>
              </c:tx>
              <c:dLblPos val="t"/>
              <c:showLegendKey val="0"/>
              <c:showVal val="0"/>
              <c:showCatName val="0"/>
              <c:showSerName val="1"/>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B823-427D-85DB-6B5C52C58B35}"/>
                </c:ext>
              </c:extLst>
            </c:dLbl>
            <c:dLbl>
              <c:idx val="5"/>
              <c:tx>
                <c:rich>
                  <a:bodyPr/>
                  <a:lstStyle/>
                  <a:p>
                    <a:fld id="{7F6625C7-4581-4EB9-8075-8A9B986072C5}" type="SERIESNAME">
                      <a:rPr lang="en-US"/>
                      <a:pPr/>
                      <a:t>[SERIES NAME]</a:t>
                    </a:fld>
                    <a:r>
                      <a:rPr lang="en-US" baseline="0" dirty="0"/>
                      <a:t>, </a:t>
                    </a:r>
                    <a:fld id="{D557E177-8ED6-4063-B2F4-D9466F5F2E58}" type="CELLRANGE">
                      <a:rPr lang="en-US" baseline="0"/>
                      <a:pPr/>
                      <a:t>[CELLRANGE]</a:t>
                    </a:fld>
                    <a:endParaRPr lang="en-US" baseline="0" dirty="0"/>
                  </a:p>
                </c:rich>
              </c:tx>
              <c:dLblPos val="t"/>
              <c:showLegendKey val="0"/>
              <c:showVal val="0"/>
              <c:showCatName val="0"/>
              <c:showSerName val="1"/>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B823-427D-85DB-6B5C52C58B35}"/>
                </c:ext>
              </c:extLst>
            </c:dLbl>
            <c:numFmt formatCode="&quot;$&quot;#,##0_);\(&quot;$&quot;#,##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dLblPos val="t"/>
            <c:showLegendKey val="0"/>
            <c:showVal val="0"/>
            <c:showCatName val="0"/>
            <c:showSerName val="1"/>
            <c:showPercent val="0"/>
            <c:showBubbleSize val="0"/>
            <c:showLeaderLines val="0"/>
            <c:extLst>
              <c:ext xmlns:c15="http://schemas.microsoft.com/office/drawing/2012/chart" uri="{CE6537A1-D6FC-4f65-9D91-7224C49458BB}">
                <c15:showDataLabelsRange val="1"/>
                <c15:showLeaderLines val="0"/>
              </c:ext>
            </c:extLst>
          </c:dLbls>
          <c:val>
            <c:numRef>
              <c:f>Sheet1!$I$3:$I$8</c:f>
              <c:numCache>
                <c:formatCode>"$"#,##0_);\("$"#,##0\)</c:formatCode>
                <c:ptCount val="6"/>
                <c:pt idx="0">
                  <c:v>6827.5601001700015</c:v>
                </c:pt>
                <c:pt idx="1">
                  <c:v>7305.0420726924986</c:v>
                </c:pt>
                <c:pt idx="2">
                  <c:v>6890.9444706299992</c:v>
                </c:pt>
                <c:pt idx="3">
                  <c:v>7744.621123259999</c:v>
                </c:pt>
                <c:pt idx="4">
                  <c:v>8325.6639803999988</c:v>
                </c:pt>
                <c:pt idx="5">
                  <c:v>8201.0822162677759</c:v>
                </c:pt>
              </c:numCache>
            </c:numRef>
          </c:val>
          <c:smooth val="0"/>
          <c:extLst>
            <c:ext xmlns:c15="http://schemas.microsoft.com/office/drawing/2012/chart" uri="{02D57815-91ED-43cb-92C2-25804820EDAC}">
              <c15:datalabelsRange>
                <c15:f>Sheet1!$J$3:$J$8</c15:f>
                <c15:dlblRangeCache>
                  <c:ptCount val="6"/>
                  <c:pt idx="1">
                    <c:v>$658 M</c:v>
                  </c:pt>
                  <c:pt idx="2">
                    <c:v>$778 M</c:v>
                  </c:pt>
                  <c:pt idx="3">
                    <c:v>$1.02 B</c:v>
                  </c:pt>
                  <c:pt idx="4">
                    <c:v>$1.28 B</c:v>
                  </c:pt>
                  <c:pt idx="5">
                    <c:v>$1.35 B</c:v>
                  </c:pt>
                </c15:dlblRangeCache>
              </c15:datalabelsRange>
            </c:ext>
            <c:ext xmlns:c16="http://schemas.microsoft.com/office/drawing/2014/chart" uri="{C3380CC4-5D6E-409C-BE32-E72D297353CC}">
              <c16:uniqueId val="{0000000E-B823-427D-85DB-6B5C52C58B35}"/>
            </c:ext>
          </c:extLst>
        </c:ser>
        <c:dLbls>
          <c:showLegendKey val="0"/>
          <c:showVal val="0"/>
          <c:showCatName val="0"/>
          <c:showSerName val="0"/>
          <c:showPercent val="0"/>
          <c:showBubbleSize val="0"/>
        </c:dLbls>
        <c:marker val="1"/>
        <c:smooth val="0"/>
        <c:axId val="2007737648"/>
        <c:axId val="2007739568"/>
      </c:lineChart>
      <c:catAx>
        <c:axId val="2007737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2007739568"/>
        <c:crosses val="autoZero"/>
        <c:auto val="1"/>
        <c:lblAlgn val="ctr"/>
        <c:lblOffset val="100"/>
        <c:noMultiLvlLbl val="0"/>
      </c:catAx>
      <c:valAx>
        <c:axId val="2007739568"/>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dirty="0"/>
                  <a:t>(Millions)</a:t>
                </a:r>
              </a:p>
            </c:rich>
          </c:tx>
          <c:layout>
            <c:manualLayout>
              <c:xMode val="edge"/>
              <c:yMode val="edge"/>
              <c:x val="3.2922515120392578E-4"/>
              <c:y val="0.41037218974362716"/>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quot;$&quot;#,##0_);\(&quot;$&quot;#,##0\)" sourceLinked="1"/>
        <c:majorTickMark val="out"/>
        <c:minorTickMark val="in"/>
        <c:tickLblPos val="nextTo"/>
        <c:spPr>
          <a:noFill/>
          <a:ln>
            <a:solidFill>
              <a:schemeClr val="accent3"/>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007737648"/>
        <c:crosses val="autoZero"/>
        <c:crossBetween val="between"/>
      </c:valAx>
      <c:spPr>
        <a:noFill/>
        <a:ln>
          <a:noFill/>
        </a:ln>
        <a:effectLst/>
      </c:spPr>
    </c:plotArea>
    <c:legend>
      <c:legendPos val="b"/>
      <c:legendEntry>
        <c:idx val="7"/>
        <c:delete val="1"/>
      </c:legendEntry>
      <c:layout>
        <c:manualLayout>
          <c:xMode val="edge"/>
          <c:yMode val="edge"/>
          <c:x val="8.0982406420118294E-2"/>
          <c:y val="0.89153803960731293"/>
          <c:w val="0.85761894346760725"/>
          <c:h val="5.6375827296813605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Franklin Gothic Book" panose="020B0503020102020204" pitchFamily="34" charset="0"/>
                <a:ea typeface="+mn-ea"/>
                <a:cs typeface="+mn-cs"/>
              </a:defRPr>
            </a:pPr>
            <a:r>
              <a:rPr lang="en-US" sz="1800" dirty="0">
                <a:latin typeface="Franklin Gothic Book" panose="020B0503020102020204" pitchFamily="34" charset="0"/>
              </a:rPr>
              <a:t>MAJOR RECURRING APPROPRIATION INCREASES</a:t>
            </a:r>
          </a:p>
          <a:p>
            <a:pPr>
              <a:defRPr>
                <a:latin typeface="Franklin Gothic Book" panose="020B0503020102020204" pitchFamily="34" charset="0"/>
              </a:defRPr>
            </a:pPr>
            <a:r>
              <a:rPr lang="en-US" sz="1400" b="0" i="0" u="none" strike="noStrike" kern="1200" spc="0" baseline="0" dirty="0">
                <a:solidFill>
                  <a:sysClr val="windowText" lastClr="000000">
                    <a:lumMod val="65000"/>
                    <a:lumOff val="35000"/>
                  </a:sysClr>
                </a:solidFill>
                <a:latin typeface="Franklin Gothic Book" panose="020B0503020102020204" pitchFamily="34" charset="0"/>
              </a:rPr>
              <a:t>General Fund and Education Improvement Act, FY 2022-23 to FY 2025-26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Franklin Gothic Book" panose="020B0503020102020204" pitchFamily="34" charset="0"/>
              <a:ea typeface="+mn-ea"/>
              <a:cs typeface="+mn-cs"/>
            </a:defRPr>
          </a:pPr>
          <a:endParaRPr lang="en-US"/>
        </a:p>
      </c:txPr>
    </c:title>
    <c:autoTitleDeleted val="0"/>
    <c:plotArea>
      <c:layout>
        <c:manualLayout>
          <c:layoutTarget val="inner"/>
          <c:xMode val="edge"/>
          <c:yMode val="edge"/>
          <c:x val="8.3632142242768229E-2"/>
          <c:y val="0.14461393720335147"/>
          <c:w val="0.80628988920387357"/>
          <c:h val="0.63776915479807661"/>
        </c:manualLayout>
      </c:layout>
      <c:barChart>
        <c:barDir val="col"/>
        <c:grouping val="stacked"/>
        <c:varyColors val="0"/>
        <c:ser>
          <c:idx val="0"/>
          <c:order val="0"/>
          <c:tx>
            <c:strRef>
              <c:f>Calculations!$A$5</c:f>
              <c:strCache>
                <c:ptCount val="1"/>
                <c:pt idx="0">
                  <c:v>FY 2022-23</c:v>
                </c:pt>
              </c:strCache>
            </c:strRef>
          </c:tx>
          <c:spPr>
            <a:solidFill>
              <a:schemeClr val="accent3"/>
            </a:solidFill>
            <a:ln>
              <a:noFill/>
            </a:ln>
            <a:effectLst/>
          </c:spPr>
          <c:invertIfNegative val="0"/>
          <c:cat>
            <c:strRef>
              <c:f>Calculations!$B$4:$I$4</c:f>
              <c:strCache>
                <c:ptCount val="8"/>
                <c:pt idx="0">
                  <c:v>Aid to Classrooms</c:v>
                </c:pt>
                <c:pt idx="1">
                  <c:v>Medicaid</c:v>
                </c:pt>
                <c:pt idx="2">
                  <c:v>State Health Plan</c:v>
                </c:pt>
                <c:pt idx="3">
                  <c:v>Employee Pay</c:v>
                </c:pt>
                <c:pt idx="4">
                  <c:v>Tuition Mitigation</c:v>
                </c:pt>
                <c:pt idx="5">
                  <c:v>Capital Reserve Fund</c:v>
                </c:pt>
                <c:pt idx="6">
                  <c:v>DOT Federal/State Match</c:v>
                </c:pt>
                <c:pt idx="7">
                  <c:v>Education Scholarship Trust Fund</c:v>
                </c:pt>
              </c:strCache>
            </c:strRef>
          </c:cat>
          <c:val>
            <c:numRef>
              <c:f>Calculations!$B$5:$I$5</c:f>
              <c:numCache>
                <c:formatCode>_(* #,##0_);_(* \(#,##0\);_(* "-"??_);_(@_)</c:formatCode>
                <c:ptCount val="8"/>
                <c:pt idx="0">
                  <c:v>273505435</c:v>
                </c:pt>
                <c:pt idx="1">
                  <c:v>218590000</c:v>
                </c:pt>
                <c:pt idx="2">
                  <c:v>101773000</c:v>
                </c:pt>
                <c:pt idx="3">
                  <c:v>72586600</c:v>
                </c:pt>
                <c:pt idx="4">
                  <c:v>62307684</c:v>
                </c:pt>
                <c:pt idx="5">
                  <c:v>25609941</c:v>
                </c:pt>
                <c:pt idx="6">
                  <c:v>120000000</c:v>
                </c:pt>
              </c:numCache>
            </c:numRef>
          </c:val>
          <c:extLst>
            <c:ext xmlns:c16="http://schemas.microsoft.com/office/drawing/2014/chart" uri="{C3380CC4-5D6E-409C-BE32-E72D297353CC}">
              <c16:uniqueId val="{00000000-CE8B-4DCB-B5D8-454F0704B3BE}"/>
            </c:ext>
          </c:extLst>
        </c:ser>
        <c:ser>
          <c:idx val="1"/>
          <c:order val="1"/>
          <c:tx>
            <c:strRef>
              <c:f>Calculations!$A$6</c:f>
              <c:strCache>
                <c:ptCount val="1"/>
                <c:pt idx="0">
                  <c:v>FY 2023-24</c:v>
                </c:pt>
              </c:strCache>
            </c:strRef>
          </c:tx>
          <c:spPr>
            <a:solidFill>
              <a:schemeClr val="accent5">
                <a:lumMod val="60000"/>
                <a:lumOff val="40000"/>
              </a:schemeClr>
            </a:solidFill>
            <a:ln>
              <a:noFill/>
            </a:ln>
            <a:effectLst/>
          </c:spPr>
          <c:invertIfNegative val="0"/>
          <c:cat>
            <c:strRef>
              <c:f>Calculations!$B$4:$I$4</c:f>
              <c:strCache>
                <c:ptCount val="8"/>
                <c:pt idx="0">
                  <c:v>Aid to Classrooms</c:v>
                </c:pt>
                <c:pt idx="1">
                  <c:v>Medicaid</c:v>
                </c:pt>
                <c:pt idx="2">
                  <c:v>State Health Plan</c:v>
                </c:pt>
                <c:pt idx="3">
                  <c:v>Employee Pay</c:v>
                </c:pt>
                <c:pt idx="4">
                  <c:v>Tuition Mitigation</c:v>
                </c:pt>
                <c:pt idx="5">
                  <c:v>Capital Reserve Fund</c:v>
                </c:pt>
                <c:pt idx="6">
                  <c:v>DOT Federal/State Match</c:v>
                </c:pt>
                <c:pt idx="7">
                  <c:v>Education Scholarship Trust Fund</c:v>
                </c:pt>
              </c:strCache>
            </c:strRef>
          </c:cat>
          <c:val>
            <c:numRef>
              <c:f>Calculations!$B$6:$I$6</c:f>
              <c:numCache>
                <c:formatCode>_(* #,##0_);_(* \(#,##0\);_(* "-"??_);_(@_)</c:formatCode>
                <c:ptCount val="8"/>
                <c:pt idx="0">
                  <c:v>260987634</c:v>
                </c:pt>
                <c:pt idx="1">
                  <c:v>195910500</c:v>
                </c:pt>
                <c:pt idx="2">
                  <c:v>121522000</c:v>
                </c:pt>
                <c:pt idx="3">
                  <c:v>155653029</c:v>
                </c:pt>
                <c:pt idx="4">
                  <c:v>124015308</c:v>
                </c:pt>
                <c:pt idx="5">
                  <c:v>180937332</c:v>
                </c:pt>
              </c:numCache>
            </c:numRef>
          </c:val>
          <c:extLst>
            <c:ext xmlns:c16="http://schemas.microsoft.com/office/drawing/2014/chart" uri="{C3380CC4-5D6E-409C-BE32-E72D297353CC}">
              <c16:uniqueId val="{00000001-CE8B-4DCB-B5D8-454F0704B3BE}"/>
            </c:ext>
          </c:extLst>
        </c:ser>
        <c:ser>
          <c:idx val="2"/>
          <c:order val="2"/>
          <c:tx>
            <c:strRef>
              <c:f>Calculations!$A$7</c:f>
              <c:strCache>
                <c:ptCount val="1"/>
                <c:pt idx="0">
                  <c:v>FY 2024-25</c:v>
                </c:pt>
              </c:strCache>
            </c:strRef>
          </c:tx>
          <c:spPr>
            <a:solidFill>
              <a:schemeClr val="bg2">
                <a:lumMod val="90000"/>
              </a:schemeClr>
            </a:solidFill>
            <a:ln>
              <a:noFill/>
            </a:ln>
            <a:effectLst/>
          </c:spPr>
          <c:invertIfNegative val="0"/>
          <c:cat>
            <c:strRef>
              <c:f>Calculations!$B$4:$I$4</c:f>
              <c:strCache>
                <c:ptCount val="8"/>
                <c:pt idx="0">
                  <c:v>Aid to Classrooms</c:v>
                </c:pt>
                <c:pt idx="1">
                  <c:v>Medicaid</c:v>
                </c:pt>
                <c:pt idx="2">
                  <c:v>State Health Plan</c:v>
                </c:pt>
                <c:pt idx="3">
                  <c:v>Employee Pay</c:v>
                </c:pt>
                <c:pt idx="4">
                  <c:v>Tuition Mitigation</c:v>
                </c:pt>
                <c:pt idx="5">
                  <c:v>Capital Reserve Fund</c:v>
                </c:pt>
                <c:pt idx="6">
                  <c:v>DOT Federal/State Match</c:v>
                </c:pt>
                <c:pt idx="7">
                  <c:v>Education Scholarship Trust Fund</c:v>
                </c:pt>
              </c:strCache>
            </c:strRef>
          </c:cat>
          <c:val>
            <c:numRef>
              <c:f>Calculations!$B$7:$I$7</c:f>
              <c:numCache>
                <c:formatCode>_(* #,##0_);_(* \(#,##0\);_(* "-"??_);_(@_)</c:formatCode>
                <c:ptCount val="8"/>
                <c:pt idx="0">
                  <c:v>200000000</c:v>
                </c:pt>
                <c:pt idx="1">
                  <c:v>103190622</c:v>
                </c:pt>
                <c:pt idx="2">
                  <c:v>107555000</c:v>
                </c:pt>
                <c:pt idx="3">
                  <c:v>61569991</c:v>
                </c:pt>
                <c:pt idx="4">
                  <c:v>69360254</c:v>
                </c:pt>
                <c:pt idx="5">
                  <c:v>-20347881</c:v>
                </c:pt>
                <c:pt idx="7">
                  <c:v>30000000</c:v>
                </c:pt>
              </c:numCache>
            </c:numRef>
          </c:val>
          <c:extLst>
            <c:ext xmlns:c16="http://schemas.microsoft.com/office/drawing/2014/chart" uri="{C3380CC4-5D6E-409C-BE32-E72D297353CC}">
              <c16:uniqueId val="{00000002-CE8B-4DCB-B5D8-454F0704B3BE}"/>
            </c:ext>
          </c:extLst>
        </c:ser>
        <c:ser>
          <c:idx val="3"/>
          <c:order val="3"/>
          <c:tx>
            <c:strRef>
              <c:f>Calculations!$A$8</c:f>
              <c:strCache>
                <c:ptCount val="1"/>
                <c:pt idx="0">
                  <c:v>FY 2025-26</c:v>
                </c:pt>
              </c:strCache>
            </c:strRef>
          </c:tx>
          <c:spPr>
            <a:solidFill>
              <a:schemeClr val="accent1">
                <a:lumMod val="60000"/>
              </a:schemeClr>
            </a:solidFill>
            <a:ln>
              <a:noFill/>
            </a:ln>
            <a:effectLst/>
          </c:spPr>
          <c:invertIfNegative val="0"/>
          <c:cat>
            <c:strRef>
              <c:f>Calculations!$B$4:$I$4</c:f>
              <c:strCache>
                <c:ptCount val="8"/>
                <c:pt idx="0">
                  <c:v>Aid to Classrooms</c:v>
                </c:pt>
                <c:pt idx="1">
                  <c:v>Medicaid</c:v>
                </c:pt>
                <c:pt idx="2">
                  <c:v>State Health Plan</c:v>
                </c:pt>
                <c:pt idx="3">
                  <c:v>Employee Pay</c:v>
                </c:pt>
                <c:pt idx="4">
                  <c:v>Tuition Mitigation</c:v>
                </c:pt>
                <c:pt idx="5">
                  <c:v>Capital Reserve Fund</c:v>
                </c:pt>
                <c:pt idx="6">
                  <c:v>DOT Federal/State Match</c:v>
                </c:pt>
                <c:pt idx="7">
                  <c:v>Education Scholarship Trust Fund</c:v>
                </c:pt>
              </c:strCache>
            </c:strRef>
          </c:cat>
          <c:val>
            <c:numRef>
              <c:f>Calculations!$B$8:$I$8</c:f>
              <c:numCache>
                <c:formatCode>_(* #,##0_);_(* \(#,##0\);_(* "-"??_);_(@_)</c:formatCode>
                <c:ptCount val="8"/>
                <c:pt idx="0">
                  <c:v>112000000</c:v>
                </c:pt>
                <c:pt idx="1">
                  <c:v>66211052</c:v>
                </c:pt>
                <c:pt idx="2">
                  <c:v>105979277</c:v>
                </c:pt>
                <c:pt idx="3">
                  <c:v>66550092</c:v>
                </c:pt>
                <c:pt idx="4">
                  <c:v>65063948</c:v>
                </c:pt>
                <c:pt idx="5">
                  <c:v>17568255</c:v>
                </c:pt>
                <c:pt idx="7">
                  <c:v>30000000</c:v>
                </c:pt>
              </c:numCache>
            </c:numRef>
          </c:val>
          <c:extLst>
            <c:ext xmlns:c16="http://schemas.microsoft.com/office/drawing/2014/chart" uri="{C3380CC4-5D6E-409C-BE32-E72D297353CC}">
              <c16:uniqueId val="{00000003-CE8B-4DCB-B5D8-454F0704B3BE}"/>
            </c:ext>
          </c:extLst>
        </c:ser>
        <c:dLbls>
          <c:showLegendKey val="0"/>
          <c:showVal val="0"/>
          <c:showCatName val="0"/>
          <c:showSerName val="0"/>
          <c:showPercent val="0"/>
          <c:showBubbleSize val="0"/>
        </c:dLbls>
        <c:gapWidth val="150"/>
        <c:overlap val="100"/>
        <c:axId val="1458506719"/>
        <c:axId val="1458507199"/>
      </c:barChart>
      <c:lineChart>
        <c:grouping val="standard"/>
        <c:varyColors val="0"/>
        <c:ser>
          <c:idx val="4"/>
          <c:order val="4"/>
          <c:tx>
            <c:strRef>
              <c:f>Calculations!$A$9</c:f>
              <c:strCache>
                <c:ptCount val="1"/>
                <c:pt idx="0">
                  <c:v>Total</c:v>
                </c:pt>
              </c:strCache>
            </c:strRef>
          </c:tx>
          <c:spPr>
            <a:ln w="28575" cap="rnd">
              <a:noFill/>
              <a:round/>
            </a:ln>
            <a:effectLst/>
          </c:spPr>
          <c:marker>
            <c:symbol val="none"/>
          </c:marker>
          <c:dLbls>
            <c:dLbl>
              <c:idx val="0"/>
              <c:tx>
                <c:rich>
                  <a:bodyPr/>
                  <a:lstStyle/>
                  <a:p>
                    <a:fld id="{249559A8-D17F-406F-8268-DBC3695D37C2}" type="VALUE">
                      <a:rPr lang="en-US"/>
                      <a:pPr/>
                      <a:t>[VALUE]</a:t>
                    </a:fld>
                    <a:r>
                      <a:rPr lang="en-US" baseline="0" dirty="0"/>
                      <a:t>, </a:t>
                    </a:r>
                    <a:fld id="{D86D5683-C7E6-4A2D-8222-63A98026742B}" type="CELLRANGE">
                      <a:rPr lang="en-US" baseline="0"/>
                      <a:pPr/>
                      <a:t>[CELLRANGE]</a:t>
                    </a:fld>
                    <a:endParaRPr lang="en-US" baseline="0" dirty="0"/>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CE8B-4DCB-B5D8-454F0704B3BE}"/>
                </c:ext>
              </c:extLst>
            </c:dLbl>
            <c:dLbl>
              <c:idx val="1"/>
              <c:tx>
                <c:rich>
                  <a:bodyPr/>
                  <a:lstStyle/>
                  <a:p>
                    <a:fld id="{249559A8-D17F-406F-8268-DBC3695D37C2}" type="VALUE">
                      <a:rPr lang="en-US"/>
                      <a:pPr/>
                      <a:t>[VALUE]</a:t>
                    </a:fld>
                    <a:r>
                      <a:rPr lang="en-US" baseline="0" dirty="0"/>
                      <a:t>, </a:t>
                    </a:r>
                    <a:fld id="{D86D5683-C7E6-4A2D-8222-63A98026742B}" type="CELLRANGE">
                      <a:rPr lang="en-US" baseline="0"/>
                      <a:pPr/>
                      <a:t>[CELLRANGE]</a:t>
                    </a:fld>
                    <a:endParaRPr lang="en-US" baseline="0" dirty="0"/>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CE8B-4DCB-B5D8-454F0704B3BE}"/>
                </c:ext>
              </c:extLst>
            </c:dLbl>
            <c:dLbl>
              <c:idx val="2"/>
              <c:tx>
                <c:rich>
                  <a:bodyPr/>
                  <a:lstStyle/>
                  <a:p>
                    <a:fld id="{249559A8-D17F-406F-8268-DBC3695D37C2}" type="VALUE">
                      <a:rPr lang="en-US"/>
                      <a:pPr/>
                      <a:t>[VALUE]</a:t>
                    </a:fld>
                    <a:r>
                      <a:rPr lang="en-US" baseline="0" dirty="0"/>
                      <a:t>, </a:t>
                    </a:r>
                    <a:fld id="{D86D5683-C7E6-4A2D-8222-63A98026742B}" type="CELLRANGE">
                      <a:rPr lang="en-US" baseline="0"/>
                      <a:pPr/>
                      <a:t>[CELLRANGE]</a:t>
                    </a:fld>
                    <a:endParaRPr lang="en-US" baseline="0" dirty="0"/>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CE8B-4DCB-B5D8-454F0704B3BE}"/>
                </c:ext>
              </c:extLst>
            </c:dLbl>
            <c:dLbl>
              <c:idx val="3"/>
              <c:tx>
                <c:rich>
                  <a:bodyPr/>
                  <a:lstStyle/>
                  <a:p>
                    <a:fld id="{249559A8-D17F-406F-8268-DBC3695D37C2}" type="VALUE">
                      <a:rPr lang="en-US"/>
                      <a:pPr/>
                      <a:t>[VALUE]</a:t>
                    </a:fld>
                    <a:r>
                      <a:rPr lang="en-US" baseline="0" dirty="0"/>
                      <a:t>, </a:t>
                    </a:r>
                    <a:fld id="{D86D5683-C7E6-4A2D-8222-63A98026742B}" type="CELLRANGE">
                      <a:rPr lang="en-US" baseline="0"/>
                      <a:pPr/>
                      <a:t>[CELLRANGE]</a:t>
                    </a:fld>
                    <a:endParaRPr lang="en-US" baseline="0" dirty="0"/>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CE8B-4DCB-B5D8-454F0704B3BE}"/>
                </c:ext>
              </c:extLst>
            </c:dLbl>
            <c:dLbl>
              <c:idx val="4"/>
              <c:tx>
                <c:rich>
                  <a:bodyPr/>
                  <a:lstStyle/>
                  <a:p>
                    <a:fld id="{249559A8-D17F-406F-8268-DBC3695D37C2}" type="VALUE">
                      <a:rPr lang="en-US"/>
                      <a:pPr/>
                      <a:t>[VALUE]</a:t>
                    </a:fld>
                    <a:r>
                      <a:rPr lang="en-US" baseline="0" dirty="0"/>
                      <a:t>, </a:t>
                    </a:r>
                    <a:fld id="{D86D5683-C7E6-4A2D-8222-63A98026742B}" type="CELLRANGE">
                      <a:rPr lang="en-US" baseline="0"/>
                      <a:pPr/>
                      <a:t>[CELLRANGE]</a:t>
                    </a:fld>
                    <a:endParaRPr lang="en-US" baseline="0" dirty="0"/>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CE8B-4DCB-B5D8-454F0704B3BE}"/>
                </c:ext>
              </c:extLst>
            </c:dLbl>
            <c:dLbl>
              <c:idx val="5"/>
              <c:tx>
                <c:rich>
                  <a:bodyPr/>
                  <a:lstStyle/>
                  <a:p>
                    <a:fld id="{249559A8-D17F-406F-8268-DBC3695D37C2}" type="VALUE">
                      <a:rPr lang="en-US"/>
                      <a:pPr/>
                      <a:t>[VALUE]</a:t>
                    </a:fld>
                    <a:r>
                      <a:rPr lang="en-US" baseline="0" dirty="0"/>
                      <a:t>, </a:t>
                    </a:r>
                    <a:fld id="{D86D5683-C7E6-4A2D-8222-63A98026742B}" type="CELLRANGE">
                      <a:rPr lang="en-US" baseline="0"/>
                      <a:pPr/>
                      <a:t>[CELLRANGE]</a:t>
                    </a:fld>
                    <a:endParaRPr lang="en-US" baseline="0" dirty="0"/>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CE8B-4DCB-B5D8-454F0704B3BE}"/>
                </c:ext>
              </c:extLst>
            </c:dLbl>
            <c:dLbl>
              <c:idx val="6"/>
              <c:tx>
                <c:rich>
                  <a:bodyPr/>
                  <a:lstStyle/>
                  <a:p>
                    <a:fld id="{249559A8-D17F-406F-8268-DBC3695D37C2}" type="VALUE">
                      <a:rPr lang="en-US"/>
                      <a:pPr/>
                      <a:t>[VALUE]</a:t>
                    </a:fld>
                    <a:r>
                      <a:rPr lang="en-US" baseline="0" dirty="0"/>
                      <a:t>, </a:t>
                    </a:r>
                    <a:fld id="{D86D5683-C7E6-4A2D-8222-63A98026742B}" type="CELLRANGE">
                      <a:rPr lang="en-US" baseline="0"/>
                      <a:pPr/>
                      <a:t>[CELLRANGE]</a:t>
                    </a:fld>
                    <a:endParaRPr lang="en-US" baseline="0" dirty="0"/>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CE8B-4DCB-B5D8-454F0704B3BE}"/>
                </c:ext>
              </c:extLst>
            </c:dLbl>
            <c:dLbl>
              <c:idx val="7"/>
              <c:tx>
                <c:rich>
                  <a:bodyPr/>
                  <a:lstStyle/>
                  <a:p>
                    <a:fld id="{249559A8-D17F-406F-8268-DBC3695D37C2}" type="VALUE">
                      <a:rPr lang="en-US"/>
                      <a:pPr/>
                      <a:t>[VALUE]</a:t>
                    </a:fld>
                    <a:r>
                      <a:rPr lang="en-US" baseline="0" dirty="0"/>
                      <a:t>, </a:t>
                    </a:r>
                    <a:fld id="{D86D5683-C7E6-4A2D-8222-63A98026742B}" type="CELLRANGE">
                      <a:rPr lang="en-US" baseline="0"/>
                      <a:pPr/>
                      <a:t>[CELLRANGE]</a:t>
                    </a:fld>
                    <a:endParaRPr lang="en-US" baseline="0" dirty="0"/>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CE8B-4DCB-B5D8-454F0704B3BE}"/>
                </c:ext>
              </c:extLst>
            </c:dLbl>
            <c:numFmt formatCode="&quot;$&quot;#,##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val>
            <c:numRef>
              <c:f>Calculations!$B$9:$I$9</c:f>
              <c:numCache>
                <c:formatCode>_(* #,##0_);_(* \(#,##0\);_(* "-"??_);_(@_)</c:formatCode>
                <c:ptCount val="8"/>
                <c:pt idx="0">
                  <c:v>846493069</c:v>
                </c:pt>
                <c:pt idx="1">
                  <c:v>583902174</c:v>
                </c:pt>
                <c:pt idx="2">
                  <c:v>436829277</c:v>
                </c:pt>
                <c:pt idx="3">
                  <c:v>356359712</c:v>
                </c:pt>
                <c:pt idx="4">
                  <c:v>320747194</c:v>
                </c:pt>
                <c:pt idx="5">
                  <c:v>203767647</c:v>
                </c:pt>
                <c:pt idx="6">
                  <c:v>120000000</c:v>
                </c:pt>
                <c:pt idx="7">
                  <c:v>60000000</c:v>
                </c:pt>
              </c:numCache>
            </c:numRef>
          </c:val>
          <c:smooth val="0"/>
          <c:extLst>
            <c:ext xmlns:c15="http://schemas.microsoft.com/office/drawing/2012/chart" uri="{02D57815-91ED-43cb-92C2-25804820EDAC}">
              <c15:datalabelsRange>
                <c15:f>Calculations!$B$10:$I$10</c15:f>
                <c15:dlblRangeCache>
                  <c:ptCount val="8"/>
                  <c:pt idx="0">
                    <c:v>19%</c:v>
                  </c:pt>
                  <c:pt idx="1">
                    <c:v>13%</c:v>
                  </c:pt>
                  <c:pt idx="2">
                    <c:v>10%</c:v>
                  </c:pt>
                  <c:pt idx="3">
                    <c:v>8%</c:v>
                  </c:pt>
                  <c:pt idx="4">
                    <c:v>7%</c:v>
                  </c:pt>
                  <c:pt idx="5">
                    <c:v>5%</c:v>
                  </c:pt>
                  <c:pt idx="6">
                    <c:v>3%</c:v>
                  </c:pt>
                  <c:pt idx="7">
                    <c:v>1%</c:v>
                  </c:pt>
                </c15:dlblRangeCache>
              </c15:datalabelsRange>
            </c:ext>
            <c:ext xmlns:c16="http://schemas.microsoft.com/office/drawing/2014/chart" uri="{C3380CC4-5D6E-409C-BE32-E72D297353CC}">
              <c16:uniqueId val="{0000000C-CE8B-4DCB-B5D8-454F0704B3BE}"/>
            </c:ext>
          </c:extLst>
        </c:ser>
        <c:dLbls>
          <c:showLegendKey val="0"/>
          <c:showVal val="0"/>
          <c:showCatName val="0"/>
          <c:showSerName val="0"/>
          <c:showPercent val="0"/>
          <c:showBubbleSize val="0"/>
        </c:dLbls>
        <c:marker val="1"/>
        <c:smooth val="0"/>
        <c:axId val="1458506719"/>
        <c:axId val="1458507199"/>
      </c:lineChart>
      <c:catAx>
        <c:axId val="1458506719"/>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1458507199"/>
        <c:crosses val="autoZero"/>
        <c:auto val="1"/>
        <c:lblAlgn val="ctr"/>
        <c:lblOffset val="100"/>
        <c:noMultiLvlLbl val="0"/>
      </c:catAx>
      <c:valAx>
        <c:axId val="1458507199"/>
        <c:scaling>
          <c:orientation val="minMax"/>
          <c:min val="-5000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50" b="0" i="0" u="none" strike="noStrike" kern="1200" baseline="0">
                    <a:solidFill>
                      <a:schemeClr val="tx1">
                        <a:lumMod val="65000"/>
                        <a:lumOff val="35000"/>
                      </a:schemeClr>
                    </a:solidFill>
                    <a:latin typeface="Franklin Gothic Book" panose="020B0503020102020204" pitchFamily="34" charset="0"/>
                    <a:ea typeface="+mn-ea"/>
                    <a:cs typeface="+mn-cs"/>
                  </a:defRPr>
                </a:pPr>
                <a:r>
                  <a:rPr lang="en-US" sz="1050" dirty="0">
                    <a:latin typeface="Franklin Gothic Book" panose="020B0503020102020204" pitchFamily="34" charset="0"/>
                  </a:rPr>
                  <a:t>(Millions)</a:t>
                </a:r>
              </a:p>
            </c:rich>
          </c:tx>
          <c:layout>
            <c:manualLayout>
              <c:xMode val="edge"/>
              <c:yMode val="edge"/>
              <c:x val="1.8270569439689605E-2"/>
              <c:y val="0.38454861746932789"/>
            </c:manualLayout>
          </c:layout>
          <c:overlay val="0"/>
          <c:spPr>
            <a:noFill/>
            <a:ln>
              <a:noFill/>
            </a:ln>
            <a:effectLst/>
          </c:spPr>
          <c:txPr>
            <a:bodyPr rot="-5400000" spcFirstLastPara="1" vertOverflow="ellipsis" vert="horz" wrap="square" anchor="ctr" anchorCtr="1"/>
            <a:lstStyle/>
            <a:p>
              <a:pPr>
                <a:defRPr sz="105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title>
        <c:numFmt formatCode="&quot;$&quot;#,##0,," sourceLinked="0"/>
        <c:majorTickMark val="out"/>
        <c:minorTickMark val="in"/>
        <c:tickLblPos val="nextTo"/>
        <c:spPr>
          <a:noFill/>
          <a:ln>
            <a:solidFill>
              <a:schemeClr val="accent3"/>
            </a:solid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1458506719"/>
        <c:crosses val="autoZero"/>
        <c:crossBetween val="between"/>
      </c:valAx>
      <c:spPr>
        <a:noFill/>
        <a:ln>
          <a:solidFill>
            <a:schemeClr val="accent3">
              <a:lumMod val="60000"/>
              <a:lumOff val="40000"/>
            </a:schemeClr>
          </a:solidFill>
        </a:ln>
        <a:effectLst/>
      </c:spPr>
    </c:plotArea>
    <c:legend>
      <c:legendPos val="r"/>
      <c:legendEntry>
        <c:idx val="4"/>
        <c:delete val="1"/>
      </c:legendEntry>
      <c:layout>
        <c:manualLayout>
          <c:xMode val="edge"/>
          <c:yMode val="edge"/>
          <c:x val="0.89650910395535455"/>
          <c:y val="0.2812404614617619"/>
          <c:w val="9.4218026789437928E-2"/>
          <c:h val="0.44739798215403087"/>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cdr:x>
      <cdr:y>0.95687</cdr:y>
    </cdr:from>
    <cdr:to>
      <cdr:x>0.57452</cdr:x>
      <cdr:y>1</cdr:y>
    </cdr:to>
    <cdr:sp macro="" textlink="">
      <cdr:nvSpPr>
        <cdr:cNvPr id="2" name="TextBox 1">
          <a:extLst xmlns:a="http://schemas.openxmlformats.org/drawingml/2006/main">
            <a:ext uri="{FF2B5EF4-FFF2-40B4-BE49-F238E27FC236}">
              <a16:creationId xmlns:a16="http://schemas.microsoft.com/office/drawing/2014/main" id="{F89B4BFA-D82B-A685-620B-0287F40E4D11}"/>
            </a:ext>
          </a:extLst>
        </cdr:cNvPr>
        <cdr:cNvSpPr txBox="1"/>
      </cdr:nvSpPr>
      <cdr:spPr>
        <a:xfrm xmlns:a="http://schemas.openxmlformats.org/drawingml/2006/main">
          <a:off x="0" y="4641503"/>
          <a:ext cx="6413500" cy="20920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900" dirty="0">
              <a:solidFill>
                <a:schemeClr val="tx1"/>
              </a:solidFill>
              <a:latin typeface="+mn-lt"/>
              <a:ea typeface="Calibri" panose="020F0502020204030204" pitchFamily="34" charset="0"/>
              <a:cs typeface="Calibri" panose="020F0502020204030204" pitchFamily="34" charset="0"/>
            </a:rPr>
            <a:t>Source: U.S. Department</a:t>
          </a:r>
          <a:r>
            <a:rPr lang="en-US" sz="900" baseline="0" dirty="0">
              <a:solidFill>
                <a:schemeClr val="tx1"/>
              </a:solidFill>
              <a:latin typeface="+mn-lt"/>
              <a:ea typeface="Calibri" panose="020F0502020204030204" pitchFamily="34" charset="0"/>
              <a:cs typeface="Calibri" panose="020F0502020204030204" pitchFamily="34" charset="0"/>
            </a:rPr>
            <a:t> of Commerce, Bureau of Economic Analysis; S.C. Board of Economic Advisors - RFA/kv/7/1/2026</a:t>
          </a:r>
          <a:endParaRPr lang="en-US" sz="900" dirty="0">
            <a:solidFill>
              <a:schemeClr val="tx1"/>
            </a:solidFill>
            <a:latin typeface="+mn-lt"/>
            <a:ea typeface="Calibri" panose="020F0502020204030204" pitchFamily="34" charset="0"/>
            <a:cs typeface="Calibri" panose="020F0502020204030204" pitchFamily="34" charset="0"/>
          </a:endParaRPr>
        </a:p>
      </cdr:txBody>
    </cdr:sp>
  </cdr:relSizeAnchor>
  <cdr:relSizeAnchor xmlns:cdr="http://schemas.openxmlformats.org/drawingml/2006/chartDrawing">
    <cdr:from>
      <cdr:x>0.78391</cdr:x>
      <cdr:y>0.0319</cdr:y>
    </cdr:from>
    <cdr:to>
      <cdr:x>0.82655</cdr:x>
      <cdr:y>0.06758</cdr:y>
    </cdr:to>
    <cdr:sp macro="" textlink="">
      <cdr:nvSpPr>
        <cdr:cNvPr id="3" name="Rectangle 2">
          <a:extLst xmlns:a="http://schemas.openxmlformats.org/drawingml/2006/main">
            <a:ext uri="{FF2B5EF4-FFF2-40B4-BE49-F238E27FC236}">
              <a16:creationId xmlns:a16="http://schemas.microsoft.com/office/drawing/2014/main" id="{8351258A-357A-FFB9-843D-DEA76B39A774}"/>
            </a:ext>
          </a:extLst>
        </cdr:cNvPr>
        <cdr:cNvSpPr/>
      </cdr:nvSpPr>
      <cdr:spPr>
        <a:xfrm xmlns:a="http://schemas.openxmlformats.org/drawingml/2006/main">
          <a:off x="6945312" y="167761"/>
          <a:ext cx="377783" cy="187669"/>
        </a:xfrm>
        <a:prstGeom xmlns:a="http://schemas.openxmlformats.org/drawingml/2006/main" prst="rect">
          <a:avLst/>
        </a:prstGeom>
        <a:solidFill xmlns:a="http://schemas.openxmlformats.org/drawingml/2006/main">
          <a:schemeClr val="accent5">
            <a:lumMod val="20000"/>
            <a:lumOff val="80000"/>
          </a:schemeClr>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dirty="0"/>
        </a:p>
      </cdr:txBody>
    </cdr:sp>
  </cdr:relSizeAnchor>
  <cdr:relSizeAnchor xmlns:cdr="http://schemas.openxmlformats.org/drawingml/2006/chartDrawing">
    <cdr:from>
      <cdr:x>0.82516</cdr:x>
      <cdr:y>0.00161</cdr:y>
    </cdr:from>
    <cdr:to>
      <cdr:x>0.97122</cdr:x>
      <cdr:y>0.12159</cdr:y>
    </cdr:to>
    <cdr:sp macro="" textlink="">
      <cdr:nvSpPr>
        <cdr:cNvPr id="4" name="TextBox 3">
          <a:extLst xmlns:a="http://schemas.openxmlformats.org/drawingml/2006/main">
            <a:ext uri="{FF2B5EF4-FFF2-40B4-BE49-F238E27FC236}">
              <a16:creationId xmlns:a16="http://schemas.microsoft.com/office/drawing/2014/main" id="{2A95DFA1-CCEF-0829-7E38-E10D0877DD60}"/>
            </a:ext>
          </a:extLst>
        </cdr:cNvPr>
        <cdr:cNvSpPr txBox="1"/>
      </cdr:nvSpPr>
      <cdr:spPr>
        <a:xfrm xmlns:a="http://schemas.openxmlformats.org/drawingml/2006/main">
          <a:off x="7310783" y="8493"/>
          <a:ext cx="1294068" cy="63104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00" dirty="0">
              <a:solidFill>
                <a:schemeClr val="tx1"/>
              </a:solidFill>
              <a:latin typeface="+mn-lt"/>
              <a:ea typeface="Calibri" panose="020F0502020204030204" pitchFamily="34" charset="0"/>
              <a:cs typeface="Calibri" panose="020F0502020204030204" pitchFamily="34" charset="0"/>
            </a:rPr>
            <a:t>Historical Trend Range:</a:t>
          </a:r>
        </a:p>
        <a:p xmlns:a="http://schemas.openxmlformats.org/drawingml/2006/main">
          <a:r>
            <a:rPr lang="en-US" sz="1000" dirty="0">
              <a:solidFill>
                <a:schemeClr val="tx1"/>
              </a:solidFill>
              <a:latin typeface="+mn-lt"/>
              <a:ea typeface="Calibri" panose="020F0502020204030204" pitchFamily="34" charset="0"/>
              <a:cs typeface="Calibri" panose="020F0502020204030204" pitchFamily="34" charset="0"/>
            </a:rPr>
            <a:t>2010-2019</a:t>
          </a:r>
          <a:r>
            <a:rPr lang="en-US" sz="1000" baseline="0" dirty="0">
              <a:solidFill>
                <a:schemeClr val="tx1"/>
              </a:solidFill>
              <a:latin typeface="+mn-lt"/>
              <a:ea typeface="Calibri" panose="020F0502020204030204" pitchFamily="34" charset="0"/>
              <a:cs typeface="Calibri" panose="020F0502020204030204" pitchFamily="34" charset="0"/>
            </a:rPr>
            <a:t> Trend (bottom)</a:t>
          </a:r>
        </a:p>
        <a:p xmlns:a="http://schemas.openxmlformats.org/drawingml/2006/main">
          <a:r>
            <a:rPr lang="en-US" sz="1000" baseline="0" dirty="0">
              <a:solidFill>
                <a:schemeClr val="tx1"/>
              </a:solidFill>
              <a:latin typeface="+mn-lt"/>
              <a:ea typeface="Calibri" panose="020F0502020204030204" pitchFamily="34" charset="0"/>
              <a:cs typeface="Calibri" panose="020F0502020204030204" pitchFamily="34" charset="0"/>
            </a:rPr>
            <a:t>to 2015-2019 Trend (top)</a:t>
          </a:r>
          <a:endParaRPr lang="en-US" sz="1000" dirty="0">
            <a:solidFill>
              <a:schemeClr val="tx1"/>
            </a:solidFill>
            <a:latin typeface="+mn-lt"/>
            <a:ea typeface="Calibri" panose="020F0502020204030204" pitchFamily="34" charset="0"/>
            <a:cs typeface="Calibri" panose="020F050202020403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cdr:x>
      <cdr:y>0.95969</cdr:y>
    </cdr:from>
    <cdr:to>
      <cdr:x>0.96431</cdr:x>
      <cdr:y>1</cdr:y>
    </cdr:to>
    <cdr:sp macro="" textlink="">
      <cdr:nvSpPr>
        <cdr:cNvPr id="2" name="TextBox 1">
          <a:extLst xmlns:a="http://schemas.openxmlformats.org/drawingml/2006/main">
            <a:ext uri="{FF2B5EF4-FFF2-40B4-BE49-F238E27FC236}">
              <a16:creationId xmlns:a16="http://schemas.microsoft.com/office/drawing/2014/main" id="{2FA1E61B-5AA2-6F52-092A-5D6C2AC8C984}"/>
            </a:ext>
          </a:extLst>
        </cdr:cNvPr>
        <cdr:cNvSpPr txBox="1"/>
      </cdr:nvSpPr>
      <cdr:spPr>
        <a:xfrm xmlns:a="http://schemas.openxmlformats.org/drawingml/2006/main">
          <a:off x="0" y="4454721"/>
          <a:ext cx="10140298" cy="18712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kern="1200" dirty="0">
              <a:solidFill>
                <a:schemeClr val="tx1">
                  <a:lumMod val="65000"/>
                  <a:lumOff val="35000"/>
                </a:schemeClr>
              </a:solidFill>
              <a:latin typeface="Franklin Gothic Book" panose="020B0503020102020204" pitchFamily="34" charset="0"/>
              <a:ea typeface="Calibri" panose="020F0502020204030204" pitchFamily="34" charset="0"/>
              <a:cs typeface="Calibri" panose="020F0502020204030204" pitchFamily="34" charset="0"/>
            </a:rPr>
            <a:t>Source: U.S. Bureau of Economic Analysis, Personal Income;</a:t>
          </a:r>
          <a:r>
            <a:rPr lang="en-US" sz="900" dirty="0">
              <a:solidFill>
                <a:schemeClr val="tx1">
                  <a:lumMod val="65000"/>
                  <a:lumOff val="35000"/>
                </a:schemeClr>
              </a:solidFill>
              <a:latin typeface="Franklin Gothic Book" panose="020B0503020102020204" pitchFamily="34" charset="0"/>
            </a:rPr>
            <a:t> Bureau of Labor Statistics, U.S. Department of Labor RFA/361/kv/8/20/2026</a:t>
          </a:r>
          <a:r>
            <a:rPr lang="en-US" sz="900" kern="1200" dirty="0">
              <a:solidFill>
                <a:schemeClr val="tx1">
                  <a:lumMod val="65000"/>
                  <a:lumOff val="35000"/>
                </a:schemeClr>
              </a:solidFill>
              <a:latin typeface="Franklin Gothic Book" panose="020B0503020102020204" pitchFamily="34" charset="0"/>
              <a:ea typeface="Calibri" panose="020F0502020204030204" pitchFamily="34" charset="0"/>
              <a:cs typeface="Calibri" panose="020F0502020204030204" pitchFamily="34" charset="0"/>
            </a:rPr>
            <a:t> </a:t>
          </a:r>
        </a:p>
      </cdr:txBody>
    </cdr:sp>
  </cdr:relSizeAnchor>
</c:userShapes>
</file>

<file path=ppt/drawings/drawing3.xml><?xml version="1.0" encoding="utf-8"?>
<c:userShapes xmlns:c="http://schemas.openxmlformats.org/drawingml/2006/chart">
  <cdr:relSizeAnchor xmlns:cdr="http://schemas.openxmlformats.org/drawingml/2006/chartDrawing">
    <cdr:from>
      <cdr:x>0.07219</cdr:x>
      <cdr:y>0.93397</cdr:y>
    </cdr:from>
    <cdr:to>
      <cdr:x>0.94172</cdr:x>
      <cdr:y>0.9916</cdr:y>
    </cdr:to>
    <cdr:sp macro="" textlink="">
      <cdr:nvSpPr>
        <cdr:cNvPr id="2" name="TextBox 1">
          <a:extLst xmlns:a="http://schemas.openxmlformats.org/drawingml/2006/main">
            <a:ext uri="{FF2B5EF4-FFF2-40B4-BE49-F238E27FC236}">
              <a16:creationId xmlns:a16="http://schemas.microsoft.com/office/drawing/2014/main" id="{8762405D-096E-DAF9-A3B6-DF0574639D5A}"/>
            </a:ext>
          </a:extLst>
        </cdr:cNvPr>
        <cdr:cNvSpPr txBox="1"/>
      </cdr:nvSpPr>
      <cdr:spPr>
        <a:xfrm xmlns:a="http://schemas.openxmlformats.org/drawingml/2006/main">
          <a:off x="823988" y="5881310"/>
          <a:ext cx="9925655" cy="36285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cdr:x>
      <cdr:y>0.95149</cdr:y>
    </cdr:from>
    <cdr:to>
      <cdr:x>0.92119</cdr:x>
      <cdr:y>1</cdr:y>
    </cdr:to>
    <cdr:sp macro="" textlink="">
      <cdr:nvSpPr>
        <cdr:cNvPr id="3" name="TextBox 2">
          <a:extLst xmlns:a="http://schemas.openxmlformats.org/drawingml/2006/main">
            <a:ext uri="{FF2B5EF4-FFF2-40B4-BE49-F238E27FC236}">
              <a16:creationId xmlns:a16="http://schemas.microsoft.com/office/drawing/2014/main" id="{407C8F13-37ED-AF55-7BBF-7D107C6F3B2E}"/>
            </a:ext>
          </a:extLst>
        </cdr:cNvPr>
        <cdr:cNvSpPr txBox="1"/>
      </cdr:nvSpPr>
      <cdr:spPr>
        <a:xfrm xmlns:a="http://schemas.openxmlformats.org/drawingml/2006/main">
          <a:off x="0" y="4407588"/>
          <a:ext cx="9686866" cy="22473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kern="1200" dirty="0">
              <a:solidFill>
                <a:schemeClr val="tx1">
                  <a:lumMod val="65000"/>
                  <a:lumOff val="35000"/>
                </a:schemeClr>
              </a:solidFill>
              <a:latin typeface="Franklin Gothic Book" panose="020B0503020102020204" pitchFamily="34" charset="0"/>
            </a:rPr>
            <a:t>Source:</a:t>
          </a:r>
          <a:r>
            <a:rPr lang="en-US" sz="900" kern="1200" baseline="0" dirty="0">
              <a:solidFill>
                <a:schemeClr val="tx1">
                  <a:lumMod val="65000"/>
                  <a:lumOff val="35000"/>
                </a:schemeClr>
              </a:solidFill>
              <a:latin typeface="Franklin Gothic Book" panose="020B0503020102020204" pitchFamily="34" charset="0"/>
            </a:rPr>
            <a:t> US Census Bureau, Annual Estimates of the Resident Population as of January 2026 - RFA/358/lpw/3/19/2026</a:t>
          </a:r>
          <a:endParaRPr lang="en-US" sz="900" kern="1200" dirty="0">
            <a:solidFill>
              <a:schemeClr val="tx1">
                <a:lumMod val="65000"/>
                <a:lumOff val="35000"/>
              </a:schemeClr>
            </a:solidFill>
            <a:latin typeface="Franklin Gothic Book" panose="020B0503020102020204" pitchFamily="34"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0.60684</cdr:x>
      <cdr:y>0.09306</cdr:y>
    </cdr:from>
    <cdr:to>
      <cdr:x>0.86957</cdr:x>
      <cdr:y>0.23155</cdr:y>
    </cdr:to>
    <cdr:sp macro="" textlink="">
      <cdr:nvSpPr>
        <cdr:cNvPr id="2" name="object 48">
          <a:extLst xmlns:a="http://schemas.openxmlformats.org/drawingml/2006/main">
            <a:ext uri="{FF2B5EF4-FFF2-40B4-BE49-F238E27FC236}">
              <a16:creationId xmlns:a16="http://schemas.microsoft.com/office/drawing/2014/main" id="{3F82E7DB-75DF-9556-FED2-AE59E8A3D57A}"/>
            </a:ext>
          </a:extLst>
        </cdr:cNvPr>
        <cdr:cNvSpPr txBox="1"/>
      </cdr:nvSpPr>
      <cdr:spPr>
        <a:xfrm xmlns:a="http://schemas.openxmlformats.org/drawingml/2006/main">
          <a:off x="6381237" y="459108"/>
          <a:ext cx="2762763" cy="683252"/>
        </a:xfrm>
        <a:prstGeom xmlns:a="http://schemas.openxmlformats.org/drawingml/2006/main" prst="rect">
          <a:avLst/>
        </a:prstGeom>
      </cdr:spPr>
      <cdr:txBody>
        <a:bodyPr xmlns:a="http://schemas.openxmlformats.org/drawingml/2006/main" vert="horz" wrap="square" lIns="0" tIns="1270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172720" marR="16510" indent="-147955" algn="ctr">
            <a:lnSpc>
              <a:spcPct val="100000"/>
            </a:lnSpc>
            <a:spcBef>
              <a:spcPts val="100"/>
            </a:spcBef>
          </a:pPr>
          <a:r>
            <a:rPr sz="1050" dirty="0">
              <a:solidFill>
                <a:srgbClr val="585858"/>
              </a:solidFill>
              <a:latin typeface="Franklin Gothic Book" panose="020B0503020102020204" pitchFamily="34" charset="0"/>
              <a:cs typeface="Calibri"/>
            </a:rPr>
            <a:t>Natural</a:t>
          </a:r>
          <a:r>
            <a:rPr sz="1050" spc="-30" dirty="0">
              <a:solidFill>
                <a:srgbClr val="585858"/>
              </a:solidFill>
              <a:latin typeface="Franklin Gothic Book" panose="020B0503020102020204" pitchFamily="34" charset="0"/>
              <a:cs typeface="Calibri"/>
            </a:rPr>
            <a:t> </a:t>
          </a:r>
          <a:r>
            <a:rPr sz="1050" dirty="0">
              <a:solidFill>
                <a:srgbClr val="585858"/>
              </a:solidFill>
              <a:latin typeface="Franklin Gothic Book" panose="020B0503020102020204" pitchFamily="34" charset="0"/>
              <a:cs typeface="Calibri"/>
            </a:rPr>
            <a:t>Change</a:t>
          </a:r>
          <a:r>
            <a:rPr sz="1050" spc="155" dirty="0">
              <a:solidFill>
                <a:srgbClr val="585858"/>
              </a:solidFill>
              <a:latin typeface="Franklin Gothic Book" panose="020B0503020102020204" pitchFamily="34" charset="0"/>
              <a:cs typeface="Calibri"/>
            </a:rPr>
            <a:t> </a:t>
          </a:r>
          <a:r>
            <a:rPr sz="1050" dirty="0">
              <a:solidFill>
                <a:srgbClr val="585858"/>
              </a:solidFill>
              <a:latin typeface="Franklin Gothic Book" panose="020B0503020102020204" pitchFamily="34" charset="0"/>
              <a:cs typeface="Calibri"/>
            </a:rPr>
            <a:t>–</a:t>
          </a:r>
          <a:r>
            <a:rPr sz="1050" spc="-30" dirty="0">
              <a:solidFill>
                <a:srgbClr val="585858"/>
              </a:solidFill>
              <a:latin typeface="Franklin Gothic Book" panose="020B0503020102020204" pitchFamily="34" charset="0"/>
              <a:cs typeface="Calibri"/>
            </a:rPr>
            <a:t> </a:t>
          </a:r>
          <a:r>
            <a:rPr sz="1050" dirty="0">
              <a:solidFill>
                <a:srgbClr val="585858"/>
              </a:solidFill>
              <a:latin typeface="Franklin Gothic Book" panose="020B0503020102020204" pitchFamily="34" charset="0"/>
              <a:cs typeface="Calibri"/>
            </a:rPr>
            <a:t>the</a:t>
          </a:r>
          <a:r>
            <a:rPr sz="1050" spc="-15" dirty="0">
              <a:solidFill>
                <a:srgbClr val="585858"/>
              </a:solidFill>
              <a:latin typeface="Franklin Gothic Book" panose="020B0503020102020204" pitchFamily="34" charset="0"/>
              <a:cs typeface="Calibri"/>
            </a:rPr>
            <a:t> </a:t>
          </a:r>
          <a:r>
            <a:rPr sz="1050" dirty="0">
              <a:solidFill>
                <a:srgbClr val="585858"/>
              </a:solidFill>
              <a:latin typeface="Franklin Gothic Book" panose="020B0503020102020204" pitchFamily="34" charset="0"/>
              <a:cs typeface="Calibri"/>
            </a:rPr>
            <a:t>number of</a:t>
          </a:r>
          <a:r>
            <a:rPr sz="1050" spc="-20" dirty="0">
              <a:solidFill>
                <a:srgbClr val="585858"/>
              </a:solidFill>
              <a:latin typeface="Franklin Gothic Book" panose="020B0503020102020204" pitchFamily="34" charset="0"/>
              <a:cs typeface="Calibri"/>
            </a:rPr>
            <a:t> </a:t>
          </a:r>
          <a:r>
            <a:rPr sz="1050" dirty="0">
              <a:solidFill>
                <a:srgbClr val="585858"/>
              </a:solidFill>
              <a:latin typeface="Franklin Gothic Book" panose="020B0503020102020204" pitchFamily="34" charset="0"/>
              <a:cs typeface="Calibri"/>
            </a:rPr>
            <a:t>births</a:t>
          </a:r>
          <a:r>
            <a:rPr sz="1050" spc="-20" dirty="0">
              <a:solidFill>
                <a:srgbClr val="585858"/>
              </a:solidFill>
              <a:latin typeface="Franklin Gothic Book" panose="020B0503020102020204" pitchFamily="34" charset="0"/>
              <a:cs typeface="Calibri"/>
            </a:rPr>
            <a:t> </a:t>
          </a:r>
          <a:r>
            <a:rPr sz="1050" spc="-10" dirty="0">
              <a:solidFill>
                <a:srgbClr val="585858"/>
              </a:solidFill>
              <a:latin typeface="Franklin Gothic Book" panose="020B0503020102020204" pitchFamily="34" charset="0"/>
              <a:cs typeface="Calibri"/>
            </a:rPr>
            <a:t>minus</a:t>
          </a:r>
          <a:r>
            <a:rPr sz="1050" spc="500" dirty="0">
              <a:solidFill>
                <a:srgbClr val="585858"/>
              </a:solidFill>
              <a:latin typeface="Franklin Gothic Book" panose="020B0503020102020204" pitchFamily="34" charset="0"/>
              <a:cs typeface="Calibri"/>
            </a:rPr>
            <a:t> </a:t>
          </a:r>
          <a:r>
            <a:rPr sz="1050" dirty="0">
              <a:solidFill>
                <a:srgbClr val="585858"/>
              </a:solidFill>
              <a:latin typeface="Franklin Gothic Book" panose="020B0503020102020204" pitchFamily="34" charset="0"/>
              <a:cs typeface="Calibri"/>
            </a:rPr>
            <a:t>the</a:t>
          </a:r>
          <a:r>
            <a:rPr sz="1050" spc="-20" dirty="0">
              <a:solidFill>
                <a:srgbClr val="585858"/>
              </a:solidFill>
              <a:latin typeface="Franklin Gothic Book" panose="020B0503020102020204" pitchFamily="34" charset="0"/>
              <a:cs typeface="Calibri"/>
            </a:rPr>
            <a:t> </a:t>
          </a:r>
          <a:r>
            <a:rPr sz="1050" dirty="0">
              <a:solidFill>
                <a:srgbClr val="585858"/>
              </a:solidFill>
              <a:latin typeface="Franklin Gothic Book" panose="020B0503020102020204" pitchFamily="34" charset="0"/>
              <a:cs typeface="Calibri"/>
            </a:rPr>
            <a:t>number</a:t>
          </a:r>
          <a:r>
            <a:rPr sz="1050" spc="-5" dirty="0">
              <a:solidFill>
                <a:srgbClr val="585858"/>
              </a:solidFill>
              <a:latin typeface="Franklin Gothic Book" panose="020B0503020102020204" pitchFamily="34" charset="0"/>
              <a:cs typeface="Calibri"/>
            </a:rPr>
            <a:t> </a:t>
          </a:r>
          <a:r>
            <a:rPr sz="1050" dirty="0">
              <a:solidFill>
                <a:srgbClr val="585858"/>
              </a:solidFill>
              <a:latin typeface="Franklin Gothic Book" panose="020B0503020102020204" pitchFamily="34" charset="0"/>
              <a:cs typeface="Calibri"/>
            </a:rPr>
            <a:t>of</a:t>
          </a:r>
          <a:r>
            <a:rPr sz="1050" spc="-40" dirty="0">
              <a:solidFill>
                <a:srgbClr val="585858"/>
              </a:solidFill>
              <a:latin typeface="Franklin Gothic Book" panose="020B0503020102020204" pitchFamily="34" charset="0"/>
              <a:cs typeface="Calibri"/>
            </a:rPr>
            <a:t> </a:t>
          </a:r>
          <a:r>
            <a:rPr sz="1050" spc="-10" dirty="0">
              <a:solidFill>
                <a:srgbClr val="585858"/>
              </a:solidFill>
              <a:latin typeface="Franklin Gothic Book" panose="020B0503020102020204" pitchFamily="34" charset="0"/>
              <a:cs typeface="Calibri"/>
            </a:rPr>
            <a:t>deaths</a:t>
          </a:r>
          <a:endParaRPr sz="1050" dirty="0">
            <a:latin typeface="Franklin Gothic Book" panose="020B0503020102020204" pitchFamily="34" charset="0"/>
            <a:cs typeface="Calibri"/>
          </a:endParaRPr>
        </a:p>
        <a:p xmlns:a="http://schemas.openxmlformats.org/drawingml/2006/main">
          <a:pPr marL="53340" marR="5080" indent="-41275" algn="ctr">
            <a:lnSpc>
              <a:spcPct val="100000"/>
            </a:lnSpc>
          </a:pPr>
          <a:r>
            <a:rPr sz="1050" dirty="0">
              <a:solidFill>
                <a:srgbClr val="585858"/>
              </a:solidFill>
              <a:latin typeface="Franklin Gothic Book" panose="020B0503020102020204" pitchFamily="34" charset="0"/>
              <a:cs typeface="Calibri"/>
            </a:rPr>
            <a:t>Net</a:t>
          </a:r>
          <a:r>
            <a:rPr sz="1050" spc="-30" dirty="0">
              <a:solidFill>
                <a:srgbClr val="585858"/>
              </a:solidFill>
              <a:latin typeface="Franklin Gothic Book" panose="020B0503020102020204" pitchFamily="34" charset="0"/>
              <a:cs typeface="Calibri"/>
            </a:rPr>
            <a:t> </a:t>
          </a:r>
          <a:r>
            <a:rPr sz="1050" dirty="0">
              <a:solidFill>
                <a:srgbClr val="585858"/>
              </a:solidFill>
              <a:latin typeface="Franklin Gothic Book" panose="020B0503020102020204" pitchFamily="34" charset="0"/>
              <a:cs typeface="Calibri"/>
            </a:rPr>
            <a:t>Migration</a:t>
          </a:r>
          <a:r>
            <a:rPr sz="1050" spc="-15" dirty="0">
              <a:solidFill>
                <a:srgbClr val="585858"/>
              </a:solidFill>
              <a:latin typeface="Franklin Gothic Book" panose="020B0503020102020204" pitchFamily="34" charset="0"/>
              <a:cs typeface="Calibri"/>
            </a:rPr>
            <a:t> </a:t>
          </a:r>
          <a:r>
            <a:rPr sz="1050" dirty="0">
              <a:solidFill>
                <a:srgbClr val="585858"/>
              </a:solidFill>
              <a:latin typeface="Franklin Gothic Book" panose="020B0503020102020204" pitchFamily="34" charset="0"/>
              <a:cs typeface="Calibri"/>
            </a:rPr>
            <a:t>–</a:t>
          </a:r>
          <a:r>
            <a:rPr sz="1050" spc="-25" dirty="0">
              <a:solidFill>
                <a:srgbClr val="585858"/>
              </a:solidFill>
              <a:latin typeface="Franklin Gothic Book" panose="020B0503020102020204" pitchFamily="34" charset="0"/>
              <a:cs typeface="Calibri"/>
            </a:rPr>
            <a:t> </a:t>
          </a:r>
          <a:r>
            <a:rPr sz="1050" dirty="0">
              <a:solidFill>
                <a:srgbClr val="585858"/>
              </a:solidFill>
              <a:latin typeface="Franklin Gothic Book" panose="020B0503020102020204" pitchFamily="34" charset="0"/>
              <a:cs typeface="Calibri"/>
            </a:rPr>
            <a:t>the</a:t>
          </a:r>
          <a:r>
            <a:rPr sz="1050" spc="-25" dirty="0">
              <a:solidFill>
                <a:srgbClr val="585858"/>
              </a:solidFill>
              <a:latin typeface="Franklin Gothic Book" panose="020B0503020102020204" pitchFamily="34" charset="0"/>
              <a:cs typeface="Calibri"/>
            </a:rPr>
            <a:t> </a:t>
          </a:r>
          <a:r>
            <a:rPr sz="1050" dirty="0">
              <a:solidFill>
                <a:srgbClr val="585858"/>
              </a:solidFill>
              <a:latin typeface="Franklin Gothic Book" panose="020B0503020102020204" pitchFamily="34" charset="0"/>
              <a:cs typeface="Calibri"/>
            </a:rPr>
            <a:t>number</a:t>
          </a:r>
          <a:r>
            <a:rPr sz="1050" spc="-5" dirty="0">
              <a:solidFill>
                <a:srgbClr val="585858"/>
              </a:solidFill>
              <a:latin typeface="Franklin Gothic Book" panose="020B0503020102020204" pitchFamily="34" charset="0"/>
              <a:cs typeface="Calibri"/>
            </a:rPr>
            <a:t> </a:t>
          </a:r>
          <a:r>
            <a:rPr sz="1050" dirty="0">
              <a:solidFill>
                <a:srgbClr val="585858"/>
              </a:solidFill>
              <a:latin typeface="Franklin Gothic Book" panose="020B0503020102020204" pitchFamily="34" charset="0"/>
              <a:cs typeface="Calibri"/>
            </a:rPr>
            <a:t>of</a:t>
          </a:r>
          <a:r>
            <a:rPr sz="1050" spc="-40" dirty="0">
              <a:solidFill>
                <a:srgbClr val="585858"/>
              </a:solidFill>
              <a:latin typeface="Franklin Gothic Book" panose="020B0503020102020204" pitchFamily="34" charset="0"/>
              <a:cs typeface="Calibri"/>
            </a:rPr>
            <a:t> </a:t>
          </a:r>
          <a:r>
            <a:rPr sz="1050" dirty="0">
              <a:solidFill>
                <a:srgbClr val="585858"/>
              </a:solidFill>
              <a:latin typeface="Franklin Gothic Book" panose="020B0503020102020204" pitchFamily="34" charset="0"/>
              <a:cs typeface="Calibri"/>
            </a:rPr>
            <a:t>people</a:t>
          </a:r>
          <a:r>
            <a:rPr sz="1050" spc="-5" dirty="0">
              <a:solidFill>
                <a:srgbClr val="585858"/>
              </a:solidFill>
              <a:latin typeface="Franklin Gothic Book" panose="020B0503020102020204" pitchFamily="34" charset="0"/>
              <a:cs typeface="Calibri"/>
            </a:rPr>
            <a:t> </a:t>
          </a:r>
          <a:r>
            <a:rPr sz="1050" spc="-10" dirty="0">
              <a:solidFill>
                <a:srgbClr val="585858"/>
              </a:solidFill>
              <a:latin typeface="Franklin Gothic Book" panose="020B0503020102020204" pitchFamily="34" charset="0"/>
              <a:cs typeface="Calibri"/>
            </a:rPr>
            <a:t>moving</a:t>
          </a:r>
          <a:r>
            <a:rPr sz="1050" spc="500" dirty="0">
              <a:solidFill>
                <a:srgbClr val="585858"/>
              </a:solidFill>
              <a:latin typeface="Franklin Gothic Book" panose="020B0503020102020204" pitchFamily="34" charset="0"/>
              <a:cs typeface="Calibri"/>
            </a:rPr>
            <a:t> </a:t>
          </a:r>
          <a:r>
            <a:rPr sz="1050" dirty="0">
              <a:solidFill>
                <a:srgbClr val="585858"/>
              </a:solidFill>
              <a:latin typeface="Franklin Gothic Book" panose="020B0503020102020204" pitchFamily="34" charset="0"/>
              <a:cs typeface="Calibri"/>
            </a:rPr>
            <a:t>into</a:t>
          </a:r>
          <a:r>
            <a:rPr sz="1050" spc="-20" dirty="0">
              <a:solidFill>
                <a:srgbClr val="585858"/>
              </a:solidFill>
              <a:latin typeface="Franklin Gothic Book" panose="020B0503020102020204" pitchFamily="34" charset="0"/>
              <a:cs typeface="Calibri"/>
            </a:rPr>
            <a:t> </a:t>
          </a:r>
          <a:r>
            <a:rPr sz="1050" dirty="0">
              <a:solidFill>
                <a:srgbClr val="585858"/>
              </a:solidFill>
              <a:latin typeface="Franklin Gothic Book" panose="020B0503020102020204" pitchFamily="34" charset="0"/>
              <a:cs typeface="Calibri"/>
            </a:rPr>
            <a:t>the</a:t>
          </a:r>
          <a:r>
            <a:rPr sz="1050" spc="-35" dirty="0">
              <a:solidFill>
                <a:srgbClr val="585858"/>
              </a:solidFill>
              <a:latin typeface="Franklin Gothic Book" panose="020B0503020102020204" pitchFamily="34" charset="0"/>
              <a:cs typeface="Calibri"/>
            </a:rPr>
            <a:t> </a:t>
          </a:r>
          <a:r>
            <a:rPr sz="1050" dirty="0">
              <a:solidFill>
                <a:srgbClr val="585858"/>
              </a:solidFill>
              <a:latin typeface="Franklin Gothic Book" panose="020B0503020102020204" pitchFamily="34" charset="0"/>
              <a:cs typeface="Calibri"/>
            </a:rPr>
            <a:t>state</a:t>
          </a:r>
          <a:r>
            <a:rPr sz="1050" spc="-35" dirty="0">
              <a:solidFill>
                <a:srgbClr val="585858"/>
              </a:solidFill>
              <a:latin typeface="Franklin Gothic Book" panose="020B0503020102020204" pitchFamily="34" charset="0"/>
              <a:cs typeface="Calibri"/>
            </a:rPr>
            <a:t> </a:t>
          </a:r>
          <a:r>
            <a:rPr sz="1050" dirty="0">
              <a:solidFill>
                <a:srgbClr val="585858"/>
              </a:solidFill>
              <a:latin typeface="Franklin Gothic Book" panose="020B0503020102020204" pitchFamily="34" charset="0"/>
              <a:cs typeface="Calibri"/>
            </a:rPr>
            <a:t>minus</a:t>
          </a:r>
          <a:r>
            <a:rPr sz="1050" spc="-10" dirty="0">
              <a:solidFill>
                <a:srgbClr val="585858"/>
              </a:solidFill>
              <a:latin typeface="Franklin Gothic Book" panose="020B0503020102020204" pitchFamily="34" charset="0"/>
              <a:cs typeface="Calibri"/>
            </a:rPr>
            <a:t> </a:t>
          </a:r>
          <a:r>
            <a:rPr sz="1050" dirty="0">
              <a:solidFill>
                <a:srgbClr val="585858"/>
              </a:solidFill>
              <a:latin typeface="Franklin Gothic Book" panose="020B0503020102020204" pitchFamily="34" charset="0"/>
              <a:cs typeface="Calibri"/>
            </a:rPr>
            <a:t>the</a:t>
          </a:r>
          <a:r>
            <a:rPr sz="1050" spc="-25" dirty="0">
              <a:solidFill>
                <a:srgbClr val="585858"/>
              </a:solidFill>
              <a:latin typeface="Franklin Gothic Book" panose="020B0503020102020204" pitchFamily="34" charset="0"/>
              <a:cs typeface="Calibri"/>
            </a:rPr>
            <a:t> </a:t>
          </a:r>
          <a:r>
            <a:rPr sz="1050" dirty="0">
              <a:solidFill>
                <a:srgbClr val="585858"/>
              </a:solidFill>
              <a:latin typeface="Franklin Gothic Book" panose="020B0503020102020204" pitchFamily="34" charset="0"/>
              <a:cs typeface="Calibri"/>
            </a:rPr>
            <a:t>number</a:t>
          </a:r>
          <a:r>
            <a:rPr sz="1050" spc="-15" dirty="0">
              <a:solidFill>
                <a:srgbClr val="585858"/>
              </a:solidFill>
              <a:latin typeface="Franklin Gothic Book" panose="020B0503020102020204" pitchFamily="34" charset="0"/>
              <a:cs typeface="Calibri"/>
            </a:rPr>
            <a:t> </a:t>
          </a:r>
          <a:r>
            <a:rPr sz="1050" dirty="0">
              <a:solidFill>
                <a:srgbClr val="585858"/>
              </a:solidFill>
              <a:latin typeface="Franklin Gothic Book" panose="020B0503020102020204" pitchFamily="34" charset="0"/>
              <a:cs typeface="Calibri"/>
            </a:rPr>
            <a:t>moving</a:t>
          </a:r>
          <a:r>
            <a:rPr sz="1050" spc="-10" dirty="0">
              <a:solidFill>
                <a:srgbClr val="585858"/>
              </a:solidFill>
              <a:latin typeface="Franklin Gothic Book" panose="020B0503020102020204" pitchFamily="34" charset="0"/>
              <a:cs typeface="Calibri"/>
            </a:rPr>
            <a:t> </a:t>
          </a:r>
          <a:r>
            <a:rPr sz="1050" spc="-25" dirty="0">
              <a:solidFill>
                <a:srgbClr val="585858"/>
              </a:solidFill>
              <a:latin typeface="Franklin Gothic Book" panose="020B0503020102020204" pitchFamily="34" charset="0"/>
              <a:cs typeface="Calibri"/>
            </a:rPr>
            <a:t>out</a:t>
          </a:r>
          <a:endParaRPr sz="1050" dirty="0">
            <a:latin typeface="Franklin Gothic Book" panose="020B0503020102020204" pitchFamily="34" charset="0"/>
            <a:cs typeface="Calibri"/>
          </a:endParaRPr>
        </a:p>
      </cdr:txBody>
    </cdr:sp>
  </cdr:relSizeAnchor>
  <cdr:relSizeAnchor xmlns:cdr="http://schemas.openxmlformats.org/drawingml/2006/chartDrawing">
    <cdr:from>
      <cdr:x>0.80709</cdr:x>
      <cdr:y>0.78697</cdr:y>
    </cdr:from>
    <cdr:to>
      <cdr:x>0.9389</cdr:x>
      <cdr:y>0.85905</cdr:y>
    </cdr:to>
    <cdr:sp macro="" textlink="">
      <cdr:nvSpPr>
        <cdr:cNvPr id="3" name="object 47">
          <a:extLst xmlns:a="http://schemas.openxmlformats.org/drawingml/2006/main">
            <a:ext uri="{FF2B5EF4-FFF2-40B4-BE49-F238E27FC236}">
              <a16:creationId xmlns:a16="http://schemas.microsoft.com/office/drawing/2014/main" id="{1961DF20-E77E-95A8-A7C6-0D168E5AC5F0}"/>
            </a:ext>
          </a:extLst>
        </cdr:cNvPr>
        <cdr:cNvSpPr txBox="1"/>
      </cdr:nvSpPr>
      <cdr:spPr>
        <a:xfrm xmlns:a="http://schemas.openxmlformats.org/drawingml/2006/main">
          <a:off x="8487032" y="3745728"/>
          <a:ext cx="1386017" cy="343043"/>
        </a:xfrm>
        <a:prstGeom xmlns:a="http://schemas.openxmlformats.org/drawingml/2006/main" prst="rect">
          <a:avLst/>
        </a:prstGeom>
      </cdr:spPr>
      <cdr:txBody>
        <a:bodyPr xmlns:a="http://schemas.openxmlformats.org/drawingml/2006/main" vert="horz" wrap="square" lIns="0" tIns="12065"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204470" marR="5080" indent="-192405" algn="ctr">
            <a:lnSpc>
              <a:spcPct val="100000"/>
            </a:lnSpc>
            <a:spcBef>
              <a:spcPts val="95"/>
            </a:spcBef>
          </a:pPr>
          <a:r>
            <a:rPr sz="1050" dirty="0">
              <a:solidFill>
                <a:srgbClr val="585858"/>
              </a:solidFill>
              <a:latin typeface="Franklin Gothic Book" panose="020B0503020102020204" pitchFamily="34" charset="0"/>
              <a:cs typeface="Calibri"/>
            </a:rPr>
            <a:t>Net</a:t>
          </a:r>
          <a:r>
            <a:rPr sz="1050" spc="-20" dirty="0">
              <a:solidFill>
                <a:srgbClr val="585858"/>
              </a:solidFill>
              <a:latin typeface="Franklin Gothic Book" panose="020B0503020102020204" pitchFamily="34" charset="0"/>
              <a:cs typeface="Calibri"/>
            </a:rPr>
            <a:t> </a:t>
          </a:r>
          <a:r>
            <a:rPr sz="1050" dirty="0">
              <a:solidFill>
                <a:srgbClr val="585858"/>
              </a:solidFill>
              <a:latin typeface="Franklin Gothic Book" panose="020B0503020102020204" pitchFamily="34" charset="0"/>
              <a:cs typeface="Calibri"/>
            </a:rPr>
            <a:t>migration</a:t>
          </a:r>
          <a:r>
            <a:rPr sz="1050" spc="-30" dirty="0">
              <a:solidFill>
                <a:srgbClr val="585858"/>
              </a:solidFill>
              <a:latin typeface="Franklin Gothic Book" panose="020B0503020102020204" pitchFamily="34" charset="0"/>
              <a:cs typeface="Calibri"/>
            </a:rPr>
            <a:t> </a:t>
          </a:r>
          <a:r>
            <a:rPr sz="1100" dirty="0">
              <a:solidFill>
                <a:srgbClr val="585858"/>
              </a:solidFill>
              <a:latin typeface="Franklin Gothic Book" panose="020B0503020102020204" pitchFamily="34" charset="0"/>
              <a:cs typeface="Calibri"/>
            </a:rPr>
            <a:t>offset</a:t>
          </a:r>
          <a:r>
            <a:rPr sz="1050" spc="-30" dirty="0">
              <a:solidFill>
                <a:srgbClr val="585858"/>
              </a:solidFill>
              <a:latin typeface="Franklin Gothic Book" panose="020B0503020102020204" pitchFamily="34" charset="0"/>
              <a:cs typeface="Calibri"/>
            </a:rPr>
            <a:t> </a:t>
          </a:r>
          <a:r>
            <a:rPr sz="1050" spc="-25" dirty="0">
              <a:solidFill>
                <a:srgbClr val="585858"/>
              </a:solidFill>
              <a:latin typeface="Franklin Gothic Book" panose="020B0503020102020204" pitchFamily="34" charset="0"/>
              <a:cs typeface="Calibri"/>
            </a:rPr>
            <a:t>the</a:t>
          </a:r>
          <a:r>
            <a:rPr sz="1050" dirty="0">
              <a:solidFill>
                <a:srgbClr val="585858"/>
              </a:solidFill>
              <a:latin typeface="Franklin Gothic Book" panose="020B0503020102020204" pitchFamily="34" charset="0"/>
              <a:cs typeface="Calibri"/>
            </a:rPr>
            <a:t> natural</a:t>
          </a:r>
          <a:r>
            <a:rPr sz="1050" spc="-50" dirty="0">
              <a:solidFill>
                <a:srgbClr val="585858"/>
              </a:solidFill>
              <a:latin typeface="Franklin Gothic Book" panose="020B0503020102020204" pitchFamily="34" charset="0"/>
              <a:cs typeface="Calibri"/>
            </a:rPr>
            <a:t> </a:t>
          </a:r>
          <a:r>
            <a:rPr sz="1050" spc="-10" dirty="0">
              <a:solidFill>
                <a:srgbClr val="585858"/>
              </a:solidFill>
              <a:latin typeface="Franklin Gothic Book" panose="020B0503020102020204" pitchFamily="34" charset="0"/>
              <a:cs typeface="Calibri"/>
            </a:rPr>
            <a:t>decrease</a:t>
          </a:r>
          <a:endParaRPr sz="1050" dirty="0">
            <a:latin typeface="Franklin Gothic Book" panose="020B0503020102020204" pitchFamily="34" charset="0"/>
            <a:cs typeface="Calibri"/>
          </a:endParaRPr>
        </a:p>
      </cdr:txBody>
    </cdr:sp>
  </cdr:relSizeAnchor>
  <cdr:relSizeAnchor xmlns:cdr="http://schemas.openxmlformats.org/drawingml/2006/chartDrawing">
    <cdr:from>
      <cdr:x>0.0149</cdr:x>
      <cdr:y>0.96821</cdr:y>
    </cdr:from>
    <cdr:to>
      <cdr:x>0.39479</cdr:x>
      <cdr:y>1</cdr:y>
    </cdr:to>
    <cdr:sp macro="" textlink="">
      <cdr:nvSpPr>
        <cdr:cNvPr id="4" name="object 23">
          <a:extLst xmlns:a="http://schemas.openxmlformats.org/drawingml/2006/main">
            <a:ext uri="{FF2B5EF4-FFF2-40B4-BE49-F238E27FC236}">
              <a16:creationId xmlns:a16="http://schemas.microsoft.com/office/drawing/2014/main" id="{553AFF5C-17A6-BBF7-1807-9DF0759085F6}"/>
            </a:ext>
          </a:extLst>
        </cdr:cNvPr>
        <cdr:cNvSpPr txBox="1"/>
      </cdr:nvSpPr>
      <cdr:spPr>
        <a:xfrm xmlns:a="http://schemas.openxmlformats.org/drawingml/2006/main">
          <a:off x="156655" y="4608346"/>
          <a:ext cx="3994785" cy="151323"/>
        </a:xfrm>
        <a:prstGeom xmlns:a="http://schemas.openxmlformats.org/drawingml/2006/main" prst="rect">
          <a:avLst/>
        </a:prstGeom>
      </cdr:spPr>
      <cdr:txBody>
        <a:bodyPr xmlns:a="http://schemas.openxmlformats.org/drawingml/2006/main" vert="horz" wrap="square" lIns="0" tIns="1270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12700">
            <a:lnSpc>
              <a:spcPct val="100000"/>
            </a:lnSpc>
            <a:spcBef>
              <a:spcPts val="100"/>
            </a:spcBef>
          </a:pPr>
          <a:r>
            <a:rPr sz="900" dirty="0">
              <a:solidFill>
                <a:schemeClr val="tx1">
                  <a:lumMod val="65000"/>
                  <a:lumOff val="35000"/>
                </a:schemeClr>
              </a:solidFill>
              <a:latin typeface="Franklin Gothic Book" panose="020B0503020102020204" pitchFamily="34" charset="0"/>
              <a:ea typeface="Calibri" panose="020F0502020204030204" pitchFamily="34" charset="0"/>
              <a:cs typeface="Calibri" panose="020F0502020204030204" pitchFamily="34" charset="0"/>
            </a:rPr>
            <a:t>Source:</a:t>
          </a:r>
          <a:r>
            <a:rPr sz="900" spc="-30" dirty="0">
              <a:solidFill>
                <a:schemeClr val="tx1">
                  <a:lumMod val="65000"/>
                  <a:lumOff val="35000"/>
                </a:schemeClr>
              </a:solidFill>
              <a:latin typeface="Franklin Gothic Book" panose="020B0503020102020204" pitchFamily="34" charset="0"/>
              <a:ea typeface="Calibri" panose="020F0502020204030204" pitchFamily="34" charset="0"/>
              <a:cs typeface="Calibri" panose="020F0502020204030204" pitchFamily="34" charset="0"/>
            </a:rPr>
            <a:t> </a:t>
          </a:r>
          <a:r>
            <a:rPr lang="en-US" sz="900" dirty="0">
              <a:solidFill>
                <a:schemeClr val="tx1">
                  <a:lumMod val="65000"/>
                  <a:lumOff val="35000"/>
                </a:schemeClr>
              </a:solidFill>
              <a:latin typeface="Franklin Gothic Book" panose="020B0503020102020204" pitchFamily="34" charset="0"/>
              <a:ea typeface="Calibri" panose="020F0502020204030204" pitchFamily="34" charset="0"/>
              <a:cs typeface="Calibri" panose="020F0502020204030204" pitchFamily="34" charset="0"/>
            </a:rPr>
            <a:t>U.S.</a:t>
          </a:r>
          <a:r>
            <a:rPr lang="en-US" sz="900" spc="-40" dirty="0">
              <a:solidFill>
                <a:schemeClr val="tx1">
                  <a:lumMod val="65000"/>
                  <a:lumOff val="35000"/>
                </a:schemeClr>
              </a:solidFill>
              <a:latin typeface="Franklin Gothic Book" panose="020B0503020102020204" pitchFamily="34" charset="0"/>
              <a:ea typeface="Calibri" panose="020F0502020204030204" pitchFamily="34" charset="0"/>
              <a:cs typeface="Calibri" panose="020F0502020204030204" pitchFamily="34" charset="0"/>
            </a:rPr>
            <a:t> </a:t>
          </a:r>
          <a:r>
            <a:rPr lang="en-US" sz="900" dirty="0">
              <a:solidFill>
                <a:schemeClr val="tx1">
                  <a:lumMod val="65000"/>
                  <a:lumOff val="35000"/>
                </a:schemeClr>
              </a:solidFill>
              <a:latin typeface="Franklin Gothic Book" panose="020B0503020102020204" pitchFamily="34" charset="0"/>
              <a:ea typeface="Calibri" panose="020F0502020204030204" pitchFamily="34" charset="0"/>
              <a:cs typeface="Calibri" panose="020F0502020204030204" pitchFamily="34" charset="0"/>
            </a:rPr>
            <a:t>Census</a:t>
          </a:r>
          <a:r>
            <a:rPr lang="en-US" sz="900" spc="-20" dirty="0">
              <a:solidFill>
                <a:schemeClr val="tx1">
                  <a:lumMod val="65000"/>
                  <a:lumOff val="35000"/>
                </a:schemeClr>
              </a:solidFill>
              <a:latin typeface="Franklin Gothic Book" panose="020B0503020102020204" pitchFamily="34" charset="0"/>
              <a:ea typeface="Calibri" panose="020F0502020204030204" pitchFamily="34" charset="0"/>
              <a:cs typeface="Calibri" panose="020F0502020204030204" pitchFamily="34" charset="0"/>
            </a:rPr>
            <a:t> </a:t>
          </a:r>
          <a:r>
            <a:rPr lang="en-US" sz="900" dirty="0">
              <a:solidFill>
                <a:schemeClr val="tx1">
                  <a:lumMod val="65000"/>
                  <a:lumOff val="35000"/>
                </a:schemeClr>
              </a:solidFill>
              <a:latin typeface="Franklin Gothic Book" panose="020B0503020102020204" pitchFamily="34" charset="0"/>
              <a:ea typeface="Calibri" panose="020F0502020204030204" pitchFamily="34" charset="0"/>
              <a:cs typeface="Calibri" panose="020F0502020204030204" pitchFamily="34" charset="0"/>
            </a:rPr>
            <a:t>Bureau</a:t>
          </a:r>
          <a:r>
            <a:rPr lang="en-US" sz="900" spc="-20" dirty="0">
              <a:solidFill>
                <a:schemeClr val="tx1">
                  <a:lumMod val="65000"/>
                  <a:lumOff val="35000"/>
                </a:schemeClr>
              </a:solidFill>
              <a:latin typeface="Franklin Gothic Book" panose="020B0503020102020204" pitchFamily="34" charset="0"/>
              <a:ea typeface="Calibri" panose="020F0502020204030204" pitchFamily="34" charset="0"/>
              <a:cs typeface="Calibri" panose="020F0502020204030204" pitchFamily="34" charset="0"/>
            </a:rPr>
            <a:t> </a:t>
          </a:r>
          <a:r>
            <a:rPr lang="en-US" sz="900" dirty="0">
              <a:solidFill>
                <a:schemeClr val="tx1">
                  <a:lumMod val="65000"/>
                  <a:lumOff val="35000"/>
                </a:schemeClr>
              </a:solidFill>
              <a:latin typeface="Franklin Gothic Book" panose="020B0503020102020204" pitchFamily="34" charset="0"/>
              <a:ea typeface="Calibri" panose="020F0502020204030204" pitchFamily="34" charset="0"/>
              <a:cs typeface="Calibri" panose="020F0502020204030204" pitchFamily="34" charset="0"/>
            </a:rPr>
            <a:t>Population Estimates</a:t>
          </a:r>
          <a:endParaRPr sz="900" dirty="0">
            <a:solidFill>
              <a:schemeClr val="tx1">
                <a:lumMod val="65000"/>
                <a:lumOff val="35000"/>
              </a:schemeClr>
            </a:solidFill>
            <a:latin typeface="Franklin Gothic Book" panose="020B0503020102020204" pitchFamily="34" charset="0"/>
            <a:ea typeface="Calibri" panose="020F0502020204030204" pitchFamily="34" charset="0"/>
            <a:cs typeface="Calibri" panose="020F0502020204030204" pitchFamily="34"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cdr:x>
      <cdr:y>0.95103</cdr:y>
    </cdr:from>
    <cdr:to>
      <cdr:x>1</cdr:x>
      <cdr:y>1</cdr:y>
    </cdr:to>
    <cdr:sp macro="" textlink="">
      <cdr:nvSpPr>
        <cdr:cNvPr id="2" name="TextBox 1">
          <a:extLst xmlns:a="http://schemas.openxmlformats.org/drawingml/2006/main">
            <a:ext uri="{FF2B5EF4-FFF2-40B4-BE49-F238E27FC236}">
              <a16:creationId xmlns:a16="http://schemas.microsoft.com/office/drawing/2014/main" id="{F8EE923F-5553-B694-EF1C-8E6104AAB926}"/>
            </a:ext>
          </a:extLst>
        </cdr:cNvPr>
        <cdr:cNvSpPr txBox="1"/>
      </cdr:nvSpPr>
      <cdr:spPr>
        <a:xfrm xmlns:a="http://schemas.openxmlformats.org/drawingml/2006/main">
          <a:off x="0" y="4541063"/>
          <a:ext cx="10515600"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solidFill>
                <a:schemeClr val="tx1">
                  <a:lumMod val="65000"/>
                  <a:lumOff val="35000"/>
                </a:schemeClr>
              </a:solidFill>
              <a:latin typeface="Franklin Gothic Book" panose="020B0503020102020204" pitchFamily="34" charset="0"/>
            </a:rPr>
            <a:t>Source: US Census Bureau, population estimates; SC Revenue and Fiscal Affairs, population projections. 383-RFA/lpw/9/1/2026</a:t>
          </a:r>
        </a:p>
      </cdr:txBody>
    </cdr:sp>
  </cdr:relSizeAnchor>
</c:userShapes>
</file>

<file path=ppt/drawings/drawing6.xml><?xml version="1.0" encoding="utf-8"?>
<c:userShapes xmlns:c="http://schemas.openxmlformats.org/drawingml/2006/chart">
  <cdr:relSizeAnchor xmlns:cdr="http://schemas.openxmlformats.org/drawingml/2006/chartDrawing">
    <cdr:from>
      <cdr:x>0.83863</cdr:x>
      <cdr:y>0.94089</cdr:y>
    </cdr:from>
    <cdr:to>
      <cdr:x>0.97747</cdr:x>
      <cdr:y>0.98444</cdr:y>
    </cdr:to>
    <cdr:sp macro="" textlink="">
      <cdr:nvSpPr>
        <cdr:cNvPr id="2" name="TextBox 1">
          <a:extLst xmlns:a="http://schemas.openxmlformats.org/drawingml/2006/main">
            <a:ext uri="{FF2B5EF4-FFF2-40B4-BE49-F238E27FC236}">
              <a16:creationId xmlns:a16="http://schemas.microsoft.com/office/drawing/2014/main" id="{C950C6D1-4C1F-405B-8517-4CAF8DE1D2CE}"/>
            </a:ext>
          </a:extLst>
        </cdr:cNvPr>
        <cdr:cNvSpPr txBox="1"/>
      </cdr:nvSpPr>
      <cdr:spPr>
        <a:xfrm xmlns:a="http://schemas.openxmlformats.org/drawingml/2006/main">
          <a:off x="9572625" y="5926456"/>
          <a:ext cx="1584837" cy="2743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7.xml><?xml version="1.0" encoding="utf-8"?>
<c:userShapes xmlns:c="http://schemas.openxmlformats.org/drawingml/2006/chart">
  <cdr:relSizeAnchor xmlns:cdr="http://schemas.openxmlformats.org/drawingml/2006/chartDrawing">
    <cdr:from>
      <cdr:x>0.83863</cdr:x>
      <cdr:y>0.94089</cdr:y>
    </cdr:from>
    <cdr:to>
      <cdr:x>0.97747</cdr:x>
      <cdr:y>0.98444</cdr:y>
    </cdr:to>
    <cdr:sp macro="" textlink="">
      <cdr:nvSpPr>
        <cdr:cNvPr id="2" name="TextBox 1">
          <a:extLst xmlns:a="http://schemas.openxmlformats.org/drawingml/2006/main">
            <a:ext uri="{FF2B5EF4-FFF2-40B4-BE49-F238E27FC236}">
              <a16:creationId xmlns:a16="http://schemas.microsoft.com/office/drawing/2014/main" id="{C950C6D1-4C1F-405B-8517-4CAF8DE1D2CE}"/>
            </a:ext>
          </a:extLst>
        </cdr:cNvPr>
        <cdr:cNvSpPr txBox="1"/>
      </cdr:nvSpPr>
      <cdr:spPr>
        <a:xfrm xmlns:a="http://schemas.openxmlformats.org/drawingml/2006/main">
          <a:off x="9572625" y="5926456"/>
          <a:ext cx="1584837" cy="2743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0.83863</cdr:x>
      <cdr:y>0.94089</cdr:y>
    </cdr:from>
    <cdr:to>
      <cdr:x>0.97747</cdr:x>
      <cdr:y>0.98444</cdr:y>
    </cdr:to>
    <cdr:sp macro="" textlink="">
      <cdr:nvSpPr>
        <cdr:cNvPr id="3" name="TextBox 1">
          <a:extLst xmlns:a="http://schemas.openxmlformats.org/drawingml/2006/main">
            <a:ext uri="{FF2B5EF4-FFF2-40B4-BE49-F238E27FC236}">
              <a16:creationId xmlns:a16="http://schemas.microsoft.com/office/drawing/2014/main" id="{C950C6D1-4C1F-405B-8517-4CAF8DE1D2CE}"/>
            </a:ext>
          </a:extLst>
        </cdr:cNvPr>
        <cdr:cNvSpPr txBox="1"/>
      </cdr:nvSpPr>
      <cdr:spPr>
        <a:xfrm xmlns:a="http://schemas.openxmlformats.org/drawingml/2006/main">
          <a:off x="9572625" y="5926456"/>
          <a:ext cx="1584837" cy="2743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8.xml><?xml version="1.0" encoding="utf-8"?>
<c:userShapes xmlns:c="http://schemas.openxmlformats.org/drawingml/2006/chart">
  <cdr:relSizeAnchor xmlns:cdr="http://schemas.openxmlformats.org/drawingml/2006/chartDrawing">
    <cdr:from>
      <cdr:x>0.83863</cdr:x>
      <cdr:y>0.94089</cdr:y>
    </cdr:from>
    <cdr:to>
      <cdr:x>0.97747</cdr:x>
      <cdr:y>0.98444</cdr:y>
    </cdr:to>
    <cdr:sp macro="" textlink="">
      <cdr:nvSpPr>
        <cdr:cNvPr id="2" name="TextBox 1">
          <a:extLst xmlns:a="http://schemas.openxmlformats.org/drawingml/2006/main">
            <a:ext uri="{FF2B5EF4-FFF2-40B4-BE49-F238E27FC236}">
              <a16:creationId xmlns:a16="http://schemas.microsoft.com/office/drawing/2014/main" id="{C950C6D1-4C1F-405B-8517-4CAF8DE1D2CE}"/>
            </a:ext>
          </a:extLst>
        </cdr:cNvPr>
        <cdr:cNvSpPr txBox="1"/>
      </cdr:nvSpPr>
      <cdr:spPr>
        <a:xfrm xmlns:a="http://schemas.openxmlformats.org/drawingml/2006/main">
          <a:off x="9572625" y="5926456"/>
          <a:ext cx="1584837" cy="2743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0.83863</cdr:x>
      <cdr:y>0.94089</cdr:y>
    </cdr:from>
    <cdr:to>
      <cdr:x>0.97747</cdr:x>
      <cdr:y>0.98444</cdr:y>
    </cdr:to>
    <cdr:sp macro="" textlink="">
      <cdr:nvSpPr>
        <cdr:cNvPr id="3" name="TextBox 1">
          <a:extLst xmlns:a="http://schemas.openxmlformats.org/drawingml/2006/main">
            <a:ext uri="{FF2B5EF4-FFF2-40B4-BE49-F238E27FC236}">
              <a16:creationId xmlns:a16="http://schemas.microsoft.com/office/drawing/2014/main" id="{C950C6D1-4C1F-405B-8517-4CAF8DE1D2CE}"/>
            </a:ext>
          </a:extLst>
        </cdr:cNvPr>
        <cdr:cNvSpPr txBox="1"/>
      </cdr:nvSpPr>
      <cdr:spPr>
        <a:xfrm xmlns:a="http://schemas.openxmlformats.org/drawingml/2006/main">
          <a:off x="9572625" y="5926456"/>
          <a:ext cx="1584837" cy="2743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0.83863</cdr:x>
      <cdr:y>0.94089</cdr:y>
    </cdr:from>
    <cdr:to>
      <cdr:x>0.97747</cdr:x>
      <cdr:y>0.98444</cdr:y>
    </cdr:to>
    <cdr:sp macro="" textlink="">
      <cdr:nvSpPr>
        <cdr:cNvPr id="4" name="TextBox 1">
          <a:extLst xmlns:a="http://schemas.openxmlformats.org/drawingml/2006/main">
            <a:ext uri="{FF2B5EF4-FFF2-40B4-BE49-F238E27FC236}">
              <a16:creationId xmlns:a16="http://schemas.microsoft.com/office/drawing/2014/main" id="{C950C6D1-4C1F-405B-8517-4CAF8DE1D2CE}"/>
            </a:ext>
          </a:extLst>
        </cdr:cNvPr>
        <cdr:cNvSpPr txBox="1"/>
      </cdr:nvSpPr>
      <cdr:spPr>
        <a:xfrm xmlns:a="http://schemas.openxmlformats.org/drawingml/2006/main">
          <a:off x="9572625" y="5926456"/>
          <a:ext cx="1584837" cy="2743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cdr:x>
      <cdr:y>0.96004</cdr:y>
    </cdr:from>
    <cdr:to>
      <cdr:x>0.35259</cdr:x>
      <cdr:y>1</cdr:y>
    </cdr:to>
    <cdr:sp macro="" textlink="">
      <cdr:nvSpPr>
        <cdr:cNvPr id="5" name="TextBox 1">
          <a:extLst xmlns:a="http://schemas.openxmlformats.org/drawingml/2006/main">
            <a:ext uri="{FF2B5EF4-FFF2-40B4-BE49-F238E27FC236}">
              <a16:creationId xmlns:a16="http://schemas.microsoft.com/office/drawing/2014/main" id="{FF6B8346-D37F-EE80-5821-6845B987891A}"/>
            </a:ext>
          </a:extLst>
        </cdr:cNvPr>
        <cdr:cNvSpPr txBox="1"/>
      </cdr:nvSpPr>
      <cdr:spPr>
        <a:xfrm xmlns:a="http://schemas.openxmlformats.org/drawingml/2006/main">
          <a:off x="0" y="4456384"/>
          <a:ext cx="3707674" cy="18546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kern="1200" dirty="0">
              <a:solidFill>
                <a:schemeClr val="tx1">
                  <a:lumMod val="65000"/>
                  <a:lumOff val="35000"/>
                </a:schemeClr>
              </a:solidFill>
              <a:latin typeface="Franklin Gothic Book" panose="020B0503020102020204" pitchFamily="34" charset="0"/>
            </a:rPr>
            <a:t>Source: SC Revenue</a:t>
          </a:r>
          <a:r>
            <a:rPr lang="en-US" sz="900" kern="1200" baseline="0" dirty="0">
              <a:solidFill>
                <a:schemeClr val="tx1">
                  <a:lumMod val="65000"/>
                  <a:lumOff val="35000"/>
                </a:schemeClr>
              </a:solidFill>
              <a:latin typeface="Franklin Gothic Book" panose="020B0503020102020204" pitchFamily="34" charset="0"/>
            </a:rPr>
            <a:t> and Fiscal Affairs</a:t>
          </a:r>
          <a:endParaRPr lang="en-US" sz="900" kern="1200" dirty="0">
            <a:solidFill>
              <a:schemeClr val="tx1">
                <a:lumMod val="65000"/>
                <a:lumOff val="35000"/>
              </a:schemeClr>
            </a:solidFill>
            <a:latin typeface="Franklin Gothic Book" panose="020B0503020102020204" pitchFamily="34" charset="0"/>
          </a:endParaRPr>
        </a:p>
      </cdr:txBody>
    </cdr:sp>
  </cdr:relSizeAnchor>
</c:userShapes>
</file>

<file path=ppt/drawings/drawing9.xml><?xml version="1.0" encoding="utf-8"?>
<c:userShapes xmlns:c="http://schemas.openxmlformats.org/drawingml/2006/chart">
  <cdr:relSizeAnchor xmlns:cdr="http://schemas.openxmlformats.org/drawingml/2006/chartDrawing">
    <cdr:from>
      <cdr:x>0.43054</cdr:x>
      <cdr:y>0.49632</cdr:y>
    </cdr:from>
    <cdr:to>
      <cdr:x>0.53783</cdr:x>
      <cdr:y>0.5216</cdr:y>
    </cdr:to>
    <cdr:sp macro="" textlink="">
      <cdr:nvSpPr>
        <cdr:cNvPr id="2" name="TextBox 1"/>
        <cdr:cNvSpPr txBox="1"/>
      </cdr:nvSpPr>
      <cdr:spPr>
        <a:xfrm xmlns:a="http://schemas.openxmlformats.org/drawingml/2006/main">
          <a:off x="2981325" y="2954656"/>
          <a:ext cx="742950" cy="15049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0.34053</cdr:x>
      <cdr:y>0.64912</cdr:y>
    </cdr:from>
    <cdr:to>
      <cdr:x>0.49936</cdr:x>
      <cdr:y>0.68654</cdr:y>
    </cdr:to>
    <cdr:sp macro="" textlink="">
      <cdr:nvSpPr>
        <cdr:cNvPr id="3" name="TextBox 2"/>
        <cdr:cNvSpPr txBox="1"/>
      </cdr:nvSpPr>
      <cdr:spPr>
        <a:xfrm xmlns:a="http://schemas.openxmlformats.org/drawingml/2006/main">
          <a:off x="2680612" y="3745441"/>
          <a:ext cx="1250291" cy="2159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800" i="1" dirty="0"/>
        </a:p>
      </cdr:txBody>
    </cdr:sp>
  </cdr:relSizeAnchor>
  <cdr:relSizeAnchor xmlns:cdr="http://schemas.openxmlformats.org/drawingml/2006/chartDrawing">
    <cdr:from>
      <cdr:x>0.36289</cdr:x>
      <cdr:y>0.47506</cdr:y>
    </cdr:from>
    <cdr:to>
      <cdr:x>0.54257</cdr:x>
      <cdr:y>0.50831</cdr:y>
    </cdr:to>
    <cdr:sp macro="" textlink="">
      <cdr:nvSpPr>
        <cdr:cNvPr id="10" name="TextBox 9"/>
        <cdr:cNvSpPr txBox="1"/>
      </cdr:nvSpPr>
      <cdr:spPr>
        <a:xfrm xmlns:a="http://schemas.openxmlformats.org/drawingml/2006/main">
          <a:off x="2820247" y="2721821"/>
          <a:ext cx="1396365" cy="19049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0.10041</cdr:x>
      <cdr:y>0.024</cdr:y>
    </cdr:from>
    <cdr:to>
      <cdr:x>0.89959</cdr:x>
      <cdr:y>0.1456</cdr:y>
    </cdr:to>
    <cdr:sp macro="" textlink="">
      <cdr:nvSpPr>
        <cdr:cNvPr id="19" name="TextBox 18"/>
        <cdr:cNvSpPr txBox="1"/>
      </cdr:nvSpPr>
      <cdr:spPr>
        <a:xfrm xmlns:a="http://schemas.openxmlformats.org/drawingml/2006/main">
          <a:off x="695324" y="142875"/>
          <a:ext cx="5534025" cy="7239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0.10179</cdr:x>
      <cdr:y>0.0064</cdr:y>
    </cdr:from>
    <cdr:to>
      <cdr:x>0.89546</cdr:x>
      <cdr:y>0.152</cdr:y>
    </cdr:to>
    <cdr:sp macro="" textlink="">
      <cdr:nvSpPr>
        <cdr:cNvPr id="20" name="TextBox 19"/>
        <cdr:cNvSpPr txBox="1"/>
      </cdr:nvSpPr>
      <cdr:spPr>
        <a:xfrm xmlns:a="http://schemas.openxmlformats.org/drawingml/2006/main">
          <a:off x="704850" y="38100"/>
          <a:ext cx="5495925" cy="86677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endParaRPr lang="en-US" sz="1400" b="1" baseline="0" dirty="0"/>
        </a:p>
      </cdr:txBody>
    </cdr:sp>
  </cdr:relSizeAnchor>
  <cdr:relSizeAnchor xmlns:cdr="http://schemas.openxmlformats.org/drawingml/2006/chartDrawing">
    <cdr:from>
      <cdr:x>0.82239</cdr:x>
      <cdr:y>0.28222</cdr:y>
    </cdr:from>
    <cdr:to>
      <cdr:x>0.97683</cdr:x>
      <cdr:y>0.32876</cdr:y>
    </cdr:to>
    <cdr:sp macro="" textlink="">
      <cdr:nvSpPr>
        <cdr:cNvPr id="26" name="TextBox 25"/>
        <cdr:cNvSpPr txBox="1"/>
      </cdr:nvSpPr>
      <cdr:spPr>
        <a:xfrm xmlns:a="http://schemas.openxmlformats.org/drawingml/2006/main">
          <a:off x="6391247" y="1616921"/>
          <a:ext cx="1200239" cy="2667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800" i="1" dirty="0"/>
        </a:p>
      </cdr:txBody>
    </cdr:sp>
  </cdr:relSizeAnchor>
  <cdr:relSizeAnchor xmlns:cdr="http://schemas.openxmlformats.org/drawingml/2006/chartDrawing">
    <cdr:from>
      <cdr:x>0.68254</cdr:x>
      <cdr:y>0.42173</cdr:y>
    </cdr:from>
    <cdr:to>
      <cdr:x>0.87962</cdr:x>
      <cdr:y>0.47284</cdr:y>
    </cdr:to>
    <cdr:sp macro="" textlink="">
      <cdr:nvSpPr>
        <cdr:cNvPr id="8" name="TextBox 7"/>
        <cdr:cNvSpPr txBox="1"/>
      </cdr:nvSpPr>
      <cdr:spPr>
        <a:xfrm xmlns:a="http://schemas.openxmlformats.org/drawingml/2006/main">
          <a:off x="5304367" y="2416257"/>
          <a:ext cx="1531619" cy="29283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800" i="1" dirty="0"/>
        </a:p>
      </cdr:txBody>
    </cdr:sp>
  </cdr:relSizeAnchor>
  <cdr:relSizeAnchor xmlns:cdr="http://schemas.openxmlformats.org/drawingml/2006/chartDrawing">
    <cdr:from>
      <cdr:x>0.51334</cdr:x>
      <cdr:y>0.71625</cdr:y>
    </cdr:from>
    <cdr:to>
      <cdr:x>0.63024</cdr:x>
      <cdr:y>0.75587</cdr:y>
    </cdr:to>
    <cdr:sp macro="" textlink="">
      <cdr:nvSpPr>
        <cdr:cNvPr id="7" name="TextBox 6"/>
        <cdr:cNvSpPr txBox="1"/>
      </cdr:nvSpPr>
      <cdr:spPr>
        <a:xfrm xmlns:a="http://schemas.openxmlformats.org/drawingml/2006/main">
          <a:off x="4040952" y="4132791"/>
          <a:ext cx="920224" cy="2286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800" i="1" dirty="0"/>
        </a:p>
      </cdr:txBody>
    </cdr:sp>
  </cdr:relSizeAnchor>
  <cdr:relSizeAnchor xmlns:cdr="http://schemas.openxmlformats.org/drawingml/2006/chartDrawing">
    <cdr:from>
      <cdr:x>0.51993</cdr:x>
      <cdr:y>0.46951</cdr:y>
    </cdr:from>
    <cdr:to>
      <cdr:x>0.63596</cdr:x>
      <cdr:y>0.53659</cdr:y>
    </cdr:to>
    <cdr:sp macro="" textlink="">
      <cdr:nvSpPr>
        <cdr:cNvPr id="13" name="TextBox 12">
          <a:extLst xmlns:a="http://schemas.openxmlformats.org/drawingml/2006/main">
            <a:ext uri="{FF2B5EF4-FFF2-40B4-BE49-F238E27FC236}">
              <a16:creationId xmlns:a16="http://schemas.microsoft.com/office/drawing/2014/main" id="{66627A5B-D1D3-4325-8F25-D1CEC3E5A630}"/>
            </a:ext>
          </a:extLst>
        </cdr:cNvPr>
        <cdr:cNvSpPr txBox="1"/>
      </cdr:nvSpPr>
      <cdr:spPr>
        <a:xfrm xmlns:a="http://schemas.openxmlformats.org/drawingml/2006/main">
          <a:off x="4509011" y="2957359"/>
          <a:ext cx="1006271" cy="42248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900" b="1" dirty="0">
            <a:solidFill>
              <a:sysClr val="windowText" lastClr="000000"/>
            </a:solidFill>
          </a:endParaRPr>
        </a:p>
      </cdr:txBody>
    </cdr:sp>
  </cdr:relSizeAnchor>
  <cdr:relSizeAnchor xmlns:cdr="http://schemas.openxmlformats.org/drawingml/2006/chartDrawing">
    <cdr:from>
      <cdr:x>0.58547</cdr:x>
      <cdr:y>0.40122</cdr:y>
    </cdr:from>
    <cdr:to>
      <cdr:x>0.71302</cdr:x>
      <cdr:y>0.47805</cdr:y>
    </cdr:to>
    <cdr:sp macro="" textlink="">
      <cdr:nvSpPr>
        <cdr:cNvPr id="14" name="TextBox 13">
          <a:extLst xmlns:a="http://schemas.openxmlformats.org/drawingml/2006/main">
            <a:ext uri="{FF2B5EF4-FFF2-40B4-BE49-F238E27FC236}">
              <a16:creationId xmlns:a16="http://schemas.microsoft.com/office/drawing/2014/main" id="{D568024C-10E6-4282-BA08-B56AD22E7740}"/>
            </a:ext>
          </a:extLst>
        </cdr:cNvPr>
        <cdr:cNvSpPr txBox="1"/>
      </cdr:nvSpPr>
      <cdr:spPr>
        <a:xfrm xmlns:a="http://schemas.openxmlformats.org/drawingml/2006/main">
          <a:off x="5077440" y="2527197"/>
          <a:ext cx="1106129" cy="48393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900" b="1" dirty="0">
            <a:solidFill>
              <a:sysClr val="windowText" lastClr="000000"/>
            </a:solidFill>
          </a:endParaRPr>
        </a:p>
      </cdr:txBody>
    </cdr:sp>
  </cdr:relSizeAnchor>
  <cdr:relSizeAnchor xmlns:cdr="http://schemas.openxmlformats.org/drawingml/2006/chartDrawing">
    <cdr:from>
      <cdr:x>0.80868</cdr:x>
      <cdr:y>0.27317</cdr:y>
    </cdr:from>
    <cdr:to>
      <cdr:x>0.95926</cdr:x>
      <cdr:y>0.53902</cdr:y>
    </cdr:to>
    <cdr:sp macro="" textlink="">
      <cdr:nvSpPr>
        <cdr:cNvPr id="15" name="TextBox 14">
          <a:extLst xmlns:a="http://schemas.openxmlformats.org/drawingml/2006/main">
            <a:ext uri="{FF2B5EF4-FFF2-40B4-BE49-F238E27FC236}">
              <a16:creationId xmlns:a16="http://schemas.microsoft.com/office/drawing/2014/main" id="{4EF9ED69-7F8B-4AF1-8C42-DCF8AFC9BDDD}"/>
            </a:ext>
          </a:extLst>
        </cdr:cNvPr>
        <cdr:cNvSpPr txBox="1"/>
      </cdr:nvSpPr>
      <cdr:spPr>
        <a:xfrm xmlns:a="http://schemas.openxmlformats.org/drawingml/2006/main">
          <a:off x="7013164" y="1720645"/>
          <a:ext cx="1305847" cy="167455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000" b="1" dirty="0">
            <a:solidFill>
              <a:schemeClr val="accent6">
                <a:lumMod val="50000"/>
              </a:schemeClr>
            </a:solidFill>
          </a:endParaRPr>
        </a:p>
      </cdr:txBody>
    </cdr:sp>
  </cdr:relSizeAnchor>
  <cdr:relSizeAnchor xmlns:cdr="http://schemas.openxmlformats.org/drawingml/2006/chartDrawing">
    <cdr:from>
      <cdr:x>0.44703</cdr:x>
      <cdr:y>0.42715</cdr:y>
    </cdr:from>
    <cdr:to>
      <cdr:x>0.55297</cdr:x>
      <cdr:y>0.57285</cdr:y>
    </cdr:to>
    <cdr:sp macro="" textlink="">
      <cdr:nvSpPr>
        <cdr:cNvPr id="4" name="TextBox 3">
          <a:extLst xmlns:a="http://schemas.openxmlformats.org/drawingml/2006/main">
            <a:ext uri="{FF2B5EF4-FFF2-40B4-BE49-F238E27FC236}">
              <a16:creationId xmlns:a16="http://schemas.microsoft.com/office/drawing/2014/main" id="{E3323B36-91F9-483B-817D-72515563E76F}"/>
            </a:ext>
          </a:extLst>
        </cdr:cNvPr>
        <cdr:cNvSpPr txBox="1"/>
      </cdr:nvSpPr>
      <cdr:spPr>
        <a:xfrm xmlns:a="http://schemas.openxmlformats.org/drawingml/2006/main">
          <a:off x="3858815" y="2680947"/>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0.17257</cdr:x>
      <cdr:y>0</cdr:y>
    </cdr:from>
    <cdr:to>
      <cdr:x>0.82441</cdr:x>
      <cdr:y>0.13618</cdr:y>
    </cdr:to>
    <cdr:sp macro="" textlink="">
      <cdr:nvSpPr>
        <cdr:cNvPr id="6" name="TextBox 5">
          <a:extLst xmlns:a="http://schemas.openxmlformats.org/drawingml/2006/main">
            <a:ext uri="{FF2B5EF4-FFF2-40B4-BE49-F238E27FC236}">
              <a16:creationId xmlns:a16="http://schemas.microsoft.com/office/drawing/2014/main" id="{651999E0-56C8-4437-AAD0-776C2501B189}"/>
            </a:ext>
          </a:extLst>
        </cdr:cNvPr>
        <cdr:cNvSpPr txBox="1"/>
      </cdr:nvSpPr>
      <cdr:spPr>
        <a:xfrm xmlns:a="http://schemas.openxmlformats.org/drawingml/2006/main">
          <a:off x="1902645" y="0"/>
          <a:ext cx="7186765" cy="68590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US" sz="1800" b="0" dirty="0">
              <a:solidFill>
                <a:schemeClr val="tx1">
                  <a:lumMod val="65000"/>
                  <a:lumOff val="35000"/>
                </a:schemeClr>
              </a:solidFill>
              <a:latin typeface="+mn-lt"/>
              <a:cs typeface="Calibri" panose="020F0502020204030204" pitchFamily="34" charset="0"/>
            </a:rPr>
            <a:t>FY 2026-27</a:t>
          </a:r>
          <a:r>
            <a:rPr lang="en-US" sz="1800" b="0" baseline="0" dirty="0">
              <a:solidFill>
                <a:schemeClr val="tx1">
                  <a:lumMod val="65000"/>
                  <a:lumOff val="35000"/>
                </a:schemeClr>
              </a:solidFill>
              <a:latin typeface="+mn-lt"/>
              <a:cs typeface="Calibri" panose="020F0502020204030204" pitchFamily="34" charset="0"/>
            </a:rPr>
            <a:t> GENERAL</a:t>
          </a:r>
          <a:r>
            <a:rPr lang="en-US" sz="1800" b="0" dirty="0">
              <a:solidFill>
                <a:schemeClr val="tx1">
                  <a:lumMod val="65000"/>
                  <a:lumOff val="35000"/>
                </a:schemeClr>
              </a:solidFill>
              <a:latin typeface="+mn-lt"/>
              <a:cs typeface="Calibri" panose="020F0502020204030204" pitchFamily="34" charset="0"/>
            </a:rPr>
            <a:t> FUND </a:t>
          </a:r>
          <a:r>
            <a:rPr lang="en-US" sz="1800" b="0" baseline="0" dirty="0">
              <a:solidFill>
                <a:schemeClr val="tx1">
                  <a:lumMod val="65000"/>
                  <a:lumOff val="35000"/>
                </a:schemeClr>
              </a:solidFill>
              <a:latin typeface="+mn-lt"/>
              <a:cs typeface="Calibri" panose="020F0502020204030204" pitchFamily="34" charset="0"/>
            </a:rPr>
            <a:t>BUDGET OUTLOOK - WITH LEGISLATIVE ADJUSTMENTS</a:t>
          </a:r>
        </a:p>
        <a:p xmlns:a="http://schemas.openxmlformats.org/drawingml/2006/main">
          <a:pPr algn="ctr"/>
          <a:r>
            <a:rPr lang="en-US" sz="1400" b="0" baseline="0" dirty="0">
              <a:solidFill>
                <a:schemeClr val="tx1">
                  <a:lumMod val="65000"/>
                  <a:lumOff val="35000"/>
                </a:schemeClr>
              </a:solidFill>
              <a:latin typeface="+mn-lt"/>
              <a:cs typeface="Calibri" panose="020F0502020204030204" pitchFamily="34" charset="0"/>
            </a:rPr>
            <a:t>Actual and Estimated Revenue </a:t>
          </a:r>
          <a:r>
            <a:rPr lang="en-US" sz="1400" dirty="0">
              <a:solidFill>
                <a:schemeClr val="tx1">
                  <a:lumMod val="65000"/>
                  <a:lumOff val="35000"/>
                </a:schemeClr>
              </a:solidFill>
              <a:cs typeface="Calibri" panose="020F0502020204030204" pitchFamily="34" charset="0"/>
            </a:rPr>
            <a:t>v</a:t>
          </a:r>
          <a:r>
            <a:rPr lang="en-US" sz="1400" b="0" baseline="0" dirty="0">
              <a:solidFill>
                <a:schemeClr val="tx1">
                  <a:lumMod val="65000"/>
                  <a:lumOff val="35000"/>
                </a:schemeClr>
              </a:solidFill>
              <a:latin typeface="+mn-lt"/>
              <a:cs typeface="Calibri" panose="020F0502020204030204" pitchFamily="34" charset="0"/>
            </a:rPr>
            <a:t>ersus Appropriation Act Expenses</a:t>
          </a:r>
        </a:p>
      </cdr:txBody>
    </cdr:sp>
  </cdr:relSizeAnchor>
  <cdr:relSizeAnchor xmlns:cdr="http://schemas.openxmlformats.org/drawingml/2006/chartDrawing">
    <cdr:from>
      <cdr:x>0.34532</cdr:x>
      <cdr:y>0.37966</cdr:y>
    </cdr:from>
    <cdr:to>
      <cdr:x>0.61626</cdr:x>
      <cdr:y>0.48403</cdr:y>
    </cdr:to>
    <cdr:sp macro="" textlink="">
      <cdr:nvSpPr>
        <cdr:cNvPr id="23" name="TextBox 1"/>
        <cdr:cNvSpPr txBox="1"/>
      </cdr:nvSpPr>
      <cdr:spPr>
        <a:xfrm xmlns:a="http://schemas.openxmlformats.org/drawingml/2006/main">
          <a:off x="2993743" y="2387354"/>
          <a:ext cx="2348879" cy="65628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endParaRPr lang="en-US" sz="1100" b="1" baseline="0" dirty="0">
            <a:solidFill>
              <a:schemeClr val="tx1"/>
            </a:solidFill>
          </a:endParaRPr>
        </a:p>
      </cdr:txBody>
    </cdr:sp>
  </cdr:relSizeAnchor>
  <cdr:relSizeAnchor xmlns:cdr="http://schemas.openxmlformats.org/drawingml/2006/chartDrawing">
    <cdr:from>
      <cdr:x>0.01325</cdr:x>
      <cdr:y>0.95472</cdr:y>
    </cdr:from>
    <cdr:to>
      <cdr:x>0.54404</cdr:x>
      <cdr:y>1</cdr:y>
    </cdr:to>
    <cdr:sp macro="" textlink="">
      <cdr:nvSpPr>
        <cdr:cNvPr id="5" name="TextBox 4">
          <a:extLst xmlns:a="http://schemas.openxmlformats.org/drawingml/2006/main">
            <a:ext uri="{FF2B5EF4-FFF2-40B4-BE49-F238E27FC236}">
              <a16:creationId xmlns:a16="http://schemas.microsoft.com/office/drawing/2014/main" id="{357D6185-0E77-8D5B-3A5D-7031A5DA1E10}"/>
            </a:ext>
          </a:extLst>
        </cdr:cNvPr>
        <cdr:cNvSpPr txBox="1"/>
      </cdr:nvSpPr>
      <cdr:spPr>
        <a:xfrm xmlns:a="http://schemas.openxmlformats.org/drawingml/2006/main">
          <a:off x="140689" y="4298060"/>
          <a:ext cx="5635969" cy="203835"/>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r>
            <a:rPr lang="en-US" sz="900" kern="1200" dirty="0">
              <a:solidFill>
                <a:schemeClr val="tx1">
                  <a:lumMod val="65000"/>
                  <a:lumOff val="35000"/>
                </a:schemeClr>
              </a:solidFill>
            </a:rPr>
            <a:t>Source: SC</a:t>
          </a:r>
          <a:r>
            <a:rPr lang="en-US" sz="900" kern="1200" baseline="0" dirty="0">
              <a:solidFill>
                <a:schemeClr val="tx1">
                  <a:lumMod val="65000"/>
                  <a:lumOff val="35000"/>
                </a:schemeClr>
              </a:solidFill>
            </a:rPr>
            <a:t> Revenue and Fiscal Affairs, 8/21/2026 [Z:\BEA Forecasting\Gen Fund Rev - Estimates and Accuracy] </a:t>
          </a:r>
          <a:endParaRPr lang="en-US" sz="900" kern="1200" dirty="0">
            <a:solidFill>
              <a:schemeClr val="tx1">
                <a:lumMod val="65000"/>
                <a:lumOff val="35000"/>
              </a:schemeClr>
            </a:solidFill>
          </a:endParaRPr>
        </a:p>
      </cdr:txBody>
    </cdr:sp>
  </cdr:relSizeAnchor>
</c:userShapes>
</file>

<file path=ppt/drawings/drawing10.xml><?xml version="1.0" encoding="utf-8"?>
<c:userShapes xmlns:c="http://schemas.openxmlformats.org/drawingml/2006/chart">
  <cdr:relSizeAnchor xmlns:cdr="http://schemas.openxmlformats.org/drawingml/2006/chartDrawing">
    <cdr:from>
      <cdr:x>0.0125</cdr:x>
      <cdr:y>0.92389</cdr:y>
    </cdr:from>
    <cdr:to>
      <cdr:x>0.73351</cdr:x>
      <cdr:y>0.98737</cdr:y>
    </cdr:to>
    <cdr:sp macro="" textlink="">
      <cdr:nvSpPr>
        <cdr:cNvPr id="2" name="TextBox 1">
          <a:extLst xmlns:a="http://schemas.openxmlformats.org/drawingml/2006/main">
            <a:ext uri="{FF2B5EF4-FFF2-40B4-BE49-F238E27FC236}">
              <a16:creationId xmlns:a16="http://schemas.microsoft.com/office/drawing/2014/main" id="{3C7B7FE8-A190-44A8-840B-389283369AEF}"/>
            </a:ext>
          </a:extLst>
        </cdr:cNvPr>
        <cdr:cNvSpPr txBox="1"/>
      </cdr:nvSpPr>
      <cdr:spPr>
        <a:xfrm xmlns:a="http://schemas.openxmlformats.org/drawingml/2006/main">
          <a:off x="131445" y="4288536"/>
          <a:ext cx="7581853" cy="294687"/>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r>
            <a:rPr lang="en-US" sz="900" baseline="0" dirty="0">
              <a:solidFill>
                <a:schemeClr val="tx1">
                  <a:lumMod val="65000"/>
                  <a:lumOff val="35000"/>
                </a:schemeClr>
              </a:solidFill>
            </a:rPr>
            <a:t>Includes legislative adjustments for FY 27.</a:t>
          </a:r>
          <a:endParaRPr lang="en-US" sz="900" dirty="0">
            <a:solidFill>
              <a:schemeClr val="tx1">
                <a:lumMod val="65000"/>
                <a:lumOff val="35000"/>
              </a:schemeClr>
            </a:solidFill>
          </a:endParaRPr>
        </a:p>
        <a:p xmlns:a="http://schemas.openxmlformats.org/drawingml/2006/main">
          <a:r>
            <a:rPr lang="en-US" sz="900" dirty="0">
              <a:solidFill>
                <a:schemeClr val="tx1">
                  <a:lumMod val="65000"/>
                  <a:lumOff val="35000"/>
                </a:schemeClr>
              </a:solidFill>
            </a:rPr>
            <a:t>Source: Revenue and Fiscal Affairs - 169A/lhj/9/8/2026</a:t>
          </a:r>
        </a:p>
        <a:p xmlns:a="http://schemas.openxmlformats.org/drawingml/2006/main">
          <a:endParaRPr lang="en-US" sz="900" dirty="0">
            <a:solidFill>
              <a:schemeClr val="tx1">
                <a:lumMod val="65000"/>
                <a:lumOff val="35000"/>
              </a:schemeClr>
            </a:solidFill>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0.00884</cdr:x>
      <cdr:y>0.96871</cdr:y>
    </cdr:from>
    <cdr:to>
      <cdr:x>0.8588</cdr:x>
      <cdr:y>0.99904</cdr:y>
    </cdr:to>
    <cdr:sp macro="" textlink="">
      <cdr:nvSpPr>
        <cdr:cNvPr id="2" name="TextBox 1">
          <a:extLst xmlns:a="http://schemas.openxmlformats.org/drawingml/2006/main">
            <a:ext uri="{FF2B5EF4-FFF2-40B4-BE49-F238E27FC236}">
              <a16:creationId xmlns:a16="http://schemas.microsoft.com/office/drawing/2014/main" id="{E786ABCD-91BE-9D7A-2C96-A6EB43D022ED}"/>
            </a:ext>
          </a:extLst>
        </cdr:cNvPr>
        <cdr:cNvSpPr txBox="1"/>
      </cdr:nvSpPr>
      <cdr:spPr>
        <a:xfrm xmlns:a="http://schemas.openxmlformats.org/drawingml/2006/main">
          <a:off x="100853" y="6084794"/>
          <a:ext cx="9693088" cy="190500"/>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r>
            <a:rPr lang="en-US" sz="900" kern="1200" dirty="0">
              <a:solidFill>
                <a:schemeClr val="tx1">
                  <a:lumMod val="65000"/>
                  <a:lumOff val="35000"/>
                </a:schemeClr>
              </a:solidFill>
              <a:latin typeface="Franklin Gothic Book" panose="020B0503020102020204" pitchFamily="34" charset="0"/>
            </a:rPr>
            <a:t>Source: SC Revenue and Fiscal Affairs; individual</a:t>
          </a:r>
          <a:r>
            <a:rPr lang="en-US" sz="900" kern="1200" baseline="0" dirty="0">
              <a:solidFill>
                <a:schemeClr val="tx1">
                  <a:lumMod val="65000"/>
                  <a:lumOff val="35000"/>
                </a:schemeClr>
              </a:solidFill>
              <a:latin typeface="Franklin Gothic Book" panose="020B0503020102020204" pitchFamily="34" charset="0"/>
            </a:rPr>
            <a:t> income tax liability change attributed to each fiscal year without regard to extensions (TY 22 in FY22- 23) 379-RFA/lhj/08/21/2026</a:t>
          </a:r>
          <a:endParaRPr lang="en-US" sz="900" kern="1200" dirty="0">
            <a:solidFill>
              <a:schemeClr val="tx1">
                <a:lumMod val="65000"/>
                <a:lumOff val="35000"/>
              </a:schemeClr>
            </a:solidFill>
            <a:latin typeface="Franklin Gothic Book" panose="020B0503020102020204" pitchFamily="34" charset="0"/>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0.0124</cdr:x>
      <cdr:y>0.93274</cdr:y>
    </cdr:from>
    <cdr:to>
      <cdr:x>0.9562</cdr:x>
      <cdr:y>0.9985</cdr:y>
    </cdr:to>
    <cdr:sp macro="" textlink="">
      <cdr:nvSpPr>
        <cdr:cNvPr id="2" name="TextBox 1">
          <a:extLst xmlns:a="http://schemas.openxmlformats.org/drawingml/2006/main">
            <a:ext uri="{FF2B5EF4-FFF2-40B4-BE49-F238E27FC236}">
              <a16:creationId xmlns:a16="http://schemas.microsoft.com/office/drawing/2014/main" id="{B736307F-D1FA-D485-90A6-52AA87DF6C3C}"/>
            </a:ext>
          </a:extLst>
        </cdr:cNvPr>
        <cdr:cNvSpPr txBox="1"/>
      </cdr:nvSpPr>
      <cdr:spPr>
        <a:xfrm xmlns:a="http://schemas.openxmlformats.org/drawingml/2006/main">
          <a:off x="130393" y="4329659"/>
          <a:ext cx="9924624" cy="305228"/>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r>
            <a:rPr lang="en-US" sz="900" kern="1200" dirty="0">
              <a:solidFill>
                <a:schemeClr val="tx1">
                  <a:lumMod val="65000"/>
                  <a:lumOff val="35000"/>
                </a:schemeClr>
              </a:solidFill>
              <a:latin typeface="Franklin Gothic Book" panose="020B0503020102020204" pitchFamily="34" charset="0"/>
            </a:rPr>
            <a:t>Notes:</a:t>
          </a:r>
          <a:r>
            <a:rPr lang="en-US" sz="900" kern="1200" baseline="0" dirty="0">
              <a:solidFill>
                <a:schemeClr val="tx1">
                  <a:lumMod val="65000"/>
                  <a:lumOff val="35000"/>
                </a:schemeClr>
              </a:solidFill>
              <a:latin typeface="Franklin Gothic Book" panose="020B0503020102020204" pitchFamily="34" charset="0"/>
            </a:rPr>
            <a:t> Medicaid includes maintenance of effort, provider reimbursement increases, and FMAP adjustments; Capital Reserve Fund base appropriation in FY 2024-25 was more than required </a:t>
          </a:r>
        </a:p>
        <a:p xmlns:a="http://schemas.openxmlformats.org/drawingml/2006/main">
          <a:r>
            <a:rPr lang="en-US" sz="900" dirty="0">
              <a:solidFill>
                <a:schemeClr val="tx1">
                  <a:lumMod val="65000"/>
                  <a:lumOff val="35000"/>
                </a:schemeClr>
              </a:solidFill>
              <a:effectLst/>
              <a:latin typeface="Franklin Gothic Book" panose="020B0503020102020204" pitchFamily="34" charset="0"/>
            </a:rPr>
            <a:t>Source:</a:t>
          </a:r>
          <a:r>
            <a:rPr lang="en-US" sz="900" baseline="0" dirty="0">
              <a:solidFill>
                <a:schemeClr val="tx1">
                  <a:lumMod val="65000"/>
                  <a:lumOff val="35000"/>
                </a:schemeClr>
              </a:solidFill>
              <a:effectLst/>
              <a:latin typeface="Franklin Gothic Book" panose="020B0503020102020204" pitchFamily="34" charset="0"/>
            </a:rPr>
            <a:t> SC Revenue and Fiscal Affairs, General Fund and Education Improvement Act recurring appropriations </a:t>
          </a:r>
          <a:r>
            <a:rPr lang="en-US" sz="900" kern="1200" baseline="0" dirty="0">
              <a:solidFill>
                <a:schemeClr val="tx1">
                  <a:lumMod val="65000"/>
                  <a:lumOff val="35000"/>
                </a:schemeClr>
              </a:solidFill>
              <a:latin typeface="Franklin Gothic Book" panose="020B0503020102020204" pitchFamily="34" charset="0"/>
            </a:rPr>
            <a:t>380-RFA/lhj/03/20/2026</a:t>
          </a:r>
          <a:endParaRPr lang="en-US" sz="900" kern="1200" dirty="0">
            <a:solidFill>
              <a:schemeClr val="tx1">
                <a:lumMod val="65000"/>
                <a:lumOff val="35000"/>
              </a:schemeClr>
            </a:solidFill>
            <a:latin typeface="Franklin Gothic Book" panose="020B0503020102020204" pitchFamily="34" charset="0"/>
          </a:endParaRPr>
        </a:p>
      </cdr:txBody>
    </cdr:sp>
  </cdr:relSizeAnchor>
  <cdr:relSizeAnchor xmlns:cdr="http://schemas.openxmlformats.org/drawingml/2006/chartDrawing">
    <cdr:from>
      <cdr:x>0.75234</cdr:x>
      <cdr:y>0.14393</cdr:y>
    </cdr:from>
    <cdr:to>
      <cdr:x>0.89256</cdr:x>
      <cdr:y>0.18939</cdr:y>
    </cdr:to>
    <cdr:sp macro="" textlink="">
      <cdr:nvSpPr>
        <cdr:cNvPr id="3" name="TextBox 2">
          <a:extLst xmlns:a="http://schemas.openxmlformats.org/drawingml/2006/main">
            <a:ext uri="{FF2B5EF4-FFF2-40B4-BE49-F238E27FC236}">
              <a16:creationId xmlns:a16="http://schemas.microsoft.com/office/drawing/2014/main" id="{7FAC89E3-5201-2B0E-B962-415013169D3C}"/>
            </a:ext>
          </a:extLst>
        </cdr:cNvPr>
        <cdr:cNvSpPr txBox="1"/>
      </cdr:nvSpPr>
      <cdr:spPr>
        <a:xfrm xmlns:a="http://schemas.openxmlformats.org/drawingml/2006/main">
          <a:off x="7911353" y="686045"/>
          <a:ext cx="1474451" cy="21668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50" kern="1200" dirty="0">
              <a:solidFill>
                <a:schemeClr val="tx1">
                  <a:lumMod val="75000"/>
                  <a:lumOff val="25000"/>
                </a:schemeClr>
              </a:solidFill>
              <a:latin typeface="Franklin Gothic Book" panose="020B0503020102020204" pitchFamily="34" charset="0"/>
            </a:rPr>
            <a:t>Amount and</a:t>
          </a:r>
          <a:r>
            <a:rPr lang="en-US" sz="1050" kern="1200" baseline="0" dirty="0">
              <a:solidFill>
                <a:schemeClr val="tx1">
                  <a:lumMod val="75000"/>
                  <a:lumOff val="25000"/>
                </a:schemeClr>
              </a:solidFill>
              <a:latin typeface="Franklin Gothic Book" panose="020B0503020102020204" pitchFamily="34" charset="0"/>
            </a:rPr>
            <a:t> % of Total</a:t>
          </a:r>
          <a:endParaRPr lang="en-US" sz="1050" kern="1200" dirty="0">
            <a:solidFill>
              <a:schemeClr val="tx1">
                <a:lumMod val="75000"/>
                <a:lumOff val="25000"/>
              </a:schemeClr>
            </a:solidFill>
            <a:latin typeface="Franklin Gothic Book" panose="020B05030201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2939EEB-4F66-4663-93FD-3EF4511D61DB}"/>
              </a:ext>
            </a:extLst>
          </p:cNvPr>
          <p:cNvSpPr>
            <a:spLocks noGrp="1"/>
          </p:cNvSpPr>
          <p:nvPr>
            <p:ph type="hdr" sz="quarter"/>
          </p:nvPr>
        </p:nvSpPr>
        <p:spPr>
          <a:xfrm>
            <a:off x="3" y="2"/>
            <a:ext cx="3038475" cy="604447"/>
          </a:xfrm>
          <a:prstGeom prst="rect">
            <a:avLst/>
          </a:prstGeom>
        </p:spPr>
        <p:txBody>
          <a:bodyPr vert="horz" lIns="91440" tIns="45720" rIns="91440" bIns="45720" rtlCol="0"/>
          <a:lstStyle>
            <a:lvl1pPr algn="l">
              <a:defRPr sz="1200"/>
            </a:lvl1pPr>
          </a:lstStyle>
          <a:p>
            <a:endParaRPr lang="en-US" dirty="0"/>
          </a:p>
        </p:txBody>
      </p:sp>
      <p:sp>
        <p:nvSpPr>
          <p:cNvPr id="4" name="Footer Placeholder 3">
            <a:extLst>
              <a:ext uri="{FF2B5EF4-FFF2-40B4-BE49-F238E27FC236}">
                <a16:creationId xmlns:a16="http://schemas.microsoft.com/office/drawing/2014/main" id="{04393A9B-7747-4159-9269-F67CAEC1E6FD}"/>
              </a:ext>
            </a:extLst>
          </p:cNvPr>
          <p:cNvSpPr>
            <a:spLocks noGrp="1"/>
          </p:cNvSpPr>
          <p:nvPr>
            <p:ph type="ftr" sz="quarter" idx="2"/>
          </p:nvPr>
        </p:nvSpPr>
        <p:spPr>
          <a:xfrm>
            <a:off x="3" y="11435155"/>
            <a:ext cx="3038475" cy="60444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10E1EAB-10D6-4863-AB3D-E85300A9AA40}"/>
              </a:ext>
            </a:extLst>
          </p:cNvPr>
          <p:cNvSpPr>
            <a:spLocks noGrp="1"/>
          </p:cNvSpPr>
          <p:nvPr>
            <p:ph type="sldNum" sz="quarter" idx="3"/>
          </p:nvPr>
        </p:nvSpPr>
        <p:spPr>
          <a:xfrm>
            <a:off x="3970341" y="11435155"/>
            <a:ext cx="3038475" cy="604447"/>
          </a:xfrm>
          <a:prstGeom prst="rect">
            <a:avLst/>
          </a:prstGeom>
        </p:spPr>
        <p:txBody>
          <a:bodyPr vert="horz" lIns="91440" tIns="45720" rIns="91440" bIns="45720" rtlCol="0" anchor="b"/>
          <a:lstStyle>
            <a:lvl1pPr algn="r">
              <a:defRPr sz="1200"/>
            </a:lvl1pPr>
          </a:lstStyle>
          <a:p>
            <a:fld id="{25FB3A78-929C-4EE1-96F0-EDA642B5FFDB}" type="slidenum">
              <a:rPr lang="en-US" smtClean="0"/>
              <a:t>‹#›</a:t>
            </a:fld>
            <a:endParaRPr lang="en-US" dirty="0"/>
          </a:p>
        </p:txBody>
      </p:sp>
      <p:sp>
        <p:nvSpPr>
          <p:cNvPr id="6" name="Date Placeholder 5">
            <a:extLst>
              <a:ext uri="{FF2B5EF4-FFF2-40B4-BE49-F238E27FC236}">
                <a16:creationId xmlns:a16="http://schemas.microsoft.com/office/drawing/2014/main" id="{8F5398F6-6E21-4760-85B2-75F0CF499A9F}"/>
              </a:ext>
            </a:extLst>
          </p:cNvPr>
          <p:cNvSpPr>
            <a:spLocks noGrp="1"/>
          </p:cNvSpPr>
          <p:nvPr>
            <p:ph type="dt" sz="quarter" idx="1"/>
          </p:nvPr>
        </p:nvSpPr>
        <p:spPr>
          <a:xfrm>
            <a:off x="3970341" y="2"/>
            <a:ext cx="3038475" cy="604447"/>
          </a:xfrm>
          <a:prstGeom prst="rect">
            <a:avLst/>
          </a:prstGeom>
        </p:spPr>
        <p:txBody>
          <a:bodyPr vert="horz" lIns="91440" tIns="45720" rIns="91440" bIns="45720" rtlCol="0"/>
          <a:lstStyle>
            <a:lvl1pPr algn="r">
              <a:defRPr sz="1200"/>
            </a:lvl1pPr>
          </a:lstStyle>
          <a:p>
            <a:fld id="{860DC80B-6E65-413B-A7E1-DAFA941BA798}" type="datetimeFigureOut">
              <a:rPr lang="en-US" smtClean="0"/>
              <a:t>9/16/2026</a:t>
            </a:fld>
            <a:endParaRPr lang="en-US" dirty="0"/>
          </a:p>
        </p:txBody>
      </p:sp>
    </p:spTree>
    <p:extLst>
      <p:ext uri="{BB962C8B-B14F-4D97-AF65-F5344CB8AC3E}">
        <p14:creationId xmlns:p14="http://schemas.microsoft.com/office/powerpoint/2010/main" val="39460423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60407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604070"/>
          </a:xfrm>
          <a:prstGeom prst="rect">
            <a:avLst/>
          </a:prstGeom>
        </p:spPr>
        <p:txBody>
          <a:bodyPr vert="horz" lIns="93177" tIns="46589" rIns="93177" bIns="46589" rtlCol="0"/>
          <a:lstStyle>
            <a:lvl1pPr algn="r">
              <a:defRPr sz="1200"/>
            </a:lvl1pPr>
          </a:lstStyle>
          <a:p>
            <a:fld id="{9009D62A-F9D8-407B-98DF-C322F71D7024}" type="datetimeFigureOut">
              <a:rPr lang="en-US" smtClean="0"/>
              <a:t>9/16/2026</a:t>
            </a:fld>
            <a:endParaRPr lang="en-US" dirty="0"/>
          </a:p>
        </p:txBody>
      </p:sp>
      <p:sp>
        <p:nvSpPr>
          <p:cNvPr id="4" name="Slide Image Placeholder 3"/>
          <p:cNvSpPr>
            <a:spLocks noGrp="1" noRot="1" noChangeAspect="1"/>
          </p:cNvSpPr>
          <p:nvPr>
            <p:ph type="sldImg" idx="2"/>
          </p:nvPr>
        </p:nvSpPr>
        <p:spPr>
          <a:xfrm>
            <a:off x="-104775" y="1504950"/>
            <a:ext cx="7219950" cy="4062413"/>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5794057"/>
            <a:ext cx="5608320" cy="4740593"/>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1435533"/>
            <a:ext cx="3037840" cy="604069"/>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11435533"/>
            <a:ext cx="3037840" cy="604069"/>
          </a:xfrm>
          <a:prstGeom prst="rect">
            <a:avLst/>
          </a:prstGeom>
        </p:spPr>
        <p:txBody>
          <a:bodyPr vert="horz" lIns="93177" tIns="46589" rIns="93177" bIns="46589" rtlCol="0" anchor="b"/>
          <a:lstStyle>
            <a:lvl1pPr algn="r">
              <a:defRPr sz="1200"/>
            </a:lvl1pPr>
          </a:lstStyle>
          <a:p>
            <a:fld id="{0DF8C16D-BE9F-41A4-AC6A-D9B3715526D6}" type="slidenum">
              <a:rPr lang="en-US" smtClean="0"/>
              <a:t>‹#›</a:t>
            </a:fld>
            <a:endParaRPr lang="en-US" dirty="0"/>
          </a:p>
        </p:txBody>
      </p:sp>
    </p:spTree>
    <p:extLst>
      <p:ext uri="{BB962C8B-B14F-4D97-AF65-F5344CB8AC3E}">
        <p14:creationId xmlns:p14="http://schemas.microsoft.com/office/powerpoint/2010/main" val="41273768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DFFE0-3F92-BE74-BA31-7D346D6D88A8}"/>
              </a:ext>
            </a:extLst>
          </p:cNvPr>
          <p:cNvSpPr>
            <a:spLocks noGrp="1"/>
          </p:cNvSpPr>
          <p:nvPr>
            <p:ph type="ctrTitle"/>
          </p:nvPr>
        </p:nvSpPr>
        <p:spPr>
          <a:xfrm>
            <a:off x="206620" y="439722"/>
            <a:ext cx="9615928" cy="1522244"/>
          </a:xfrm>
        </p:spPr>
        <p:txBody>
          <a:bodyPr anchor="b">
            <a:noAutofit/>
          </a:bodyPr>
          <a:lstStyle>
            <a:lvl1pPr marL="0" indent="0" algn="l">
              <a:defRPr sz="4000"/>
            </a:lvl1pPr>
          </a:lstStyle>
          <a:p>
            <a:r>
              <a:rPr lang="en-US" dirty="0"/>
              <a:t>Click to edit Master title style</a:t>
            </a:r>
          </a:p>
        </p:txBody>
      </p:sp>
      <p:sp>
        <p:nvSpPr>
          <p:cNvPr id="3" name="Subtitle 2">
            <a:extLst>
              <a:ext uri="{FF2B5EF4-FFF2-40B4-BE49-F238E27FC236}">
                <a16:creationId xmlns:a16="http://schemas.microsoft.com/office/drawing/2014/main" id="{7AF1D7BB-1299-B97B-40B7-159B38313853}"/>
              </a:ext>
            </a:extLst>
          </p:cNvPr>
          <p:cNvSpPr>
            <a:spLocks noGrp="1"/>
          </p:cNvSpPr>
          <p:nvPr>
            <p:ph type="subTitle" idx="1"/>
          </p:nvPr>
        </p:nvSpPr>
        <p:spPr>
          <a:xfrm>
            <a:off x="206622" y="2317072"/>
            <a:ext cx="9675634" cy="3199825"/>
          </a:xfrm>
        </p:spPr>
        <p:txBody>
          <a:bodyPr>
            <a:no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Rectangle 6">
            <a:extLst>
              <a:ext uri="{FF2B5EF4-FFF2-40B4-BE49-F238E27FC236}">
                <a16:creationId xmlns:a16="http://schemas.microsoft.com/office/drawing/2014/main" id="{B01225F5-3507-B25C-9241-6DA0BA520E86}"/>
              </a:ext>
            </a:extLst>
          </p:cNvPr>
          <p:cNvSpPr/>
          <p:nvPr userDrawn="1"/>
        </p:nvSpPr>
        <p:spPr>
          <a:xfrm>
            <a:off x="14288" y="5640404"/>
            <a:ext cx="12177712" cy="1217596"/>
          </a:xfrm>
          <a:prstGeom prst="rect">
            <a:avLst/>
          </a:prstGeom>
          <a:solidFill>
            <a:srgbClr val="0033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1">
            <a:extLst>
              <a:ext uri="{FF2B5EF4-FFF2-40B4-BE49-F238E27FC236}">
                <a16:creationId xmlns:a16="http://schemas.microsoft.com/office/drawing/2014/main" id="{12B94824-8947-ECED-6728-860FCCFF371A}"/>
              </a:ext>
            </a:extLst>
          </p:cNvPr>
          <p:cNvSpPr>
            <a:spLocks noGrp="1"/>
          </p:cNvSpPr>
          <p:nvPr>
            <p:ph type="body" sz="quarter" idx="10"/>
          </p:nvPr>
        </p:nvSpPr>
        <p:spPr bwMode="ltGray">
          <a:xfrm>
            <a:off x="1224202" y="5763729"/>
            <a:ext cx="8150617" cy="914400"/>
          </a:xfrm>
        </p:spPr>
        <p:txBody>
          <a:bodyPr>
            <a:noAutofit/>
          </a:bodyPr>
          <a:lstStyle>
            <a:lvl1pPr marL="0" indent="1588">
              <a:lnSpc>
                <a:spcPct val="100000"/>
              </a:lnSpc>
              <a:spcBef>
                <a:spcPts val="0"/>
              </a:spcBef>
              <a:buNone/>
              <a:defRPr sz="1400" cap="small" baseline="0">
                <a:solidFill>
                  <a:schemeClr val="bg1"/>
                </a:solidFill>
              </a:defRPr>
            </a:lvl1pPr>
          </a:lstStyle>
          <a:p>
            <a:pPr lvl="0"/>
            <a:r>
              <a:rPr lang="en-US" dirty="0"/>
              <a:t>Click to edit Master text styles</a:t>
            </a:r>
          </a:p>
        </p:txBody>
      </p:sp>
      <p:pic>
        <p:nvPicPr>
          <p:cNvPr id="9" name="Picture 8">
            <a:extLst>
              <a:ext uri="{FF2B5EF4-FFF2-40B4-BE49-F238E27FC236}">
                <a16:creationId xmlns:a16="http://schemas.microsoft.com/office/drawing/2014/main" id="{6D27D15C-6DDE-3773-7B1C-14C5BC4601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82258" y="4643021"/>
            <a:ext cx="2103120" cy="2103120"/>
          </a:xfrm>
          <a:prstGeom prst="rect">
            <a:avLst/>
          </a:prstGeom>
        </p:spPr>
      </p:pic>
      <p:pic>
        <p:nvPicPr>
          <p:cNvPr id="6" name="Picture 5">
            <a:extLst>
              <a:ext uri="{FF2B5EF4-FFF2-40B4-BE49-F238E27FC236}">
                <a16:creationId xmlns:a16="http://schemas.microsoft.com/office/drawing/2014/main" id="{698EADD9-7627-D357-07CA-B7DE37A7962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98139" y="5992329"/>
            <a:ext cx="837248" cy="457200"/>
          </a:xfrm>
          <a:prstGeom prst="rect">
            <a:avLst/>
          </a:prstGeom>
        </p:spPr>
      </p:pic>
    </p:spTree>
    <p:extLst>
      <p:ext uri="{BB962C8B-B14F-4D97-AF65-F5344CB8AC3E}">
        <p14:creationId xmlns:p14="http://schemas.microsoft.com/office/powerpoint/2010/main" val="1792459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B4C8F-BF89-155B-73AD-0A0A252AAEE9}"/>
              </a:ext>
            </a:extLst>
          </p:cNvPr>
          <p:cNvSpPr>
            <a:spLocks noGrp="1"/>
          </p:cNvSpPr>
          <p:nvPr>
            <p:ph type="title"/>
          </p:nvPr>
        </p:nvSpPr>
        <p:spPr>
          <a:xfrm>
            <a:off x="1981201" y="1099051"/>
            <a:ext cx="9372599" cy="2329949"/>
          </a:xfrm>
        </p:spPr>
        <p:txBody>
          <a:bodyPr/>
          <a:lstStyle>
            <a:lvl1pPr>
              <a:defRPr sz="3600"/>
            </a:lvl1pPr>
          </a:lstStyle>
          <a:p>
            <a:r>
              <a:rPr lang="en-US" dirty="0"/>
              <a:t>Click to edit Master title style</a:t>
            </a:r>
          </a:p>
        </p:txBody>
      </p:sp>
      <p:sp>
        <p:nvSpPr>
          <p:cNvPr id="3" name="Date Placeholder 2">
            <a:extLst>
              <a:ext uri="{FF2B5EF4-FFF2-40B4-BE49-F238E27FC236}">
                <a16:creationId xmlns:a16="http://schemas.microsoft.com/office/drawing/2014/main" id="{4A6B6C10-AE68-5266-3720-4155348CEF8A}"/>
              </a:ext>
            </a:extLst>
          </p:cNvPr>
          <p:cNvSpPr>
            <a:spLocks noGrp="1"/>
          </p:cNvSpPr>
          <p:nvPr>
            <p:ph type="dt" sz="half" idx="10"/>
          </p:nvPr>
        </p:nvSpPr>
        <p:spPr/>
        <p:txBody>
          <a:bodyPr/>
          <a:lstStyle/>
          <a:p>
            <a:pPr algn="ctr"/>
            <a:r>
              <a:rPr lang="en-US" b="1"/>
              <a:t>September 22, 2026</a:t>
            </a:r>
            <a:endParaRPr lang="en-US" b="1" dirty="0"/>
          </a:p>
        </p:txBody>
      </p:sp>
      <p:sp>
        <p:nvSpPr>
          <p:cNvPr id="4" name="Footer Placeholder 3">
            <a:extLst>
              <a:ext uri="{FF2B5EF4-FFF2-40B4-BE49-F238E27FC236}">
                <a16:creationId xmlns:a16="http://schemas.microsoft.com/office/drawing/2014/main" id="{982BF738-5B59-591E-80BF-95B38B98080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791117C-D223-93D4-708A-6659B8E302F4}"/>
              </a:ext>
            </a:extLst>
          </p:cNvPr>
          <p:cNvSpPr>
            <a:spLocks noGrp="1"/>
          </p:cNvSpPr>
          <p:nvPr>
            <p:ph type="sldNum" sz="quarter" idx="12"/>
          </p:nvPr>
        </p:nvSpPr>
        <p:spPr/>
        <p:txBody>
          <a:bodyPr/>
          <a:lstStyle/>
          <a:p>
            <a:fld id="{784DC4BC-AE01-4C6D-870D-ADD2363A0B6C}" type="slidenum">
              <a:rPr lang="en-US" smtClean="0"/>
              <a:pPr/>
              <a:t>‹#›</a:t>
            </a:fld>
            <a:endParaRPr lang="en-US" b="1" dirty="0"/>
          </a:p>
        </p:txBody>
      </p:sp>
      <p:sp>
        <p:nvSpPr>
          <p:cNvPr id="6" name="Rectangle 5">
            <a:extLst>
              <a:ext uri="{FF2B5EF4-FFF2-40B4-BE49-F238E27FC236}">
                <a16:creationId xmlns:a16="http://schemas.microsoft.com/office/drawing/2014/main" id="{DDD225FE-7BA6-ED10-C759-317AC285278D}"/>
              </a:ext>
            </a:extLst>
          </p:cNvPr>
          <p:cNvSpPr/>
          <p:nvPr userDrawn="1"/>
        </p:nvSpPr>
        <p:spPr>
          <a:xfrm>
            <a:off x="0" y="0"/>
            <a:ext cx="1981201" cy="6858000"/>
          </a:xfrm>
          <a:prstGeom prst="rect">
            <a:avLst/>
          </a:prstGeom>
          <a:solidFill>
            <a:srgbClr val="0033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944E8007-A5F3-7B23-9BE2-9E58CED6FC3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1976" y="6172200"/>
            <a:ext cx="837248" cy="457200"/>
          </a:xfrm>
          <a:prstGeom prst="rect">
            <a:avLst/>
          </a:prstGeom>
        </p:spPr>
      </p:pic>
    </p:spTree>
    <p:extLst>
      <p:ext uri="{BB962C8B-B14F-4D97-AF65-F5344CB8AC3E}">
        <p14:creationId xmlns:p14="http://schemas.microsoft.com/office/powerpoint/2010/main" val="1590205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B4C8F-BF89-155B-73AD-0A0A252AAEE9}"/>
              </a:ext>
            </a:extLst>
          </p:cNvPr>
          <p:cNvSpPr>
            <a:spLocks noGrp="1"/>
          </p:cNvSpPr>
          <p:nvPr>
            <p:ph type="title"/>
          </p:nvPr>
        </p:nvSpPr>
        <p:spPr>
          <a:xfrm>
            <a:off x="1981201" y="1099051"/>
            <a:ext cx="9372599" cy="2329949"/>
          </a:xfrm>
        </p:spPr>
        <p:txBody>
          <a:bodyPr/>
          <a:lstStyle>
            <a:lvl1pPr>
              <a:lnSpc>
                <a:spcPct val="100000"/>
              </a:lnSpc>
              <a:defRPr sz="3600"/>
            </a:lvl1pPr>
          </a:lstStyle>
          <a:p>
            <a:r>
              <a:rPr lang="en-US" dirty="0"/>
              <a:t>Click to edit Master title style</a:t>
            </a:r>
          </a:p>
        </p:txBody>
      </p:sp>
      <p:sp>
        <p:nvSpPr>
          <p:cNvPr id="3" name="Date Placeholder 2">
            <a:extLst>
              <a:ext uri="{FF2B5EF4-FFF2-40B4-BE49-F238E27FC236}">
                <a16:creationId xmlns:a16="http://schemas.microsoft.com/office/drawing/2014/main" id="{4A6B6C10-AE68-5266-3720-4155348CEF8A}"/>
              </a:ext>
            </a:extLst>
          </p:cNvPr>
          <p:cNvSpPr>
            <a:spLocks noGrp="1"/>
          </p:cNvSpPr>
          <p:nvPr>
            <p:ph type="dt" sz="half" idx="10"/>
          </p:nvPr>
        </p:nvSpPr>
        <p:spPr/>
        <p:txBody>
          <a:bodyPr/>
          <a:lstStyle>
            <a:lvl1pPr algn="ctr">
              <a:defRPr/>
            </a:lvl1pPr>
          </a:lstStyle>
          <a:p>
            <a:r>
              <a:rPr lang="en-US"/>
              <a:t>September 22, 2026</a:t>
            </a:r>
            <a:endParaRPr lang="en-US" dirty="0"/>
          </a:p>
        </p:txBody>
      </p:sp>
      <p:sp>
        <p:nvSpPr>
          <p:cNvPr id="4" name="Footer Placeholder 3">
            <a:extLst>
              <a:ext uri="{FF2B5EF4-FFF2-40B4-BE49-F238E27FC236}">
                <a16:creationId xmlns:a16="http://schemas.microsoft.com/office/drawing/2014/main" id="{982BF738-5B59-591E-80BF-95B38B98080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791117C-D223-93D4-708A-6659B8E302F4}"/>
              </a:ext>
            </a:extLst>
          </p:cNvPr>
          <p:cNvSpPr>
            <a:spLocks noGrp="1"/>
          </p:cNvSpPr>
          <p:nvPr>
            <p:ph type="sldNum" sz="quarter" idx="12"/>
          </p:nvPr>
        </p:nvSpPr>
        <p:spPr/>
        <p:txBody>
          <a:bodyPr/>
          <a:lstStyle/>
          <a:p>
            <a:fld id="{784DC4BC-AE01-4C6D-870D-ADD2363A0B6C}" type="slidenum">
              <a:rPr lang="en-US" smtClean="0"/>
              <a:pPr/>
              <a:t>‹#›</a:t>
            </a:fld>
            <a:endParaRPr lang="en-US" b="1" dirty="0"/>
          </a:p>
        </p:txBody>
      </p:sp>
      <p:sp>
        <p:nvSpPr>
          <p:cNvPr id="6" name="Rectangle 5">
            <a:extLst>
              <a:ext uri="{FF2B5EF4-FFF2-40B4-BE49-F238E27FC236}">
                <a16:creationId xmlns:a16="http://schemas.microsoft.com/office/drawing/2014/main" id="{DDD225FE-7BA6-ED10-C759-317AC285278D}"/>
              </a:ext>
            </a:extLst>
          </p:cNvPr>
          <p:cNvSpPr/>
          <p:nvPr userDrawn="1"/>
        </p:nvSpPr>
        <p:spPr>
          <a:xfrm>
            <a:off x="0" y="0"/>
            <a:ext cx="1981201" cy="6858000"/>
          </a:xfrm>
          <a:prstGeom prst="rect">
            <a:avLst/>
          </a:prstGeom>
          <a:solidFill>
            <a:srgbClr val="0033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8">
            <a:extLst>
              <a:ext uri="{FF2B5EF4-FFF2-40B4-BE49-F238E27FC236}">
                <a16:creationId xmlns:a16="http://schemas.microsoft.com/office/drawing/2014/main" id="{AC2A9CC5-762D-2C20-0F45-8D3E36BE9043}"/>
              </a:ext>
            </a:extLst>
          </p:cNvPr>
          <p:cNvSpPr>
            <a:spLocks noGrp="1"/>
          </p:cNvSpPr>
          <p:nvPr>
            <p:ph type="body" sz="quarter" idx="13"/>
          </p:nvPr>
        </p:nvSpPr>
        <p:spPr>
          <a:xfrm>
            <a:off x="1981199" y="4296794"/>
            <a:ext cx="9372599" cy="2020810"/>
          </a:xfrm>
        </p:spPr>
        <p:txBody>
          <a:bodyPr>
            <a:noAutofit/>
          </a:bodyPr>
          <a:lstStyle>
            <a:lvl1pPr>
              <a:lnSpc>
                <a:spcPct val="100000"/>
              </a:lnSpc>
              <a:spcBef>
                <a:spcPts val="0"/>
              </a:spcBef>
              <a:buNone/>
              <a:defRPr sz="1600"/>
            </a:lvl1pPr>
            <a:lvl2pPr>
              <a:lnSpc>
                <a:spcPct val="100000"/>
              </a:lnSpc>
              <a:spcBef>
                <a:spcPts val="0"/>
              </a:spcBef>
              <a:buNone/>
              <a:defRPr/>
            </a:lvl2pPr>
          </a:lstStyle>
          <a:p>
            <a:pPr lvl="0"/>
            <a:r>
              <a:rPr lang="en-US" dirty="0"/>
              <a:t>Click to edit Master text styles</a:t>
            </a:r>
          </a:p>
          <a:p>
            <a:pPr lvl="1"/>
            <a:endParaRPr lang="en-US" dirty="0"/>
          </a:p>
        </p:txBody>
      </p:sp>
      <p:pic>
        <p:nvPicPr>
          <p:cNvPr id="10" name="Picture 9">
            <a:extLst>
              <a:ext uri="{FF2B5EF4-FFF2-40B4-BE49-F238E27FC236}">
                <a16:creationId xmlns:a16="http://schemas.microsoft.com/office/drawing/2014/main" id="{3C56D5D4-C407-CABB-50BE-2B4620A17DF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7536" y="6172200"/>
            <a:ext cx="837248" cy="457200"/>
          </a:xfrm>
          <a:prstGeom prst="rect">
            <a:avLst/>
          </a:prstGeom>
        </p:spPr>
      </p:pic>
    </p:spTree>
    <p:extLst>
      <p:ext uri="{BB962C8B-B14F-4D97-AF65-F5344CB8AC3E}">
        <p14:creationId xmlns:p14="http://schemas.microsoft.com/office/powerpoint/2010/main" val="1502339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bg bwMode="auto">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7EE8121-EEE6-011B-6DEF-40D9C7849C3C}"/>
              </a:ext>
            </a:extLst>
          </p:cNvPr>
          <p:cNvSpPr/>
          <p:nvPr userDrawn="1"/>
        </p:nvSpPr>
        <p:spPr>
          <a:xfrm>
            <a:off x="1" y="6341778"/>
            <a:ext cx="12191999" cy="516222"/>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endParaRPr>
          </a:p>
        </p:txBody>
      </p:sp>
      <p:sp>
        <p:nvSpPr>
          <p:cNvPr id="2" name="Title 1">
            <a:extLst>
              <a:ext uri="{FF2B5EF4-FFF2-40B4-BE49-F238E27FC236}">
                <a16:creationId xmlns:a16="http://schemas.microsoft.com/office/drawing/2014/main" id="{49C89465-7486-0091-21F4-9235D0A19A33}"/>
              </a:ext>
            </a:extLst>
          </p:cNvPr>
          <p:cNvSpPr>
            <a:spLocks noGrp="1"/>
          </p:cNvSpPr>
          <p:nvPr>
            <p:ph type="title"/>
          </p:nvPr>
        </p:nvSpPr>
        <p:spPr>
          <a:xfrm>
            <a:off x="838200" y="365126"/>
            <a:ext cx="10515600" cy="1019792"/>
          </a:xfrm>
        </p:spPr>
        <p:txBody>
          <a:bodyPr/>
          <a:lstStyle>
            <a:lvl1pPr>
              <a:defRPr sz="3000" baseline="0">
                <a:latin typeface="+mj-lt"/>
              </a:defRPr>
            </a:lvl1pPr>
          </a:lstStyle>
          <a:p>
            <a:r>
              <a:rPr lang="en-US" dirty="0"/>
              <a:t>Click to edit Master title style</a:t>
            </a:r>
          </a:p>
        </p:txBody>
      </p:sp>
      <p:sp>
        <p:nvSpPr>
          <p:cNvPr id="3" name="Content Placeholder 2">
            <a:extLst>
              <a:ext uri="{FF2B5EF4-FFF2-40B4-BE49-F238E27FC236}">
                <a16:creationId xmlns:a16="http://schemas.microsoft.com/office/drawing/2014/main" id="{8B8AE29C-7756-DFC1-9C5B-2580D9E21D24}"/>
              </a:ext>
            </a:extLst>
          </p:cNvPr>
          <p:cNvSpPr>
            <a:spLocks noGrp="1"/>
          </p:cNvSpPr>
          <p:nvPr>
            <p:ph idx="1"/>
          </p:nvPr>
        </p:nvSpPr>
        <p:spPr>
          <a:xfrm>
            <a:off x="838200" y="1535837"/>
            <a:ext cx="10515600" cy="46411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B9F5973-94DA-F65E-B0DF-8BC37FC60F38}"/>
              </a:ext>
            </a:extLst>
          </p:cNvPr>
          <p:cNvSpPr>
            <a:spLocks noGrp="1"/>
          </p:cNvSpPr>
          <p:nvPr>
            <p:ph type="dt" sz="half" idx="10"/>
          </p:nvPr>
        </p:nvSpPr>
        <p:spPr bwMode="ltGray">
          <a:xfrm>
            <a:off x="4724400" y="6417326"/>
            <a:ext cx="2743200" cy="365125"/>
          </a:xfrm>
        </p:spPr>
        <p:txBody>
          <a:bodyPr/>
          <a:lstStyle>
            <a:lvl1pPr algn="ctr">
              <a:defRPr b="1">
                <a:solidFill>
                  <a:schemeClr val="bg1"/>
                </a:solidFill>
              </a:defRPr>
            </a:lvl1pPr>
          </a:lstStyle>
          <a:p>
            <a:r>
              <a:rPr lang="en-US" b="1"/>
              <a:t>September 22, 2026</a:t>
            </a:r>
            <a:endParaRPr lang="en-US" b="1" dirty="0"/>
          </a:p>
        </p:txBody>
      </p:sp>
      <p:sp>
        <p:nvSpPr>
          <p:cNvPr id="6" name="Slide Number Placeholder 5">
            <a:extLst>
              <a:ext uri="{FF2B5EF4-FFF2-40B4-BE49-F238E27FC236}">
                <a16:creationId xmlns:a16="http://schemas.microsoft.com/office/drawing/2014/main" id="{0A50D3A2-EBB9-F8A4-0DDF-4A19FAF8F4BD}"/>
              </a:ext>
            </a:extLst>
          </p:cNvPr>
          <p:cNvSpPr>
            <a:spLocks noGrp="1"/>
          </p:cNvSpPr>
          <p:nvPr>
            <p:ph type="sldNum" sz="quarter" idx="12"/>
          </p:nvPr>
        </p:nvSpPr>
        <p:spPr bwMode="ltGray">
          <a:xfrm>
            <a:off x="8610600" y="6410510"/>
            <a:ext cx="2743200" cy="365125"/>
          </a:xfrm>
        </p:spPr>
        <p:txBody>
          <a:bodyPr/>
          <a:lstStyle>
            <a:lvl1pPr>
              <a:defRPr b="1">
                <a:solidFill>
                  <a:schemeClr val="bg1"/>
                </a:solidFill>
              </a:defRPr>
            </a:lvl1pPr>
          </a:lstStyle>
          <a:p>
            <a:fld id="{784DC4BC-AE01-4C6D-870D-ADD2363A0B6C}" type="slidenum">
              <a:rPr lang="en-US" smtClean="0"/>
              <a:pPr/>
              <a:t>‹#›</a:t>
            </a:fld>
            <a:endParaRPr lang="en-US" b="1" dirty="0"/>
          </a:p>
        </p:txBody>
      </p:sp>
      <p:sp>
        <p:nvSpPr>
          <p:cNvPr id="8" name="Rectangle 7">
            <a:extLst>
              <a:ext uri="{FF2B5EF4-FFF2-40B4-BE49-F238E27FC236}">
                <a16:creationId xmlns:a16="http://schemas.microsoft.com/office/drawing/2014/main" id="{56D105CB-6878-12DC-3511-9FF1C076481D}"/>
              </a:ext>
            </a:extLst>
          </p:cNvPr>
          <p:cNvSpPr/>
          <p:nvPr userDrawn="1"/>
        </p:nvSpPr>
        <p:spPr>
          <a:xfrm>
            <a:off x="0" y="0"/>
            <a:ext cx="12192000" cy="91440"/>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D02812B-EF7A-BECC-03F6-2317FD5D032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364472"/>
            <a:ext cx="837248" cy="457200"/>
          </a:xfrm>
          <a:prstGeom prst="rect">
            <a:avLst/>
          </a:prstGeom>
        </p:spPr>
      </p:pic>
    </p:spTree>
    <p:extLst>
      <p:ext uri="{BB962C8B-B14F-4D97-AF65-F5344CB8AC3E}">
        <p14:creationId xmlns:p14="http://schemas.microsoft.com/office/powerpoint/2010/main" val="3451001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BAE4776-E85D-DC07-5871-B161EFDEC13B}"/>
              </a:ext>
            </a:extLst>
          </p:cNvPr>
          <p:cNvSpPr/>
          <p:nvPr userDrawn="1"/>
        </p:nvSpPr>
        <p:spPr>
          <a:xfrm>
            <a:off x="1" y="6341778"/>
            <a:ext cx="12191999" cy="516222"/>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endParaRPr>
          </a:p>
        </p:txBody>
      </p:sp>
      <p:sp>
        <p:nvSpPr>
          <p:cNvPr id="2" name="Title 1">
            <a:extLst>
              <a:ext uri="{FF2B5EF4-FFF2-40B4-BE49-F238E27FC236}">
                <a16:creationId xmlns:a16="http://schemas.microsoft.com/office/drawing/2014/main" id="{B5B5929F-F0E3-AEFB-4B56-925D7BB23406}"/>
              </a:ext>
            </a:extLst>
          </p:cNvPr>
          <p:cNvSpPr>
            <a:spLocks noGrp="1"/>
          </p:cNvSpPr>
          <p:nvPr>
            <p:ph type="title"/>
          </p:nvPr>
        </p:nvSpPr>
        <p:spPr>
          <a:xfrm>
            <a:off x="838200" y="365126"/>
            <a:ext cx="10515600" cy="939892"/>
          </a:xfrm>
        </p:spPr>
        <p:txBody>
          <a:bodyPr/>
          <a:lstStyle>
            <a:lvl1pPr>
              <a:defRPr sz="3000"/>
            </a:lvl1pPr>
          </a:lstStyle>
          <a:p>
            <a:r>
              <a:rPr lang="en-US" dirty="0"/>
              <a:t>Click to edit Master title style</a:t>
            </a:r>
          </a:p>
        </p:txBody>
      </p:sp>
      <p:sp>
        <p:nvSpPr>
          <p:cNvPr id="3" name="Content Placeholder 2">
            <a:extLst>
              <a:ext uri="{FF2B5EF4-FFF2-40B4-BE49-F238E27FC236}">
                <a16:creationId xmlns:a16="http://schemas.microsoft.com/office/drawing/2014/main" id="{F308002D-79DF-C2EA-7419-C485D366D6B1}"/>
              </a:ext>
            </a:extLst>
          </p:cNvPr>
          <p:cNvSpPr>
            <a:spLocks noGrp="1"/>
          </p:cNvSpPr>
          <p:nvPr>
            <p:ph sz="half" idx="1"/>
          </p:nvPr>
        </p:nvSpPr>
        <p:spPr>
          <a:xfrm>
            <a:off x="838200" y="1578704"/>
            <a:ext cx="5181600" cy="459825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CBDE8DFF-86C0-1FA8-6E10-FC0A6E12626C}"/>
              </a:ext>
            </a:extLst>
          </p:cNvPr>
          <p:cNvSpPr>
            <a:spLocks noGrp="1"/>
          </p:cNvSpPr>
          <p:nvPr>
            <p:ph sz="half" idx="2"/>
          </p:nvPr>
        </p:nvSpPr>
        <p:spPr>
          <a:xfrm>
            <a:off x="6172200" y="1578704"/>
            <a:ext cx="5181600" cy="459825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79FF32C-0C9F-1425-1E40-986A6CBA78A7}"/>
              </a:ext>
            </a:extLst>
          </p:cNvPr>
          <p:cNvSpPr>
            <a:spLocks noGrp="1"/>
          </p:cNvSpPr>
          <p:nvPr>
            <p:ph type="dt" sz="half" idx="10"/>
          </p:nvPr>
        </p:nvSpPr>
        <p:spPr bwMode="ltGray">
          <a:xfrm>
            <a:off x="4724400" y="6400800"/>
            <a:ext cx="2743200" cy="365125"/>
          </a:xfrm>
        </p:spPr>
        <p:txBody>
          <a:bodyPr/>
          <a:lstStyle>
            <a:lvl1pPr>
              <a:defRPr b="1">
                <a:solidFill>
                  <a:schemeClr val="bg1"/>
                </a:solidFill>
              </a:defRPr>
            </a:lvl1pPr>
          </a:lstStyle>
          <a:p>
            <a:pPr algn="ctr"/>
            <a:r>
              <a:rPr lang="en-US" b="1"/>
              <a:t>September 22, 2026</a:t>
            </a:r>
            <a:endParaRPr lang="en-US" b="1" dirty="0"/>
          </a:p>
        </p:txBody>
      </p:sp>
      <p:sp>
        <p:nvSpPr>
          <p:cNvPr id="7" name="Slide Number Placeholder 6">
            <a:extLst>
              <a:ext uri="{FF2B5EF4-FFF2-40B4-BE49-F238E27FC236}">
                <a16:creationId xmlns:a16="http://schemas.microsoft.com/office/drawing/2014/main" id="{2A845D60-5F2A-D254-4822-D4C5E6CAF9D0}"/>
              </a:ext>
            </a:extLst>
          </p:cNvPr>
          <p:cNvSpPr>
            <a:spLocks noGrp="1"/>
          </p:cNvSpPr>
          <p:nvPr>
            <p:ph type="sldNum" sz="quarter" idx="12"/>
          </p:nvPr>
        </p:nvSpPr>
        <p:spPr bwMode="ltGray">
          <a:xfrm>
            <a:off x="8610600" y="6400800"/>
            <a:ext cx="2743200" cy="365125"/>
          </a:xfrm>
        </p:spPr>
        <p:txBody>
          <a:bodyPr/>
          <a:lstStyle>
            <a:lvl1pPr>
              <a:defRPr b="1">
                <a:solidFill>
                  <a:schemeClr val="bg1"/>
                </a:solidFill>
              </a:defRPr>
            </a:lvl1pPr>
          </a:lstStyle>
          <a:p>
            <a:fld id="{784DC4BC-AE01-4C6D-870D-ADD2363A0B6C}" type="slidenum">
              <a:rPr lang="en-US" smtClean="0"/>
              <a:pPr/>
              <a:t>‹#›</a:t>
            </a:fld>
            <a:endParaRPr lang="en-US" b="1" dirty="0"/>
          </a:p>
        </p:txBody>
      </p:sp>
      <p:sp>
        <p:nvSpPr>
          <p:cNvPr id="6" name="Rectangle 5">
            <a:extLst>
              <a:ext uri="{FF2B5EF4-FFF2-40B4-BE49-F238E27FC236}">
                <a16:creationId xmlns:a16="http://schemas.microsoft.com/office/drawing/2014/main" id="{88E91405-E67C-BB7E-1D7D-B5EEC3CF28D0}"/>
              </a:ext>
            </a:extLst>
          </p:cNvPr>
          <p:cNvSpPr/>
          <p:nvPr userDrawn="1"/>
        </p:nvSpPr>
        <p:spPr>
          <a:xfrm>
            <a:off x="0" y="0"/>
            <a:ext cx="12192000" cy="91440"/>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FB62C6D4-37ED-525A-5E44-287B80E5C3A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371289"/>
            <a:ext cx="837248" cy="457200"/>
          </a:xfrm>
          <a:prstGeom prst="rect">
            <a:avLst/>
          </a:prstGeom>
        </p:spPr>
      </p:pic>
    </p:spTree>
    <p:extLst>
      <p:ext uri="{BB962C8B-B14F-4D97-AF65-F5344CB8AC3E}">
        <p14:creationId xmlns:p14="http://schemas.microsoft.com/office/powerpoint/2010/main" val="1651970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A47AF85-2D50-21EF-B1EF-0C9339C6A3BD}"/>
              </a:ext>
            </a:extLst>
          </p:cNvPr>
          <p:cNvSpPr/>
          <p:nvPr userDrawn="1"/>
        </p:nvSpPr>
        <p:spPr>
          <a:xfrm>
            <a:off x="0" y="6341778"/>
            <a:ext cx="12191999" cy="516222"/>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endParaRPr>
          </a:p>
        </p:txBody>
      </p:sp>
      <p:sp>
        <p:nvSpPr>
          <p:cNvPr id="2" name="Title 1">
            <a:extLst>
              <a:ext uri="{FF2B5EF4-FFF2-40B4-BE49-F238E27FC236}">
                <a16:creationId xmlns:a16="http://schemas.microsoft.com/office/drawing/2014/main" id="{CD60C490-D5A2-4FC4-0822-1447891CE8F3}"/>
              </a:ext>
            </a:extLst>
          </p:cNvPr>
          <p:cNvSpPr>
            <a:spLocks noGrp="1"/>
          </p:cNvSpPr>
          <p:nvPr>
            <p:ph type="title"/>
          </p:nvPr>
        </p:nvSpPr>
        <p:spPr>
          <a:xfrm>
            <a:off x="839788" y="365125"/>
            <a:ext cx="10515600" cy="1325563"/>
          </a:xfrm>
        </p:spPr>
        <p:txBody>
          <a:bodyPr/>
          <a:lstStyle>
            <a:lvl1pPr>
              <a:defRPr sz="3000">
                <a:latin typeface="+mj-lt"/>
              </a:defRPr>
            </a:lvl1pPr>
          </a:lstStyle>
          <a:p>
            <a:r>
              <a:rPr lang="en-US" dirty="0"/>
              <a:t>Click to edit Master title style</a:t>
            </a:r>
          </a:p>
        </p:txBody>
      </p:sp>
      <p:sp>
        <p:nvSpPr>
          <p:cNvPr id="3" name="Text Placeholder 2">
            <a:extLst>
              <a:ext uri="{FF2B5EF4-FFF2-40B4-BE49-F238E27FC236}">
                <a16:creationId xmlns:a16="http://schemas.microsoft.com/office/drawing/2014/main" id="{71D68285-6E29-11A8-C8CC-4028CFCAC5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5D53978-3125-0BE2-607A-E5D352151380}"/>
              </a:ext>
            </a:extLst>
          </p:cNvPr>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5B8409-BCC4-9773-B47B-965D5E79D1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22A8DB-5D3F-B39A-48D1-5C4CE942144B}"/>
              </a:ext>
            </a:extLst>
          </p:cNvPr>
          <p:cNvSpPr>
            <a:spLocks noGrp="1"/>
          </p:cNvSpPr>
          <p:nvPr>
            <p:ph sz="quarter" idx="4"/>
          </p:nvPr>
        </p:nvSpPr>
        <p:spPr>
          <a:xfrm>
            <a:off x="6172200" y="2505075"/>
            <a:ext cx="5183188"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08FA91F2-A514-0E0B-8151-0A9BAC8D93E6}"/>
              </a:ext>
            </a:extLst>
          </p:cNvPr>
          <p:cNvSpPr>
            <a:spLocks noGrp="1"/>
          </p:cNvSpPr>
          <p:nvPr>
            <p:ph type="dt" sz="half" idx="10"/>
          </p:nvPr>
        </p:nvSpPr>
        <p:spPr bwMode="ltGray">
          <a:xfrm>
            <a:off x="4724400" y="6400800"/>
            <a:ext cx="2743200" cy="365125"/>
          </a:xfrm>
        </p:spPr>
        <p:txBody>
          <a:bodyPr/>
          <a:lstStyle>
            <a:lvl1pPr algn="ctr">
              <a:defRPr b="1">
                <a:solidFill>
                  <a:schemeClr val="bg1"/>
                </a:solidFill>
              </a:defRPr>
            </a:lvl1pPr>
          </a:lstStyle>
          <a:p>
            <a:r>
              <a:rPr lang="en-US" b="1"/>
              <a:t>September 22, 2026</a:t>
            </a:r>
            <a:endParaRPr lang="en-US" b="1" dirty="0"/>
          </a:p>
        </p:txBody>
      </p:sp>
      <p:sp>
        <p:nvSpPr>
          <p:cNvPr id="9" name="Slide Number Placeholder 8">
            <a:extLst>
              <a:ext uri="{FF2B5EF4-FFF2-40B4-BE49-F238E27FC236}">
                <a16:creationId xmlns:a16="http://schemas.microsoft.com/office/drawing/2014/main" id="{5653C741-FBAF-ADFD-E3A2-26C966A44C31}"/>
              </a:ext>
            </a:extLst>
          </p:cNvPr>
          <p:cNvSpPr>
            <a:spLocks noGrp="1"/>
          </p:cNvSpPr>
          <p:nvPr>
            <p:ph type="sldNum" sz="quarter" idx="12"/>
          </p:nvPr>
        </p:nvSpPr>
        <p:spPr bwMode="ltGray">
          <a:xfrm>
            <a:off x="8610600" y="6400800"/>
            <a:ext cx="2743200" cy="365125"/>
          </a:xfrm>
        </p:spPr>
        <p:txBody>
          <a:bodyPr/>
          <a:lstStyle>
            <a:lvl1pPr>
              <a:defRPr b="1">
                <a:solidFill>
                  <a:schemeClr val="bg1"/>
                </a:solidFill>
              </a:defRPr>
            </a:lvl1pPr>
          </a:lstStyle>
          <a:p>
            <a:fld id="{784DC4BC-AE01-4C6D-870D-ADD2363A0B6C}" type="slidenum">
              <a:rPr lang="en-US" smtClean="0"/>
              <a:pPr/>
              <a:t>‹#›</a:t>
            </a:fld>
            <a:endParaRPr lang="en-US" b="1" dirty="0"/>
          </a:p>
        </p:txBody>
      </p:sp>
      <p:sp>
        <p:nvSpPr>
          <p:cNvPr id="8" name="Rectangle 7">
            <a:extLst>
              <a:ext uri="{FF2B5EF4-FFF2-40B4-BE49-F238E27FC236}">
                <a16:creationId xmlns:a16="http://schemas.microsoft.com/office/drawing/2014/main" id="{D09B8B7F-CE16-1D6F-F584-736003A0B2E4}"/>
              </a:ext>
            </a:extLst>
          </p:cNvPr>
          <p:cNvSpPr/>
          <p:nvPr userDrawn="1"/>
        </p:nvSpPr>
        <p:spPr>
          <a:xfrm>
            <a:off x="0" y="0"/>
            <a:ext cx="12192000" cy="91440"/>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C610F8F4-7288-B09D-DCB2-D22637E7D00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371289"/>
            <a:ext cx="837248" cy="457200"/>
          </a:xfrm>
          <a:prstGeom prst="rect">
            <a:avLst/>
          </a:prstGeom>
        </p:spPr>
      </p:pic>
    </p:spTree>
    <p:extLst>
      <p:ext uri="{BB962C8B-B14F-4D97-AF65-F5344CB8AC3E}">
        <p14:creationId xmlns:p14="http://schemas.microsoft.com/office/powerpoint/2010/main" val="970434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bg bwMode="auto">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14321-5735-B382-2647-234C97064F0F}"/>
              </a:ext>
            </a:extLst>
          </p:cNvPr>
          <p:cNvSpPr>
            <a:spLocks noGrp="1"/>
          </p:cNvSpPr>
          <p:nvPr>
            <p:ph type="title"/>
          </p:nvPr>
        </p:nvSpPr>
        <p:spPr/>
        <p:txBody>
          <a:bodyPr/>
          <a:lstStyle>
            <a:lvl1pPr>
              <a:defRPr sz="3000"/>
            </a:lvl1pPr>
          </a:lstStyle>
          <a:p>
            <a:r>
              <a:rPr lang="en-US" dirty="0"/>
              <a:t>Click to edit Master title style</a:t>
            </a:r>
          </a:p>
        </p:txBody>
      </p:sp>
      <p:sp>
        <p:nvSpPr>
          <p:cNvPr id="6" name="Rectangle 5">
            <a:extLst>
              <a:ext uri="{FF2B5EF4-FFF2-40B4-BE49-F238E27FC236}">
                <a16:creationId xmlns:a16="http://schemas.microsoft.com/office/drawing/2014/main" id="{C988D991-EE69-A152-0EDA-3A7BCAE9C288}"/>
              </a:ext>
            </a:extLst>
          </p:cNvPr>
          <p:cNvSpPr/>
          <p:nvPr userDrawn="1"/>
        </p:nvSpPr>
        <p:spPr>
          <a:xfrm>
            <a:off x="1" y="6341778"/>
            <a:ext cx="12191999" cy="516222"/>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endParaRPr>
          </a:p>
        </p:txBody>
      </p:sp>
      <p:sp>
        <p:nvSpPr>
          <p:cNvPr id="3" name="Date Placeholder 2">
            <a:extLst>
              <a:ext uri="{FF2B5EF4-FFF2-40B4-BE49-F238E27FC236}">
                <a16:creationId xmlns:a16="http://schemas.microsoft.com/office/drawing/2014/main" id="{A28886B2-8D16-6576-B301-E6CE286FCC0F}"/>
              </a:ext>
            </a:extLst>
          </p:cNvPr>
          <p:cNvSpPr>
            <a:spLocks noGrp="1"/>
          </p:cNvSpPr>
          <p:nvPr>
            <p:ph type="dt" sz="half" idx="10"/>
          </p:nvPr>
        </p:nvSpPr>
        <p:spPr bwMode="ltGray">
          <a:xfrm>
            <a:off x="4724400" y="6400800"/>
            <a:ext cx="2743200" cy="365125"/>
          </a:xfrm>
        </p:spPr>
        <p:txBody>
          <a:bodyPr/>
          <a:lstStyle>
            <a:lvl1pPr algn="ctr">
              <a:defRPr b="1">
                <a:solidFill>
                  <a:schemeClr val="bg1"/>
                </a:solidFill>
              </a:defRPr>
            </a:lvl1pPr>
          </a:lstStyle>
          <a:p>
            <a:r>
              <a:rPr lang="en-US"/>
              <a:t>September 22, 2026</a:t>
            </a:r>
            <a:endParaRPr lang="en-US" dirty="0"/>
          </a:p>
        </p:txBody>
      </p:sp>
      <p:sp>
        <p:nvSpPr>
          <p:cNvPr id="5" name="Slide Number Placeholder 4">
            <a:extLst>
              <a:ext uri="{FF2B5EF4-FFF2-40B4-BE49-F238E27FC236}">
                <a16:creationId xmlns:a16="http://schemas.microsoft.com/office/drawing/2014/main" id="{E3375C35-73FC-138F-4BCB-3482BC9A745C}"/>
              </a:ext>
            </a:extLst>
          </p:cNvPr>
          <p:cNvSpPr>
            <a:spLocks noGrp="1"/>
          </p:cNvSpPr>
          <p:nvPr>
            <p:ph type="sldNum" sz="quarter" idx="12"/>
          </p:nvPr>
        </p:nvSpPr>
        <p:spPr bwMode="ltGray">
          <a:xfrm>
            <a:off x="8610600" y="6400800"/>
            <a:ext cx="2743200" cy="365125"/>
          </a:xfrm>
        </p:spPr>
        <p:txBody>
          <a:bodyPr/>
          <a:lstStyle>
            <a:lvl1pPr>
              <a:defRPr b="1">
                <a:solidFill>
                  <a:schemeClr val="bg1"/>
                </a:solidFill>
              </a:defRPr>
            </a:lvl1pPr>
          </a:lstStyle>
          <a:p>
            <a:fld id="{784DC4BC-AE01-4C6D-870D-ADD2363A0B6C}" type="slidenum">
              <a:rPr lang="en-US" smtClean="0"/>
              <a:pPr/>
              <a:t>‹#›</a:t>
            </a:fld>
            <a:endParaRPr lang="en-US" dirty="0"/>
          </a:p>
        </p:txBody>
      </p:sp>
      <p:sp>
        <p:nvSpPr>
          <p:cNvPr id="9" name="Rectangle 8">
            <a:extLst>
              <a:ext uri="{FF2B5EF4-FFF2-40B4-BE49-F238E27FC236}">
                <a16:creationId xmlns:a16="http://schemas.microsoft.com/office/drawing/2014/main" id="{BA25DB54-B7E5-6679-F918-40EF66850FCA}"/>
              </a:ext>
            </a:extLst>
          </p:cNvPr>
          <p:cNvSpPr/>
          <p:nvPr userDrawn="1"/>
        </p:nvSpPr>
        <p:spPr>
          <a:xfrm>
            <a:off x="0" y="0"/>
            <a:ext cx="12192000" cy="91440"/>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8A55C062-5FF7-DCFC-49DE-0E73E760721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371289"/>
            <a:ext cx="837248" cy="457200"/>
          </a:xfrm>
          <a:prstGeom prst="rect">
            <a:avLst/>
          </a:prstGeom>
        </p:spPr>
      </p:pic>
    </p:spTree>
    <p:extLst>
      <p:ext uri="{BB962C8B-B14F-4D97-AF65-F5344CB8AC3E}">
        <p14:creationId xmlns:p14="http://schemas.microsoft.com/office/powerpoint/2010/main" val="1283149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699B0-7D38-7FC4-4648-7AB28E1F050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075A005-096B-9588-F4CE-64D37B17DE19}"/>
              </a:ext>
            </a:extLst>
          </p:cNvPr>
          <p:cNvSpPr>
            <a:spLocks noGrp="1"/>
          </p:cNvSpPr>
          <p:nvPr>
            <p:ph type="dt" sz="half" idx="10"/>
          </p:nvPr>
        </p:nvSpPr>
        <p:spPr>
          <a:xfrm>
            <a:off x="4724400" y="6400800"/>
            <a:ext cx="2743200" cy="365125"/>
          </a:xfrm>
        </p:spPr>
        <p:txBody>
          <a:bodyPr/>
          <a:lstStyle/>
          <a:p>
            <a:pPr algn="ctr"/>
            <a:r>
              <a:rPr lang="en-US" b="1"/>
              <a:t>September 22, 2026</a:t>
            </a:r>
            <a:endParaRPr lang="en-US" b="1" dirty="0"/>
          </a:p>
        </p:txBody>
      </p:sp>
      <p:sp>
        <p:nvSpPr>
          <p:cNvPr id="4" name="Footer Placeholder 3">
            <a:extLst>
              <a:ext uri="{FF2B5EF4-FFF2-40B4-BE49-F238E27FC236}">
                <a16:creationId xmlns:a16="http://schemas.microsoft.com/office/drawing/2014/main" id="{7CF1AE14-F403-FDEC-AE4F-370C3DE579F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ACE7DD7-FCDE-2C6E-8D3E-9124A629EF00}"/>
              </a:ext>
            </a:extLst>
          </p:cNvPr>
          <p:cNvSpPr>
            <a:spLocks noGrp="1"/>
          </p:cNvSpPr>
          <p:nvPr>
            <p:ph type="sldNum" sz="quarter" idx="12"/>
          </p:nvPr>
        </p:nvSpPr>
        <p:spPr>
          <a:xfrm>
            <a:off x="8610600" y="6400800"/>
            <a:ext cx="2743200" cy="365125"/>
          </a:xfrm>
        </p:spPr>
        <p:txBody>
          <a:bodyPr/>
          <a:lstStyle/>
          <a:p>
            <a:fld id="{784DC4BC-AE01-4C6D-870D-ADD2363A0B6C}" type="slidenum">
              <a:rPr lang="en-US" smtClean="0"/>
              <a:pPr/>
              <a:t>‹#›</a:t>
            </a:fld>
            <a:endParaRPr lang="en-US" b="1" dirty="0"/>
          </a:p>
        </p:txBody>
      </p:sp>
    </p:spTree>
    <p:extLst>
      <p:ext uri="{BB962C8B-B14F-4D97-AF65-F5344CB8AC3E}">
        <p14:creationId xmlns:p14="http://schemas.microsoft.com/office/powerpoint/2010/main" val="80064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3841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D6006-8F0F-62B7-1520-E850CD743D98}"/>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40F145F1-15CC-9928-0EF7-83521197B5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8FEE1222-64C6-F1C4-61A3-59F659182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Rectangle 7">
            <a:extLst>
              <a:ext uri="{FF2B5EF4-FFF2-40B4-BE49-F238E27FC236}">
                <a16:creationId xmlns:a16="http://schemas.microsoft.com/office/drawing/2014/main" id="{6F8C90FC-C1B8-83BA-1642-CF2BB6FE44C2}"/>
              </a:ext>
            </a:extLst>
          </p:cNvPr>
          <p:cNvSpPr/>
          <p:nvPr userDrawn="1"/>
        </p:nvSpPr>
        <p:spPr>
          <a:xfrm>
            <a:off x="1" y="6335207"/>
            <a:ext cx="12191999" cy="516222"/>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endParaRPr>
          </a:p>
        </p:txBody>
      </p:sp>
      <p:sp>
        <p:nvSpPr>
          <p:cNvPr id="5" name="Date Placeholder 4">
            <a:extLst>
              <a:ext uri="{FF2B5EF4-FFF2-40B4-BE49-F238E27FC236}">
                <a16:creationId xmlns:a16="http://schemas.microsoft.com/office/drawing/2014/main" id="{30B54E90-C4D3-0163-E952-FE6E3BD18725}"/>
              </a:ext>
            </a:extLst>
          </p:cNvPr>
          <p:cNvSpPr>
            <a:spLocks noGrp="1"/>
          </p:cNvSpPr>
          <p:nvPr>
            <p:ph type="dt" sz="half" idx="10"/>
          </p:nvPr>
        </p:nvSpPr>
        <p:spPr>
          <a:xfrm>
            <a:off x="4724400" y="6400800"/>
            <a:ext cx="2743200" cy="365125"/>
          </a:xfrm>
        </p:spPr>
        <p:txBody>
          <a:bodyPr/>
          <a:lstStyle>
            <a:lvl1pPr algn="ctr">
              <a:defRPr b="1">
                <a:solidFill>
                  <a:schemeClr val="bg1"/>
                </a:solidFill>
              </a:defRPr>
            </a:lvl1pPr>
          </a:lstStyle>
          <a:p>
            <a:r>
              <a:rPr lang="en-US"/>
              <a:t>September 22, 2026</a:t>
            </a:r>
            <a:endParaRPr lang="en-US" dirty="0"/>
          </a:p>
        </p:txBody>
      </p:sp>
      <p:sp>
        <p:nvSpPr>
          <p:cNvPr id="7" name="Slide Number Placeholder 6">
            <a:extLst>
              <a:ext uri="{FF2B5EF4-FFF2-40B4-BE49-F238E27FC236}">
                <a16:creationId xmlns:a16="http://schemas.microsoft.com/office/drawing/2014/main" id="{6ADCEEAA-7C1D-85AF-5F83-0CDE5684A23E}"/>
              </a:ext>
            </a:extLst>
          </p:cNvPr>
          <p:cNvSpPr>
            <a:spLocks noGrp="1"/>
          </p:cNvSpPr>
          <p:nvPr>
            <p:ph type="sldNum" sz="quarter" idx="12"/>
          </p:nvPr>
        </p:nvSpPr>
        <p:spPr>
          <a:xfrm>
            <a:off x="8610600" y="6400800"/>
            <a:ext cx="2743200" cy="365125"/>
          </a:xfrm>
        </p:spPr>
        <p:txBody>
          <a:bodyPr/>
          <a:lstStyle>
            <a:lvl1pPr>
              <a:defRPr b="1">
                <a:solidFill>
                  <a:schemeClr val="bg1"/>
                </a:solidFill>
              </a:defRPr>
            </a:lvl1pPr>
          </a:lstStyle>
          <a:p>
            <a:fld id="{784DC4BC-AE01-4C6D-870D-ADD2363A0B6C}" type="slidenum">
              <a:rPr lang="en-US" smtClean="0"/>
              <a:pPr/>
              <a:t>‹#›</a:t>
            </a:fld>
            <a:endParaRPr lang="en-US" dirty="0"/>
          </a:p>
        </p:txBody>
      </p:sp>
      <p:sp>
        <p:nvSpPr>
          <p:cNvPr id="10" name="Rectangle 9">
            <a:extLst>
              <a:ext uri="{FF2B5EF4-FFF2-40B4-BE49-F238E27FC236}">
                <a16:creationId xmlns:a16="http://schemas.microsoft.com/office/drawing/2014/main" id="{33E9AD9C-92BA-46E0-35F5-2766FB25D6AA}"/>
              </a:ext>
            </a:extLst>
          </p:cNvPr>
          <p:cNvSpPr/>
          <p:nvPr userDrawn="1"/>
        </p:nvSpPr>
        <p:spPr>
          <a:xfrm>
            <a:off x="0" y="0"/>
            <a:ext cx="12192000" cy="91440"/>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9F9D657-55F2-FC72-F491-AB273C269D8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364718"/>
            <a:ext cx="837248" cy="457200"/>
          </a:xfrm>
          <a:prstGeom prst="rect">
            <a:avLst/>
          </a:prstGeom>
        </p:spPr>
      </p:pic>
    </p:spTree>
    <p:extLst>
      <p:ext uri="{BB962C8B-B14F-4D97-AF65-F5344CB8AC3E}">
        <p14:creationId xmlns:p14="http://schemas.microsoft.com/office/powerpoint/2010/main" val="381001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340FC-C6BF-6C4C-F671-32C3705022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6FAFF61-3124-911F-06FB-333DB2DBF9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5C36AEE-D322-3707-7A11-CED6806375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Rectangle 8">
            <a:extLst>
              <a:ext uri="{FF2B5EF4-FFF2-40B4-BE49-F238E27FC236}">
                <a16:creationId xmlns:a16="http://schemas.microsoft.com/office/drawing/2014/main" id="{138C2546-7255-0317-5398-25568B6917A1}"/>
              </a:ext>
            </a:extLst>
          </p:cNvPr>
          <p:cNvSpPr/>
          <p:nvPr userDrawn="1"/>
        </p:nvSpPr>
        <p:spPr>
          <a:xfrm>
            <a:off x="1" y="6341778"/>
            <a:ext cx="12191999" cy="516222"/>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endParaRPr>
          </a:p>
        </p:txBody>
      </p:sp>
      <p:sp>
        <p:nvSpPr>
          <p:cNvPr id="5" name="Date Placeholder 4">
            <a:extLst>
              <a:ext uri="{FF2B5EF4-FFF2-40B4-BE49-F238E27FC236}">
                <a16:creationId xmlns:a16="http://schemas.microsoft.com/office/drawing/2014/main" id="{70A9233A-AB4B-5B1D-2503-6FE54DA1B048}"/>
              </a:ext>
            </a:extLst>
          </p:cNvPr>
          <p:cNvSpPr>
            <a:spLocks noGrp="1"/>
          </p:cNvSpPr>
          <p:nvPr>
            <p:ph type="dt" sz="half" idx="10"/>
          </p:nvPr>
        </p:nvSpPr>
        <p:spPr bwMode="ltGray">
          <a:xfrm>
            <a:off x="4724400" y="6400800"/>
            <a:ext cx="2743200" cy="365125"/>
          </a:xfrm>
        </p:spPr>
        <p:txBody>
          <a:bodyPr/>
          <a:lstStyle>
            <a:lvl1pPr>
              <a:defRPr>
                <a:solidFill>
                  <a:schemeClr val="bg1"/>
                </a:solidFill>
              </a:defRPr>
            </a:lvl1pPr>
          </a:lstStyle>
          <a:p>
            <a:pPr algn="ctr"/>
            <a:r>
              <a:rPr lang="en-US"/>
              <a:t>September 22, 2026</a:t>
            </a:r>
            <a:endParaRPr lang="en-US" dirty="0"/>
          </a:p>
        </p:txBody>
      </p:sp>
      <p:sp>
        <p:nvSpPr>
          <p:cNvPr id="7" name="Slide Number Placeholder 6">
            <a:extLst>
              <a:ext uri="{FF2B5EF4-FFF2-40B4-BE49-F238E27FC236}">
                <a16:creationId xmlns:a16="http://schemas.microsoft.com/office/drawing/2014/main" id="{752D00E8-7AA3-A33B-4E10-98F39D96DACB}"/>
              </a:ext>
            </a:extLst>
          </p:cNvPr>
          <p:cNvSpPr>
            <a:spLocks noGrp="1"/>
          </p:cNvSpPr>
          <p:nvPr>
            <p:ph type="sldNum" sz="quarter" idx="12"/>
          </p:nvPr>
        </p:nvSpPr>
        <p:spPr bwMode="ltGray">
          <a:xfrm>
            <a:off x="8610600" y="6400800"/>
            <a:ext cx="2743200" cy="365125"/>
          </a:xfrm>
        </p:spPr>
        <p:txBody>
          <a:bodyPr/>
          <a:lstStyle>
            <a:lvl1pPr>
              <a:defRPr>
                <a:solidFill>
                  <a:schemeClr val="bg1"/>
                </a:solidFill>
              </a:defRPr>
            </a:lvl1pPr>
          </a:lstStyle>
          <a:p>
            <a:fld id="{784DC4BC-AE01-4C6D-870D-ADD2363A0B6C}" type="slidenum">
              <a:rPr lang="en-US" smtClean="0"/>
              <a:pPr/>
              <a:t>‹#›</a:t>
            </a:fld>
            <a:endParaRPr lang="en-US" dirty="0"/>
          </a:p>
        </p:txBody>
      </p:sp>
      <p:sp>
        <p:nvSpPr>
          <p:cNvPr id="11" name="Rectangle 10">
            <a:extLst>
              <a:ext uri="{FF2B5EF4-FFF2-40B4-BE49-F238E27FC236}">
                <a16:creationId xmlns:a16="http://schemas.microsoft.com/office/drawing/2014/main" id="{440B9BF2-15E8-C481-FCEF-F35BFE7BBA3A}"/>
              </a:ext>
            </a:extLst>
          </p:cNvPr>
          <p:cNvSpPr/>
          <p:nvPr userDrawn="1"/>
        </p:nvSpPr>
        <p:spPr>
          <a:xfrm>
            <a:off x="0" y="0"/>
            <a:ext cx="12192000" cy="91440"/>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F27E7AA5-CD25-F8EA-4E7C-B69B15355FF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371289"/>
            <a:ext cx="837248" cy="457200"/>
          </a:xfrm>
          <a:prstGeom prst="rect">
            <a:avLst/>
          </a:prstGeom>
        </p:spPr>
      </p:pic>
    </p:spTree>
    <p:extLst>
      <p:ext uri="{BB962C8B-B14F-4D97-AF65-F5344CB8AC3E}">
        <p14:creationId xmlns:p14="http://schemas.microsoft.com/office/powerpoint/2010/main" val="36505223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D34E7-3110-B291-92C5-B78A7AD804C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0FC407B-BE58-6EBC-BD5A-F22C8067DC87}"/>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a:extLst>
              <a:ext uri="{FF2B5EF4-FFF2-40B4-BE49-F238E27FC236}">
                <a16:creationId xmlns:a16="http://schemas.microsoft.com/office/drawing/2014/main" id="{C2EED4E6-A986-FA50-B37D-819110112A78}"/>
              </a:ext>
            </a:extLst>
          </p:cNvPr>
          <p:cNvSpPr/>
          <p:nvPr userDrawn="1"/>
        </p:nvSpPr>
        <p:spPr>
          <a:xfrm>
            <a:off x="1" y="6356350"/>
            <a:ext cx="12191999" cy="516222"/>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endParaRPr>
          </a:p>
        </p:txBody>
      </p:sp>
      <p:sp>
        <p:nvSpPr>
          <p:cNvPr id="4" name="Date Placeholder 3">
            <a:extLst>
              <a:ext uri="{FF2B5EF4-FFF2-40B4-BE49-F238E27FC236}">
                <a16:creationId xmlns:a16="http://schemas.microsoft.com/office/drawing/2014/main" id="{3FF9247E-B69D-8520-05E2-BE39B2595EB5}"/>
              </a:ext>
            </a:extLst>
          </p:cNvPr>
          <p:cNvSpPr>
            <a:spLocks noGrp="1"/>
          </p:cNvSpPr>
          <p:nvPr>
            <p:ph type="dt" sz="half" idx="10"/>
          </p:nvPr>
        </p:nvSpPr>
        <p:spPr bwMode="ltGray">
          <a:xfrm>
            <a:off x="4729396" y="6400800"/>
            <a:ext cx="2743200" cy="365125"/>
          </a:xfrm>
        </p:spPr>
        <p:txBody>
          <a:bodyPr/>
          <a:lstStyle>
            <a:lvl1pPr algn="ctr">
              <a:defRPr>
                <a:solidFill>
                  <a:schemeClr val="bg1"/>
                </a:solidFill>
              </a:defRPr>
            </a:lvl1pPr>
          </a:lstStyle>
          <a:p>
            <a:pPr algn="ctr"/>
            <a:r>
              <a:rPr lang="en-US"/>
              <a:t>September 22, 2026</a:t>
            </a:r>
            <a:endParaRPr lang="en-US" dirty="0"/>
          </a:p>
        </p:txBody>
      </p:sp>
      <p:sp>
        <p:nvSpPr>
          <p:cNvPr id="6" name="Slide Number Placeholder 5">
            <a:extLst>
              <a:ext uri="{FF2B5EF4-FFF2-40B4-BE49-F238E27FC236}">
                <a16:creationId xmlns:a16="http://schemas.microsoft.com/office/drawing/2014/main" id="{22E718B8-C566-D142-03A3-CCF46FACD76B}"/>
              </a:ext>
            </a:extLst>
          </p:cNvPr>
          <p:cNvSpPr>
            <a:spLocks noGrp="1"/>
          </p:cNvSpPr>
          <p:nvPr>
            <p:ph type="sldNum" sz="quarter" idx="12"/>
          </p:nvPr>
        </p:nvSpPr>
        <p:spPr bwMode="ltGray">
          <a:xfrm>
            <a:off x="8610600" y="6400800"/>
            <a:ext cx="2743200" cy="365125"/>
          </a:xfrm>
        </p:spPr>
        <p:txBody>
          <a:bodyPr/>
          <a:lstStyle>
            <a:lvl1pPr>
              <a:defRPr>
                <a:solidFill>
                  <a:schemeClr val="bg1"/>
                </a:solidFill>
              </a:defRPr>
            </a:lvl1pPr>
          </a:lstStyle>
          <a:p>
            <a:fld id="{784DC4BC-AE01-4C6D-870D-ADD2363A0B6C}" type="slidenum">
              <a:rPr lang="en-US" smtClean="0"/>
              <a:pPr/>
              <a:t>‹#›</a:t>
            </a:fld>
            <a:endParaRPr lang="en-US" dirty="0"/>
          </a:p>
        </p:txBody>
      </p:sp>
      <p:sp>
        <p:nvSpPr>
          <p:cNvPr id="10" name="Rectangle 9">
            <a:extLst>
              <a:ext uri="{FF2B5EF4-FFF2-40B4-BE49-F238E27FC236}">
                <a16:creationId xmlns:a16="http://schemas.microsoft.com/office/drawing/2014/main" id="{FC64D727-A00E-A642-1069-7484B1D16B0E}"/>
              </a:ext>
            </a:extLst>
          </p:cNvPr>
          <p:cNvSpPr/>
          <p:nvPr userDrawn="1"/>
        </p:nvSpPr>
        <p:spPr>
          <a:xfrm>
            <a:off x="0" y="0"/>
            <a:ext cx="12192000" cy="91440"/>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7483062A-9DB8-4F83-D4D6-C773CDD7AF6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385861"/>
            <a:ext cx="837248" cy="457200"/>
          </a:xfrm>
          <a:prstGeom prst="rect">
            <a:avLst/>
          </a:prstGeom>
        </p:spPr>
      </p:pic>
    </p:spTree>
    <p:extLst>
      <p:ext uri="{BB962C8B-B14F-4D97-AF65-F5344CB8AC3E}">
        <p14:creationId xmlns:p14="http://schemas.microsoft.com/office/powerpoint/2010/main" val="498790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41E099-1DE3-A631-32FC-A2109B24D29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1516982-5DD2-45CE-F334-4C00A7309C19}"/>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6576CDA-F02C-5016-BA12-E6846562AA83}"/>
              </a:ext>
            </a:extLst>
          </p:cNvPr>
          <p:cNvSpPr>
            <a:spLocks noGrp="1"/>
          </p:cNvSpPr>
          <p:nvPr>
            <p:ph type="dt" sz="half" idx="10"/>
          </p:nvPr>
        </p:nvSpPr>
        <p:spPr/>
        <p:txBody>
          <a:bodyPr/>
          <a:lstStyle/>
          <a:p>
            <a:pPr algn="ctr"/>
            <a:r>
              <a:rPr lang="en-US"/>
              <a:t>September 22, 2026</a:t>
            </a:r>
            <a:endParaRPr lang="en-US" dirty="0"/>
          </a:p>
        </p:txBody>
      </p:sp>
      <p:sp>
        <p:nvSpPr>
          <p:cNvPr id="5" name="Footer Placeholder 4">
            <a:extLst>
              <a:ext uri="{FF2B5EF4-FFF2-40B4-BE49-F238E27FC236}">
                <a16:creationId xmlns:a16="http://schemas.microsoft.com/office/drawing/2014/main" id="{E06A1B3F-96EE-EB2E-AD9B-2E7AFF5CB19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FD79961-2833-E01D-D336-42FEE9D44441}"/>
              </a:ext>
            </a:extLst>
          </p:cNvPr>
          <p:cNvSpPr>
            <a:spLocks noGrp="1"/>
          </p:cNvSpPr>
          <p:nvPr>
            <p:ph type="sldNum" sz="quarter" idx="12"/>
          </p:nvPr>
        </p:nvSpPr>
        <p:spPr/>
        <p:txBody>
          <a:bodyPr/>
          <a:lstStyle/>
          <a:p>
            <a:fld id="{784DC4BC-AE01-4C6D-870D-ADD2363A0B6C}" type="slidenum">
              <a:rPr lang="en-US" smtClean="0"/>
              <a:t>‹#›</a:t>
            </a:fld>
            <a:endParaRPr lang="en-US" dirty="0"/>
          </a:p>
        </p:txBody>
      </p:sp>
    </p:spTree>
    <p:extLst>
      <p:ext uri="{BB962C8B-B14F-4D97-AF65-F5344CB8AC3E}">
        <p14:creationId xmlns:p14="http://schemas.microsoft.com/office/powerpoint/2010/main" val="2697127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88F15A-B652-1374-97D7-6D42CF8E6E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7237F72A-A462-CD38-C724-6121A459D8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1DD19AF-2D4F-5379-2B7B-02BC47CA4D3B}"/>
              </a:ext>
            </a:extLst>
          </p:cNvPr>
          <p:cNvSpPr>
            <a:spLocks noGrp="1"/>
          </p:cNvSpPr>
          <p:nvPr>
            <p:ph type="dt" sz="half" idx="2"/>
          </p:nvPr>
        </p:nvSpPr>
        <p:spPr>
          <a:xfrm>
            <a:off x="4724400" y="6400800"/>
            <a:ext cx="2743200" cy="365125"/>
          </a:xfrm>
          <a:prstGeom prst="rect">
            <a:avLst/>
          </a:prstGeom>
        </p:spPr>
        <p:txBody>
          <a:bodyPr vert="horz" lIns="91440" tIns="45720" rIns="91440" bIns="45720" rtlCol="0" anchor="ctr"/>
          <a:lstStyle>
            <a:lvl1pPr algn="ctr">
              <a:defRPr sz="1200" b="1">
                <a:solidFill>
                  <a:srgbClr val="003366"/>
                </a:solidFill>
              </a:defRPr>
            </a:lvl1pPr>
          </a:lstStyle>
          <a:p>
            <a:pPr algn="ctr"/>
            <a:r>
              <a:rPr lang="en-US"/>
              <a:t>September 22, 2026</a:t>
            </a:r>
            <a:endParaRPr lang="en-US" dirty="0"/>
          </a:p>
        </p:txBody>
      </p:sp>
      <p:sp>
        <p:nvSpPr>
          <p:cNvPr id="5" name="Footer Placeholder 4">
            <a:extLst>
              <a:ext uri="{FF2B5EF4-FFF2-40B4-BE49-F238E27FC236}">
                <a16:creationId xmlns:a16="http://schemas.microsoft.com/office/drawing/2014/main" id="{46831E80-870F-46C1-7519-53B7CA26D2CE}"/>
              </a:ext>
            </a:extLst>
          </p:cNvPr>
          <p:cNvSpPr>
            <a:spLocks noGrp="1"/>
          </p:cNvSpPr>
          <p:nvPr>
            <p:ph type="ftr" sz="quarter" idx="3"/>
          </p:nvPr>
        </p:nvSpPr>
        <p:spPr>
          <a:xfrm>
            <a:off x="838200" y="6400800"/>
            <a:ext cx="1896122"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5D47B268-207D-7C99-DC9B-459B0F8E6BD9}"/>
              </a:ext>
            </a:extLst>
          </p:cNvPr>
          <p:cNvSpPr>
            <a:spLocks noGrp="1"/>
          </p:cNvSpPr>
          <p:nvPr>
            <p:ph type="sldNum" sz="quarter" idx="4"/>
          </p:nvPr>
        </p:nvSpPr>
        <p:spPr>
          <a:xfrm>
            <a:off x="8610600" y="6400800"/>
            <a:ext cx="2743200" cy="365125"/>
          </a:xfrm>
          <a:prstGeom prst="rect">
            <a:avLst/>
          </a:prstGeom>
        </p:spPr>
        <p:txBody>
          <a:bodyPr vert="horz" lIns="91440" tIns="45720" rIns="91440" bIns="45720" rtlCol="0" anchor="ctr"/>
          <a:lstStyle>
            <a:lvl1pPr algn="r">
              <a:defRPr sz="1200" b="1">
                <a:solidFill>
                  <a:srgbClr val="003366"/>
                </a:solidFill>
              </a:defRPr>
            </a:lvl1pPr>
          </a:lstStyle>
          <a:p>
            <a:fld id="{784DC4BC-AE01-4C6D-870D-ADD2363A0B6C}" type="slidenum">
              <a:rPr lang="en-US" smtClean="0"/>
              <a:pPr/>
              <a:t>‹#›</a:t>
            </a:fld>
            <a:endParaRPr lang="en-US" b="1" dirty="0"/>
          </a:p>
        </p:txBody>
      </p:sp>
    </p:spTree>
    <p:extLst>
      <p:ext uri="{BB962C8B-B14F-4D97-AF65-F5344CB8AC3E}">
        <p14:creationId xmlns:p14="http://schemas.microsoft.com/office/powerpoint/2010/main" val="2882661059"/>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 id="2147483889" r:id="rId13"/>
  </p:sldLayoutIdLst>
  <p:hf hdr="0" ftr="0"/>
  <p:txStyles>
    <p:titleStyle>
      <a:lvl1pPr algn="l" defTabSz="914400" rtl="0" eaLnBrk="1" latinLnBrk="0" hangingPunct="1">
        <a:lnSpc>
          <a:spcPct val="90000"/>
        </a:lnSpc>
        <a:spcBef>
          <a:spcPct val="0"/>
        </a:spcBef>
        <a:buNone/>
        <a:defRPr sz="3000" kern="1200" baseline="0">
          <a:solidFill>
            <a:srgbClr val="00336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36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36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36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36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36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hyperlink" Target="https://rfa.sc.gov/programs/census-state-liaison-and-data-center/population-estimates" TargetMode="Externa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mailto:emily.prosser@rfa.sc.gov" TargetMode="External"/><Relationship Id="rId2" Type="http://schemas.openxmlformats.org/officeDocument/2006/relationships/hyperlink" Target="http://www.rfa.sc.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8AB3B-8221-FDE3-ABB5-E7C740326A90}"/>
              </a:ext>
            </a:extLst>
          </p:cNvPr>
          <p:cNvSpPr>
            <a:spLocks noGrp="1"/>
          </p:cNvSpPr>
          <p:nvPr>
            <p:ph type="ctrTitle"/>
          </p:nvPr>
        </p:nvSpPr>
        <p:spPr/>
        <p:txBody>
          <a:bodyPr/>
          <a:lstStyle/>
          <a:p>
            <a:r>
              <a:rPr lang="en-US" dirty="0"/>
              <a:t>SC Fiscal Update</a:t>
            </a:r>
          </a:p>
        </p:txBody>
      </p:sp>
      <p:sp>
        <p:nvSpPr>
          <p:cNvPr id="3" name="Subtitle 2">
            <a:extLst>
              <a:ext uri="{FF2B5EF4-FFF2-40B4-BE49-F238E27FC236}">
                <a16:creationId xmlns:a16="http://schemas.microsoft.com/office/drawing/2014/main" id="{43ECF949-430A-1563-DB27-AEC87FDB237F}"/>
              </a:ext>
            </a:extLst>
          </p:cNvPr>
          <p:cNvSpPr>
            <a:spLocks noGrp="1"/>
          </p:cNvSpPr>
          <p:nvPr>
            <p:ph type="subTitle" idx="1"/>
          </p:nvPr>
        </p:nvSpPr>
        <p:spPr>
          <a:xfrm>
            <a:off x="206622" y="2066926"/>
            <a:ext cx="9675634" cy="3449972"/>
          </a:xfrm>
        </p:spPr>
        <p:txBody>
          <a:bodyPr/>
          <a:lstStyle/>
          <a:p>
            <a:r>
              <a:rPr lang="en-US" dirty="0"/>
              <a:t>Presented to</a:t>
            </a:r>
          </a:p>
          <a:p>
            <a:r>
              <a:rPr lang="en-US" dirty="0"/>
              <a:t>The Joint Meeting of the South Carolina</a:t>
            </a:r>
          </a:p>
          <a:p>
            <a:r>
              <a:rPr lang="en-US" dirty="0"/>
              <a:t>	Council of Technical College Presidents</a:t>
            </a:r>
          </a:p>
          <a:p>
            <a:r>
              <a:rPr lang="en-US" dirty="0"/>
              <a:t>	State Board for Technical and Comprehensive Education</a:t>
            </a:r>
          </a:p>
          <a:p>
            <a:r>
              <a:rPr lang="en-US" dirty="0"/>
              <a:t>	Association of Technical College Commissioners</a:t>
            </a:r>
          </a:p>
          <a:p>
            <a:endParaRPr lang="en-US" sz="2000" dirty="0"/>
          </a:p>
          <a:p>
            <a:r>
              <a:rPr lang="en-US" sz="2000" dirty="0"/>
              <a:t>September 22, 2026</a:t>
            </a:r>
          </a:p>
        </p:txBody>
      </p:sp>
      <p:sp>
        <p:nvSpPr>
          <p:cNvPr id="5" name="Text Placeholder 3">
            <a:extLst>
              <a:ext uri="{FF2B5EF4-FFF2-40B4-BE49-F238E27FC236}">
                <a16:creationId xmlns:a16="http://schemas.microsoft.com/office/drawing/2014/main" id="{16E3DA4D-7F52-39DF-4F71-D84C2D050467}"/>
              </a:ext>
            </a:extLst>
          </p:cNvPr>
          <p:cNvSpPr>
            <a:spLocks noGrp="1"/>
          </p:cNvSpPr>
          <p:nvPr>
            <p:ph type="body" sz="quarter" idx="10"/>
          </p:nvPr>
        </p:nvSpPr>
        <p:spPr>
          <a:xfrm>
            <a:off x="1240439" y="5706548"/>
            <a:ext cx="8150225" cy="914400"/>
          </a:xfrm>
        </p:spPr>
        <p:txBody>
          <a:bodyPr/>
          <a:lstStyle/>
          <a:p>
            <a:endParaRPr lang="en-US" dirty="0"/>
          </a:p>
          <a:p>
            <a:r>
              <a:rPr lang="en-US" dirty="0"/>
              <a:t>South Carolina Revenue and Fiscal Affairs Office</a:t>
            </a:r>
          </a:p>
          <a:p>
            <a:r>
              <a:rPr lang="en-US" dirty="0"/>
              <a:t>Rembert C. Dennis Building, 1000 Assembly Street, Suite 400, Columbia, SC 29201</a:t>
            </a:r>
          </a:p>
          <a:p>
            <a:r>
              <a:rPr lang="en-US" dirty="0"/>
              <a:t>(803) 734-3793 | WWW.RFA.SC.GOV</a:t>
            </a:r>
          </a:p>
          <a:p>
            <a:endParaRPr lang="en-US" dirty="0"/>
          </a:p>
        </p:txBody>
      </p:sp>
    </p:spTree>
    <p:extLst>
      <p:ext uri="{BB962C8B-B14F-4D97-AF65-F5344CB8AC3E}">
        <p14:creationId xmlns:p14="http://schemas.microsoft.com/office/powerpoint/2010/main" val="3553274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D31D3-28FB-390B-F3AB-575BDFDD3E68}"/>
              </a:ext>
            </a:extLst>
          </p:cNvPr>
          <p:cNvSpPr>
            <a:spLocks noGrp="1"/>
          </p:cNvSpPr>
          <p:nvPr>
            <p:ph type="title"/>
          </p:nvPr>
        </p:nvSpPr>
        <p:spPr/>
        <p:txBody>
          <a:bodyPr/>
          <a:lstStyle/>
          <a:p>
            <a:r>
              <a:rPr lang="en-US" dirty="0"/>
              <a:t>South Carolina Personal Income - Historical Growth </a:t>
            </a:r>
            <a:br>
              <a:rPr lang="en-US" dirty="0"/>
            </a:br>
            <a:r>
              <a:rPr lang="en-US" sz="2200" dirty="0"/>
              <a:t>SC personal income growth accelerated during the pandemic, establishing a higher base before returning to more normal growth expectations</a:t>
            </a:r>
          </a:p>
        </p:txBody>
      </p:sp>
      <p:sp>
        <p:nvSpPr>
          <p:cNvPr id="4" name="Date Placeholder 3">
            <a:extLst>
              <a:ext uri="{FF2B5EF4-FFF2-40B4-BE49-F238E27FC236}">
                <a16:creationId xmlns:a16="http://schemas.microsoft.com/office/drawing/2014/main" id="{DB5852A2-1536-7DFA-BEC8-2B455A7BA9EA}"/>
              </a:ext>
            </a:extLst>
          </p:cNvPr>
          <p:cNvSpPr>
            <a:spLocks noGrp="1"/>
          </p:cNvSpPr>
          <p:nvPr>
            <p:ph type="dt" sz="half" idx="10"/>
          </p:nvPr>
        </p:nvSpPr>
        <p:spPr/>
        <p:txBody>
          <a:bodyPr/>
          <a:lstStyle/>
          <a:p>
            <a:r>
              <a:rPr lang="en-US" b="1"/>
              <a:t>September 22, 2026</a:t>
            </a:r>
            <a:endParaRPr lang="en-US" b="1" dirty="0"/>
          </a:p>
        </p:txBody>
      </p:sp>
      <p:graphicFrame>
        <p:nvGraphicFramePr>
          <p:cNvPr id="7" name="Content Placeholder 6">
            <a:extLst>
              <a:ext uri="{FF2B5EF4-FFF2-40B4-BE49-F238E27FC236}">
                <a16:creationId xmlns:a16="http://schemas.microsoft.com/office/drawing/2014/main" id="{C0D193DC-CFAE-AB22-F75C-9EEA674E533E}"/>
              </a:ext>
            </a:extLst>
          </p:cNvPr>
          <p:cNvGraphicFramePr>
            <a:graphicFrameLocks noGrp="1"/>
          </p:cNvGraphicFramePr>
          <p:nvPr>
            <p:ph idx="1"/>
            <p:extLst>
              <p:ext uri="{D42A27DB-BD31-4B8C-83A1-F6EECF244321}">
                <p14:modId xmlns:p14="http://schemas.microsoft.com/office/powerpoint/2010/main" val="2644224870"/>
              </p:ext>
            </p:extLst>
          </p:nvPr>
        </p:nvGraphicFramePr>
        <p:xfrm>
          <a:off x="838200" y="1468438"/>
          <a:ext cx="10515600" cy="4641850"/>
        </p:xfrm>
        <a:graphic>
          <a:graphicData uri="http://schemas.openxmlformats.org/drawingml/2006/chart">
            <c:chart xmlns:c="http://schemas.openxmlformats.org/drawingml/2006/chart" xmlns:r="http://schemas.openxmlformats.org/officeDocument/2006/relationships" r:id="rId2"/>
          </a:graphicData>
        </a:graphic>
      </p:graphicFrame>
      <p:sp>
        <p:nvSpPr>
          <p:cNvPr id="3" name="Slide Number Placeholder 2">
            <a:extLst>
              <a:ext uri="{FF2B5EF4-FFF2-40B4-BE49-F238E27FC236}">
                <a16:creationId xmlns:a16="http://schemas.microsoft.com/office/drawing/2014/main" id="{1CB50665-591C-D98C-8EF2-7D368DB8E16F}"/>
              </a:ext>
            </a:extLst>
          </p:cNvPr>
          <p:cNvSpPr>
            <a:spLocks noGrp="1"/>
          </p:cNvSpPr>
          <p:nvPr>
            <p:ph type="sldNum" sz="quarter" idx="12"/>
          </p:nvPr>
        </p:nvSpPr>
        <p:spPr/>
        <p:txBody>
          <a:bodyPr/>
          <a:lstStyle/>
          <a:p>
            <a:fld id="{784DC4BC-AE01-4C6D-870D-ADD2363A0B6C}" type="slidenum">
              <a:rPr lang="en-US" smtClean="0"/>
              <a:pPr/>
              <a:t>2</a:t>
            </a:fld>
            <a:endParaRPr lang="en-US" b="1" dirty="0"/>
          </a:p>
        </p:txBody>
      </p:sp>
    </p:spTree>
    <p:extLst>
      <p:ext uri="{BB962C8B-B14F-4D97-AF65-F5344CB8AC3E}">
        <p14:creationId xmlns:p14="http://schemas.microsoft.com/office/powerpoint/2010/main" val="1059880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EB9E3-A9A1-7C8A-E593-5CFCC0A17DCD}"/>
              </a:ext>
            </a:extLst>
          </p:cNvPr>
          <p:cNvSpPr>
            <a:spLocks noGrp="1"/>
          </p:cNvSpPr>
          <p:nvPr>
            <p:ph type="title"/>
          </p:nvPr>
        </p:nvSpPr>
        <p:spPr/>
        <p:txBody>
          <a:bodyPr/>
          <a:lstStyle/>
          <a:p>
            <a:r>
              <a:rPr lang="en-US" dirty="0"/>
              <a:t>Personal Income Growth by County</a:t>
            </a:r>
            <a:br>
              <a:rPr lang="en-US" dirty="0"/>
            </a:br>
            <a:r>
              <a:rPr lang="en-US" sz="2400" dirty="0"/>
              <a:t>SC total personal income grew 84.1% over 10 years, but growth varied widely among counties; only 10 counties grew faster than the state average</a:t>
            </a:r>
            <a:endParaRPr lang="en-US" dirty="0"/>
          </a:p>
        </p:txBody>
      </p:sp>
      <p:sp>
        <p:nvSpPr>
          <p:cNvPr id="4" name="Date Placeholder 3">
            <a:extLst>
              <a:ext uri="{FF2B5EF4-FFF2-40B4-BE49-F238E27FC236}">
                <a16:creationId xmlns:a16="http://schemas.microsoft.com/office/drawing/2014/main" id="{980B1DDE-8D3D-541E-05EC-83FE39FB53B8}"/>
              </a:ext>
            </a:extLst>
          </p:cNvPr>
          <p:cNvSpPr>
            <a:spLocks noGrp="1"/>
          </p:cNvSpPr>
          <p:nvPr>
            <p:ph type="dt" sz="half" idx="10"/>
          </p:nvPr>
        </p:nvSpPr>
        <p:spPr/>
        <p:txBody>
          <a:bodyPr/>
          <a:lstStyle/>
          <a:p>
            <a:r>
              <a:rPr lang="en-US" b="1"/>
              <a:t>September 22, 2026</a:t>
            </a:r>
            <a:endParaRPr lang="en-US" b="1" dirty="0"/>
          </a:p>
        </p:txBody>
      </p:sp>
      <p:sp>
        <p:nvSpPr>
          <p:cNvPr id="5" name="Slide Number Placeholder 4">
            <a:extLst>
              <a:ext uri="{FF2B5EF4-FFF2-40B4-BE49-F238E27FC236}">
                <a16:creationId xmlns:a16="http://schemas.microsoft.com/office/drawing/2014/main" id="{C9B3BEA0-E61A-EE79-E6E2-DC5A2E617622}"/>
              </a:ext>
            </a:extLst>
          </p:cNvPr>
          <p:cNvSpPr>
            <a:spLocks noGrp="1"/>
          </p:cNvSpPr>
          <p:nvPr>
            <p:ph type="sldNum" sz="quarter" idx="12"/>
          </p:nvPr>
        </p:nvSpPr>
        <p:spPr/>
        <p:txBody>
          <a:bodyPr/>
          <a:lstStyle/>
          <a:p>
            <a:fld id="{784DC4BC-AE01-4C6D-870D-ADD2363A0B6C}" type="slidenum">
              <a:rPr lang="en-US" smtClean="0"/>
              <a:pPr/>
              <a:t>3</a:t>
            </a:fld>
            <a:endParaRPr lang="en-US" b="1" dirty="0"/>
          </a:p>
        </p:txBody>
      </p:sp>
      <p:graphicFrame>
        <p:nvGraphicFramePr>
          <p:cNvPr id="7" name="Content Placeholder 6">
            <a:extLst>
              <a:ext uri="{FF2B5EF4-FFF2-40B4-BE49-F238E27FC236}">
                <a16:creationId xmlns:a16="http://schemas.microsoft.com/office/drawing/2014/main" id="{F7337D29-BF6B-B143-09BB-E0ADCD8162FA}"/>
              </a:ext>
            </a:extLst>
          </p:cNvPr>
          <p:cNvGraphicFramePr>
            <a:graphicFrameLocks noGrp="1"/>
          </p:cNvGraphicFramePr>
          <p:nvPr>
            <p:ph idx="1"/>
          </p:nvPr>
        </p:nvGraphicFramePr>
        <p:xfrm>
          <a:off x="838200" y="1535113"/>
          <a:ext cx="10515600" cy="4641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01197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A414B-F774-A8D2-A0FB-86E9E56B1FAA}"/>
              </a:ext>
            </a:extLst>
          </p:cNvPr>
          <p:cNvSpPr>
            <a:spLocks noGrp="1"/>
          </p:cNvSpPr>
          <p:nvPr>
            <p:ph type="title"/>
          </p:nvPr>
        </p:nvSpPr>
        <p:spPr/>
        <p:txBody>
          <a:bodyPr/>
          <a:lstStyle/>
          <a:p>
            <a:r>
              <a:rPr lang="en-US" dirty="0"/>
              <a:t>Population Change 2025 – SC is 5</a:t>
            </a:r>
            <a:r>
              <a:rPr lang="en-US" baseline="30000" dirty="0"/>
              <a:t>th</a:t>
            </a:r>
            <a:r>
              <a:rPr lang="en-US" dirty="0"/>
              <a:t> Largest</a:t>
            </a:r>
            <a:br>
              <a:rPr lang="en-US" dirty="0"/>
            </a:br>
            <a:r>
              <a:rPr lang="en-US" sz="2400" dirty="0"/>
              <a:t>From 2024 to 2025, SC’s population increased by 79,958, or 1.46%, the highest rate of growth in the US</a:t>
            </a:r>
          </a:p>
        </p:txBody>
      </p:sp>
      <p:sp>
        <p:nvSpPr>
          <p:cNvPr id="4" name="Date Placeholder 3">
            <a:extLst>
              <a:ext uri="{FF2B5EF4-FFF2-40B4-BE49-F238E27FC236}">
                <a16:creationId xmlns:a16="http://schemas.microsoft.com/office/drawing/2014/main" id="{9F671A1E-A2D0-2F06-40D2-B60A3107244E}"/>
              </a:ext>
            </a:extLst>
          </p:cNvPr>
          <p:cNvSpPr>
            <a:spLocks noGrp="1"/>
          </p:cNvSpPr>
          <p:nvPr>
            <p:ph type="dt" sz="half" idx="10"/>
          </p:nvPr>
        </p:nvSpPr>
        <p:spPr/>
        <p:txBody>
          <a:bodyPr/>
          <a:lstStyle/>
          <a:p>
            <a:r>
              <a:rPr lang="en-US" b="1"/>
              <a:t>September 22, 2026</a:t>
            </a:r>
            <a:endParaRPr lang="en-US" b="1" dirty="0"/>
          </a:p>
        </p:txBody>
      </p:sp>
      <p:graphicFrame>
        <p:nvGraphicFramePr>
          <p:cNvPr id="6" name="Content Placeholder 7">
            <a:extLst>
              <a:ext uri="{FF2B5EF4-FFF2-40B4-BE49-F238E27FC236}">
                <a16:creationId xmlns:a16="http://schemas.microsoft.com/office/drawing/2014/main" id="{518D35B3-00CC-DA44-4767-57AF3997E946}"/>
              </a:ext>
            </a:extLst>
          </p:cNvPr>
          <p:cNvGraphicFramePr>
            <a:graphicFrameLocks noGrp="1"/>
          </p:cNvGraphicFramePr>
          <p:nvPr>
            <p:ph idx="1"/>
            <p:extLst>
              <p:ext uri="{D42A27DB-BD31-4B8C-83A1-F6EECF244321}">
                <p14:modId xmlns:p14="http://schemas.microsoft.com/office/powerpoint/2010/main" val="2378413788"/>
              </p:ext>
            </p:extLst>
          </p:nvPr>
        </p:nvGraphicFramePr>
        <p:xfrm>
          <a:off x="838200" y="1535113"/>
          <a:ext cx="10515600" cy="4641850"/>
        </p:xfrm>
        <a:graphic>
          <a:graphicData uri="http://schemas.openxmlformats.org/drawingml/2006/chart">
            <c:chart xmlns:c="http://schemas.openxmlformats.org/drawingml/2006/chart" xmlns:r="http://schemas.openxmlformats.org/officeDocument/2006/relationships" r:id="rId2"/>
          </a:graphicData>
        </a:graphic>
      </p:graphicFrame>
      <p:sp>
        <p:nvSpPr>
          <p:cNvPr id="3" name="Slide Number Placeholder 2">
            <a:extLst>
              <a:ext uri="{FF2B5EF4-FFF2-40B4-BE49-F238E27FC236}">
                <a16:creationId xmlns:a16="http://schemas.microsoft.com/office/drawing/2014/main" id="{2ADAB193-7C71-1D20-54E0-F29F247F2D72}"/>
              </a:ext>
            </a:extLst>
          </p:cNvPr>
          <p:cNvSpPr>
            <a:spLocks noGrp="1"/>
          </p:cNvSpPr>
          <p:nvPr>
            <p:ph type="sldNum" sz="quarter" idx="12"/>
          </p:nvPr>
        </p:nvSpPr>
        <p:spPr/>
        <p:txBody>
          <a:bodyPr/>
          <a:lstStyle/>
          <a:p>
            <a:fld id="{784DC4BC-AE01-4C6D-870D-ADD2363A0B6C}" type="slidenum">
              <a:rPr lang="en-US" smtClean="0"/>
              <a:pPr/>
              <a:t>4</a:t>
            </a:fld>
            <a:endParaRPr lang="en-US" b="1" dirty="0"/>
          </a:p>
        </p:txBody>
      </p:sp>
    </p:spTree>
    <p:extLst>
      <p:ext uri="{BB962C8B-B14F-4D97-AF65-F5344CB8AC3E}">
        <p14:creationId xmlns:p14="http://schemas.microsoft.com/office/powerpoint/2010/main" val="536493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BBB1C-3C0A-A11C-F0D0-64631315A79F}"/>
              </a:ext>
            </a:extLst>
          </p:cNvPr>
          <p:cNvSpPr>
            <a:spLocks noGrp="1"/>
          </p:cNvSpPr>
          <p:nvPr>
            <p:ph type="title"/>
          </p:nvPr>
        </p:nvSpPr>
        <p:spPr>
          <a:xfrm>
            <a:off x="838200" y="143421"/>
            <a:ext cx="10515600" cy="1019792"/>
          </a:xfrm>
        </p:spPr>
        <p:txBody>
          <a:bodyPr>
            <a:normAutofit fontScale="90000"/>
          </a:bodyPr>
          <a:lstStyle/>
          <a:p>
            <a:r>
              <a:rPr lang="en-US" sz="3300" dirty="0"/>
              <a:t>Components of SC Population Change</a:t>
            </a:r>
            <a:br>
              <a:rPr lang="en-US" dirty="0"/>
            </a:br>
            <a:r>
              <a:rPr lang="en-US" sz="2700" dirty="0"/>
              <a:t>Migration is driving population growth as deaths have started to exceed births</a:t>
            </a:r>
          </a:p>
        </p:txBody>
      </p:sp>
      <p:sp>
        <p:nvSpPr>
          <p:cNvPr id="4" name="Date Placeholder 3">
            <a:extLst>
              <a:ext uri="{FF2B5EF4-FFF2-40B4-BE49-F238E27FC236}">
                <a16:creationId xmlns:a16="http://schemas.microsoft.com/office/drawing/2014/main" id="{A5D22537-8B20-035F-63F7-993C6F7142EC}"/>
              </a:ext>
            </a:extLst>
          </p:cNvPr>
          <p:cNvSpPr>
            <a:spLocks noGrp="1"/>
          </p:cNvSpPr>
          <p:nvPr>
            <p:ph type="dt" sz="half" idx="10"/>
          </p:nvPr>
        </p:nvSpPr>
        <p:spPr/>
        <p:txBody>
          <a:bodyPr/>
          <a:lstStyle/>
          <a:p>
            <a:r>
              <a:rPr lang="en-US"/>
              <a:t>September 22, 2026</a:t>
            </a:r>
            <a:endParaRPr lang="en-US" dirty="0"/>
          </a:p>
        </p:txBody>
      </p:sp>
      <p:graphicFrame>
        <p:nvGraphicFramePr>
          <p:cNvPr id="11" name="Content Placeholder 11">
            <a:extLst>
              <a:ext uri="{FF2B5EF4-FFF2-40B4-BE49-F238E27FC236}">
                <a16:creationId xmlns:a16="http://schemas.microsoft.com/office/drawing/2014/main" id="{1BF01301-D496-F889-30FC-73C6E38F40DA}"/>
              </a:ext>
            </a:extLst>
          </p:cNvPr>
          <p:cNvGraphicFramePr>
            <a:graphicFrameLocks/>
          </p:cNvGraphicFramePr>
          <p:nvPr>
            <p:extLst>
              <p:ext uri="{D42A27DB-BD31-4B8C-83A1-F6EECF244321}">
                <p14:modId xmlns:p14="http://schemas.microsoft.com/office/powerpoint/2010/main" val="4173794728"/>
              </p:ext>
            </p:extLst>
          </p:nvPr>
        </p:nvGraphicFramePr>
        <p:xfrm>
          <a:off x="838200" y="1163214"/>
          <a:ext cx="10515600" cy="5090442"/>
        </p:xfrm>
        <a:graphic>
          <a:graphicData uri="http://schemas.openxmlformats.org/drawingml/2006/chart">
            <c:chart xmlns:c="http://schemas.openxmlformats.org/drawingml/2006/chart" xmlns:r="http://schemas.openxmlformats.org/officeDocument/2006/relationships" r:id="rId2"/>
          </a:graphicData>
        </a:graphic>
      </p:graphicFrame>
      <p:sp>
        <p:nvSpPr>
          <p:cNvPr id="3" name="Slide Number Placeholder 2">
            <a:extLst>
              <a:ext uri="{FF2B5EF4-FFF2-40B4-BE49-F238E27FC236}">
                <a16:creationId xmlns:a16="http://schemas.microsoft.com/office/drawing/2014/main" id="{4F28584E-D243-DC46-0399-174ACCC77FDA}"/>
              </a:ext>
            </a:extLst>
          </p:cNvPr>
          <p:cNvSpPr>
            <a:spLocks noGrp="1"/>
          </p:cNvSpPr>
          <p:nvPr>
            <p:ph type="sldNum" sz="quarter" idx="12"/>
          </p:nvPr>
        </p:nvSpPr>
        <p:spPr/>
        <p:txBody>
          <a:bodyPr/>
          <a:lstStyle/>
          <a:p>
            <a:fld id="{784DC4BC-AE01-4C6D-870D-ADD2363A0B6C}" type="slidenum">
              <a:rPr lang="en-US" smtClean="0"/>
              <a:pPr/>
              <a:t>5</a:t>
            </a:fld>
            <a:endParaRPr lang="en-US" b="1" dirty="0"/>
          </a:p>
        </p:txBody>
      </p:sp>
    </p:spTree>
    <p:extLst>
      <p:ext uri="{BB962C8B-B14F-4D97-AF65-F5344CB8AC3E}">
        <p14:creationId xmlns:p14="http://schemas.microsoft.com/office/powerpoint/2010/main" val="3017820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4EEADF7-33FE-08CD-7F36-6B7F65C63961}"/>
              </a:ext>
            </a:extLst>
          </p:cNvPr>
          <p:cNvSpPr>
            <a:spLocks noGrp="1"/>
          </p:cNvSpPr>
          <p:nvPr>
            <p:ph type="title"/>
          </p:nvPr>
        </p:nvSpPr>
        <p:spPr>
          <a:xfrm>
            <a:off x="838200" y="152401"/>
            <a:ext cx="10515600" cy="1293812"/>
          </a:xfrm>
        </p:spPr>
        <p:txBody>
          <a:bodyPr anchor="t">
            <a:normAutofit fontScale="90000"/>
          </a:bodyPr>
          <a:lstStyle/>
          <a:p>
            <a:r>
              <a:rPr lang="en-US" dirty="0"/>
              <a:t>Projected Total Population Change by SC County, 2020 - 2040</a:t>
            </a:r>
            <a:br>
              <a:rPr lang="en-US" dirty="0"/>
            </a:br>
            <a:r>
              <a:rPr lang="en-US" sz="2400" dirty="0"/>
              <a:t>Significant differences in population growth by county are expected, resulting in different fiscal conditions; 22 counties are expected to increase notably, while 16 are expected to decline</a:t>
            </a:r>
          </a:p>
        </p:txBody>
      </p:sp>
      <p:pic>
        <p:nvPicPr>
          <p:cNvPr id="2" name="Content Placeholder 17">
            <a:extLst>
              <a:ext uri="{FF2B5EF4-FFF2-40B4-BE49-F238E27FC236}">
                <a16:creationId xmlns:a16="http://schemas.microsoft.com/office/drawing/2014/main" id="{B4EC5879-51C6-66BD-CE21-0F6C2AF0379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743078" y="1446213"/>
            <a:ext cx="7772643" cy="4641850"/>
          </a:xfrm>
        </p:spPr>
      </p:pic>
      <p:sp>
        <p:nvSpPr>
          <p:cNvPr id="3" name="Date Placeholder 2">
            <a:extLst>
              <a:ext uri="{FF2B5EF4-FFF2-40B4-BE49-F238E27FC236}">
                <a16:creationId xmlns:a16="http://schemas.microsoft.com/office/drawing/2014/main" id="{EC67610F-1BA0-9395-6792-D2089271700B}"/>
              </a:ext>
            </a:extLst>
          </p:cNvPr>
          <p:cNvSpPr>
            <a:spLocks noGrp="1"/>
          </p:cNvSpPr>
          <p:nvPr>
            <p:ph type="dt" sz="half" idx="10"/>
          </p:nvPr>
        </p:nvSpPr>
        <p:spPr>
          <a:xfrm>
            <a:off x="4724400" y="6417326"/>
            <a:ext cx="2743200" cy="365125"/>
          </a:xfrm>
        </p:spPr>
        <p:txBody>
          <a:bodyPr/>
          <a:lstStyle/>
          <a:p>
            <a:r>
              <a:rPr lang="en-US" dirty="0"/>
              <a:t>September 22, 2026</a:t>
            </a:r>
          </a:p>
        </p:txBody>
      </p:sp>
      <p:sp>
        <p:nvSpPr>
          <p:cNvPr id="5" name="Slide Number Placeholder 4">
            <a:extLst>
              <a:ext uri="{FF2B5EF4-FFF2-40B4-BE49-F238E27FC236}">
                <a16:creationId xmlns:a16="http://schemas.microsoft.com/office/drawing/2014/main" id="{08445F7B-5BD7-D858-C535-66E8F0A02CE3}"/>
              </a:ext>
            </a:extLst>
          </p:cNvPr>
          <p:cNvSpPr>
            <a:spLocks noGrp="1"/>
          </p:cNvSpPr>
          <p:nvPr>
            <p:ph type="sldNum" sz="quarter" idx="12"/>
          </p:nvPr>
        </p:nvSpPr>
        <p:spPr>
          <a:xfrm>
            <a:off x="8610600" y="6410510"/>
            <a:ext cx="2743200" cy="365125"/>
          </a:xfrm>
        </p:spPr>
        <p:txBody>
          <a:bodyPr/>
          <a:lstStyle/>
          <a:p>
            <a:fld id="{784DC4BC-AE01-4C6D-870D-ADD2363A0B6C}" type="slidenum">
              <a:rPr lang="en-US" smtClean="0"/>
              <a:pPr/>
              <a:t>6</a:t>
            </a:fld>
            <a:endParaRPr lang="en-US" dirty="0"/>
          </a:p>
        </p:txBody>
      </p:sp>
      <p:sp>
        <p:nvSpPr>
          <p:cNvPr id="6" name="TextBox 5">
            <a:extLst>
              <a:ext uri="{FF2B5EF4-FFF2-40B4-BE49-F238E27FC236}">
                <a16:creationId xmlns:a16="http://schemas.microsoft.com/office/drawing/2014/main" id="{A59B7A90-28C1-CAE5-C357-FBB131ACADF7}"/>
              </a:ext>
            </a:extLst>
          </p:cNvPr>
          <p:cNvSpPr txBox="1"/>
          <p:nvPr/>
        </p:nvSpPr>
        <p:spPr>
          <a:xfrm>
            <a:off x="739140" y="5672314"/>
            <a:ext cx="4373388" cy="369332"/>
          </a:xfrm>
          <a:prstGeom prst="rect">
            <a:avLst/>
          </a:prstGeom>
          <a:noFill/>
        </p:spPr>
        <p:txBody>
          <a:bodyPr wrap="square" rtlCol="0">
            <a:spAutoFit/>
          </a:bodyPr>
          <a:lstStyle/>
          <a:p>
            <a:r>
              <a:rPr lang="en-US" sz="900" dirty="0">
                <a:solidFill>
                  <a:schemeClr val="tx2"/>
                </a:solidFill>
              </a:rPr>
              <a:t>Data Sources: US Census Bureau Population Estimates Program, Vintage 2025 Postcensal Estimates, December 2025</a:t>
            </a:r>
          </a:p>
        </p:txBody>
      </p:sp>
      <p:pic>
        <p:nvPicPr>
          <p:cNvPr id="10" name="Picture 13">
            <a:extLst>
              <a:ext uri="{FF2B5EF4-FFF2-40B4-BE49-F238E27FC236}">
                <a16:creationId xmlns:a16="http://schemas.microsoft.com/office/drawing/2014/main" id="{90441EFF-34AA-B9CA-2A5E-FB7C639E3F9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39140" y="4665458"/>
            <a:ext cx="1366716" cy="746329"/>
          </a:xfrm>
          <a:prstGeom prst="rect">
            <a:avLst/>
          </a:prstGeom>
        </p:spPr>
      </p:pic>
    </p:spTree>
    <p:extLst>
      <p:ext uri="{BB962C8B-B14F-4D97-AF65-F5344CB8AC3E}">
        <p14:creationId xmlns:p14="http://schemas.microsoft.com/office/powerpoint/2010/main" val="294185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9382B-E742-D8C7-77ED-4EE3AD67DF4B}"/>
              </a:ext>
            </a:extLst>
          </p:cNvPr>
          <p:cNvSpPr>
            <a:spLocks noGrp="1"/>
          </p:cNvSpPr>
          <p:nvPr>
            <p:ph type="title"/>
          </p:nvPr>
        </p:nvSpPr>
        <p:spPr>
          <a:xfrm>
            <a:off x="838200" y="231228"/>
            <a:ext cx="10515600" cy="1215177"/>
          </a:xfrm>
        </p:spPr>
        <p:txBody>
          <a:bodyPr/>
          <a:lstStyle/>
          <a:p>
            <a:r>
              <a:rPr lang="en-US" dirty="0"/>
              <a:t>Six Most Populated Areas with a 25-Mile Radius</a:t>
            </a:r>
            <a:br>
              <a:rPr lang="en-US" dirty="0"/>
            </a:br>
            <a:r>
              <a:rPr lang="en-US" sz="2400" dirty="0"/>
              <a:t>These six circles represent about 37% of the state’s area (11,884 sq miles) and about 67% of the total SC population</a:t>
            </a:r>
          </a:p>
        </p:txBody>
      </p:sp>
      <p:pic>
        <p:nvPicPr>
          <p:cNvPr id="7" name="Content Placeholder 6">
            <a:extLst>
              <a:ext uri="{FF2B5EF4-FFF2-40B4-BE49-F238E27FC236}">
                <a16:creationId xmlns:a16="http://schemas.microsoft.com/office/drawing/2014/main" id="{4E9EFE85-6BD8-5799-9BEC-0934FF361D1F}"/>
              </a:ext>
            </a:extLst>
          </p:cNvPr>
          <p:cNvPicPr>
            <a:picLocks noGrp="1" noChangeAspect="1"/>
          </p:cNvPicPr>
          <p:nvPr>
            <p:ph idx="1"/>
          </p:nvPr>
        </p:nvPicPr>
        <p:blipFill>
          <a:blip r:embed="rId2"/>
          <a:stretch>
            <a:fillRect/>
          </a:stretch>
        </p:blipFill>
        <p:spPr>
          <a:xfrm>
            <a:off x="3159489" y="1535113"/>
            <a:ext cx="5873021" cy="4641850"/>
          </a:xfrm>
        </p:spPr>
      </p:pic>
      <p:sp>
        <p:nvSpPr>
          <p:cNvPr id="4" name="Date Placeholder 3">
            <a:extLst>
              <a:ext uri="{FF2B5EF4-FFF2-40B4-BE49-F238E27FC236}">
                <a16:creationId xmlns:a16="http://schemas.microsoft.com/office/drawing/2014/main" id="{0FCDF909-4C64-5401-7DC9-31919624D076}"/>
              </a:ext>
            </a:extLst>
          </p:cNvPr>
          <p:cNvSpPr>
            <a:spLocks noGrp="1"/>
          </p:cNvSpPr>
          <p:nvPr>
            <p:ph type="dt" sz="half" idx="10"/>
          </p:nvPr>
        </p:nvSpPr>
        <p:spPr>
          <a:xfrm>
            <a:off x="4724400" y="6417326"/>
            <a:ext cx="2743200" cy="365125"/>
          </a:xfrm>
        </p:spPr>
        <p:txBody>
          <a:bodyPr/>
          <a:lstStyle/>
          <a:p>
            <a:r>
              <a:rPr lang="en-US" dirty="0"/>
              <a:t>September 22, 2026</a:t>
            </a:r>
          </a:p>
        </p:txBody>
      </p:sp>
      <p:sp>
        <p:nvSpPr>
          <p:cNvPr id="5" name="Slide Number Placeholder 4">
            <a:extLst>
              <a:ext uri="{FF2B5EF4-FFF2-40B4-BE49-F238E27FC236}">
                <a16:creationId xmlns:a16="http://schemas.microsoft.com/office/drawing/2014/main" id="{2B562486-EB35-D55E-FCC9-122EA08A585C}"/>
              </a:ext>
            </a:extLst>
          </p:cNvPr>
          <p:cNvSpPr>
            <a:spLocks noGrp="1"/>
          </p:cNvSpPr>
          <p:nvPr>
            <p:ph type="sldNum" sz="quarter" idx="12"/>
          </p:nvPr>
        </p:nvSpPr>
        <p:spPr>
          <a:xfrm>
            <a:off x="8610600" y="6410510"/>
            <a:ext cx="2743200" cy="365125"/>
          </a:xfrm>
        </p:spPr>
        <p:txBody>
          <a:bodyPr/>
          <a:lstStyle/>
          <a:p>
            <a:fld id="{784DC4BC-AE01-4C6D-870D-ADD2363A0B6C}" type="slidenum">
              <a:rPr lang="en-US" smtClean="0"/>
              <a:pPr/>
              <a:t>7</a:t>
            </a:fld>
            <a:endParaRPr lang="en-US" dirty="0"/>
          </a:p>
        </p:txBody>
      </p:sp>
      <p:sp>
        <p:nvSpPr>
          <p:cNvPr id="10" name="TextBox 9">
            <a:extLst>
              <a:ext uri="{FF2B5EF4-FFF2-40B4-BE49-F238E27FC236}">
                <a16:creationId xmlns:a16="http://schemas.microsoft.com/office/drawing/2014/main" id="{E3012787-9331-CF2E-F435-2C697D0B2555}"/>
              </a:ext>
            </a:extLst>
          </p:cNvPr>
          <p:cNvSpPr txBox="1"/>
          <p:nvPr/>
        </p:nvSpPr>
        <p:spPr>
          <a:xfrm>
            <a:off x="7881256" y="5268685"/>
            <a:ext cx="235133" cy="142909"/>
          </a:xfrm>
          <a:prstGeom prst="rect">
            <a:avLst/>
          </a:prstGeom>
          <a:solidFill>
            <a:schemeClr val="accent3">
              <a:lumMod val="75000"/>
            </a:schemeClr>
          </a:solidFill>
        </p:spPr>
        <p:txBody>
          <a:bodyPr wrap="square" rtlCol="0">
            <a:spAutoFit/>
          </a:bodyPr>
          <a:lstStyle/>
          <a:p>
            <a:endParaRPr lang="en-US" dirty="0">
              <a:solidFill>
                <a:srgbClr val="415FA9"/>
              </a:solidFill>
            </a:endParaRPr>
          </a:p>
        </p:txBody>
      </p:sp>
      <p:sp>
        <p:nvSpPr>
          <p:cNvPr id="11" name="TextBox 10">
            <a:extLst>
              <a:ext uri="{FF2B5EF4-FFF2-40B4-BE49-F238E27FC236}">
                <a16:creationId xmlns:a16="http://schemas.microsoft.com/office/drawing/2014/main" id="{292D2C69-D8FE-B5A1-76B7-297855BB352A}"/>
              </a:ext>
            </a:extLst>
          </p:cNvPr>
          <p:cNvSpPr txBox="1"/>
          <p:nvPr/>
        </p:nvSpPr>
        <p:spPr>
          <a:xfrm>
            <a:off x="8131629" y="5088428"/>
            <a:ext cx="2040724" cy="646331"/>
          </a:xfrm>
          <a:prstGeom prst="rect">
            <a:avLst/>
          </a:prstGeom>
          <a:noFill/>
        </p:spPr>
        <p:txBody>
          <a:bodyPr wrap="square" rtlCol="0">
            <a:spAutoFit/>
          </a:bodyPr>
          <a:lstStyle/>
          <a:p>
            <a:r>
              <a:rPr lang="en-US" sz="1200" dirty="0">
                <a:solidFill>
                  <a:schemeClr val="tx1">
                    <a:lumMod val="65000"/>
                    <a:lumOff val="35000"/>
                  </a:schemeClr>
                </a:solidFill>
              </a:rPr>
              <a:t>Areas with highest population density in a 25-mile radius</a:t>
            </a:r>
          </a:p>
        </p:txBody>
      </p:sp>
      <p:pic>
        <p:nvPicPr>
          <p:cNvPr id="6" name="Picture 13">
            <a:extLst>
              <a:ext uri="{FF2B5EF4-FFF2-40B4-BE49-F238E27FC236}">
                <a16:creationId xmlns:a16="http://schemas.microsoft.com/office/drawing/2014/main" id="{1661E521-397C-E6EB-C140-4D3AC61839A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56865" y="4876636"/>
            <a:ext cx="1366716" cy="746329"/>
          </a:xfrm>
          <a:prstGeom prst="rect">
            <a:avLst/>
          </a:prstGeom>
        </p:spPr>
      </p:pic>
      <p:sp>
        <p:nvSpPr>
          <p:cNvPr id="9" name="TextBox 8">
            <a:extLst>
              <a:ext uri="{FF2B5EF4-FFF2-40B4-BE49-F238E27FC236}">
                <a16:creationId xmlns:a16="http://schemas.microsoft.com/office/drawing/2014/main" id="{43F0BDDD-C64C-A8F2-F44A-DBA1D0F01052}"/>
              </a:ext>
            </a:extLst>
          </p:cNvPr>
          <p:cNvSpPr txBox="1"/>
          <p:nvPr/>
        </p:nvSpPr>
        <p:spPr>
          <a:xfrm>
            <a:off x="757828" y="5924046"/>
            <a:ext cx="4373388" cy="246221"/>
          </a:xfrm>
          <a:prstGeom prst="rect">
            <a:avLst/>
          </a:prstGeom>
          <a:noFill/>
        </p:spPr>
        <p:txBody>
          <a:bodyPr wrap="square" rtlCol="0">
            <a:spAutoFit/>
          </a:bodyPr>
          <a:lstStyle/>
          <a:p>
            <a:r>
              <a:rPr lang="en-US" sz="1000" dirty="0">
                <a:solidFill>
                  <a:schemeClr val="tx2"/>
                </a:solidFill>
              </a:rPr>
              <a:t>Data Source: US Census Bureau, 2020 Census</a:t>
            </a:r>
          </a:p>
        </p:txBody>
      </p:sp>
    </p:spTree>
    <p:extLst>
      <p:ext uri="{BB962C8B-B14F-4D97-AF65-F5344CB8AC3E}">
        <p14:creationId xmlns:p14="http://schemas.microsoft.com/office/powerpoint/2010/main" val="2994132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8CC34-C86C-CA9B-B4F5-527C9A984803}"/>
              </a:ext>
            </a:extLst>
          </p:cNvPr>
          <p:cNvSpPr>
            <a:spLocks noGrp="1"/>
          </p:cNvSpPr>
          <p:nvPr>
            <p:ph type="title"/>
          </p:nvPr>
        </p:nvSpPr>
        <p:spPr>
          <a:xfrm>
            <a:off x="838200" y="82365"/>
            <a:ext cx="10515600" cy="1380675"/>
          </a:xfrm>
        </p:spPr>
        <p:txBody>
          <a:bodyPr/>
          <a:lstStyle/>
          <a:p>
            <a:r>
              <a:rPr lang="en-US" dirty="0"/>
              <a:t>SC Population by Age Group</a:t>
            </a:r>
            <a:br>
              <a:rPr lang="en-US" dirty="0"/>
            </a:br>
            <a:r>
              <a:rPr lang="en-US" sz="2200" dirty="0"/>
              <a:t>By 2030, there are projected to be more people over 64 than under 18; the percentage of people of workforce age is projected to decrease (relatively fewer workers to support a larger population)</a:t>
            </a:r>
          </a:p>
        </p:txBody>
      </p:sp>
      <p:sp>
        <p:nvSpPr>
          <p:cNvPr id="4" name="Date Placeholder 3">
            <a:extLst>
              <a:ext uri="{FF2B5EF4-FFF2-40B4-BE49-F238E27FC236}">
                <a16:creationId xmlns:a16="http://schemas.microsoft.com/office/drawing/2014/main" id="{12B5F0DD-5D15-C0CE-F2C5-B3CA301C3E3E}"/>
              </a:ext>
            </a:extLst>
          </p:cNvPr>
          <p:cNvSpPr>
            <a:spLocks noGrp="1"/>
          </p:cNvSpPr>
          <p:nvPr>
            <p:ph type="dt" sz="half" idx="10"/>
          </p:nvPr>
        </p:nvSpPr>
        <p:spPr/>
        <p:txBody>
          <a:bodyPr/>
          <a:lstStyle/>
          <a:p>
            <a:r>
              <a:rPr lang="en-US" b="1"/>
              <a:t>September 22, 2026</a:t>
            </a:r>
            <a:endParaRPr lang="en-US" b="1" dirty="0"/>
          </a:p>
        </p:txBody>
      </p:sp>
      <p:sp>
        <p:nvSpPr>
          <p:cNvPr id="5" name="Slide Number Placeholder 4">
            <a:extLst>
              <a:ext uri="{FF2B5EF4-FFF2-40B4-BE49-F238E27FC236}">
                <a16:creationId xmlns:a16="http://schemas.microsoft.com/office/drawing/2014/main" id="{235BB4FC-BCAA-989A-4CB3-FED2DCBC8E6E}"/>
              </a:ext>
            </a:extLst>
          </p:cNvPr>
          <p:cNvSpPr>
            <a:spLocks noGrp="1"/>
          </p:cNvSpPr>
          <p:nvPr>
            <p:ph type="sldNum" sz="quarter" idx="12"/>
          </p:nvPr>
        </p:nvSpPr>
        <p:spPr/>
        <p:txBody>
          <a:bodyPr/>
          <a:lstStyle/>
          <a:p>
            <a:fld id="{784DC4BC-AE01-4C6D-870D-ADD2363A0B6C}" type="slidenum">
              <a:rPr lang="en-US" smtClean="0"/>
              <a:pPr/>
              <a:t>8</a:t>
            </a:fld>
            <a:endParaRPr lang="en-US" b="1" dirty="0"/>
          </a:p>
        </p:txBody>
      </p:sp>
      <p:graphicFrame>
        <p:nvGraphicFramePr>
          <p:cNvPr id="6" name="Content Placeholder 5">
            <a:extLst>
              <a:ext uri="{FF2B5EF4-FFF2-40B4-BE49-F238E27FC236}">
                <a16:creationId xmlns:a16="http://schemas.microsoft.com/office/drawing/2014/main" id="{F6CC7A38-11C9-E11E-4229-BD38AE2D9B95}"/>
              </a:ext>
            </a:extLst>
          </p:cNvPr>
          <p:cNvGraphicFramePr>
            <a:graphicFrameLocks noGrp="1"/>
          </p:cNvGraphicFramePr>
          <p:nvPr>
            <p:ph idx="1"/>
          </p:nvPr>
        </p:nvGraphicFramePr>
        <p:xfrm>
          <a:off x="838200" y="1463040"/>
          <a:ext cx="10515600" cy="471392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76443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4BD20-7365-519F-99E4-DF3F601404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06A1B2-DC5C-503F-D768-1298DEB49CBC}"/>
              </a:ext>
            </a:extLst>
          </p:cNvPr>
          <p:cNvSpPr>
            <a:spLocks noGrp="1"/>
          </p:cNvSpPr>
          <p:nvPr>
            <p:ph type="title"/>
          </p:nvPr>
        </p:nvSpPr>
        <p:spPr>
          <a:xfrm>
            <a:off x="663819" y="298299"/>
            <a:ext cx="10864361" cy="902322"/>
          </a:xfrm>
        </p:spPr>
        <p:txBody>
          <a:bodyPr>
            <a:normAutofit/>
          </a:bodyPr>
          <a:lstStyle/>
          <a:p>
            <a:r>
              <a:rPr lang="en-US" dirty="0"/>
              <a:t>General Fund Revenue – Long-term Growth</a:t>
            </a:r>
            <a:br>
              <a:rPr lang="en-US" sz="3100" dirty="0"/>
            </a:br>
            <a:r>
              <a:rPr lang="en-US" sz="2400" dirty="0"/>
              <a:t>Prior to the pandemic, annual revenues tracked closely to long-run trends</a:t>
            </a:r>
          </a:p>
        </p:txBody>
      </p:sp>
      <p:sp>
        <p:nvSpPr>
          <p:cNvPr id="4" name="Date Placeholder 3">
            <a:extLst>
              <a:ext uri="{FF2B5EF4-FFF2-40B4-BE49-F238E27FC236}">
                <a16:creationId xmlns:a16="http://schemas.microsoft.com/office/drawing/2014/main" id="{38B16DBF-D667-FAFB-468E-2EA04331C3E8}"/>
              </a:ext>
            </a:extLst>
          </p:cNvPr>
          <p:cNvSpPr>
            <a:spLocks noGrp="1"/>
          </p:cNvSpPr>
          <p:nvPr>
            <p:ph type="dt" sz="half" idx="10"/>
          </p:nvPr>
        </p:nvSpPr>
        <p:spPr/>
        <p:txBody>
          <a:bodyPr/>
          <a:lstStyle/>
          <a:p>
            <a:r>
              <a:rPr lang="en-US"/>
              <a:t>September 22, 2026</a:t>
            </a:r>
            <a:endParaRPr lang="en-US" dirty="0"/>
          </a:p>
        </p:txBody>
      </p:sp>
      <p:graphicFrame>
        <p:nvGraphicFramePr>
          <p:cNvPr id="10" name="Content Placeholder 9">
            <a:extLst>
              <a:ext uri="{FF2B5EF4-FFF2-40B4-BE49-F238E27FC236}">
                <a16:creationId xmlns:a16="http://schemas.microsoft.com/office/drawing/2014/main" id="{DC2B5D9F-1DA9-2A54-A1C5-DE15B9A2235C}"/>
              </a:ext>
            </a:extLst>
          </p:cNvPr>
          <p:cNvGraphicFramePr>
            <a:graphicFrameLocks noGrp="1"/>
          </p:cNvGraphicFramePr>
          <p:nvPr>
            <p:ph idx="1"/>
            <p:extLst>
              <p:ext uri="{D42A27DB-BD31-4B8C-83A1-F6EECF244321}">
                <p14:modId xmlns:p14="http://schemas.microsoft.com/office/powerpoint/2010/main" val="2350822205"/>
              </p:ext>
            </p:extLst>
          </p:nvPr>
        </p:nvGraphicFramePr>
        <p:xfrm>
          <a:off x="571011" y="1380892"/>
          <a:ext cx="10957169" cy="4856162"/>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a:extLst>
              <a:ext uri="{FF2B5EF4-FFF2-40B4-BE49-F238E27FC236}">
                <a16:creationId xmlns:a16="http://schemas.microsoft.com/office/drawing/2014/main" id="{B2F87CF2-ABDA-7F4E-C21C-0C5CD001B6B3}"/>
              </a:ext>
            </a:extLst>
          </p:cNvPr>
          <p:cNvSpPr>
            <a:spLocks noGrp="1"/>
          </p:cNvSpPr>
          <p:nvPr>
            <p:ph type="sldNum" sz="quarter" idx="12"/>
          </p:nvPr>
        </p:nvSpPr>
        <p:spPr/>
        <p:txBody>
          <a:bodyPr/>
          <a:lstStyle/>
          <a:p>
            <a:fld id="{784DC4BC-AE01-4C6D-870D-ADD2363A0B6C}" type="slidenum">
              <a:rPr lang="en-US" smtClean="0"/>
              <a:pPr/>
              <a:t>9</a:t>
            </a:fld>
            <a:endParaRPr lang="en-US" b="1" dirty="0"/>
          </a:p>
        </p:txBody>
      </p:sp>
    </p:spTree>
    <p:extLst>
      <p:ext uri="{BB962C8B-B14F-4D97-AF65-F5344CB8AC3E}">
        <p14:creationId xmlns:p14="http://schemas.microsoft.com/office/powerpoint/2010/main" val="3622170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03B91-1091-A1BD-4C44-02B8042646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6E0F7B-BB32-05F8-DE6F-28065E1F43F0}"/>
              </a:ext>
            </a:extLst>
          </p:cNvPr>
          <p:cNvSpPr>
            <a:spLocks noGrp="1"/>
          </p:cNvSpPr>
          <p:nvPr>
            <p:ph type="title"/>
          </p:nvPr>
        </p:nvSpPr>
        <p:spPr>
          <a:xfrm>
            <a:off x="699477" y="230909"/>
            <a:ext cx="10793046" cy="1403927"/>
          </a:xfrm>
        </p:spPr>
        <p:txBody>
          <a:bodyPr>
            <a:normAutofit/>
          </a:bodyPr>
          <a:lstStyle/>
          <a:p>
            <a:r>
              <a:rPr lang="en-US" dirty="0"/>
              <a:t>General Fund Revenue – Long-term Growth</a:t>
            </a:r>
            <a:br>
              <a:rPr lang="en-US" sz="3100" dirty="0"/>
            </a:br>
            <a:r>
              <a:rPr lang="en-US" sz="2400" dirty="0"/>
              <a:t>In response to the stimulus funding during the pandemic, revenues grew significantly, well above long-term trends</a:t>
            </a:r>
          </a:p>
        </p:txBody>
      </p:sp>
      <p:sp>
        <p:nvSpPr>
          <p:cNvPr id="4" name="Date Placeholder 3">
            <a:extLst>
              <a:ext uri="{FF2B5EF4-FFF2-40B4-BE49-F238E27FC236}">
                <a16:creationId xmlns:a16="http://schemas.microsoft.com/office/drawing/2014/main" id="{E41759B6-35E5-D73E-916C-4B78EE50C121}"/>
              </a:ext>
            </a:extLst>
          </p:cNvPr>
          <p:cNvSpPr>
            <a:spLocks noGrp="1"/>
          </p:cNvSpPr>
          <p:nvPr>
            <p:ph type="dt" sz="half" idx="10"/>
          </p:nvPr>
        </p:nvSpPr>
        <p:spPr/>
        <p:txBody>
          <a:bodyPr/>
          <a:lstStyle/>
          <a:p>
            <a:r>
              <a:rPr lang="en-US"/>
              <a:t>September 22, 2026</a:t>
            </a:r>
            <a:endParaRPr lang="en-US" dirty="0"/>
          </a:p>
        </p:txBody>
      </p:sp>
      <p:graphicFrame>
        <p:nvGraphicFramePr>
          <p:cNvPr id="10" name="Content Placeholder 9">
            <a:extLst>
              <a:ext uri="{FF2B5EF4-FFF2-40B4-BE49-F238E27FC236}">
                <a16:creationId xmlns:a16="http://schemas.microsoft.com/office/drawing/2014/main" id="{F4588DAA-75C3-6778-643B-FB7844E23972}"/>
              </a:ext>
            </a:extLst>
          </p:cNvPr>
          <p:cNvGraphicFramePr>
            <a:graphicFrameLocks noGrp="1"/>
          </p:cNvGraphicFramePr>
          <p:nvPr>
            <p:ph idx="1"/>
            <p:extLst>
              <p:ext uri="{D42A27DB-BD31-4B8C-83A1-F6EECF244321}">
                <p14:modId xmlns:p14="http://schemas.microsoft.com/office/powerpoint/2010/main" val="2813436493"/>
              </p:ext>
            </p:extLst>
          </p:nvPr>
        </p:nvGraphicFramePr>
        <p:xfrm>
          <a:off x="838200" y="1544638"/>
          <a:ext cx="10515600" cy="4632325"/>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
            <a:extLst>
              <a:ext uri="{FF2B5EF4-FFF2-40B4-BE49-F238E27FC236}">
                <a16:creationId xmlns:a16="http://schemas.microsoft.com/office/drawing/2014/main" id="{F535FB40-DD18-FB5D-8203-3BE201A8CF01}"/>
              </a:ext>
            </a:extLst>
          </p:cNvPr>
          <p:cNvSpPr txBox="1"/>
          <p:nvPr/>
        </p:nvSpPr>
        <p:spPr>
          <a:xfrm>
            <a:off x="8688357" y="2332623"/>
            <a:ext cx="1129480" cy="1048851"/>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50" kern="1200" dirty="0"/>
              <a:t>SC Income Tax Cuts</a:t>
            </a:r>
          </a:p>
          <a:p>
            <a:endParaRPr lang="en-US" sz="1100" kern="1200" dirty="0"/>
          </a:p>
        </p:txBody>
      </p:sp>
      <p:cxnSp>
        <p:nvCxnSpPr>
          <p:cNvPr id="12" name="Straight Arrow Connector 11">
            <a:extLst>
              <a:ext uri="{FF2B5EF4-FFF2-40B4-BE49-F238E27FC236}">
                <a16:creationId xmlns:a16="http://schemas.microsoft.com/office/drawing/2014/main" id="{4719D279-3B49-F54B-FAFB-22F573CCBEE4}"/>
              </a:ext>
            </a:extLst>
          </p:cNvPr>
          <p:cNvCxnSpPr>
            <a:cxnSpLocks/>
          </p:cNvCxnSpPr>
          <p:nvPr/>
        </p:nvCxnSpPr>
        <p:spPr>
          <a:xfrm>
            <a:off x="8904839" y="2714060"/>
            <a:ext cx="69651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 name="Slide Number Placeholder 4">
            <a:extLst>
              <a:ext uri="{FF2B5EF4-FFF2-40B4-BE49-F238E27FC236}">
                <a16:creationId xmlns:a16="http://schemas.microsoft.com/office/drawing/2014/main" id="{77958A76-3BD0-6C06-3547-DD5C782E14AC}"/>
              </a:ext>
            </a:extLst>
          </p:cNvPr>
          <p:cNvSpPr>
            <a:spLocks noGrp="1"/>
          </p:cNvSpPr>
          <p:nvPr>
            <p:ph type="sldNum" sz="quarter" idx="12"/>
          </p:nvPr>
        </p:nvSpPr>
        <p:spPr/>
        <p:txBody>
          <a:bodyPr/>
          <a:lstStyle/>
          <a:p>
            <a:fld id="{784DC4BC-AE01-4C6D-870D-ADD2363A0B6C}" type="slidenum">
              <a:rPr lang="en-US" smtClean="0"/>
              <a:pPr/>
              <a:t>10</a:t>
            </a:fld>
            <a:endParaRPr lang="en-US" b="1" dirty="0"/>
          </a:p>
        </p:txBody>
      </p:sp>
    </p:spTree>
    <p:extLst>
      <p:ext uri="{BB962C8B-B14F-4D97-AF65-F5344CB8AC3E}">
        <p14:creationId xmlns:p14="http://schemas.microsoft.com/office/powerpoint/2010/main" val="1210940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32E5A-5C2B-CA1A-F60A-852F1B7DF7EF}"/>
            </a:ext>
          </a:extLst>
        </p:cNvPr>
        <p:cNvGrpSpPr/>
        <p:nvPr/>
      </p:nvGrpSpPr>
      <p:grpSpPr>
        <a:xfrm>
          <a:off x="0" y="0"/>
          <a:ext cx="0" cy="0"/>
          <a:chOff x="0" y="0"/>
          <a:chExt cx="0" cy="0"/>
        </a:xfrm>
      </p:grpSpPr>
      <p:graphicFrame>
        <p:nvGraphicFramePr>
          <p:cNvPr id="11" name="Content Placeholder 10">
            <a:extLst>
              <a:ext uri="{FF2B5EF4-FFF2-40B4-BE49-F238E27FC236}">
                <a16:creationId xmlns:a16="http://schemas.microsoft.com/office/drawing/2014/main" id="{027261F6-C248-9BD6-1EC5-97132A46DB5B}"/>
              </a:ext>
            </a:extLst>
          </p:cNvPr>
          <p:cNvGraphicFramePr>
            <a:graphicFrameLocks noGrp="1"/>
          </p:cNvGraphicFramePr>
          <p:nvPr>
            <p:ph idx="1"/>
            <p:extLst>
              <p:ext uri="{D42A27DB-BD31-4B8C-83A1-F6EECF244321}">
                <p14:modId xmlns:p14="http://schemas.microsoft.com/office/powerpoint/2010/main" val="1821667067"/>
              </p:ext>
            </p:extLst>
          </p:nvPr>
        </p:nvGraphicFramePr>
        <p:xfrm>
          <a:off x="522890" y="1460938"/>
          <a:ext cx="10515600" cy="4754293"/>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a:extLst>
              <a:ext uri="{FF2B5EF4-FFF2-40B4-BE49-F238E27FC236}">
                <a16:creationId xmlns:a16="http://schemas.microsoft.com/office/drawing/2014/main" id="{29CC02AD-CF8D-5436-37C7-E2BBBB134DD5}"/>
              </a:ext>
            </a:extLst>
          </p:cNvPr>
          <p:cNvSpPr>
            <a:spLocks noGrp="1"/>
          </p:cNvSpPr>
          <p:nvPr>
            <p:ph type="title"/>
          </p:nvPr>
        </p:nvSpPr>
        <p:spPr>
          <a:xfrm>
            <a:off x="838200" y="365126"/>
            <a:ext cx="10515600" cy="1019792"/>
          </a:xfrm>
        </p:spPr>
        <p:txBody>
          <a:bodyPr>
            <a:noAutofit/>
          </a:bodyPr>
          <a:lstStyle/>
          <a:p>
            <a:r>
              <a:rPr lang="en-US" dirty="0"/>
              <a:t>General Fund Revenue – Long-term Growth</a:t>
            </a:r>
            <a:br>
              <a:rPr lang="en-US" dirty="0"/>
            </a:br>
            <a:r>
              <a:rPr lang="en-US" sz="2400" dirty="0"/>
              <a:t>Post pandemic, revenues have settled at a higher level, and growth rates are steadier</a:t>
            </a:r>
          </a:p>
        </p:txBody>
      </p:sp>
      <p:sp>
        <p:nvSpPr>
          <p:cNvPr id="4" name="Date Placeholder 3">
            <a:extLst>
              <a:ext uri="{FF2B5EF4-FFF2-40B4-BE49-F238E27FC236}">
                <a16:creationId xmlns:a16="http://schemas.microsoft.com/office/drawing/2014/main" id="{8DF20409-F4EF-226F-CC84-F3A42426E81E}"/>
              </a:ext>
            </a:extLst>
          </p:cNvPr>
          <p:cNvSpPr>
            <a:spLocks noGrp="1"/>
          </p:cNvSpPr>
          <p:nvPr>
            <p:ph type="dt" sz="half" idx="10"/>
          </p:nvPr>
        </p:nvSpPr>
        <p:spPr>
          <a:xfrm>
            <a:off x="4724400" y="6417326"/>
            <a:ext cx="2743200" cy="365125"/>
          </a:xfrm>
        </p:spPr>
        <p:txBody>
          <a:bodyPr/>
          <a:lstStyle/>
          <a:p>
            <a:r>
              <a:rPr lang="en-US"/>
              <a:t>September 22, 2026</a:t>
            </a:r>
            <a:endParaRPr lang="en-US" dirty="0"/>
          </a:p>
        </p:txBody>
      </p:sp>
      <p:sp>
        <p:nvSpPr>
          <p:cNvPr id="5" name="Slide Number Placeholder 4">
            <a:extLst>
              <a:ext uri="{FF2B5EF4-FFF2-40B4-BE49-F238E27FC236}">
                <a16:creationId xmlns:a16="http://schemas.microsoft.com/office/drawing/2014/main" id="{F1E8372C-3A3E-F7A3-FC09-A22A7A7F5F0A}"/>
              </a:ext>
            </a:extLst>
          </p:cNvPr>
          <p:cNvSpPr>
            <a:spLocks noGrp="1"/>
          </p:cNvSpPr>
          <p:nvPr>
            <p:ph type="sldNum" sz="quarter" idx="12"/>
          </p:nvPr>
        </p:nvSpPr>
        <p:spPr/>
        <p:txBody>
          <a:bodyPr/>
          <a:lstStyle/>
          <a:p>
            <a:fld id="{784DC4BC-AE01-4C6D-870D-ADD2363A0B6C}" type="slidenum">
              <a:rPr lang="en-US" smtClean="0"/>
              <a:pPr/>
              <a:t>11</a:t>
            </a:fld>
            <a:endParaRPr lang="en-US" b="1" dirty="0"/>
          </a:p>
        </p:txBody>
      </p:sp>
      <p:sp>
        <p:nvSpPr>
          <p:cNvPr id="3" name="TextBox 1">
            <a:extLst>
              <a:ext uri="{FF2B5EF4-FFF2-40B4-BE49-F238E27FC236}">
                <a16:creationId xmlns:a16="http://schemas.microsoft.com/office/drawing/2014/main" id="{4B907FE5-89AD-2FEC-279A-7F8B54DA34A9}"/>
              </a:ext>
            </a:extLst>
          </p:cNvPr>
          <p:cNvSpPr txBox="1"/>
          <p:nvPr/>
        </p:nvSpPr>
        <p:spPr>
          <a:xfrm>
            <a:off x="8045860" y="2410961"/>
            <a:ext cx="1129480" cy="110704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50" kern="1200" dirty="0"/>
              <a:t>SC Income Tax Cuts</a:t>
            </a:r>
          </a:p>
          <a:p>
            <a:endParaRPr lang="en-US" sz="1100" kern="1200" dirty="0"/>
          </a:p>
        </p:txBody>
      </p:sp>
      <p:cxnSp>
        <p:nvCxnSpPr>
          <p:cNvPr id="6" name="Straight Arrow Connector 5">
            <a:extLst>
              <a:ext uri="{FF2B5EF4-FFF2-40B4-BE49-F238E27FC236}">
                <a16:creationId xmlns:a16="http://schemas.microsoft.com/office/drawing/2014/main" id="{4869D4CE-4437-220B-E61D-720F4B68008B}"/>
              </a:ext>
            </a:extLst>
          </p:cNvPr>
          <p:cNvCxnSpPr>
            <a:cxnSpLocks/>
          </p:cNvCxnSpPr>
          <p:nvPr/>
        </p:nvCxnSpPr>
        <p:spPr>
          <a:xfrm>
            <a:off x="8730501" y="2629947"/>
            <a:ext cx="0" cy="29192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91433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EA95B-01B9-E5B7-76F9-568A471C1486}"/>
              </a:ext>
            </a:extLst>
          </p:cNvPr>
          <p:cNvSpPr>
            <a:spLocks noGrp="1"/>
          </p:cNvSpPr>
          <p:nvPr>
            <p:ph type="title"/>
          </p:nvPr>
        </p:nvSpPr>
        <p:spPr>
          <a:xfrm>
            <a:off x="430924" y="82365"/>
            <a:ext cx="10922876" cy="1572699"/>
          </a:xfrm>
        </p:spPr>
        <p:txBody>
          <a:bodyPr/>
          <a:lstStyle/>
          <a:p>
            <a:r>
              <a:rPr lang="en-US" dirty="0"/>
              <a:t>FY 2026-27 Estimated General Fund Revenue and Budget Growth</a:t>
            </a:r>
            <a:br>
              <a:rPr lang="en-US" dirty="0"/>
            </a:br>
            <a:r>
              <a:rPr lang="en-US" sz="2200" dirty="0"/>
              <a:t>Economic changes from the pandemic and federal stimulus payments resulted in dramatic revenue growth in FY 21 and FY 22, which has taken longer to incorporate into the budget and tax cuts</a:t>
            </a:r>
          </a:p>
        </p:txBody>
      </p:sp>
      <p:sp>
        <p:nvSpPr>
          <p:cNvPr id="4" name="Date Placeholder 3">
            <a:extLst>
              <a:ext uri="{FF2B5EF4-FFF2-40B4-BE49-F238E27FC236}">
                <a16:creationId xmlns:a16="http://schemas.microsoft.com/office/drawing/2014/main" id="{EAB138BF-8303-999D-A1BA-9711147F9511}"/>
              </a:ext>
            </a:extLst>
          </p:cNvPr>
          <p:cNvSpPr>
            <a:spLocks noGrp="1"/>
          </p:cNvSpPr>
          <p:nvPr>
            <p:ph type="dt" sz="half" idx="10"/>
          </p:nvPr>
        </p:nvSpPr>
        <p:spPr/>
        <p:txBody>
          <a:bodyPr/>
          <a:lstStyle/>
          <a:p>
            <a:r>
              <a:rPr lang="en-US" b="1"/>
              <a:t>September 22, 2026</a:t>
            </a:r>
            <a:endParaRPr lang="en-US" b="1" dirty="0"/>
          </a:p>
        </p:txBody>
      </p:sp>
      <p:sp>
        <p:nvSpPr>
          <p:cNvPr id="3" name="Slide Number Placeholder 2">
            <a:extLst>
              <a:ext uri="{FF2B5EF4-FFF2-40B4-BE49-F238E27FC236}">
                <a16:creationId xmlns:a16="http://schemas.microsoft.com/office/drawing/2014/main" id="{313A14DC-FCEC-413E-18EE-7D64321B0CD7}"/>
              </a:ext>
            </a:extLst>
          </p:cNvPr>
          <p:cNvSpPr>
            <a:spLocks noGrp="1"/>
          </p:cNvSpPr>
          <p:nvPr>
            <p:ph type="sldNum" sz="quarter" idx="12"/>
          </p:nvPr>
        </p:nvSpPr>
        <p:spPr/>
        <p:txBody>
          <a:bodyPr/>
          <a:lstStyle/>
          <a:p>
            <a:fld id="{784DC4BC-AE01-4C6D-870D-ADD2363A0B6C}" type="slidenum">
              <a:rPr lang="en-US" smtClean="0"/>
              <a:pPr/>
              <a:t>12</a:t>
            </a:fld>
            <a:endParaRPr lang="en-US" b="1" dirty="0"/>
          </a:p>
        </p:txBody>
      </p:sp>
      <p:graphicFrame>
        <p:nvGraphicFramePr>
          <p:cNvPr id="12" name="Content Placeholder 11">
            <a:extLst>
              <a:ext uri="{FF2B5EF4-FFF2-40B4-BE49-F238E27FC236}">
                <a16:creationId xmlns:a16="http://schemas.microsoft.com/office/drawing/2014/main" id="{D71A7EC9-05C8-F9A0-F71C-E97FD15FD3F2}"/>
              </a:ext>
            </a:extLst>
          </p:cNvPr>
          <p:cNvGraphicFramePr>
            <a:graphicFrameLocks noGrp="1"/>
          </p:cNvGraphicFramePr>
          <p:nvPr>
            <p:ph idx="1"/>
            <p:extLst>
              <p:ext uri="{D42A27DB-BD31-4B8C-83A1-F6EECF244321}">
                <p14:modId xmlns:p14="http://schemas.microsoft.com/office/powerpoint/2010/main" val="2990753520"/>
              </p:ext>
            </p:extLst>
          </p:nvPr>
        </p:nvGraphicFramePr>
        <p:xfrm>
          <a:off x="735725" y="1655064"/>
          <a:ext cx="10618075" cy="450189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18768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07E51-5B7E-0546-1106-569285C51F4D}"/>
              </a:ext>
            </a:extLst>
          </p:cNvPr>
          <p:cNvSpPr>
            <a:spLocks noGrp="1"/>
          </p:cNvSpPr>
          <p:nvPr>
            <p:ph type="title"/>
          </p:nvPr>
        </p:nvSpPr>
        <p:spPr>
          <a:xfrm>
            <a:off x="683171" y="82365"/>
            <a:ext cx="10351731" cy="1508691"/>
          </a:xfrm>
        </p:spPr>
        <p:txBody>
          <a:bodyPr/>
          <a:lstStyle/>
          <a:p>
            <a:r>
              <a:rPr lang="en-US" dirty="0"/>
              <a:t>General Fund Revenue Growth </a:t>
            </a:r>
            <a:br>
              <a:rPr lang="en-US" dirty="0"/>
            </a:br>
            <a:r>
              <a:rPr lang="en-US" sz="2400" dirty="0"/>
              <a:t>Revenue growth since the pandemic era spike has returned to more normal levels due to tax cuts, but this measure is often overlooked as the budget includes appropriations of prior year surpluses</a:t>
            </a:r>
            <a:endParaRPr lang="en-US" dirty="0"/>
          </a:p>
        </p:txBody>
      </p:sp>
      <p:sp>
        <p:nvSpPr>
          <p:cNvPr id="4" name="Date Placeholder 3">
            <a:extLst>
              <a:ext uri="{FF2B5EF4-FFF2-40B4-BE49-F238E27FC236}">
                <a16:creationId xmlns:a16="http://schemas.microsoft.com/office/drawing/2014/main" id="{6795BC12-0649-B96E-8BF4-462D022ADE46}"/>
              </a:ext>
            </a:extLst>
          </p:cNvPr>
          <p:cNvSpPr>
            <a:spLocks noGrp="1"/>
          </p:cNvSpPr>
          <p:nvPr>
            <p:ph type="dt" sz="half" idx="10"/>
          </p:nvPr>
        </p:nvSpPr>
        <p:spPr/>
        <p:txBody>
          <a:bodyPr/>
          <a:lstStyle/>
          <a:p>
            <a:r>
              <a:rPr lang="en-US" b="1"/>
              <a:t>September 22, 2026</a:t>
            </a:r>
            <a:endParaRPr lang="en-US" b="1" dirty="0"/>
          </a:p>
        </p:txBody>
      </p:sp>
      <p:sp>
        <p:nvSpPr>
          <p:cNvPr id="5" name="Slide Number Placeholder 4">
            <a:extLst>
              <a:ext uri="{FF2B5EF4-FFF2-40B4-BE49-F238E27FC236}">
                <a16:creationId xmlns:a16="http://schemas.microsoft.com/office/drawing/2014/main" id="{A7FB1486-E45E-5D5D-E49B-CD62C95FC5F0}"/>
              </a:ext>
            </a:extLst>
          </p:cNvPr>
          <p:cNvSpPr>
            <a:spLocks noGrp="1"/>
          </p:cNvSpPr>
          <p:nvPr>
            <p:ph type="sldNum" sz="quarter" idx="12"/>
          </p:nvPr>
        </p:nvSpPr>
        <p:spPr/>
        <p:txBody>
          <a:bodyPr/>
          <a:lstStyle/>
          <a:p>
            <a:fld id="{784DC4BC-AE01-4C6D-870D-ADD2363A0B6C}" type="slidenum">
              <a:rPr lang="en-US" smtClean="0"/>
              <a:pPr/>
              <a:t>13</a:t>
            </a:fld>
            <a:endParaRPr lang="en-US" b="1" dirty="0"/>
          </a:p>
        </p:txBody>
      </p:sp>
      <p:graphicFrame>
        <p:nvGraphicFramePr>
          <p:cNvPr id="8" name="Content Placeholder 7">
            <a:extLst>
              <a:ext uri="{FF2B5EF4-FFF2-40B4-BE49-F238E27FC236}">
                <a16:creationId xmlns:a16="http://schemas.microsoft.com/office/drawing/2014/main" id="{00000000-0008-0000-0200-000002000000}"/>
              </a:ext>
            </a:extLst>
          </p:cNvPr>
          <p:cNvGraphicFramePr>
            <a:graphicFrameLocks noGrp="1"/>
          </p:cNvGraphicFramePr>
          <p:nvPr>
            <p:ph idx="1"/>
          </p:nvPr>
        </p:nvGraphicFramePr>
        <p:xfrm>
          <a:off x="838200" y="1591056"/>
          <a:ext cx="10515600" cy="4641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10930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E509E-4B53-7E1A-2C2A-AC1C24B0BDE8}"/>
              </a:ext>
            </a:extLst>
          </p:cNvPr>
          <p:cNvSpPr>
            <a:spLocks noGrp="1"/>
          </p:cNvSpPr>
          <p:nvPr>
            <p:ph type="title"/>
          </p:nvPr>
        </p:nvSpPr>
        <p:spPr>
          <a:xfrm>
            <a:off x="838200" y="220717"/>
            <a:ext cx="10515600" cy="1164201"/>
          </a:xfrm>
        </p:spPr>
        <p:txBody>
          <a:bodyPr>
            <a:normAutofit fontScale="90000"/>
          </a:bodyPr>
          <a:lstStyle/>
          <a:p>
            <a:r>
              <a:rPr lang="en-US" sz="3300" dirty="0"/>
              <a:t>Individual Income Tax Rate Cuts Since 2022</a:t>
            </a:r>
            <a:br>
              <a:rPr lang="en-US" dirty="0"/>
            </a:br>
            <a:r>
              <a:rPr lang="en-US" sz="2700" dirty="0"/>
              <a:t>The income tax cuts since tax year 2022 will lower income taxes by an estimated $1.35 billion in FY 2026-27</a:t>
            </a:r>
          </a:p>
        </p:txBody>
      </p:sp>
      <p:sp>
        <p:nvSpPr>
          <p:cNvPr id="4" name="Date Placeholder 3">
            <a:extLst>
              <a:ext uri="{FF2B5EF4-FFF2-40B4-BE49-F238E27FC236}">
                <a16:creationId xmlns:a16="http://schemas.microsoft.com/office/drawing/2014/main" id="{DA92C383-5092-6339-4A87-1E2FA6D69DD6}"/>
              </a:ext>
            </a:extLst>
          </p:cNvPr>
          <p:cNvSpPr>
            <a:spLocks noGrp="1"/>
          </p:cNvSpPr>
          <p:nvPr>
            <p:ph type="dt" sz="half" idx="10"/>
          </p:nvPr>
        </p:nvSpPr>
        <p:spPr/>
        <p:txBody>
          <a:bodyPr/>
          <a:lstStyle/>
          <a:p>
            <a:r>
              <a:rPr lang="en-US"/>
              <a:t>September 22, 2026</a:t>
            </a:r>
            <a:endParaRPr lang="en-US" dirty="0"/>
          </a:p>
        </p:txBody>
      </p:sp>
      <p:sp>
        <p:nvSpPr>
          <p:cNvPr id="3" name="Slide Number Placeholder 2">
            <a:extLst>
              <a:ext uri="{FF2B5EF4-FFF2-40B4-BE49-F238E27FC236}">
                <a16:creationId xmlns:a16="http://schemas.microsoft.com/office/drawing/2014/main" id="{AD791CCD-91CC-5586-2548-8414A8EDABF4}"/>
              </a:ext>
            </a:extLst>
          </p:cNvPr>
          <p:cNvSpPr>
            <a:spLocks noGrp="1"/>
          </p:cNvSpPr>
          <p:nvPr>
            <p:ph type="sldNum" sz="quarter" idx="12"/>
          </p:nvPr>
        </p:nvSpPr>
        <p:spPr/>
        <p:txBody>
          <a:bodyPr/>
          <a:lstStyle/>
          <a:p>
            <a:fld id="{784DC4BC-AE01-4C6D-870D-ADD2363A0B6C}" type="slidenum">
              <a:rPr lang="en-US" smtClean="0"/>
              <a:t>14</a:t>
            </a:fld>
            <a:endParaRPr lang="en-US" dirty="0"/>
          </a:p>
        </p:txBody>
      </p:sp>
      <p:graphicFrame>
        <p:nvGraphicFramePr>
          <p:cNvPr id="15" name="Content Placeholder 14">
            <a:extLst>
              <a:ext uri="{FF2B5EF4-FFF2-40B4-BE49-F238E27FC236}">
                <a16:creationId xmlns:a16="http://schemas.microsoft.com/office/drawing/2014/main" id="{40CB5CE8-5850-E564-58B3-F04CEE55F5A8}"/>
              </a:ext>
            </a:extLst>
          </p:cNvPr>
          <p:cNvGraphicFramePr>
            <a:graphicFrameLocks noGrp="1"/>
          </p:cNvGraphicFramePr>
          <p:nvPr>
            <p:ph idx="1"/>
          </p:nvPr>
        </p:nvGraphicFramePr>
        <p:xfrm>
          <a:off x="838200" y="1384918"/>
          <a:ext cx="10515600" cy="48477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4835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5D108-156D-577B-426E-3858EFCD1B84}"/>
              </a:ext>
            </a:extLst>
          </p:cNvPr>
          <p:cNvSpPr>
            <a:spLocks noGrp="1"/>
          </p:cNvSpPr>
          <p:nvPr>
            <p:ph type="title"/>
          </p:nvPr>
        </p:nvSpPr>
        <p:spPr>
          <a:xfrm>
            <a:off x="838200" y="395140"/>
            <a:ext cx="10515600" cy="1019792"/>
          </a:xfrm>
        </p:spPr>
        <p:txBody>
          <a:bodyPr/>
          <a:lstStyle/>
          <a:p>
            <a:r>
              <a:rPr kumimoji="0" lang="en-US" sz="3000" b="0" i="0" u="none" strike="noStrike" kern="1200" cap="none" spc="0" normalizeH="0" baseline="0" noProof="0" dirty="0">
                <a:ln>
                  <a:noFill/>
                </a:ln>
                <a:solidFill>
                  <a:srgbClr val="003366"/>
                </a:solidFill>
                <a:effectLst/>
                <a:uLnTx/>
                <a:uFillTx/>
                <a:latin typeface="Franklin Gothic Medium"/>
                <a:ea typeface="+mj-ea"/>
                <a:cs typeface="+mj-cs"/>
              </a:rPr>
              <a:t>Recurring Appropriation Increases </a:t>
            </a:r>
            <a:r>
              <a:rPr lang="en-US" dirty="0">
                <a:latin typeface="Franklin Gothic Medium"/>
              </a:rPr>
              <a:t>- FY 2022-23 to FY 2025-26</a:t>
            </a:r>
            <a:br>
              <a:rPr kumimoji="0" lang="en-US" sz="2200" b="0" i="0" u="none" strike="noStrike" kern="1200" cap="none" spc="0" normalizeH="0" baseline="0" noProof="0" dirty="0">
                <a:ln>
                  <a:noFill/>
                </a:ln>
                <a:solidFill>
                  <a:srgbClr val="003366"/>
                </a:solidFill>
                <a:effectLst/>
                <a:uLnTx/>
                <a:uFillTx/>
                <a:latin typeface="Franklin Gothic Medium"/>
                <a:ea typeface="+mj-ea"/>
                <a:cs typeface="+mj-cs"/>
              </a:rPr>
            </a:br>
            <a:r>
              <a:rPr kumimoji="0" lang="en-US" sz="2400" b="0" i="0" u="none" strike="noStrike" kern="1200" cap="none" spc="0" normalizeH="0" baseline="0" noProof="0" dirty="0">
                <a:ln>
                  <a:noFill/>
                </a:ln>
                <a:solidFill>
                  <a:srgbClr val="003366"/>
                </a:solidFill>
                <a:effectLst/>
                <a:uLnTx/>
                <a:uFillTx/>
                <a:latin typeface="Franklin Gothic Medium"/>
                <a:ea typeface="+mj-ea"/>
                <a:cs typeface="+mj-cs"/>
              </a:rPr>
              <a:t>Over 65% of recurring General Fund and EIA appropriations in the last four fiscal years were in these eight areas</a:t>
            </a:r>
            <a:endParaRPr lang="en-US" sz="2400" dirty="0"/>
          </a:p>
        </p:txBody>
      </p:sp>
      <p:sp>
        <p:nvSpPr>
          <p:cNvPr id="4" name="Date Placeholder 3">
            <a:extLst>
              <a:ext uri="{FF2B5EF4-FFF2-40B4-BE49-F238E27FC236}">
                <a16:creationId xmlns:a16="http://schemas.microsoft.com/office/drawing/2014/main" id="{0BC78856-42D9-15D2-7C48-A3586282E65C}"/>
              </a:ext>
            </a:extLst>
          </p:cNvPr>
          <p:cNvSpPr>
            <a:spLocks noGrp="1"/>
          </p:cNvSpPr>
          <p:nvPr>
            <p:ph type="dt" sz="half" idx="10"/>
          </p:nvPr>
        </p:nvSpPr>
        <p:spPr/>
        <p:txBody>
          <a:bodyPr/>
          <a:lstStyle/>
          <a:p>
            <a:r>
              <a:rPr lang="en-US" b="1"/>
              <a:t>September 22, 2026</a:t>
            </a:r>
            <a:endParaRPr lang="en-US" b="1" dirty="0"/>
          </a:p>
        </p:txBody>
      </p:sp>
      <p:graphicFrame>
        <p:nvGraphicFramePr>
          <p:cNvPr id="6" name="Content Placeholder 7">
            <a:extLst>
              <a:ext uri="{FF2B5EF4-FFF2-40B4-BE49-F238E27FC236}">
                <a16:creationId xmlns:a16="http://schemas.microsoft.com/office/drawing/2014/main" id="{543B6673-6CB7-1A42-DA8A-F0919AD7E9B4}"/>
              </a:ext>
            </a:extLst>
          </p:cNvPr>
          <p:cNvGraphicFramePr>
            <a:graphicFrameLocks noGrp="1"/>
          </p:cNvGraphicFramePr>
          <p:nvPr>
            <p:ph idx="1"/>
            <p:extLst>
              <p:ext uri="{D42A27DB-BD31-4B8C-83A1-F6EECF244321}">
                <p14:modId xmlns:p14="http://schemas.microsoft.com/office/powerpoint/2010/main" val="3878135950"/>
              </p:ext>
            </p:extLst>
          </p:nvPr>
        </p:nvGraphicFramePr>
        <p:xfrm>
          <a:off x="630621" y="1487488"/>
          <a:ext cx="10837479" cy="4724126"/>
        </p:xfrm>
        <a:graphic>
          <a:graphicData uri="http://schemas.openxmlformats.org/drawingml/2006/chart">
            <c:chart xmlns:c="http://schemas.openxmlformats.org/drawingml/2006/chart" xmlns:r="http://schemas.openxmlformats.org/officeDocument/2006/relationships" r:id="rId2"/>
          </a:graphicData>
        </a:graphic>
      </p:graphicFrame>
      <p:sp>
        <p:nvSpPr>
          <p:cNvPr id="3" name="Slide Number Placeholder 2">
            <a:extLst>
              <a:ext uri="{FF2B5EF4-FFF2-40B4-BE49-F238E27FC236}">
                <a16:creationId xmlns:a16="http://schemas.microsoft.com/office/drawing/2014/main" id="{EBF956E4-AB93-A060-4191-04C8D0385DF7}"/>
              </a:ext>
            </a:extLst>
          </p:cNvPr>
          <p:cNvSpPr>
            <a:spLocks noGrp="1"/>
          </p:cNvSpPr>
          <p:nvPr>
            <p:ph type="sldNum" sz="quarter" idx="12"/>
          </p:nvPr>
        </p:nvSpPr>
        <p:spPr/>
        <p:txBody>
          <a:bodyPr/>
          <a:lstStyle/>
          <a:p>
            <a:fld id="{784DC4BC-AE01-4C6D-870D-ADD2363A0B6C}" type="slidenum">
              <a:rPr lang="en-US" smtClean="0"/>
              <a:pPr/>
              <a:t>15</a:t>
            </a:fld>
            <a:endParaRPr lang="en-US" b="1" dirty="0"/>
          </a:p>
        </p:txBody>
      </p:sp>
    </p:spTree>
    <p:extLst>
      <p:ext uri="{BB962C8B-B14F-4D97-AF65-F5344CB8AC3E}">
        <p14:creationId xmlns:p14="http://schemas.microsoft.com/office/powerpoint/2010/main" val="753499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45705-0AC4-470B-C598-54D25344AA1C}"/>
              </a:ext>
            </a:extLst>
          </p:cNvPr>
          <p:cNvSpPr>
            <a:spLocks noGrp="1"/>
          </p:cNvSpPr>
          <p:nvPr>
            <p:ph type="title"/>
          </p:nvPr>
        </p:nvSpPr>
        <p:spPr/>
        <p:txBody>
          <a:bodyPr/>
          <a:lstStyle/>
          <a:p>
            <a:r>
              <a:rPr lang="en-US" dirty="0"/>
              <a:t>Additional Information and Resources</a:t>
            </a:r>
          </a:p>
        </p:txBody>
      </p:sp>
      <p:sp>
        <p:nvSpPr>
          <p:cNvPr id="3" name="Content Placeholder 2">
            <a:extLst>
              <a:ext uri="{FF2B5EF4-FFF2-40B4-BE49-F238E27FC236}">
                <a16:creationId xmlns:a16="http://schemas.microsoft.com/office/drawing/2014/main" id="{FD4D37B9-B28C-8C17-EFF0-AC8C65028F81}"/>
              </a:ext>
            </a:extLst>
          </p:cNvPr>
          <p:cNvSpPr>
            <a:spLocks noGrp="1"/>
          </p:cNvSpPr>
          <p:nvPr>
            <p:ph idx="1"/>
          </p:nvPr>
        </p:nvSpPr>
        <p:spPr/>
        <p:txBody>
          <a:bodyPr/>
          <a:lstStyle/>
          <a:p>
            <a:r>
              <a:rPr lang="en-US" dirty="0"/>
              <a:t>SC Population Data and Projections</a:t>
            </a:r>
          </a:p>
          <a:p>
            <a:pPr lvl="1"/>
            <a:r>
              <a:rPr lang="en-US" dirty="0">
                <a:hlinkClick r:id="rId2"/>
              </a:rPr>
              <a:t>https://rfa.sc.gov/programs/census-state-liaison-and-data-center/population-estimates</a:t>
            </a:r>
            <a:endParaRPr lang="en-US" dirty="0"/>
          </a:p>
          <a:p>
            <a:pPr lvl="1"/>
            <a:endParaRPr lang="en-US" dirty="0"/>
          </a:p>
        </p:txBody>
      </p:sp>
      <p:sp>
        <p:nvSpPr>
          <p:cNvPr id="4" name="Date Placeholder 3">
            <a:extLst>
              <a:ext uri="{FF2B5EF4-FFF2-40B4-BE49-F238E27FC236}">
                <a16:creationId xmlns:a16="http://schemas.microsoft.com/office/drawing/2014/main" id="{016EC0E5-50F5-093D-7020-11BD8F7FC76B}"/>
              </a:ext>
            </a:extLst>
          </p:cNvPr>
          <p:cNvSpPr>
            <a:spLocks noGrp="1"/>
          </p:cNvSpPr>
          <p:nvPr>
            <p:ph type="dt" sz="half" idx="10"/>
          </p:nvPr>
        </p:nvSpPr>
        <p:spPr/>
        <p:txBody>
          <a:bodyPr/>
          <a:lstStyle/>
          <a:p>
            <a:r>
              <a:rPr lang="en-US" b="1"/>
              <a:t>September 22, 2026</a:t>
            </a:r>
            <a:endParaRPr lang="en-US" b="1" dirty="0"/>
          </a:p>
        </p:txBody>
      </p:sp>
      <p:sp>
        <p:nvSpPr>
          <p:cNvPr id="5" name="Slide Number Placeholder 4">
            <a:extLst>
              <a:ext uri="{FF2B5EF4-FFF2-40B4-BE49-F238E27FC236}">
                <a16:creationId xmlns:a16="http://schemas.microsoft.com/office/drawing/2014/main" id="{09D0D9B4-23F7-B93F-6180-890F82E658D6}"/>
              </a:ext>
            </a:extLst>
          </p:cNvPr>
          <p:cNvSpPr>
            <a:spLocks noGrp="1"/>
          </p:cNvSpPr>
          <p:nvPr>
            <p:ph type="sldNum" sz="quarter" idx="12"/>
          </p:nvPr>
        </p:nvSpPr>
        <p:spPr/>
        <p:txBody>
          <a:bodyPr/>
          <a:lstStyle/>
          <a:p>
            <a:fld id="{784DC4BC-AE01-4C6D-870D-ADD2363A0B6C}" type="slidenum">
              <a:rPr lang="en-US" smtClean="0"/>
              <a:pPr/>
              <a:t>16</a:t>
            </a:fld>
            <a:endParaRPr lang="en-US" b="1" dirty="0"/>
          </a:p>
        </p:txBody>
      </p:sp>
    </p:spTree>
    <p:extLst>
      <p:ext uri="{BB962C8B-B14F-4D97-AF65-F5344CB8AC3E}">
        <p14:creationId xmlns:p14="http://schemas.microsoft.com/office/powerpoint/2010/main" val="30512997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8632BCB-B860-8530-3B21-ECD794EF2040}"/>
              </a:ext>
            </a:extLst>
          </p:cNvPr>
          <p:cNvSpPr>
            <a:spLocks noGrp="1"/>
          </p:cNvSpPr>
          <p:nvPr>
            <p:ph type="dt" sz="half" idx="10"/>
          </p:nvPr>
        </p:nvSpPr>
        <p:spPr/>
        <p:txBody>
          <a:bodyPr/>
          <a:lstStyle/>
          <a:p>
            <a:r>
              <a:rPr lang="en-US"/>
              <a:t>September 22, 2026</a:t>
            </a:r>
            <a:endParaRPr lang="en-US" dirty="0"/>
          </a:p>
        </p:txBody>
      </p:sp>
      <p:sp>
        <p:nvSpPr>
          <p:cNvPr id="6" name="Title 5">
            <a:extLst>
              <a:ext uri="{FF2B5EF4-FFF2-40B4-BE49-F238E27FC236}">
                <a16:creationId xmlns:a16="http://schemas.microsoft.com/office/drawing/2014/main" id="{FD5D1FB0-2F10-8EC8-C31D-27D89FD3A9FF}"/>
              </a:ext>
            </a:extLst>
          </p:cNvPr>
          <p:cNvSpPr>
            <a:spLocks noGrp="1"/>
          </p:cNvSpPr>
          <p:nvPr>
            <p:ph type="title"/>
          </p:nvPr>
        </p:nvSpPr>
        <p:spPr>
          <a:xfrm>
            <a:off x="1981201" y="1099050"/>
            <a:ext cx="9372599" cy="5175625"/>
          </a:xfrm>
        </p:spPr>
        <p:txBody>
          <a:bodyPr/>
          <a:lstStyle/>
          <a:p>
            <a:r>
              <a:rPr lang="en-US" dirty="0"/>
              <a:t>Questions?</a:t>
            </a:r>
            <a:br>
              <a:rPr lang="en-US" dirty="0"/>
            </a:br>
            <a:br>
              <a:rPr lang="en-US" dirty="0"/>
            </a:br>
            <a:r>
              <a:rPr lang="en-US" dirty="0"/>
              <a:t>Thank you!</a:t>
            </a:r>
            <a:br>
              <a:rPr lang="en-US" dirty="0"/>
            </a:br>
            <a:br>
              <a:rPr lang="en-US" dirty="0"/>
            </a:br>
            <a:br>
              <a:rPr lang="en-US" dirty="0"/>
            </a:br>
            <a:br>
              <a:rPr lang="en-US" dirty="0"/>
            </a:br>
            <a:br>
              <a:rPr lang="en-US" dirty="0"/>
            </a:br>
            <a:r>
              <a:rPr lang="en-US" sz="2000" dirty="0"/>
              <a:t>For more information, please visit our website: </a:t>
            </a:r>
            <a:r>
              <a:rPr lang="en-US" sz="2000" dirty="0">
                <a:hlinkClick r:id="rId2"/>
              </a:rPr>
              <a:t>www.rfa.sc.gov</a:t>
            </a:r>
            <a:r>
              <a:rPr lang="en-US" sz="2000" dirty="0"/>
              <a:t> </a:t>
            </a:r>
            <a:br>
              <a:rPr lang="en-US" sz="2000" dirty="0"/>
            </a:br>
            <a:r>
              <a:rPr lang="en-US" sz="2000" dirty="0"/>
              <a:t>To be added to the BEA distribution list email: </a:t>
            </a:r>
            <a:r>
              <a:rPr lang="en-US" sz="2000" dirty="0">
                <a:hlinkClick r:id="rId3"/>
              </a:rPr>
              <a:t>emily.prosser@rfa.sc.gov</a:t>
            </a:r>
            <a:br>
              <a:rPr lang="en-US" dirty="0"/>
            </a:br>
            <a:endParaRPr lang="en-US" dirty="0"/>
          </a:p>
        </p:txBody>
      </p:sp>
      <p:sp>
        <p:nvSpPr>
          <p:cNvPr id="2" name="Slide Number Placeholder 1">
            <a:extLst>
              <a:ext uri="{FF2B5EF4-FFF2-40B4-BE49-F238E27FC236}">
                <a16:creationId xmlns:a16="http://schemas.microsoft.com/office/drawing/2014/main" id="{0C63A8C5-A18C-8447-7C63-75F6FF077420}"/>
              </a:ext>
            </a:extLst>
          </p:cNvPr>
          <p:cNvSpPr>
            <a:spLocks noGrp="1"/>
          </p:cNvSpPr>
          <p:nvPr>
            <p:ph type="sldNum" sz="quarter" idx="12"/>
          </p:nvPr>
        </p:nvSpPr>
        <p:spPr/>
        <p:txBody>
          <a:bodyPr/>
          <a:lstStyle/>
          <a:p>
            <a:fld id="{784DC4BC-AE01-4C6D-870D-ADD2363A0B6C}" type="slidenum">
              <a:rPr lang="en-US" smtClean="0"/>
              <a:pPr/>
              <a:t>17</a:t>
            </a:fld>
            <a:endParaRPr lang="en-US" b="1" dirty="0"/>
          </a:p>
        </p:txBody>
      </p:sp>
    </p:spTree>
    <p:extLst>
      <p:ext uri="{BB962C8B-B14F-4D97-AF65-F5344CB8AC3E}">
        <p14:creationId xmlns:p14="http://schemas.microsoft.com/office/powerpoint/2010/main" val="753065519"/>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0E2841"/>
      </a:dk2>
      <a:lt2>
        <a:srgbClr val="E8E8E8"/>
      </a:lt2>
      <a:accent1>
        <a:srgbClr val="003366"/>
      </a:accent1>
      <a:accent2>
        <a:srgbClr val="415FA9"/>
      </a:accent2>
      <a:accent3>
        <a:srgbClr val="A2B5DE"/>
      </a:accent3>
      <a:accent4>
        <a:srgbClr val="BFBFBF"/>
      </a:accent4>
      <a:accent5>
        <a:srgbClr val="747474"/>
      </a:accent5>
      <a:accent6>
        <a:srgbClr val="01652E"/>
      </a:accent6>
      <a:hlink>
        <a:srgbClr val="000000"/>
      </a:hlink>
      <a:folHlink>
        <a:srgbClr val="000000"/>
      </a:folHlink>
    </a:clrScheme>
    <a:fontScheme name="Custom 1">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FA Blue">
    <a:dk1>
      <a:sysClr val="windowText" lastClr="000000"/>
    </a:dk1>
    <a:lt1>
      <a:sysClr val="window" lastClr="FFFFFF"/>
    </a:lt1>
    <a:dk2>
      <a:srgbClr val="194A7A"/>
    </a:dk2>
    <a:lt2>
      <a:srgbClr val="E7E6E6"/>
    </a:lt2>
    <a:accent1>
      <a:srgbClr val="7593AF"/>
    </a:accent1>
    <a:accent2>
      <a:srgbClr val="A5A5A5"/>
    </a:accent2>
    <a:accent3>
      <a:srgbClr val="A5A5A5"/>
    </a:accent3>
    <a:accent4>
      <a:srgbClr val="194A7A"/>
    </a:accent4>
    <a:accent5>
      <a:srgbClr val="7593AF"/>
    </a:accent5>
    <a:accent6>
      <a:srgbClr val="D1DBE4"/>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Custom 4">
    <a:dk1>
      <a:sysClr val="windowText" lastClr="000000"/>
    </a:dk1>
    <a:lt1>
      <a:sysClr val="window" lastClr="FFFFFF"/>
    </a:lt1>
    <a:dk2>
      <a:srgbClr val="0E2841"/>
    </a:dk2>
    <a:lt2>
      <a:srgbClr val="E8E8E8"/>
    </a:lt2>
    <a:accent1>
      <a:srgbClr val="003366"/>
    </a:accent1>
    <a:accent2>
      <a:srgbClr val="415FA9"/>
    </a:accent2>
    <a:accent3>
      <a:srgbClr val="BFBFBF"/>
    </a:accent3>
    <a:accent4>
      <a:srgbClr val="A2B5DE"/>
    </a:accent4>
    <a:accent5>
      <a:srgbClr val="747474"/>
    </a:accent5>
    <a:accent6>
      <a:srgbClr val="01652E"/>
    </a:accent6>
    <a:hlink>
      <a:srgbClr val="000000"/>
    </a:hlink>
    <a:folHlink>
      <a:srgbClr val="000000"/>
    </a:folHlink>
  </a:clrScheme>
  <a:fontScheme name="Custom 1">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RFA updated">
    <a:dk1>
      <a:sysClr val="windowText" lastClr="000000"/>
    </a:dk1>
    <a:lt1>
      <a:sysClr val="window" lastClr="FFFFFF"/>
    </a:lt1>
    <a:dk2>
      <a:srgbClr val="0E2841"/>
    </a:dk2>
    <a:lt2>
      <a:srgbClr val="E8E8E8"/>
    </a:lt2>
    <a:accent1>
      <a:srgbClr val="003366"/>
    </a:accent1>
    <a:accent2>
      <a:srgbClr val="415FA9"/>
    </a:accent2>
    <a:accent3>
      <a:srgbClr val="BFBFBF"/>
    </a:accent3>
    <a:accent4>
      <a:srgbClr val="A2B5DE"/>
    </a:accent4>
    <a:accent5>
      <a:srgbClr val="747474"/>
    </a:accent5>
    <a:accent6>
      <a:srgbClr val="01652E"/>
    </a:accent6>
    <a:hlink>
      <a:srgbClr val="000000"/>
    </a:hlink>
    <a:folHlink>
      <a:srgbClr val="000000"/>
    </a:folHlink>
  </a:clrScheme>
  <a:fontScheme name="Custom 1">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RFA updated">
    <a:dk1>
      <a:sysClr val="windowText" lastClr="000000"/>
    </a:dk1>
    <a:lt1>
      <a:sysClr val="window" lastClr="FFFFFF"/>
    </a:lt1>
    <a:dk2>
      <a:srgbClr val="0E2841"/>
    </a:dk2>
    <a:lt2>
      <a:srgbClr val="E8E8E8"/>
    </a:lt2>
    <a:accent1>
      <a:srgbClr val="003366"/>
    </a:accent1>
    <a:accent2>
      <a:srgbClr val="415FA9"/>
    </a:accent2>
    <a:accent3>
      <a:srgbClr val="BFBFBF"/>
    </a:accent3>
    <a:accent4>
      <a:srgbClr val="A2B5DE"/>
    </a:accent4>
    <a:accent5>
      <a:srgbClr val="747474"/>
    </a:accent5>
    <a:accent6>
      <a:srgbClr val="01652E"/>
    </a:accent6>
    <a:hlink>
      <a:srgbClr val="000000"/>
    </a:hlink>
    <a:folHlink>
      <a:srgbClr val="000000"/>
    </a:folHlink>
  </a:clrScheme>
  <a:fontScheme name="Custom 1">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Custom 2">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00000"/>
    </a:hlink>
    <a:folHlink>
      <a:srgbClr val="000000"/>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6001</TotalTime>
  <Words>1234</Words>
  <Application>Microsoft Office PowerPoint</Application>
  <PresentationFormat>Widescreen</PresentationFormat>
  <Paragraphs>149</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Franklin Gothic Book</vt:lpstr>
      <vt:lpstr>Franklin Gothic Medium</vt:lpstr>
      <vt:lpstr>Office Theme</vt:lpstr>
      <vt:lpstr>SC Fiscal Update</vt:lpstr>
      <vt:lpstr>South Carolina Personal Income - Historical Growth  SC personal income growth accelerated during the pandemic, establishing a higher base before returning to more normal growth expectations</vt:lpstr>
      <vt:lpstr>Personal Income Growth by County SC total personal income grew 84.1% over 10 years, but growth varied widely among counties; only 10 counties grew faster than the state average</vt:lpstr>
      <vt:lpstr>Population Change 2025 – SC is 5th Largest From 2024 to 2025, SC’s population increased by 79,958, or 1.46%, the highest rate of growth in the US</vt:lpstr>
      <vt:lpstr>Components of SC Population Change Migration is driving population growth as deaths have started to exceed births</vt:lpstr>
      <vt:lpstr>Projected Total Population Change by SC County, 2020 - 2040 Significant differences in population growth by county are expected, resulting in different fiscal conditions; 22 counties are expected to increase notably, while 16 are expected to decline</vt:lpstr>
      <vt:lpstr>Six Most Populated Areas with a 25-Mile Radius These six circles represent about 37% of the state’s area (11,884 sq miles) and about 67% of the total SC population</vt:lpstr>
      <vt:lpstr>SC Population by Age Group By 2030, there are projected to be more people over 64 than under 18; the percentage of people of workforce age is projected to decrease (relatively fewer workers to support a larger population)</vt:lpstr>
      <vt:lpstr>General Fund Revenue – Long-term Growth Prior to the pandemic, annual revenues tracked closely to long-run trends</vt:lpstr>
      <vt:lpstr>General Fund Revenue – Long-term Growth In response to the stimulus funding during the pandemic, revenues grew significantly, well above long-term trends</vt:lpstr>
      <vt:lpstr>General Fund Revenue – Long-term Growth Post pandemic, revenues have settled at a higher level, and growth rates are steadier</vt:lpstr>
      <vt:lpstr>FY 2026-27 Estimated General Fund Revenue and Budget Growth Economic changes from the pandemic and federal stimulus payments resulted in dramatic revenue growth in FY 21 and FY 22, which has taken longer to incorporate into the budget and tax cuts</vt:lpstr>
      <vt:lpstr>General Fund Revenue Growth  Revenue growth since the pandemic era spike has returned to more normal levels due to tax cuts, but this measure is often overlooked as the budget includes appropriations of prior year surpluses</vt:lpstr>
      <vt:lpstr>Individual Income Tax Rate Cuts Since 2022 The income tax cuts since tax year 2022 will lower income taxes by an estimated $1.35 billion in FY 2026-27</vt:lpstr>
      <vt:lpstr>Recurring Appropriation Increases - FY 2022-23 to FY 2025-26 Over 65% of recurring General Fund and EIA appropriations in the last four fiscal years were in these eight areas</vt:lpstr>
      <vt:lpstr>Additional Information and Resources</vt:lpstr>
      <vt:lpstr>Questions?  Thank you!     For more information, please visit our website: www.rfa.sc.gov  To be added to the BEA distribution list email: emily.prosser@rfa.sc.gov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South Carolina General Revenue Fund Forecast Briefing Packet</dc:title>
  <dc:creator>Frank Rainwater</dc:creator>
  <cp:lastModifiedBy>Lisa Jolliff</cp:lastModifiedBy>
  <cp:revision>550</cp:revision>
  <cp:lastPrinted>2026-08-04T13:53:23Z</cp:lastPrinted>
  <dcterms:created xsi:type="dcterms:W3CDTF">2020-08-28T10:34:18Z</dcterms:created>
  <dcterms:modified xsi:type="dcterms:W3CDTF">2026-09-16T19:04:53Z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c8b0b85-d75e-4e7c-989b-349f33915dc1_Enabled">
    <vt:lpwstr>true</vt:lpwstr>
  </property>
  <property fmtid="{D5CDD505-2E9C-101B-9397-08002B2CF9AE}" pid="3" name="MSIP_Label_1c8b0b85-d75e-4e7c-989b-349f33915dc1_SetDate">
    <vt:lpwstr>2023-12-04T15:18:28Z</vt:lpwstr>
  </property>
  <property fmtid="{D5CDD505-2E9C-101B-9397-08002B2CF9AE}" pid="4" name="MSIP_Label_1c8b0b85-d75e-4e7c-989b-349f33915dc1_Method">
    <vt:lpwstr>Standard</vt:lpwstr>
  </property>
  <property fmtid="{D5CDD505-2E9C-101B-9397-08002B2CF9AE}" pid="5" name="MSIP_Label_1c8b0b85-d75e-4e7c-989b-349f33915dc1_Name">
    <vt:lpwstr>defa4170-0d19-0005-0004-bc88714345d2</vt:lpwstr>
  </property>
  <property fmtid="{D5CDD505-2E9C-101B-9397-08002B2CF9AE}" pid="6" name="MSIP_Label_1c8b0b85-d75e-4e7c-989b-349f33915dc1_SiteId">
    <vt:lpwstr>663161ba-5851-41e6-8516-19e102d02698</vt:lpwstr>
  </property>
  <property fmtid="{D5CDD505-2E9C-101B-9397-08002B2CF9AE}" pid="7" name="MSIP_Label_1c8b0b85-d75e-4e7c-989b-349f33915dc1_ActionId">
    <vt:lpwstr>0a42b5f9-a864-4f20-97be-6560f59ba91f</vt:lpwstr>
  </property>
  <property fmtid="{D5CDD505-2E9C-101B-9397-08002B2CF9AE}" pid="8" name="MSIP_Label_1c8b0b85-d75e-4e7c-989b-349f33915dc1_ContentBits">
    <vt:lpwstr>0</vt:lpwstr>
  </property>
</Properties>
</file>