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Lst>
  <p:notesMasterIdLst>
    <p:notesMasterId r:id="rId23"/>
  </p:notesMasterIdLst>
  <p:sldIdLst>
    <p:sldId id="314" r:id="rId5"/>
    <p:sldId id="304" r:id="rId6"/>
    <p:sldId id="278" r:id="rId7"/>
    <p:sldId id="310" r:id="rId8"/>
    <p:sldId id="307" r:id="rId9"/>
    <p:sldId id="305" r:id="rId10"/>
    <p:sldId id="272" r:id="rId11"/>
    <p:sldId id="316" r:id="rId12"/>
    <p:sldId id="279" r:id="rId13"/>
    <p:sldId id="311" r:id="rId14"/>
    <p:sldId id="306" r:id="rId15"/>
    <p:sldId id="315" r:id="rId16"/>
    <p:sldId id="309" r:id="rId17"/>
    <p:sldId id="312" r:id="rId18"/>
    <p:sldId id="273" r:id="rId19"/>
    <p:sldId id="270" r:id="rId20"/>
    <p:sldId id="313" r:id="rId21"/>
    <p:sldId id="275"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9"/>
    <a:srgbClr val="002060"/>
    <a:srgbClr val="1C3961"/>
    <a:srgbClr val="476E2C"/>
    <a:srgbClr val="0000FF"/>
    <a:srgbClr val="FFF3D1"/>
    <a:srgbClr val="E0E0E0"/>
    <a:srgbClr val="43682A"/>
    <a:srgbClr val="4A742E"/>
    <a:srgbClr val="000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87779" autoAdjust="0"/>
  </p:normalViewPr>
  <p:slideViewPr>
    <p:cSldViewPr snapToGrid="0">
      <p:cViewPr varScale="1">
        <p:scale>
          <a:sx n="97" d="100"/>
          <a:sy n="97" d="100"/>
        </p:scale>
        <p:origin x="960" y="84"/>
      </p:cViewPr>
      <p:guideLst/>
    </p:cSldViewPr>
  </p:slideViewPr>
  <p:notesTextViewPr>
    <p:cViewPr>
      <p:scale>
        <a:sx n="66" d="100"/>
        <a:sy n="66" d="100"/>
      </p:scale>
      <p:origin x="0" y="0"/>
    </p:cViewPr>
  </p:notesTextViewPr>
  <p:sorterViewPr>
    <p:cViewPr>
      <p:scale>
        <a:sx n="100" d="100"/>
        <a:sy n="100" d="100"/>
      </p:scale>
      <p:origin x="0" y="-7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200"/>
            </a:lvl1pPr>
          </a:lstStyle>
          <a:p>
            <a:fld id="{62B0DE36-4E1B-42E2-9E29-FF0F8F4495B8}" type="datetimeFigureOut">
              <a:rPr lang="en-US" smtClean="0"/>
              <a:t>3/3/2026</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2" tIns="46586" rIns="93172"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2"/>
            <a:ext cx="3037840" cy="466433"/>
          </a:xfrm>
          <a:prstGeom prst="rect">
            <a:avLst/>
          </a:prstGeom>
        </p:spPr>
        <p:txBody>
          <a:bodyPr vert="horz" lIns="93172" tIns="46586" rIns="93172"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72"/>
            <a:ext cx="3037840" cy="466433"/>
          </a:xfrm>
          <a:prstGeom prst="rect">
            <a:avLst/>
          </a:prstGeom>
        </p:spPr>
        <p:txBody>
          <a:bodyPr vert="horz" lIns="93172" tIns="46586" rIns="93172" bIns="46586" rtlCol="0" anchor="b"/>
          <a:lstStyle>
            <a:lvl1pPr algn="r">
              <a:defRPr sz="1200"/>
            </a:lvl1pPr>
          </a:lstStyle>
          <a:p>
            <a:fld id="{AED30B10-ACDF-437D-8EA1-F1EC5E61CA2E}" type="slidenum">
              <a:rPr lang="en-US" smtClean="0"/>
              <a:t>‹#›</a:t>
            </a:fld>
            <a:endParaRPr lang="en-US" dirty="0"/>
          </a:p>
        </p:txBody>
      </p:sp>
    </p:spTree>
    <p:extLst>
      <p:ext uri="{BB962C8B-B14F-4D97-AF65-F5344CB8AC3E}">
        <p14:creationId xmlns:p14="http://schemas.microsoft.com/office/powerpoint/2010/main" val="2209328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30B10-ACDF-437D-8EA1-F1EC5E61CA2E}" type="slidenum">
              <a:rPr lang="en-US" smtClean="0"/>
              <a:t>1</a:t>
            </a:fld>
            <a:endParaRPr lang="en-US" dirty="0"/>
          </a:p>
        </p:txBody>
      </p:sp>
    </p:spTree>
    <p:extLst>
      <p:ext uri="{BB962C8B-B14F-4D97-AF65-F5344CB8AC3E}">
        <p14:creationId xmlns:p14="http://schemas.microsoft.com/office/powerpoint/2010/main" val="3668191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30B10-ACDF-437D-8EA1-F1EC5E61CA2E}" type="slidenum">
              <a:rPr lang="en-US" smtClean="0"/>
              <a:t>10</a:t>
            </a:fld>
            <a:endParaRPr lang="en-US" dirty="0"/>
          </a:p>
        </p:txBody>
      </p:sp>
    </p:spTree>
    <p:extLst>
      <p:ext uri="{BB962C8B-B14F-4D97-AF65-F5344CB8AC3E}">
        <p14:creationId xmlns:p14="http://schemas.microsoft.com/office/powerpoint/2010/main" val="991609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D30B10-ACDF-437D-8EA1-F1EC5E61CA2E}" type="slidenum">
              <a:rPr lang="en-US" smtClean="0"/>
              <a:t>11</a:t>
            </a:fld>
            <a:endParaRPr lang="en-US" dirty="0"/>
          </a:p>
        </p:txBody>
      </p:sp>
    </p:spTree>
    <p:extLst>
      <p:ext uri="{BB962C8B-B14F-4D97-AF65-F5344CB8AC3E}">
        <p14:creationId xmlns:p14="http://schemas.microsoft.com/office/powerpoint/2010/main" val="1742216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30B10-ACDF-437D-8EA1-F1EC5E61CA2E}" type="slidenum">
              <a:rPr lang="en-US" smtClean="0"/>
              <a:t>12</a:t>
            </a:fld>
            <a:endParaRPr lang="en-US" dirty="0"/>
          </a:p>
        </p:txBody>
      </p:sp>
    </p:spTree>
    <p:extLst>
      <p:ext uri="{BB962C8B-B14F-4D97-AF65-F5344CB8AC3E}">
        <p14:creationId xmlns:p14="http://schemas.microsoft.com/office/powerpoint/2010/main" val="672654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30B10-ACDF-437D-8EA1-F1EC5E61CA2E}" type="slidenum">
              <a:rPr lang="en-US" smtClean="0"/>
              <a:t>13</a:t>
            </a:fld>
            <a:endParaRPr lang="en-US" dirty="0"/>
          </a:p>
        </p:txBody>
      </p:sp>
    </p:spTree>
    <p:extLst>
      <p:ext uri="{BB962C8B-B14F-4D97-AF65-F5344CB8AC3E}">
        <p14:creationId xmlns:p14="http://schemas.microsoft.com/office/powerpoint/2010/main" val="435881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30B10-ACDF-437D-8EA1-F1EC5E61CA2E}" type="slidenum">
              <a:rPr lang="en-US" smtClean="0"/>
              <a:t>14</a:t>
            </a:fld>
            <a:endParaRPr lang="en-US" dirty="0"/>
          </a:p>
        </p:txBody>
      </p:sp>
    </p:spTree>
    <p:extLst>
      <p:ext uri="{BB962C8B-B14F-4D97-AF65-F5344CB8AC3E}">
        <p14:creationId xmlns:p14="http://schemas.microsoft.com/office/powerpoint/2010/main" val="4036796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30B10-ACDF-437D-8EA1-F1EC5E61CA2E}" type="slidenum">
              <a:rPr lang="en-US" smtClean="0"/>
              <a:t>15</a:t>
            </a:fld>
            <a:endParaRPr lang="en-US" dirty="0"/>
          </a:p>
        </p:txBody>
      </p:sp>
    </p:spTree>
    <p:extLst>
      <p:ext uri="{BB962C8B-B14F-4D97-AF65-F5344CB8AC3E}">
        <p14:creationId xmlns:p14="http://schemas.microsoft.com/office/powerpoint/2010/main" val="1861491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A608D-61E1-6D13-48CF-F38A73195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9EAB96-CF73-FB86-8EC8-459ABA2303AC}"/>
              </a:ext>
            </a:extLst>
          </p:cNvPr>
          <p:cNvSpPr>
            <a:spLocks noGrp="1" noRot="1" noChangeAspect="1"/>
          </p:cNvSpPr>
          <p:nvPr>
            <p:ph type="sldImg"/>
          </p:nvPr>
        </p:nvSpPr>
        <p:spPr>
          <a:xfrm>
            <a:off x="715963" y="1162050"/>
            <a:ext cx="5578475" cy="3138488"/>
          </a:xfrm>
        </p:spPr>
      </p:sp>
      <p:sp>
        <p:nvSpPr>
          <p:cNvPr id="3" name="Notes Placeholder 2">
            <a:extLst>
              <a:ext uri="{FF2B5EF4-FFF2-40B4-BE49-F238E27FC236}">
                <a16:creationId xmlns:a16="http://schemas.microsoft.com/office/drawing/2014/main" id="{A2243845-A1A9-E658-7DA4-47060B14E1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E1049D-DC71-5C1D-9235-5AE25ECF0D80}"/>
              </a:ext>
            </a:extLst>
          </p:cNvPr>
          <p:cNvSpPr>
            <a:spLocks noGrp="1"/>
          </p:cNvSpPr>
          <p:nvPr>
            <p:ph type="sldNum" sz="quarter" idx="5"/>
          </p:nvPr>
        </p:nvSpPr>
        <p:spPr/>
        <p:txBody>
          <a:bodyPr/>
          <a:lstStyle/>
          <a:p>
            <a:fld id="{AED30B10-ACDF-437D-8EA1-F1EC5E61CA2E}" type="slidenum">
              <a:rPr lang="en-US" smtClean="0"/>
              <a:t>16</a:t>
            </a:fld>
            <a:endParaRPr lang="en-US" dirty="0"/>
          </a:p>
        </p:txBody>
      </p:sp>
    </p:spTree>
    <p:extLst>
      <p:ext uri="{BB962C8B-B14F-4D97-AF65-F5344CB8AC3E}">
        <p14:creationId xmlns:p14="http://schemas.microsoft.com/office/powerpoint/2010/main" val="1442964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D30B10-ACDF-437D-8EA1-F1EC5E61CA2E}" type="slidenum">
              <a:rPr lang="en-US" smtClean="0"/>
              <a:t>17</a:t>
            </a:fld>
            <a:endParaRPr lang="en-US" dirty="0"/>
          </a:p>
        </p:txBody>
      </p:sp>
    </p:spTree>
    <p:extLst>
      <p:ext uri="{BB962C8B-B14F-4D97-AF65-F5344CB8AC3E}">
        <p14:creationId xmlns:p14="http://schemas.microsoft.com/office/powerpoint/2010/main" val="1097545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30B10-ACDF-437D-8EA1-F1EC5E61CA2E}" type="slidenum">
              <a:rPr lang="en-US" smtClean="0"/>
              <a:t>18</a:t>
            </a:fld>
            <a:endParaRPr lang="en-US" dirty="0"/>
          </a:p>
        </p:txBody>
      </p:sp>
    </p:spTree>
    <p:extLst>
      <p:ext uri="{BB962C8B-B14F-4D97-AF65-F5344CB8AC3E}">
        <p14:creationId xmlns:p14="http://schemas.microsoft.com/office/powerpoint/2010/main" val="2852583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30B10-ACDF-437D-8EA1-F1EC5E61CA2E}" type="slidenum">
              <a:rPr lang="en-US" smtClean="0"/>
              <a:t>2</a:t>
            </a:fld>
            <a:endParaRPr lang="en-US" dirty="0"/>
          </a:p>
        </p:txBody>
      </p:sp>
    </p:spTree>
    <p:extLst>
      <p:ext uri="{BB962C8B-B14F-4D97-AF65-F5344CB8AC3E}">
        <p14:creationId xmlns:p14="http://schemas.microsoft.com/office/powerpoint/2010/main" val="385690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D30B10-ACDF-437D-8EA1-F1EC5E61CA2E}" type="slidenum">
              <a:rPr lang="en-US" smtClean="0"/>
              <a:t>3</a:t>
            </a:fld>
            <a:endParaRPr lang="en-US" dirty="0"/>
          </a:p>
        </p:txBody>
      </p:sp>
    </p:spTree>
    <p:extLst>
      <p:ext uri="{BB962C8B-B14F-4D97-AF65-F5344CB8AC3E}">
        <p14:creationId xmlns:p14="http://schemas.microsoft.com/office/powerpoint/2010/main" val="2499301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30B10-ACDF-437D-8EA1-F1EC5E61CA2E}" type="slidenum">
              <a:rPr lang="en-US" smtClean="0"/>
              <a:t>4</a:t>
            </a:fld>
            <a:endParaRPr lang="en-US" dirty="0"/>
          </a:p>
        </p:txBody>
      </p:sp>
    </p:spTree>
    <p:extLst>
      <p:ext uri="{BB962C8B-B14F-4D97-AF65-F5344CB8AC3E}">
        <p14:creationId xmlns:p14="http://schemas.microsoft.com/office/powerpoint/2010/main" val="971595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30B10-ACDF-437D-8EA1-F1EC5E61CA2E}" type="slidenum">
              <a:rPr lang="en-US" smtClean="0"/>
              <a:t>5</a:t>
            </a:fld>
            <a:endParaRPr lang="en-US" dirty="0"/>
          </a:p>
        </p:txBody>
      </p:sp>
    </p:spTree>
    <p:extLst>
      <p:ext uri="{BB962C8B-B14F-4D97-AF65-F5344CB8AC3E}">
        <p14:creationId xmlns:p14="http://schemas.microsoft.com/office/powerpoint/2010/main" val="599646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962D0-3012-9E68-02E7-5EC9026988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D38D56-D338-5420-9AE1-0D9094DEE363}"/>
              </a:ext>
            </a:extLst>
          </p:cNvPr>
          <p:cNvSpPr>
            <a:spLocks noGrp="1" noRot="1" noChangeAspect="1"/>
          </p:cNvSpPr>
          <p:nvPr>
            <p:ph type="sldImg"/>
          </p:nvPr>
        </p:nvSpPr>
        <p:spPr>
          <a:xfrm>
            <a:off x="715963" y="1162050"/>
            <a:ext cx="5578475" cy="3138488"/>
          </a:xfrm>
        </p:spPr>
      </p:sp>
      <p:sp>
        <p:nvSpPr>
          <p:cNvPr id="3" name="Notes Placeholder 2">
            <a:extLst>
              <a:ext uri="{FF2B5EF4-FFF2-40B4-BE49-F238E27FC236}">
                <a16:creationId xmlns:a16="http://schemas.microsoft.com/office/drawing/2014/main" id="{3086103A-B0A4-264F-1E4D-B083101904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553BED-7E46-B740-92B9-D692ACB0A8CC}"/>
              </a:ext>
            </a:extLst>
          </p:cNvPr>
          <p:cNvSpPr>
            <a:spLocks noGrp="1"/>
          </p:cNvSpPr>
          <p:nvPr>
            <p:ph type="sldNum" sz="quarter" idx="5"/>
          </p:nvPr>
        </p:nvSpPr>
        <p:spPr/>
        <p:txBody>
          <a:bodyPr/>
          <a:lstStyle/>
          <a:p>
            <a:fld id="{AED30B10-ACDF-437D-8EA1-F1EC5E61CA2E}" type="slidenum">
              <a:rPr lang="en-US" smtClean="0"/>
              <a:t>6</a:t>
            </a:fld>
            <a:endParaRPr lang="en-US" dirty="0"/>
          </a:p>
        </p:txBody>
      </p:sp>
    </p:spTree>
    <p:extLst>
      <p:ext uri="{BB962C8B-B14F-4D97-AF65-F5344CB8AC3E}">
        <p14:creationId xmlns:p14="http://schemas.microsoft.com/office/powerpoint/2010/main" val="2407095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30B10-ACDF-437D-8EA1-F1EC5E61CA2E}" type="slidenum">
              <a:rPr lang="en-US" smtClean="0"/>
              <a:t>7</a:t>
            </a:fld>
            <a:endParaRPr lang="en-US" dirty="0"/>
          </a:p>
        </p:txBody>
      </p:sp>
    </p:spTree>
    <p:extLst>
      <p:ext uri="{BB962C8B-B14F-4D97-AF65-F5344CB8AC3E}">
        <p14:creationId xmlns:p14="http://schemas.microsoft.com/office/powerpoint/2010/main" val="3361685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30B10-ACDF-437D-8EA1-F1EC5E61CA2E}" type="slidenum">
              <a:rPr lang="en-US" smtClean="0"/>
              <a:t>8</a:t>
            </a:fld>
            <a:endParaRPr lang="en-US" dirty="0"/>
          </a:p>
        </p:txBody>
      </p:sp>
    </p:spTree>
    <p:extLst>
      <p:ext uri="{BB962C8B-B14F-4D97-AF65-F5344CB8AC3E}">
        <p14:creationId xmlns:p14="http://schemas.microsoft.com/office/powerpoint/2010/main" val="591126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D30B10-ACDF-437D-8EA1-F1EC5E61CA2E}" type="slidenum">
              <a:rPr lang="en-US" smtClean="0"/>
              <a:t>9</a:t>
            </a:fld>
            <a:endParaRPr lang="en-US" dirty="0"/>
          </a:p>
        </p:txBody>
      </p:sp>
    </p:spTree>
    <p:extLst>
      <p:ext uri="{BB962C8B-B14F-4D97-AF65-F5344CB8AC3E}">
        <p14:creationId xmlns:p14="http://schemas.microsoft.com/office/powerpoint/2010/main" val="3983468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073921"/>
            <a:ext cx="9144000" cy="2387600"/>
          </a:xfrm>
        </p:spPr>
        <p:txBody>
          <a:bodyPr anchor="t">
            <a:normAutofit/>
          </a:bodyPr>
          <a:lstStyle>
            <a:lvl1pPr algn="ctr">
              <a:lnSpc>
                <a:spcPct val="100000"/>
              </a:lnSpc>
              <a:defRPr sz="3600" b="0"/>
            </a:lvl1pPr>
          </a:lstStyle>
          <a:p>
            <a:r>
              <a:rPr lang="en-US" dirty="0"/>
              <a:t>CLICK TO EDIT MASTER TITLE STYLE</a:t>
            </a:r>
          </a:p>
        </p:txBody>
      </p:sp>
      <p:sp>
        <p:nvSpPr>
          <p:cNvPr id="3" name="Subtitle 2"/>
          <p:cNvSpPr>
            <a:spLocks noGrp="1"/>
          </p:cNvSpPr>
          <p:nvPr>
            <p:ph type="subTitle" idx="1"/>
          </p:nvPr>
        </p:nvSpPr>
        <p:spPr>
          <a:xfrm>
            <a:off x="1948832" y="4619876"/>
            <a:ext cx="8294336" cy="1655762"/>
          </a:xfrm>
        </p:spPr>
        <p:txBody>
          <a:bodyPr/>
          <a:lstStyle>
            <a:lvl1pPr marL="0" indent="0" algn="ctr">
              <a:lnSpc>
                <a:spcPct val="100000"/>
              </a:lnSpc>
              <a:spcBef>
                <a:spcPts val="0"/>
              </a:spcBef>
              <a:buNone/>
              <a:defRPr sz="1801"/>
            </a:lvl1pPr>
            <a:lvl2pPr marL="342850" indent="0" algn="ctr">
              <a:buNone/>
              <a:defRPr sz="1500"/>
            </a:lvl2pPr>
            <a:lvl3pPr marL="685698" indent="0" algn="ctr">
              <a:buNone/>
              <a:defRPr sz="1351"/>
            </a:lvl3pPr>
            <a:lvl4pPr marL="1028544" indent="0" algn="ctr">
              <a:buNone/>
              <a:defRPr sz="1200"/>
            </a:lvl4pPr>
            <a:lvl5pPr marL="1371396" indent="0" algn="ctr">
              <a:buNone/>
              <a:defRPr sz="1200"/>
            </a:lvl5pPr>
            <a:lvl6pPr marL="1714244" indent="0" algn="ctr">
              <a:buNone/>
              <a:defRPr sz="1200"/>
            </a:lvl6pPr>
            <a:lvl7pPr marL="2057094" indent="0" algn="ctr">
              <a:buNone/>
              <a:defRPr sz="1200"/>
            </a:lvl7pPr>
            <a:lvl8pPr marL="2399943" indent="0" algn="ctr">
              <a:buNone/>
              <a:defRPr sz="1200"/>
            </a:lvl8pPr>
            <a:lvl9pPr marL="2742789"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115" y="4339598"/>
            <a:ext cx="1981372" cy="198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52400" y="146305"/>
            <a:ext cx="11887200" cy="6583680"/>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9" rIns="51435" bIns="25719" numCol="1" spcCol="0" rtlCol="0" fromWordArt="0" anchor="ctr" anchorCtr="0" forceAA="0" compatLnSpc="1">
            <a:prstTxWarp prst="textNoShape">
              <a:avLst/>
            </a:prstTxWarp>
            <a:noAutofit/>
          </a:bodyPr>
          <a:lstStyle/>
          <a:p>
            <a:pPr marL="0" marR="0" lvl="0" indent="0" algn="ctr" defTabSz="3428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p:nvPr/>
        </p:nvSpPr>
        <p:spPr>
          <a:xfrm>
            <a:off x="198120" y="195849"/>
            <a:ext cx="11795760" cy="6492697"/>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9" rIns="51435" bIns="25719" numCol="1" spcCol="0" rtlCol="0" fromWordArt="0" anchor="ctr" anchorCtr="0" forceAA="0" compatLnSpc="1">
            <a:prstTxWarp prst="textNoShape">
              <a:avLst/>
            </a:prstTxWarp>
            <a:noAutofit/>
          </a:bodyPr>
          <a:lstStyle/>
          <a:p>
            <a:pPr marL="0" marR="0" lvl="0" indent="0" algn="ctr" defTabSz="3428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95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Header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599" y="695575"/>
            <a:ext cx="10515600" cy="2852737"/>
          </a:xfrm>
        </p:spPr>
        <p:txBody>
          <a:bodyPr anchor="t">
            <a:normAutofit/>
          </a:bodyPr>
          <a:lstStyle>
            <a:lvl1pPr algn="ctr">
              <a:defRPr sz="3600"/>
            </a:lvl1pPr>
          </a:lstStyle>
          <a:p>
            <a:r>
              <a:rPr lang="en-US" dirty="0"/>
              <a:t>CLICK TO EDIT MASTER STYLE</a:t>
            </a:r>
          </a:p>
        </p:txBody>
      </p:sp>
      <p:sp>
        <p:nvSpPr>
          <p:cNvPr id="3" name="Text Placeholder 2"/>
          <p:cNvSpPr>
            <a:spLocks noGrp="1"/>
          </p:cNvSpPr>
          <p:nvPr>
            <p:ph type="body" idx="1"/>
          </p:nvPr>
        </p:nvSpPr>
        <p:spPr>
          <a:xfrm>
            <a:off x="831851" y="4589483"/>
            <a:ext cx="10515600" cy="1500187"/>
          </a:xfrm>
        </p:spPr>
        <p:txBody>
          <a:bodyPr/>
          <a:lstStyle>
            <a:lvl1pPr marL="0" indent="0">
              <a:buNone/>
              <a:defRPr sz="1801">
                <a:solidFill>
                  <a:schemeClr val="tx1">
                    <a:tint val="75000"/>
                  </a:schemeClr>
                </a:solidFill>
              </a:defRPr>
            </a:lvl1pPr>
            <a:lvl2pPr marL="342850" indent="0">
              <a:buNone/>
              <a:defRPr sz="1500">
                <a:solidFill>
                  <a:schemeClr val="tx1">
                    <a:tint val="75000"/>
                  </a:schemeClr>
                </a:solidFill>
              </a:defRPr>
            </a:lvl2pPr>
            <a:lvl3pPr marL="685698" indent="0">
              <a:buNone/>
              <a:defRPr sz="1351">
                <a:solidFill>
                  <a:schemeClr val="tx1">
                    <a:tint val="75000"/>
                  </a:schemeClr>
                </a:solidFill>
              </a:defRPr>
            </a:lvl3pPr>
            <a:lvl4pPr marL="1028544" indent="0">
              <a:buNone/>
              <a:defRPr sz="1200">
                <a:solidFill>
                  <a:schemeClr val="tx1">
                    <a:tint val="75000"/>
                  </a:schemeClr>
                </a:solidFill>
              </a:defRPr>
            </a:lvl4pPr>
            <a:lvl5pPr marL="1371396" indent="0">
              <a:buNone/>
              <a:defRPr sz="1200">
                <a:solidFill>
                  <a:schemeClr val="tx1">
                    <a:tint val="75000"/>
                  </a:schemeClr>
                </a:solidFill>
              </a:defRPr>
            </a:lvl5pPr>
            <a:lvl6pPr marL="1714244" indent="0">
              <a:buNone/>
              <a:defRPr sz="1200">
                <a:solidFill>
                  <a:schemeClr val="tx1">
                    <a:tint val="75000"/>
                  </a:schemeClr>
                </a:solidFill>
              </a:defRPr>
            </a:lvl6pPr>
            <a:lvl7pPr marL="2057094" indent="0">
              <a:buNone/>
              <a:defRPr sz="1200">
                <a:solidFill>
                  <a:schemeClr val="tx1">
                    <a:tint val="75000"/>
                  </a:schemeClr>
                </a:solidFill>
              </a:defRPr>
            </a:lvl7pPr>
            <a:lvl8pPr marL="2399943" indent="0">
              <a:buNone/>
              <a:defRPr sz="1200">
                <a:solidFill>
                  <a:schemeClr val="tx1">
                    <a:tint val="75000"/>
                  </a:schemeClr>
                </a:solidFill>
              </a:defRPr>
            </a:lvl8pPr>
            <a:lvl9pPr marL="2742789"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28600" y="6400818"/>
            <a:ext cx="2743200" cy="365125"/>
          </a:xfrm>
        </p:spPr>
        <p:txBody>
          <a:bodyPr/>
          <a:lstStyle/>
          <a:p>
            <a:r>
              <a:rPr lang="en-US"/>
              <a:t>December 15, 2020</a:t>
            </a:r>
            <a:endParaRPr lang="en-US" dirty="0"/>
          </a:p>
        </p:txBody>
      </p:sp>
      <p:sp>
        <p:nvSpPr>
          <p:cNvPr id="5" name="Footer Placeholder 4"/>
          <p:cNvSpPr>
            <a:spLocks noGrp="1"/>
          </p:cNvSpPr>
          <p:nvPr>
            <p:ph type="ftr" sz="quarter" idx="11"/>
          </p:nvPr>
        </p:nvSpPr>
        <p:spPr>
          <a:xfrm>
            <a:off x="4038600" y="6400818"/>
            <a:ext cx="4114800" cy="365125"/>
          </a:xfrm>
        </p:spPr>
        <p:txBody>
          <a:bodyPr/>
          <a:lstStyle/>
          <a:p>
            <a:endParaRPr lang="en-US" dirty="0"/>
          </a:p>
        </p:txBody>
      </p:sp>
      <p:sp>
        <p:nvSpPr>
          <p:cNvPr id="6" name="Slide Number Placeholder 5"/>
          <p:cNvSpPr>
            <a:spLocks noGrp="1"/>
          </p:cNvSpPr>
          <p:nvPr>
            <p:ph type="sldNum" sz="quarter" idx="12"/>
          </p:nvPr>
        </p:nvSpPr>
        <p:spPr>
          <a:xfrm>
            <a:off x="9217152" y="6400818"/>
            <a:ext cx="2743200" cy="365125"/>
          </a:xfrm>
        </p:spPr>
        <p:txBody>
          <a:bodyPr/>
          <a:lstStyle/>
          <a:p>
            <a:fld id="{784DC4BC-AE01-4C6D-870D-ADD2363A0B6C}" type="slidenum">
              <a:rPr lang="en-US" smtClean="0"/>
              <a:t>‹#›</a:t>
            </a:fld>
            <a:endParaRPr lang="en-US" dirty="0"/>
          </a:p>
        </p:txBody>
      </p:sp>
      <p:sp>
        <p:nvSpPr>
          <p:cNvPr id="7" name="Rectangle 6"/>
          <p:cNvSpPr/>
          <p:nvPr/>
        </p:nvSpPr>
        <p:spPr>
          <a:xfrm>
            <a:off x="155448"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9" rIns="51435" bIns="25719" numCol="1" spcCol="0" rtlCol="0" fromWordArt="0" anchor="ctr" anchorCtr="0" forceAA="0" compatLnSpc="1">
            <a:prstTxWarp prst="textNoShape">
              <a:avLst/>
            </a:prstTxWarp>
            <a:noAutofit/>
          </a:bodyPr>
          <a:lstStyle/>
          <a:p>
            <a:pPr marL="0" marR="0" lvl="0" indent="0" algn="ctr" defTabSz="3428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p:nvSpPr>
        <p:spPr>
          <a:xfrm>
            <a:off x="201167"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9" rIns="51435" bIns="25719" numCol="1" spcCol="0" rtlCol="0" fromWordArt="0" anchor="ctr" anchorCtr="0" forceAA="0" compatLnSpc="1">
            <a:prstTxWarp prst="textNoShape">
              <a:avLst/>
            </a:prstTxWarp>
            <a:noAutofit/>
          </a:bodyPr>
          <a:lstStyle/>
          <a:p>
            <a:pPr marL="0" marR="0" lvl="0" indent="0" algn="ctr" defTabSz="3428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Z:\A-Revenue and Fiscal Affairs\RFA logo banner final.jpg">
            <a:extLst>
              <a:ext uri="{FF2B5EF4-FFF2-40B4-BE49-F238E27FC236}">
                <a16:creationId xmlns:a16="http://schemas.microsoft.com/office/drawing/2014/main" id="{F33B4832-1AD2-4BAA-9E6C-5A3890496FA4}"/>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68" y="6446538"/>
            <a:ext cx="2529889" cy="303743"/>
          </a:xfrm>
          <a:prstGeom prst="rect">
            <a:avLst/>
          </a:prstGeom>
          <a:noFill/>
          <a:ln>
            <a:noFill/>
          </a:ln>
        </p:spPr>
      </p:pic>
    </p:spTree>
    <p:extLst>
      <p:ext uri="{BB962C8B-B14F-4D97-AF65-F5344CB8AC3E}">
        <p14:creationId xmlns:p14="http://schemas.microsoft.com/office/powerpoint/2010/main" val="2766461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28600" y="6400818"/>
            <a:ext cx="2743200" cy="365125"/>
          </a:xfrm>
        </p:spPr>
        <p:txBody>
          <a:bodyPr/>
          <a:lstStyle/>
          <a:p>
            <a:r>
              <a:rPr lang="en-US"/>
              <a:t>December 15, 2020</a:t>
            </a:r>
            <a:endParaRPr lang="en-US" dirty="0"/>
          </a:p>
        </p:txBody>
      </p:sp>
      <p:sp>
        <p:nvSpPr>
          <p:cNvPr id="5" name="Footer Placeholder 4"/>
          <p:cNvSpPr>
            <a:spLocks noGrp="1"/>
          </p:cNvSpPr>
          <p:nvPr>
            <p:ph type="ftr" sz="quarter" idx="11"/>
          </p:nvPr>
        </p:nvSpPr>
        <p:spPr>
          <a:xfrm>
            <a:off x="4038600" y="6400818"/>
            <a:ext cx="4114800" cy="365125"/>
          </a:xfrm>
        </p:spPr>
        <p:txBody>
          <a:bodyPr/>
          <a:lstStyle/>
          <a:p>
            <a:endParaRPr lang="en-US" dirty="0"/>
          </a:p>
        </p:txBody>
      </p:sp>
      <p:sp>
        <p:nvSpPr>
          <p:cNvPr id="6" name="Slide Number Placeholder 5"/>
          <p:cNvSpPr>
            <a:spLocks noGrp="1"/>
          </p:cNvSpPr>
          <p:nvPr>
            <p:ph type="sldNum" sz="quarter" idx="12"/>
          </p:nvPr>
        </p:nvSpPr>
        <p:spPr>
          <a:xfrm>
            <a:off x="9217152" y="6400818"/>
            <a:ext cx="2743200" cy="365125"/>
          </a:xfrm>
        </p:spPr>
        <p:txBody>
          <a:bodyPr/>
          <a:lstStyle/>
          <a:p>
            <a:fld id="{784DC4BC-AE01-4C6D-870D-ADD2363A0B6C}" type="slidenum">
              <a:rPr lang="en-US" smtClean="0"/>
              <a:t>‹#›</a:t>
            </a:fld>
            <a:endParaRPr lang="en-US" dirty="0"/>
          </a:p>
        </p:txBody>
      </p:sp>
      <p:sp>
        <p:nvSpPr>
          <p:cNvPr id="8" name="Rectangle 7"/>
          <p:cNvSpPr/>
          <p:nvPr/>
        </p:nvSpPr>
        <p:spPr>
          <a:xfrm>
            <a:off x="155448"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9" rIns="51435" bIns="25719" numCol="1" spcCol="0" rtlCol="0" fromWordArt="0" anchor="ctr" anchorCtr="0" forceAA="0" compatLnSpc="1">
            <a:prstTxWarp prst="textNoShape">
              <a:avLst/>
            </a:prstTxWarp>
            <a:noAutofit/>
          </a:bodyPr>
          <a:lstStyle/>
          <a:p>
            <a:pPr marL="0" marR="0" lvl="0" indent="0" algn="ctr" defTabSz="3428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201168"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9" rIns="51435" bIns="25719" numCol="1" spcCol="0" rtlCol="0" fromWordArt="0" anchor="ctr" anchorCtr="0" forceAA="0" compatLnSpc="1">
            <a:prstTxWarp prst="textNoShape">
              <a:avLst/>
            </a:prstTxWarp>
            <a:noAutofit/>
          </a:bodyPr>
          <a:lstStyle/>
          <a:p>
            <a:pPr marL="0" marR="0" lvl="0" indent="0" algn="ctr" defTabSz="3428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Z:\A-Revenue and Fiscal Affairs\RFA logo banner final.jpg">
            <a:extLst>
              <a:ext uri="{FF2B5EF4-FFF2-40B4-BE49-F238E27FC236}">
                <a16:creationId xmlns:a16="http://schemas.microsoft.com/office/drawing/2014/main" id="{EE876DB9-C9FC-4039-811B-9014184DC9A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68" y="6446538"/>
            <a:ext cx="2529889" cy="303743"/>
          </a:xfrm>
          <a:prstGeom prst="rect">
            <a:avLst/>
          </a:prstGeom>
          <a:noFill/>
          <a:ln>
            <a:noFill/>
          </a:ln>
        </p:spPr>
      </p:pic>
    </p:spTree>
    <p:extLst>
      <p:ext uri="{BB962C8B-B14F-4D97-AF65-F5344CB8AC3E}">
        <p14:creationId xmlns:p14="http://schemas.microsoft.com/office/powerpoint/2010/main" val="3508050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28600" y="6400818"/>
            <a:ext cx="2743200" cy="365125"/>
          </a:xfrm>
        </p:spPr>
        <p:txBody>
          <a:bodyPr/>
          <a:lstStyle/>
          <a:p>
            <a:r>
              <a:rPr lang="en-US"/>
              <a:t>December 15, 2020</a:t>
            </a:r>
            <a:endParaRPr lang="en-US" dirty="0"/>
          </a:p>
        </p:txBody>
      </p:sp>
      <p:sp>
        <p:nvSpPr>
          <p:cNvPr id="5" name="Footer Placeholder 4"/>
          <p:cNvSpPr>
            <a:spLocks noGrp="1"/>
          </p:cNvSpPr>
          <p:nvPr>
            <p:ph type="ftr" sz="quarter" idx="11"/>
          </p:nvPr>
        </p:nvSpPr>
        <p:spPr>
          <a:xfrm>
            <a:off x="4038600" y="6400818"/>
            <a:ext cx="4114800" cy="365125"/>
          </a:xfrm>
        </p:spPr>
        <p:txBody>
          <a:bodyPr/>
          <a:lstStyle/>
          <a:p>
            <a:endParaRPr lang="en-US" dirty="0"/>
          </a:p>
        </p:txBody>
      </p:sp>
      <p:sp>
        <p:nvSpPr>
          <p:cNvPr id="6" name="Slide Number Placeholder 5"/>
          <p:cNvSpPr>
            <a:spLocks noGrp="1"/>
          </p:cNvSpPr>
          <p:nvPr>
            <p:ph type="sldNum" sz="quarter" idx="12"/>
          </p:nvPr>
        </p:nvSpPr>
        <p:spPr>
          <a:xfrm>
            <a:off x="9217152" y="6400818"/>
            <a:ext cx="2743200" cy="365125"/>
          </a:xfrm>
        </p:spPr>
        <p:txBody>
          <a:bodyPr/>
          <a:lstStyle/>
          <a:p>
            <a:fld id="{784DC4BC-AE01-4C6D-870D-ADD2363A0B6C}" type="slidenum">
              <a:rPr lang="en-US" smtClean="0"/>
              <a:t>‹#›</a:t>
            </a:fld>
            <a:endParaRPr lang="en-US" dirty="0"/>
          </a:p>
        </p:txBody>
      </p:sp>
      <p:sp>
        <p:nvSpPr>
          <p:cNvPr id="8" name="Rectangle 7"/>
          <p:cNvSpPr/>
          <p:nvPr/>
        </p:nvSpPr>
        <p:spPr>
          <a:xfrm>
            <a:off x="152400"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9" rIns="51435" bIns="25719" numCol="1" spcCol="0" rtlCol="0" fromWordArt="0" anchor="ctr" anchorCtr="0" forceAA="0" compatLnSpc="1">
            <a:prstTxWarp prst="textNoShape">
              <a:avLst/>
            </a:prstTxWarp>
            <a:noAutofit/>
          </a:bodyPr>
          <a:lstStyle/>
          <a:p>
            <a:pPr marL="0" marR="0" lvl="0" indent="0" algn="ctr" defTabSz="3428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198120"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9" rIns="51435" bIns="25719" numCol="1" spcCol="0" rtlCol="0" fromWordArt="0" anchor="ctr" anchorCtr="0" forceAA="0" compatLnSpc="1">
            <a:prstTxWarp prst="textNoShape">
              <a:avLst/>
            </a:prstTxWarp>
            <a:noAutofit/>
          </a:bodyPr>
          <a:lstStyle/>
          <a:p>
            <a:pPr marL="0" marR="0" lvl="0" indent="0" algn="ctr" defTabSz="3428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Z:\A-Revenue and Fiscal Affairs\RFA logo banner final.jpg">
            <a:extLst>
              <a:ext uri="{FF2B5EF4-FFF2-40B4-BE49-F238E27FC236}">
                <a16:creationId xmlns:a16="http://schemas.microsoft.com/office/drawing/2014/main" id="{E0CC85D0-8941-485E-ABE4-00AA9DE89F6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68" y="6446538"/>
            <a:ext cx="2529889" cy="303743"/>
          </a:xfrm>
          <a:prstGeom prst="rect">
            <a:avLst/>
          </a:prstGeom>
          <a:noFill/>
          <a:ln>
            <a:noFill/>
          </a:ln>
        </p:spPr>
      </p:pic>
    </p:spTree>
    <p:extLst>
      <p:ext uri="{BB962C8B-B14F-4D97-AF65-F5344CB8AC3E}">
        <p14:creationId xmlns:p14="http://schemas.microsoft.com/office/powerpoint/2010/main" val="3075146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70309"/>
            <a:ext cx="10515600" cy="2852737"/>
          </a:xfrm>
        </p:spPr>
        <p:txBody>
          <a:bodyPr anchor="ctr">
            <a:normAutofit/>
          </a:bodyPr>
          <a:lstStyle>
            <a:lvl1pPr algn="ctr">
              <a:defRPr sz="4400" b="1">
                <a:solidFill>
                  <a:srgbClr val="1C3961"/>
                </a:solidFill>
                <a:latin typeface="Book Antiqua" panose="02040602050305030304" pitchFamily="18" charset="0"/>
              </a:defRPr>
            </a:lvl1pPr>
          </a:lstStyle>
          <a:p>
            <a:r>
              <a:rPr lang="en-US" dirty="0"/>
              <a:t>CLICK TO EDIT MASTER TITLE STYLE</a:t>
            </a:r>
          </a:p>
        </p:txBody>
      </p:sp>
      <p:sp>
        <p:nvSpPr>
          <p:cNvPr id="4" name="Date Placeholder 3"/>
          <p:cNvSpPr>
            <a:spLocks noGrp="1"/>
          </p:cNvSpPr>
          <p:nvPr>
            <p:ph type="dt" sz="half" idx="10"/>
          </p:nvPr>
        </p:nvSpPr>
        <p:spPr>
          <a:xfrm>
            <a:off x="831847" y="6430527"/>
            <a:ext cx="2743200" cy="365125"/>
          </a:xfrm>
        </p:spPr>
        <p:txBody>
          <a:bodyPr/>
          <a:lstStyle>
            <a:lvl1pPr>
              <a:defRPr sz="1001" b="1">
                <a:latin typeface="Book Antiqua" panose="02040602050305030304" pitchFamily="18" charset="0"/>
              </a:defRPr>
            </a:lvl1pPr>
          </a:lstStyle>
          <a:p>
            <a:pPr>
              <a:defRPr/>
            </a:pPr>
            <a:r>
              <a:rPr lang="en-US"/>
              <a:t>December 15, 2020</a:t>
            </a:r>
            <a:endParaRPr lang="en-US" dirty="0"/>
          </a:p>
        </p:txBody>
      </p:sp>
      <p:sp>
        <p:nvSpPr>
          <p:cNvPr id="5" name="Footer Placeholder 4"/>
          <p:cNvSpPr>
            <a:spLocks noGrp="1"/>
          </p:cNvSpPr>
          <p:nvPr>
            <p:ph type="ftr" sz="quarter" idx="11"/>
          </p:nvPr>
        </p:nvSpPr>
        <p:spPr>
          <a:xfrm>
            <a:off x="4032249" y="6421646"/>
            <a:ext cx="4114800" cy="365125"/>
          </a:xfrm>
        </p:spPr>
        <p:txBody>
          <a:bodyPr/>
          <a:lstStyle/>
          <a:p>
            <a:pPr>
              <a:defRPr/>
            </a:pPr>
            <a:endParaRPr lang="en-US" dirty="0">
              <a:solidFill>
                <a:srgbClr val="1C3961"/>
              </a:solidFill>
            </a:endParaRPr>
          </a:p>
        </p:txBody>
      </p:sp>
      <p:sp>
        <p:nvSpPr>
          <p:cNvPr id="6" name="Slide Number Placeholder 5"/>
          <p:cNvSpPr>
            <a:spLocks noGrp="1"/>
          </p:cNvSpPr>
          <p:nvPr>
            <p:ph type="sldNum" sz="quarter" idx="12"/>
          </p:nvPr>
        </p:nvSpPr>
        <p:spPr>
          <a:xfrm>
            <a:off x="8604251" y="6461775"/>
            <a:ext cx="2743200" cy="365125"/>
          </a:xfrm>
        </p:spPr>
        <p:txBody>
          <a:bodyPr/>
          <a:lstStyle>
            <a:lvl1pPr>
              <a:defRPr sz="1001"/>
            </a:lvl1pPr>
          </a:lstStyle>
          <a:p>
            <a:pPr>
              <a:defRPr/>
            </a:pPr>
            <a:fld id="{5FB768C1-4BAA-41BB-91C6-7C9111748835}" type="slidenum">
              <a:rPr lang="en-US" i="1" smtClean="0">
                <a:solidFill>
                  <a:srgbClr val="1C3961"/>
                </a:solidFill>
              </a:rPr>
              <a:pPr>
                <a:defRPr/>
              </a:pPr>
              <a:t>‹#›</a:t>
            </a:fld>
            <a:endParaRPr lang="en-US" i="1" dirty="0">
              <a:solidFill>
                <a:srgbClr val="1C3961"/>
              </a:solidFill>
            </a:endParaRPr>
          </a:p>
        </p:txBody>
      </p:sp>
      <p:sp>
        <p:nvSpPr>
          <p:cNvPr id="7" name="Rectangle 6"/>
          <p:cNvSpPr/>
          <p:nvPr userDrawn="1"/>
        </p:nvSpPr>
        <p:spPr>
          <a:xfrm>
            <a:off x="126799"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2" rIns="68580" bIns="34292" numCol="1" spcCol="0" rtlCol="0" fromWordArt="0" anchor="ctr" anchorCtr="0" forceAA="0" compatLnSpc="1">
            <a:prstTxWarp prst="textNoShape">
              <a:avLst/>
            </a:prstTxWarp>
            <a:noAutofit/>
          </a:bodyPr>
          <a:lstStyle/>
          <a:p>
            <a:pPr marL="0" marR="0" lvl="0" indent="0" algn="ctr" defTabSz="45713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userDrawn="1"/>
        </p:nvSpPr>
        <p:spPr>
          <a:xfrm>
            <a:off x="188977" y="193398"/>
            <a:ext cx="11762843"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2" rIns="68580" bIns="34292" numCol="1" spcCol="0" rtlCol="0" fromWordArt="0" anchor="ctr" anchorCtr="0" forceAA="0" compatLnSpc="1">
            <a:prstTxWarp prst="textNoShape">
              <a:avLst/>
            </a:prstTxWarp>
            <a:noAutofit/>
          </a:bodyPr>
          <a:lstStyle/>
          <a:p>
            <a:pPr marL="0" marR="0" lvl="0" indent="0" algn="ctr" defTabSz="45713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Z:\A-Revenue and Fiscal Affairs\RFA logo banner final.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7422" y="6452335"/>
            <a:ext cx="3325977" cy="303743"/>
          </a:xfrm>
          <a:prstGeom prst="rect">
            <a:avLst/>
          </a:prstGeom>
          <a:noFill/>
          <a:ln>
            <a:noFill/>
          </a:ln>
        </p:spPr>
      </p:pic>
    </p:spTree>
    <p:extLst>
      <p:ext uri="{BB962C8B-B14F-4D97-AF65-F5344CB8AC3E}">
        <p14:creationId xmlns:p14="http://schemas.microsoft.com/office/powerpoint/2010/main" val="619051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70309"/>
            <a:ext cx="10515600" cy="2852737"/>
          </a:xfrm>
        </p:spPr>
        <p:txBody>
          <a:bodyPr anchor="ctr">
            <a:normAutofit/>
          </a:bodyPr>
          <a:lstStyle>
            <a:lvl1pPr algn="ctr">
              <a:defRPr sz="4400" b="1">
                <a:solidFill>
                  <a:srgbClr val="1C3961"/>
                </a:solidFill>
                <a:latin typeface="Book Antiqua" panose="02040602050305030304" pitchFamily="18" charset="0"/>
              </a:defRPr>
            </a:lvl1pPr>
          </a:lstStyle>
          <a:p>
            <a:r>
              <a:rPr lang="en-US" dirty="0"/>
              <a:t>CLICK TO EDIT MASTER TITLE STYLE</a:t>
            </a:r>
          </a:p>
        </p:txBody>
      </p:sp>
      <p:sp>
        <p:nvSpPr>
          <p:cNvPr id="4" name="Date Placeholder 3"/>
          <p:cNvSpPr>
            <a:spLocks noGrp="1"/>
          </p:cNvSpPr>
          <p:nvPr>
            <p:ph type="dt" sz="half" idx="10"/>
          </p:nvPr>
        </p:nvSpPr>
        <p:spPr>
          <a:xfrm>
            <a:off x="831847" y="6430976"/>
            <a:ext cx="2743200" cy="365125"/>
          </a:xfrm>
        </p:spPr>
        <p:txBody>
          <a:bodyPr/>
          <a:lstStyle>
            <a:lvl1pPr>
              <a:defRPr sz="1001" b="1">
                <a:latin typeface="Book Antiqua" panose="02040602050305030304" pitchFamily="18" charset="0"/>
              </a:defRPr>
            </a:lvl1pPr>
          </a:lstStyle>
          <a:p>
            <a:pPr>
              <a:defRPr/>
            </a:pPr>
            <a:r>
              <a:rPr lang="en-US"/>
              <a:t>December 15, 2020</a:t>
            </a:r>
            <a:endParaRPr lang="en-US" dirty="0"/>
          </a:p>
        </p:txBody>
      </p:sp>
      <p:sp>
        <p:nvSpPr>
          <p:cNvPr id="5" name="Footer Placeholder 4"/>
          <p:cNvSpPr>
            <a:spLocks noGrp="1"/>
          </p:cNvSpPr>
          <p:nvPr>
            <p:ph type="ftr" sz="quarter" idx="11"/>
          </p:nvPr>
        </p:nvSpPr>
        <p:spPr>
          <a:xfrm>
            <a:off x="4032249" y="6421646"/>
            <a:ext cx="4114800" cy="365125"/>
          </a:xfrm>
        </p:spPr>
        <p:txBody>
          <a:bodyPr/>
          <a:lstStyle/>
          <a:p>
            <a:pPr>
              <a:defRPr/>
            </a:pPr>
            <a:endParaRPr lang="en-US" dirty="0">
              <a:solidFill>
                <a:srgbClr val="1C3961"/>
              </a:solidFill>
            </a:endParaRPr>
          </a:p>
        </p:txBody>
      </p:sp>
      <p:sp>
        <p:nvSpPr>
          <p:cNvPr id="6" name="Slide Number Placeholder 5"/>
          <p:cNvSpPr>
            <a:spLocks noGrp="1"/>
          </p:cNvSpPr>
          <p:nvPr>
            <p:ph type="sldNum" sz="quarter" idx="12"/>
          </p:nvPr>
        </p:nvSpPr>
        <p:spPr>
          <a:xfrm>
            <a:off x="8604251" y="6459802"/>
            <a:ext cx="2743200" cy="365125"/>
          </a:xfrm>
        </p:spPr>
        <p:txBody>
          <a:bodyPr/>
          <a:lstStyle>
            <a:lvl1pPr>
              <a:defRPr sz="1001"/>
            </a:lvl1pPr>
          </a:lstStyle>
          <a:p>
            <a:pPr>
              <a:defRPr/>
            </a:pPr>
            <a:fld id="{5FB768C1-4BAA-41BB-91C6-7C9111748835}" type="slidenum">
              <a:rPr lang="en-US" i="1" smtClean="0">
                <a:solidFill>
                  <a:srgbClr val="1C3961"/>
                </a:solidFill>
              </a:rPr>
              <a:pPr>
                <a:defRPr/>
              </a:pPr>
              <a:t>‹#›</a:t>
            </a:fld>
            <a:endParaRPr lang="en-US" i="1" dirty="0">
              <a:solidFill>
                <a:srgbClr val="1C3961"/>
              </a:solidFill>
            </a:endParaRPr>
          </a:p>
        </p:txBody>
      </p:sp>
      <p:sp>
        <p:nvSpPr>
          <p:cNvPr id="7" name="Rectangle 6"/>
          <p:cNvSpPr/>
          <p:nvPr userDrawn="1"/>
        </p:nvSpPr>
        <p:spPr>
          <a:xfrm>
            <a:off x="126799"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2" rIns="68580" bIns="34292" numCol="1" spcCol="0" rtlCol="0" fromWordArt="0" anchor="ctr" anchorCtr="0" forceAA="0" compatLnSpc="1">
            <a:prstTxWarp prst="textNoShape">
              <a:avLst/>
            </a:prstTxWarp>
            <a:noAutofit/>
          </a:bodyPr>
          <a:lstStyle/>
          <a:p>
            <a:pPr marL="0" marR="0" lvl="0" indent="0" algn="ctr" defTabSz="45713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userDrawn="1"/>
        </p:nvSpPr>
        <p:spPr>
          <a:xfrm>
            <a:off x="188977" y="193398"/>
            <a:ext cx="11762843"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2" rIns="68580" bIns="34292" numCol="1" spcCol="0" rtlCol="0" fromWordArt="0" anchor="ctr" anchorCtr="0" forceAA="0" compatLnSpc="1">
            <a:prstTxWarp prst="textNoShape">
              <a:avLst/>
            </a:prstTxWarp>
            <a:noAutofit/>
          </a:bodyPr>
          <a:lstStyle/>
          <a:p>
            <a:pPr marL="0" marR="0" lvl="0" indent="0" algn="ctr" defTabSz="45713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Z:\A-Revenue and Fiscal Affairs\RFA logo banner final.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7422" y="6452335"/>
            <a:ext cx="3325977" cy="303743"/>
          </a:xfrm>
          <a:prstGeom prst="rect">
            <a:avLst/>
          </a:prstGeom>
          <a:noFill/>
          <a:ln>
            <a:noFill/>
          </a:ln>
        </p:spPr>
      </p:pic>
    </p:spTree>
    <p:extLst>
      <p:ext uri="{BB962C8B-B14F-4D97-AF65-F5344CB8AC3E}">
        <p14:creationId xmlns:p14="http://schemas.microsoft.com/office/powerpoint/2010/main" val="408794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30"/>
            <a:ext cx="10515600" cy="1006473"/>
          </a:xfrm>
        </p:spPr>
        <p:txBody>
          <a:bodyPr/>
          <a:lstStyle>
            <a:lvl1pPr>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838200" y="1544705"/>
            <a:ext cx="10515600" cy="4632261"/>
          </a:xfrm>
        </p:spPr>
        <p:txBody>
          <a:bodyPr/>
          <a:lstStyle>
            <a:lvl1pPr>
              <a:lnSpc>
                <a:spcPct val="100000"/>
              </a:lnSpc>
              <a:defRPr sz="2800">
                <a:latin typeface="Franklin Gothic Book" panose="020B0503020102020204" pitchFamily="34" charset="0"/>
              </a:defRPr>
            </a:lvl1pPr>
            <a:lvl2pPr>
              <a:lnSpc>
                <a:spcPct val="100000"/>
              </a:lnSpc>
              <a:defRPr sz="2400"/>
            </a:lvl2pPr>
            <a:lvl3pPr>
              <a:lnSpc>
                <a:spcPct val="100000"/>
              </a:lnSpc>
              <a:defRPr sz="1801"/>
            </a:lvl3pPr>
            <a:lvl4pPr>
              <a:lnSpc>
                <a:spcPct val="100000"/>
              </a:lnSpc>
              <a:defRPr sz="1600"/>
            </a:lvl4pPr>
            <a:lvl5pPr>
              <a:lnSpc>
                <a:spcPct val="100000"/>
              </a:lnSpc>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28600" y="6400818"/>
            <a:ext cx="2743200" cy="365125"/>
          </a:xfrm>
        </p:spPr>
        <p:txBody>
          <a:bodyPr/>
          <a:lstStyle/>
          <a:p>
            <a:r>
              <a:rPr lang="en-US"/>
              <a:t>December 15, 2020</a:t>
            </a:r>
            <a:endParaRPr lang="en-US" dirty="0"/>
          </a:p>
        </p:txBody>
      </p:sp>
      <p:sp>
        <p:nvSpPr>
          <p:cNvPr id="5" name="Footer Placeholder 4"/>
          <p:cNvSpPr>
            <a:spLocks noGrp="1"/>
          </p:cNvSpPr>
          <p:nvPr>
            <p:ph type="ftr" sz="quarter" idx="11"/>
          </p:nvPr>
        </p:nvSpPr>
        <p:spPr>
          <a:xfrm>
            <a:off x="4038600" y="6400818"/>
            <a:ext cx="4114800" cy="365125"/>
          </a:xfrm>
        </p:spPr>
        <p:txBody>
          <a:bodyPr/>
          <a:lstStyle/>
          <a:p>
            <a:endParaRPr lang="en-US" dirty="0"/>
          </a:p>
        </p:txBody>
      </p:sp>
      <p:sp>
        <p:nvSpPr>
          <p:cNvPr id="6" name="Slide Number Placeholder 5"/>
          <p:cNvSpPr>
            <a:spLocks noGrp="1"/>
          </p:cNvSpPr>
          <p:nvPr>
            <p:ph type="sldNum" sz="quarter" idx="12"/>
          </p:nvPr>
        </p:nvSpPr>
        <p:spPr>
          <a:xfrm>
            <a:off x="9220200" y="6397388"/>
            <a:ext cx="2743200" cy="365125"/>
          </a:xfrm>
        </p:spPr>
        <p:txBody>
          <a:bodyPr/>
          <a:lstStyle/>
          <a:p>
            <a:fld id="{784DC4BC-AE01-4C6D-870D-ADD2363A0B6C}" type="slidenum">
              <a:rPr lang="en-US" smtClean="0"/>
              <a:t>‹#›</a:t>
            </a:fld>
            <a:endParaRPr lang="en-US" dirty="0"/>
          </a:p>
        </p:txBody>
      </p:sp>
      <p:sp>
        <p:nvSpPr>
          <p:cNvPr id="8" name="Rectangle 7"/>
          <p:cNvSpPr/>
          <p:nvPr/>
        </p:nvSpPr>
        <p:spPr>
          <a:xfrm>
            <a:off x="152400" y="146305"/>
            <a:ext cx="11887200" cy="6263640"/>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9" rIns="51435" bIns="25719" numCol="1" spcCol="0" rtlCol="0" fromWordArt="0" anchor="ctr" anchorCtr="0" forceAA="0" compatLnSpc="1">
            <a:prstTxWarp prst="textNoShape">
              <a:avLst/>
            </a:prstTxWarp>
            <a:noAutofit/>
          </a:bodyPr>
          <a:lstStyle/>
          <a:p>
            <a:pPr marL="0" marR="0" lvl="0" indent="0" algn="ctr" defTabSz="3428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198120" y="192025"/>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9" rIns="51435" bIns="25719" numCol="1" spcCol="0" rtlCol="0" fromWordArt="0" anchor="ctr" anchorCtr="0" forceAA="0" compatLnSpc="1">
            <a:prstTxWarp prst="textNoShape">
              <a:avLst/>
            </a:prstTxWarp>
            <a:noAutofit/>
          </a:bodyPr>
          <a:lstStyle/>
          <a:p>
            <a:pPr marL="0" marR="0" lvl="0" indent="0" algn="ctr" defTabSz="3428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Z:\A-Revenue and Fiscal Affairs\RFA logo banner final.jpg">
            <a:extLst>
              <a:ext uri="{FF2B5EF4-FFF2-40B4-BE49-F238E27FC236}">
                <a16:creationId xmlns:a16="http://schemas.microsoft.com/office/drawing/2014/main" id="{8DC22141-647B-4A84-B400-AC4DCD517C7C}"/>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68" y="6446538"/>
            <a:ext cx="2529889" cy="303743"/>
          </a:xfrm>
          <a:prstGeom prst="rect">
            <a:avLst/>
          </a:prstGeom>
          <a:noFill/>
          <a:ln>
            <a:noFill/>
          </a:ln>
        </p:spPr>
      </p:pic>
    </p:spTree>
    <p:extLst>
      <p:ext uri="{BB962C8B-B14F-4D97-AF65-F5344CB8AC3E}">
        <p14:creationId xmlns:p14="http://schemas.microsoft.com/office/powerpoint/2010/main" val="2494861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228600" y="6400818"/>
            <a:ext cx="2743200" cy="365125"/>
          </a:xfrm>
        </p:spPr>
        <p:txBody>
          <a:bodyPr/>
          <a:lstStyle/>
          <a:p>
            <a:r>
              <a:rPr lang="en-US"/>
              <a:t>December 15, 2020</a:t>
            </a:r>
            <a:endParaRPr lang="en-US" dirty="0"/>
          </a:p>
        </p:txBody>
      </p:sp>
      <p:sp>
        <p:nvSpPr>
          <p:cNvPr id="6" name="Footer Placeholder 5"/>
          <p:cNvSpPr>
            <a:spLocks noGrp="1"/>
          </p:cNvSpPr>
          <p:nvPr>
            <p:ph type="ftr" sz="quarter" idx="11"/>
          </p:nvPr>
        </p:nvSpPr>
        <p:spPr>
          <a:xfrm>
            <a:off x="4038600" y="6400818"/>
            <a:ext cx="4114800" cy="365125"/>
          </a:xfrm>
        </p:spPr>
        <p:txBody>
          <a:bodyPr/>
          <a:lstStyle/>
          <a:p>
            <a:endParaRPr lang="en-US" dirty="0"/>
          </a:p>
        </p:txBody>
      </p:sp>
      <p:sp>
        <p:nvSpPr>
          <p:cNvPr id="7" name="Slide Number Placeholder 6"/>
          <p:cNvSpPr>
            <a:spLocks noGrp="1"/>
          </p:cNvSpPr>
          <p:nvPr>
            <p:ph type="sldNum" sz="quarter" idx="12"/>
          </p:nvPr>
        </p:nvSpPr>
        <p:spPr>
          <a:xfrm>
            <a:off x="9217152" y="6400818"/>
            <a:ext cx="2743200" cy="365125"/>
          </a:xfrm>
        </p:spPr>
        <p:txBody>
          <a:bodyPr/>
          <a:lstStyle/>
          <a:p>
            <a:fld id="{784DC4BC-AE01-4C6D-870D-ADD2363A0B6C}" type="slidenum">
              <a:rPr lang="en-US" smtClean="0"/>
              <a:t>‹#›</a:t>
            </a:fld>
            <a:endParaRPr lang="en-US" dirty="0"/>
          </a:p>
        </p:txBody>
      </p:sp>
      <p:sp>
        <p:nvSpPr>
          <p:cNvPr id="8" name="Rectangle 7"/>
          <p:cNvSpPr/>
          <p:nvPr/>
        </p:nvSpPr>
        <p:spPr>
          <a:xfrm>
            <a:off x="152400" y="146305"/>
            <a:ext cx="11887200" cy="6263640"/>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9" rIns="51435" bIns="25719" numCol="1" spcCol="0" rtlCol="0" fromWordArt="0" anchor="ctr" anchorCtr="0" forceAA="0" compatLnSpc="1">
            <a:prstTxWarp prst="textNoShape">
              <a:avLst/>
            </a:prstTxWarp>
            <a:noAutofit/>
          </a:bodyPr>
          <a:lstStyle/>
          <a:p>
            <a:pPr marL="0" marR="0" lvl="0" indent="0" algn="ctr" defTabSz="3428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198120" y="192025"/>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9" rIns="51435" bIns="25719" numCol="1" spcCol="0" rtlCol="0" fromWordArt="0" anchor="ctr" anchorCtr="0" forceAA="0" compatLnSpc="1">
            <a:prstTxWarp prst="textNoShape">
              <a:avLst/>
            </a:prstTxWarp>
            <a:noAutofit/>
          </a:bodyPr>
          <a:lstStyle/>
          <a:p>
            <a:pPr marL="0" marR="0" lvl="0" indent="0" algn="ctr" defTabSz="3428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Z:\A-Revenue and Fiscal Affairs\RFA logo banner final.jpg">
            <a:extLst>
              <a:ext uri="{FF2B5EF4-FFF2-40B4-BE49-F238E27FC236}">
                <a16:creationId xmlns:a16="http://schemas.microsoft.com/office/drawing/2014/main" id="{EC6F5EB5-8B31-41B5-8208-5AC4011FAAB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68" y="6446538"/>
            <a:ext cx="2529889" cy="303743"/>
          </a:xfrm>
          <a:prstGeom prst="rect">
            <a:avLst/>
          </a:prstGeom>
          <a:noFill/>
          <a:ln>
            <a:noFill/>
          </a:ln>
        </p:spPr>
      </p:pic>
    </p:spTree>
    <p:extLst>
      <p:ext uri="{BB962C8B-B14F-4D97-AF65-F5344CB8AC3E}">
        <p14:creationId xmlns:p14="http://schemas.microsoft.com/office/powerpoint/2010/main" val="58428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9"/>
            <a:ext cx="10515600" cy="1325563"/>
          </a:xfrm>
        </p:spPr>
        <p:txBody>
          <a:bodyPr/>
          <a:lstStyle>
            <a:lvl1pPr>
              <a:defRPr>
                <a:solidFill>
                  <a:srgbClr val="002060"/>
                </a:solidFill>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1" b="1"/>
            </a:lvl1pPr>
            <a:lvl2pPr marL="342850" indent="0">
              <a:buNone/>
              <a:defRPr sz="1500" b="1"/>
            </a:lvl2pPr>
            <a:lvl3pPr marL="685698" indent="0">
              <a:buNone/>
              <a:defRPr sz="1351" b="1"/>
            </a:lvl3pPr>
            <a:lvl4pPr marL="1028544" indent="0">
              <a:buNone/>
              <a:defRPr sz="1200" b="1"/>
            </a:lvl4pPr>
            <a:lvl5pPr marL="1371396" indent="0">
              <a:buNone/>
              <a:defRPr sz="1200" b="1"/>
            </a:lvl5pPr>
            <a:lvl6pPr marL="1714244" indent="0">
              <a:buNone/>
              <a:defRPr sz="1200" b="1"/>
            </a:lvl6pPr>
            <a:lvl7pPr marL="2057094" indent="0">
              <a:buNone/>
              <a:defRPr sz="1200" b="1"/>
            </a:lvl7pPr>
            <a:lvl8pPr marL="2399943" indent="0">
              <a:buNone/>
              <a:defRPr sz="1200" b="1"/>
            </a:lvl8pPr>
            <a:lvl9pPr marL="2742789"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1" b="1"/>
            </a:lvl1pPr>
            <a:lvl2pPr marL="342850" indent="0">
              <a:buNone/>
              <a:defRPr sz="1500" b="1"/>
            </a:lvl2pPr>
            <a:lvl3pPr marL="685698" indent="0">
              <a:buNone/>
              <a:defRPr sz="1351" b="1"/>
            </a:lvl3pPr>
            <a:lvl4pPr marL="1028544" indent="0">
              <a:buNone/>
              <a:defRPr sz="1200" b="1"/>
            </a:lvl4pPr>
            <a:lvl5pPr marL="1371396" indent="0">
              <a:buNone/>
              <a:defRPr sz="1200" b="1"/>
            </a:lvl5pPr>
            <a:lvl6pPr marL="1714244" indent="0">
              <a:buNone/>
              <a:defRPr sz="1200" b="1"/>
            </a:lvl6pPr>
            <a:lvl7pPr marL="2057094" indent="0">
              <a:buNone/>
              <a:defRPr sz="1200" b="1"/>
            </a:lvl7pPr>
            <a:lvl8pPr marL="2399943" indent="0">
              <a:buNone/>
              <a:defRPr sz="1200" b="1"/>
            </a:lvl8pPr>
            <a:lvl9pPr marL="2742789"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28600" y="6400818"/>
            <a:ext cx="2743200" cy="365125"/>
          </a:xfrm>
        </p:spPr>
        <p:txBody>
          <a:bodyPr/>
          <a:lstStyle/>
          <a:p>
            <a:r>
              <a:rPr lang="en-US"/>
              <a:t>December 15, 2020</a:t>
            </a:r>
            <a:endParaRPr lang="en-US" dirty="0"/>
          </a:p>
        </p:txBody>
      </p:sp>
      <p:sp>
        <p:nvSpPr>
          <p:cNvPr id="8" name="Footer Placeholder 7"/>
          <p:cNvSpPr>
            <a:spLocks noGrp="1"/>
          </p:cNvSpPr>
          <p:nvPr>
            <p:ph type="ftr" sz="quarter" idx="11"/>
          </p:nvPr>
        </p:nvSpPr>
        <p:spPr>
          <a:xfrm>
            <a:off x="4038600" y="6400818"/>
            <a:ext cx="4114800" cy="365125"/>
          </a:xfrm>
        </p:spPr>
        <p:txBody>
          <a:bodyPr/>
          <a:lstStyle/>
          <a:p>
            <a:endParaRPr lang="en-US" dirty="0"/>
          </a:p>
        </p:txBody>
      </p:sp>
      <p:sp>
        <p:nvSpPr>
          <p:cNvPr id="9" name="Slide Number Placeholder 8"/>
          <p:cNvSpPr>
            <a:spLocks noGrp="1"/>
          </p:cNvSpPr>
          <p:nvPr>
            <p:ph type="sldNum" sz="quarter" idx="12"/>
          </p:nvPr>
        </p:nvSpPr>
        <p:spPr>
          <a:xfrm>
            <a:off x="9217152" y="6400818"/>
            <a:ext cx="2743200" cy="365125"/>
          </a:xfrm>
        </p:spPr>
        <p:txBody>
          <a:bodyPr/>
          <a:lstStyle/>
          <a:p>
            <a:fld id="{784DC4BC-AE01-4C6D-870D-ADD2363A0B6C}" type="slidenum">
              <a:rPr lang="en-US" smtClean="0"/>
              <a:t>‹#›</a:t>
            </a:fld>
            <a:endParaRPr lang="en-US" dirty="0"/>
          </a:p>
        </p:txBody>
      </p:sp>
      <p:sp>
        <p:nvSpPr>
          <p:cNvPr id="11" name="Rectangle 10"/>
          <p:cNvSpPr/>
          <p:nvPr/>
        </p:nvSpPr>
        <p:spPr>
          <a:xfrm>
            <a:off x="155448"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9" rIns="51435" bIns="25719" numCol="1" spcCol="0" rtlCol="0" fromWordArt="0" anchor="ctr" anchorCtr="0" forceAA="0" compatLnSpc="1">
            <a:prstTxWarp prst="textNoShape">
              <a:avLst/>
            </a:prstTxWarp>
            <a:noAutofit/>
          </a:bodyPr>
          <a:lstStyle/>
          <a:p>
            <a:pPr marL="0" marR="0" lvl="0" indent="0" algn="ctr" defTabSz="3428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p:cNvSpPr/>
          <p:nvPr/>
        </p:nvSpPr>
        <p:spPr>
          <a:xfrm>
            <a:off x="198120"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9" rIns="51435" bIns="25719" numCol="1" spcCol="0" rtlCol="0" fromWordArt="0" anchor="ctr" anchorCtr="0" forceAA="0" compatLnSpc="1">
            <a:prstTxWarp prst="textNoShape">
              <a:avLst/>
            </a:prstTxWarp>
            <a:noAutofit/>
          </a:bodyPr>
          <a:lstStyle/>
          <a:p>
            <a:pPr marL="0" marR="0" lvl="0" indent="0" algn="ctr" defTabSz="3428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descr="Z:\A-Revenue and Fiscal Affairs\RFA logo banner final.jpg">
            <a:extLst>
              <a:ext uri="{FF2B5EF4-FFF2-40B4-BE49-F238E27FC236}">
                <a16:creationId xmlns:a16="http://schemas.microsoft.com/office/drawing/2014/main" id="{E89F6753-BAB8-4F5C-A4FE-D7BAD6771F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68" y="6446538"/>
            <a:ext cx="2529889" cy="303743"/>
          </a:xfrm>
          <a:prstGeom prst="rect">
            <a:avLst/>
          </a:prstGeom>
          <a:noFill/>
          <a:ln>
            <a:noFill/>
          </a:ln>
        </p:spPr>
      </p:pic>
    </p:spTree>
    <p:extLst>
      <p:ext uri="{BB962C8B-B14F-4D97-AF65-F5344CB8AC3E}">
        <p14:creationId xmlns:p14="http://schemas.microsoft.com/office/powerpoint/2010/main" val="421743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70311"/>
            <a:ext cx="10515600" cy="2852737"/>
          </a:xfrm>
        </p:spPr>
        <p:txBody>
          <a:bodyPr anchor="ctr">
            <a:normAutofit/>
          </a:bodyPr>
          <a:lstStyle>
            <a:lvl1pPr algn="ctr">
              <a:defRPr sz="3600" b="0">
                <a:solidFill>
                  <a:srgbClr val="1C3961"/>
                </a:solidFill>
                <a:latin typeface="Franklin Gothic Medium" panose="020B0603020102020204" pitchFamily="34" charset="0"/>
              </a:defRPr>
            </a:lvl1pPr>
          </a:lstStyle>
          <a:p>
            <a:r>
              <a:rPr lang="en-US" dirty="0"/>
              <a:t>CLICK TO EDIT MASTER TITLE STYLE</a:t>
            </a:r>
          </a:p>
        </p:txBody>
      </p:sp>
      <p:sp>
        <p:nvSpPr>
          <p:cNvPr id="4" name="Date Placeholder 3"/>
          <p:cNvSpPr>
            <a:spLocks noGrp="1"/>
          </p:cNvSpPr>
          <p:nvPr>
            <p:ph type="dt" sz="half" idx="10"/>
          </p:nvPr>
        </p:nvSpPr>
        <p:spPr>
          <a:xfrm>
            <a:off x="228600" y="6400818"/>
            <a:ext cx="2744752" cy="365125"/>
          </a:xfrm>
        </p:spPr>
        <p:txBody>
          <a:bodyPr/>
          <a:lstStyle>
            <a:lvl1pPr>
              <a:defRPr sz="1001" b="1">
                <a:latin typeface="Book Antiqua" panose="02040602050305030304" pitchFamily="18" charset="0"/>
              </a:defRPr>
            </a:lvl1pPr>
          </a:lstStyle>
          <a:p>
            <a:r>
              <a:rPr lang="en-US"/>
              <a:t>December 15, 2020</a:t>
            </a:r>
            <a:endParaRPr lang="en-US" dirty="0"/>
          </a:p>
        </p:txBody>
      </p:sp>
      <p:sp>
        <p:nvSpPr>
          <p:cNvPr id="5" name="Footer Placeholder 4"/>
          <p:cNvSpPr>
            <a:spLocks noGrp="1"/>
          </p:cNvSpPr>
          <p:nvPr>
            <p:ph type="ftr" sz="quarter" idx="11"/>
          </p:nvPr>
        </p:nvSpPr>
        <p:spPr>
          <a:xfrm>
            <a:off x="4041648" y="6400818"/>
            <a:ext cx="4114800" cy="365125"/>
          </a:xfrm>
        </p:spPr>
        <p:txBody>
          <a:bodyPr/>
          <a:lstStyle/>
          <a:p>
            <a:endParaRPr lang="en-US" dirty="0"/>
          </a:p>
        </p:txBody>
      </p:sp>
      <p:sp>
        <p:nvSpPr>
          <p:cNvPr id="6" name="Slide Number Placeholder 5"/>
          <p:cNvSpPr>
            <a:spLocks noGrp="1"/>
          </p:cNvSpPr>
          <p:nvPr>
            <p:ph type="sldNum" sz="quarter" idx="12"/>
          </p:nvPr>
        </p:nvSpPr>
        <p:spPr>
          <a:xfrm>
            <a:off x="9217152" y="6400818"/>
            <a:ext cx="2743200" cy="365125"/>
          </a:xfrm>
        </p:spPr>
        <p:txBody>
          <a:bodyPr/>
          <a:lstStyle>
            <a:lvl1pPr>
              <a:defRPr sz="1001"/>
            </a:lvl1pPr>
          </a:lstStyle>
          <a:p>
            <a:fld id="{784DC4BC-AE01-4C6D-870D-ADD2363A0B6C}" type="slidenum">
              <a:rPr lang="en-US" smtClean="0"/>
              <a:pPr/>
              <a:t>‹#›</a:t>
            </a:fld>
            <a:endParaRPr lang="en-US" dirty="0"/>
          </a:p>
        </p:txBody>
      </p:sp>
      <p:sp>
        <p:nvSpPr>
          <p:cNvPr id="7" name="Rectangle 6"/>
          <p:cNvSpPr/>
          <p:nvPr/>
        </p:nvSpPr>
        <p:spPr>
          <a:xfrm>
            <a:off x="152400"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9" rIns="51435" bIns="25719" numCol="1" spcCol="0" rtlCol="0" fromWordArt="0" anchor="ctr" anchorCtr="0" forceAA="0" compatLnSpc="1">
            <a:prstTxWarp prst="textNoShape">
              <a:avLst/>
            </a:prstTxWarp>
            <a:noAutofit/>
          </a:bodyPr>
          <a:lstStyle/>
          <a:p>
            <a:pPr marL="0" marR="0" lvl="0" indent="0" algn="ctr" defTabSz="3428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p:nvSpPr>
        <p:spPr>
          <a:xfrm>
            <a:off x="198120"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9" rIns="51435" bIns="25719" numCol="1" spcCol="0" rtlCol="0" fromWordArt="0" anchor="ctr" anchorCtr="0" forceAA="0" compatLnSpc="1">
            <a:prstTxWarp prst="textNoShape">
              <a:avLst/>
            </a:prstTxWarp>
            <a:noAutofit/>
          </a:bodyPr>
          <a:lstStyle/>
          <a:p>
            <a:pPr marL="0" marR="0" lvl="0" indent="0" algn="ctr" defTabSz="3428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Z:\A-Revenue and Fiscal Affairs\RFA logo banner final.jpg">
            <a:extLst>
              <a:ext uri="{FF2B5EF4-FFF2-40B4-BE49-F238E27FC236}">
                <a16:creationId xmlns:a16="http://schemas.microsoft.com/office/drawing/2014/main" id="{CA2B73CC-8670-4040-964C-8007A306F7E3}"/>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68" y="6446538"/>
            <a:ext cx="2529889" cy="303743"/>
          </a:xfrm>
          <a:prstGeom prst="rect">
            <a:avLst/>
          </a:prstGeom>
          <a:noFill/>
          <a:ln>
            <a:noFill/>
          </a:ln>
        </p:spPr>
      </p:pic>
    </p:spTree>
    <p:extLst>
      <p:ext uri="{BB962C8B-B14F-4D97-AF65-F5344CB8AC3E}">
        <p14:creationId xmlns:p14="http://schemas.microsoft.com/office/powerpoint/2010/main" val="3066333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rder_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228600" y="6400818"/>
            <a:ext cx="2743200" cy="365125"/>
          </a:xfrm>
        </p:spPr>
        <p:txBody>
          <a:bodyPr/>
          <a:lstStyle/>
          <a:p>
            <a:r>
              <a:rPr lang="en-US"/>
              <a:t>December 15, 2020</a:t>
            </a:r>
            <a:endParaRPr lang="en-US" dirty="0"/>
          </a:p>
        </p:txBody>
      </p:sp>
      <p:sp>
        <p:nvSpPr>
          <p:cNvPr id="4" name="Footer Placeholder 3"/>
          <p:cNvSpPr>
            <a:spLocks noGrp="1"/>
          </p:cNvSpPr>
          <p:nvPr>
            <p:ph type="ftr" sz="quarter" idx="11"/>
          </p:nvPr>
        </p:nvSpPr>
        <p:spPr>
          <a:xfrm>
            <a:off x="4038600" y="6400818"/>
            <a:ext cx="4114800" cy="365125"/>
          </a:xfrm>
        </p:spPr>
        <p:txBody>
          <a:bodyPr/>
          <a:lstStyle/>
          <a:p>
            <a:endParaRPr lang="en-US" dirty="0"/>
          </a:p>
        </p:txBody>
      </p:sp>
      <p:sp>
        <p:nvSpPr>
          <p:cNvPr id="5" name="Slide Number Placeholder 4"/>
          <p:cNvSpPr>
            <a:spLocks noGrp="1"/>
          </p:cNvSpPr>
          <p:nvPr>
            <p:ph type="sldNum" sz="quarter" idx="12"/>
          </p:nvPr>
        </p:nvSpPr>
        <p:spPr>
          <a:xfrm>
            <a:off x="9217152" y="6400818"/>
            <a:ext cx="2743200" cy="365125"/>
          </a:xfrm>
        </p:spPr>
        <p:txBody>
          <a:bodyPr/>
          <a:lstStyle/>
          <a:p>
            <a:fld id="{784DC4BC-AE01-4C6D-870D-ADD2363A0B6C}" type="slidenum">
              <a:rPr lang="en-US" smtClean="0"/>
              <a:t>‹#›</a:t>
            </a:fld>
            <a:endParaRPr lang="en-US" dirty="0"/>
          </a:p>
        </p:txBody>
      </p:sp>
      <p:sp>
        <p:nvSpPr>
          <p:cNvPr id="7" name="Rectangle 6"/>
          <p:cNvSpPr/>
          <p:nvPr/>
        </p:nvSpPr>
        <p:spPr>
          <a:xfrm>
            <a:off x="152400"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9" rIns="51435" bIns="25719" numCol="1" spcCol="0" rtlCol="0" fromWordArt="0" anchor="ctr" anchorCtr="0" forceAA="0" compatLnSpc="1">
            <a:prstTxWarp prst="textNoShape">
              <a:avLst/>
            </a:prstTxWarp>
            <a:noAutofit/>
          </a:bodyPr>
          <a:lstStyle/>
          <a:p>
            <a:pPr marL="0" marR="0" lvl="0" indent="0" algn="ctr" defTabSz="3428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p:nvSpPr>
        <p:spPr>
          <a:xfrm>
            <a:off x="201168"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9" rIns="51435" bIns="25719" numCol="1" spcCol="0" rtlCol="0" fromWordArt="0" anchor="ctr" anchorCtr="0" forceAA="0" compatLnSpc="1">
            <a:prstTxWarp prst="textNoShape">
              <a:avLst/>
            </a:prstTxWarp>
            <a:noAutofit/>
          </a:bodyPr>
          <a:lstStyle/>
          <a:p>
            <a:pPr marL="0" marR="0" lvl="0" indent="0" algn="ctr" defTabSz="3428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Z:\A-Revenue and Fiscal Affairs\RFA logo banner final.jpg">
            <a:extLst>
              <a:ext uri="{FF2B5EF4-FFF2-40B4-BE49-F238E27FC236}">
                <a16:creationId xmlns:a16="http://schemas.microsoft.com/office/drawing/2014/main" id="{89D906B3-AD75-484D-91F4-E25E0944C21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68" y="6446538"/>
            <a:ext cx="2529889" cy="303743"/>
          </a:xfrm>
          <a:prstGeom prst="rect">
            <a:avLst/>
          </a:prstGeom>
          <a:noFill/>
          <a:ln>
            <a:noFill/>
          </a:ln>
        </p:spPr>
      </p:pic>
    </p:spTree>
    <p:extLst>
      <p:ext uri="{BB962C8B-B14F-4D97-AF65-F5344CB8AC3E}">
        <p14:creationId xmlns:p14="http://schemas.microsoft.com/office/powerpoint/2010/main" val="96746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8600" y="6400818"/>
            <a:ext cx="2743200" cy="365125"/>
          </a:xfrm>
        </p:spPr>
        <p:txBody>
          <a:bodyPr/>
          <a:lstStyle/>
          <a:p>
            <a:r>
              <a:rPr lang="en-US"/>
              <a:t>December 15, 2020</a:t>
            </a:r>
            <a:endParaRPr lang="en-US" dirty="0"/>
          </a:p>
        </p:txBody>
      </p:sp>
      <p:sp>
        <p:nvSpPr>
          <p:cNvPr id="3" name="Footer Placeholder 2"/>
          <p:cNvSpPr>
            <a:spLocks noGrp="1"/>
          </p:cNvSpPr>
          <p:nvPr>
            <p:ph type="ftr" sz="quarter" idx="11"/>
          </p:nvPr>
        </p:nvSpPr>
        <p:spPr>
          <a:xfrm>
            <a:off x="4038600" y="6400818"/>
            <a:ext cx="4114800" cy="365125"/>
          </a:xfrm>
        </p:spPr>
        <p:txBody>
          <a:bodyPr/>
          <a:lstStyle/>
          <a:p>
            <a:endParaRPr lang="en-US" dirty="0"/>
          </a:p>
        </p:txBody>
      </p:sp>
      <p:sp>
        <p:nvSpPr>
          <p:cNvPr id="4" name="Slide Number Placeholder 3"/>
          <p:cNvSpPr>
            <a:spLocks noGrp="1"/>
          </p:cNvSpPr>
          <p:nvPr>
            <p:ph type="sldNum" sz="quarter" idx="12"/>
          </p:nvPr>
        </p:nvSpPr>
        <p:spPr>
          <a:xfrm>
            <a:off x="9217152" y="6400818"/>
            <a:ext cx="2743200" cy="365125"/>
          </a:xfrm>
        </p:spPr>
        <p:txBody>
          <a:bodyPr/>
          <a:lstStyle/>
          <a:p>
            <a:fld id="{784DC4BC-AE01-4C6D-870D-ADD2363A0B6C}" type="slidenum">
              <a:rPr lang="en-US" smtClean="0"/>
              <a:t>‹#›</a:t>
            </a:fld>
            <a:endParaRPr lang="en-US" dirty="0"/>
          </a:p>
        </p:txBody>
      </p:sp>
      <p:pic>
        <p:nvPicPr>
          <p:cNvPr id="6" name="Picture 5" descr="Z:\A-Revenue and Fiscal Affairs\RFA logo banner final.jpg">
            <a:extLst>
              <a:ext uri="{FF2B5EF4-FFF2-40B4-BE49-F238E27FC236}">
                <a16:creationId xmlns:a16="http://schemas.microsoft.com/office/drawing/2014/main" id="{FD09090D-74CB-4E40-A5AB-DB419ED62680}"/>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68" y="6446538"/>
            <a:ext cx="2529889" cy="303743"/>
          </a:xfrm>
          <a:prstGeom prst="rect">
            <a:avLst/>
          </a:prstGeom>
          <a:noFill/>
          <a:ln>
            <a:noFill/>
          </a:ln>
        </p:spPr>
      </p:pic>
    </p:spTree>
    <p:extLst>
      <p:ext uri="{BB962C8B-B14F-4D97-AF65-F5344CB8AC3E}">
        <p14:creationId xmlns:p14="http://schemas.microsoft.com/office/powerpoint/2010/main" val="192605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5183188" y="987445"/>
            <a:ext cx="6172200" cy="4873625"/>
          </a:xfrm>
        </p:spPr>
        <p:txBody>
          <a:bodyPr/>
          <a:lstStyle>
            <a:lvl1pPr>
              <a:defRPr sz="2400"/>
            </a:lvl1pPr>
            <a:lvl2pPr>
              <a:defRPr sz="2100"/>
            </a:lvl2pPr>
            <a:lvl3pPr>
              <a:defRPr sz="1801"/>
            </a:lvl3pPr>
            <a:lvl4pPr>
              <a:defRPr sz="1500"/>
            </a:lvl4pPr>
            <a:lvl5pPr>
              <a:defRPr sz="150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50" indent="0">
              <a:buNone/>
              <a:defRPr sz="1051"/>
            </a:lvl2pPr>
            <a:lvl3pPr marL="685698" indent="0">
              <a:buNone/>
              <a:defRPr sz="900"/>
            </a:lvl3pPr>
            <a:lvl4pPr marL="1028544" indent="0">
              <a:buNone/>
              <a:defRPr sz="751"/>
            </a:lvl4pPr>
            <a:lvl5pPr marL="1371396" indent="0">
              <a:buNone/>
              <a:defRPr sz="751"/>
            </a:lvl5pPr>
            <a:lvl6pPr marL="1714244" indent="0">
              <a:buNone/>
              <a:defRPr sz="751"/>
            </a:lvl6pPr>
            <a:lvl7pPr marL="2057094" indent="0">
              <a:buNone/>
              <a:defRPr sz="751"/>
            </a:lvl7pPr>
            <a:lvl8pPr marL="2399943" indent="0">
              <a:buNone/>
              <a:defRPr sz="751"/>
            </a:lvl8pPr>
            <a:lvl9pPr marL="2742789" indent="0">
              <a:buNone/>
              <a:defRPr sz="751"/>
            </a:lvl9pPr>
          </a:lstStyle>
          <a:p>
            <a:pPr lvl="0"/>
            <a:r>
              <a:rPr lang="en-US"/>
              <a:t>Edit Master text styles</a:t>
            </a:r>
          </a:p>
        </p:txBody>
      </p:sp>
      <p:sp>
        <p:nvSpPr>
          <p:cNvPr id="5" name="Date Placeholder 4"/>
          <p:cNvSpPr>
            <a:spLocks noGrp="1"/>
          </p:cNvSpPr>
          <p:nvPr>
            <p:ph type="dt" sz="half" idx="10"/>
          </p:nvPr>
        </p:nvSpPr>
        <p:spPr>
          <a:xfrm>
            <a:off x="228600" y="6356369"/>
            <a:ext cx="2743200" cy="365125"/>
          </a:xfrm>
        </p:spPr>
        <p:txBody>
          <a:bodyPr/>
          <a:lstStyle/>
          <a:p>
            <a:r>
              <a:rPr lang="en-US"/>
              <a:t>December 15, 2020</a:t>
            </a:r>
            <a:endParaRPr lang="en-US" dirty="0"/>
          </a:p>
        </p:txBody>
      </p:sp>
      <p:sp>
        <p:nvSpPr>
          <p:cNvPr id="6" name="Footer Placeholder 5"/>
          <p:cNvSpPr>
            <a:spLocks noGrp="1"/>
          </p:cNvSpPr>
          <p:nvPr>
            <p:ph type="ftr" sz="quarter" idx="11"/>
          </p:nvPr>
        </p:nvSpPr>
        <p:spPr>
          <a:xfrm>
            <a:off x="4038600" y="6400818"/>
            <a:ext cx="4114800" cy="365125"/>
          </a:xfrm>
        </p:spPr>
        <p:txBody>
          <a:bodyPr/>
          <a:lstStyle/>
          <a:p>
            <a:endParaRPr lang="en-US" dirty="0"/>
          </a:p>
        </p:txBody>
      </p:sp>
      <p:sp>
        <p:nvSpPr>
          <p:cNvPr id="7" name="Slide Number Placeholder 6"/>
          <p:cNvSpPr>
            <a:spLocks noGrp="1"/>
          </p:cNvSpPr>
          <p:nvPr>
            <p:ph type="sldNum" sz="quarter" idx="12"/>
          </p:nvPr>
        </p:nvSpPr>
        <p:spPr>
          <a:xfrm>
            <a:off x="9217152" y="6400818"/>
            <a:ext cx="2743200" cy="365125"/>
          </a:xfrm>
        </p:spPr>
        <p:txBody>
          <a:bodyPr/>
          <a:lstStyle/>
          <a:p>
            <a:fld id="{784DC4BC-AE01-4C6D-870D-ADD2363A0B6C}" type="slidenum">
              <a:rPr lang="en-US" smtClean="0"/>
              <a:t>‹#›</a:t>
            </a:fld>
            <a:endParaRPr lang="en-US" dirty="0"/>
          </a:p>
        </p:txBody>
      </p:sp>
      <p:sp>
        <p:nvSpPr>
          <p:cNvPr id="9" name="Rectangle 8"/>
          <p:cNvSpPr/>
          <p:nvPr/>
        </p:nvSpPr>
        <p:spPr>
          <a:xfrm>
            <a:off x="155448"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9" rIns="51435" bIns="25719" numCol="1" spcCol="0" rtlCol="0" fromWordArt="0" anchor="ctr" anchorCtr="0" forceAA="0" compatLnSpc="1">
            <a:prstTxWarp prst="textNoShape">
              <a:avLst/>
            </a:prstTxWarp>
            <a:noAutofit/>
          </a:bodyPr>
          <a:lstStyle/>
          <a:p>
            <a:pPr marL="0" marR="0" lvl="0" indent="0" algn="ctr" defTabSz="3428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p:nvPr/>
        </p:nvSpPr>
        <p:spPr>
          <a:xfrm>
            <a:off x="201168"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9" rIns="51435" bIns="25719" numCol="1" spcCol="0" rtlCol="0" fromWordArt="0" anchor="ctr" anchorCtr="0" forceAA="0" compatLnSpc="1">
            <a:prstTxWarp prst="textNoShape">
              <a:avLst/>
            </a:prstTxWarp>
            <a:noAutofit/>
          </a:bodyPr>
          <a:lstStyle/>
          <a:p>
            <a:pPr marL="0" marR="0" lvl="0" indent="0" algn="ctr" defTabSz="3428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Z:\A-Revenue and Fiscal Affairs\RFA logo banner fina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1068" y="6446538"/>
            <a:ext cx="2529889" cy="303743"/>
          </a:xfrm>
          <a:prstGeom prst="rect">
            <a:avLst/>
          </a:prstGeom>
          <a:noFill/>
          <a:ln>
            <a:noFill/>
          </a:ln>
        </p:spPr>
      </p:pic>
    </p:spTree>
    <p:extLst>
      <p:ext uri="{BB962C8B-B14F-4D97-AF65-F5344CB8AC3E}">
        <p14:creationId xmlns:p14="http://schemas.microsoft.com/office/powerpoint/2010/main" val="1702273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2400">
                <a:solidFill>
                  <a:srgbClr val="002060"/>
                </a:solidFill>
              </a:defRPr>
            </a:lvl1pPr>
          </a:lstStyle>
          <a:p>
            <a:r>
              <a:rPr lang="en-US" dirty="0"/>
              <a:t>CLICK TO EDIT MASTER TITLE STYLE</a:t>
            </a:r>
          </a:p>
        </p:txBody>
      </p:sp>
      <p:sp>
        <p:nvSpPr>
          <p:cNvPr id="3" name="Picture Placeholder 2"/>
          <p:cNvSpPr>
            <a:spLocks noGrp="1" noChangeAspect="1"/>
          </p:cNvSpPr>
          <p:nvPr>
            <p:ph type="pic" idx="1"/>
          </p:nvPr>
        </p:nvSpPr>
        <p:spPr>
          <a:xfrm>
            <a:off x="5183188" y="987445"/>
            <a:ext cx="6172200" cy="4873625"/>
          </a:xfrm>
        </p:spPr>
        <p:txBody>
          <a:bodyPr anchor="t"/>
          <a:lstStyle>
            <a:lvl1pPr marL="0" indent="0">
              <a:buNone/>
              <a:defRPr sz="2400"/>
            </a:lvl1pPr>
            <a:lvl2pPr marL="342850" indent="0">
              <a:buNone/>
              <a:defRPr sz="2100"/>
            </a:lvl2pPr>
            <a:lvl3pPr marL="685698" indent="0">
              <a:buNone/>
              <a:defRPr sz="1801"/>
            </a:lvl3pPr>
            <a:lvl4pPr marL="1028544" indent="0">
              <a:buNone/>
              <a:defRPr sz="1500"/>
            </a:lvl4pPr>
            <a:lvl5pPr marL="1371396" indent="0">
              <a:buNone/>
              <a:defRPr sz="1500"/>
            </a:lvl5pPr>
            <a:lvl6pPr marL="1714244" indent="0">
              <a:buNone/>
              <a:defRPr sz="1500"/>
            </a:lvl6pPr>
            <a:lvl7pPr marL="2057094" indent="0">
              <a:buNone/>
              <a:defRPr sz="1500"/>
            </a:lvl7pPr>
            <a:lvl8pPr marL="2399943" indent="0">
              <a:buNone/>
              <a:defRPr sz="1500"/>
            </a:lvl8pPr>
            <a:lvl9pPr marL="2742789"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50" indent="0">
              <a:buNone/>
              <a:defRPr sz="1051"/>
            </a:lvl2pPr>
            <a:lvl3pPr marL="685698" indent="0">
              <a:buNone/>
              <a:defRPr sz="900"/>
            </a:lvl3pPr>
            <a:lvl4pPr marL="1028544" indent="0">
              <a:buNone/>
              <a:defRPr sz="751"/>
            </a:lvl4pPr>
            <a:lvl5pPr marL="1371396" indent="0">
              <a:buNone/>
              <a:defRPr sz="751"/>
            </a:lvl5pPr>
            <a:lvl6pPr marL="1714244" indent="0">
              <a:buNone/>
              <a:defRPr sz="751"/>
            </a:lvl6pPr>
            <a:lvl7pPr marL="2057094" indent="0">
              <a:buNone/>
              <a:defRPr sz="751"/>
            </a:lvl7pPr>
            <a:lvl8pPr marL="2399943" indent="0">
              <a:buNone/>
              <a:defRPr sz="751"/>
            </a:lvl8pPr>
            <a:lvl9pPr marL="2742789" indent="0">
              <a:buNone/>
              <a:defRPr sz="751"/>
            </a:lvl9pPr>
          </a:lstStyle>
          <a:p>
            <a:pPr lvl="0"/>
            <a:r>
              <a:rPr lang="en-US"/>
              <a:t>Edit Master text styles</a:t>
            </a:r>
          </a:p>
        </p:txBody>
      </p:sp>
      <p:sp>
        <p:nvSpPr>
          <p:cNvPr id="5" name="Date Placeholder 4"/>
          <p:cNvSpPr>
            <a:spLocks noGrp="1"/>
          </p:cNvSpPr>
          <p:nvPr>
            <p:ph type="dt" sz="half" idx="10"/>
          </p:nvPr>
        </p:nvSpPr>
        <p:spPr>
          <a:xfrm>
            <a:off x="228600" y="6400818"/>
            <a:ext cx="2743200" cy="365125"/>
          </a:xfrm>
        </p:spPr>
        <p:txBody>
          <a:bodyPr/>
          <a:lstStyle/>
          <a:p>
            <a:r>
              <a:rPr lang="en-US"/>
              <a:t>December 15, 2020</a:t>
            </a:r>
            <a:endParaRPr lang="en-US" dirty="0"/>
          </a:p>
        </p:txBody>
      </p:sp>
      <p:sp>
        <p:nvSpPr>
          <p:cNvPr id="6" name="Footer Placeholder 5"/>
          <p:cNvSpPr>
            <a:spLocks noGrp="1"/>
          </p:cNvSpPr>
          <p:nvPr>
            <p:ph type="ftr" sz="quarter" idx="11"/>
          </p:nvPr>
        </p:nvSpPr>
        <p:spPr>
          <a:xfrm>
            <a:off x="4038600" y="6400818"/>
            <a:ext cx="4114800" cy="365125"/>
          </a:xfrm>
        </p:spPr>
        <p:txBody>
          <a:bodyPr/>
          <a:lstStyle/>
          <a:p>
            <a:endParaRPr lang="en-US" dirty="0"/>
          </a:p>
        </p:txBody>
      </p:sp>
      <p:sp>
        <p:nvSpPr>
          <p:cNvPr id="7" name="Slide Number Placeholder 6"/>
          <p:cNvSpPr>
            <a:spLocks noGrp="1"/>
          </p:cNvSpPr>
          <p:nvPr>
            <p:ph type="sldNum" sz="quarter" idx="12"/>
          </p:nvPr>
        </p:nvSpPr>
        <p:spPr>
          <a:xfrm>
            <a:off x="9217152" y="6400818"/>
            <a:ext cx="2743200" cy="365125"/>
          </a:xfrm>
        </p:spPr>
        <p:txBody>
          <a:bodyPr/>
          <a:lstStyle/>
          <a:p>
            <a:fld id="{784DC4BC-AE01-4C6D-870D-ADD2363A0B6C}" type="slidenum">
              <a:rPr lang="en-US" smtClean="0"/>
              <a:t>‹#›</a:t>
            </a:fld>
            <a:endParaRPr lang="en-US" dirty="0"/>
          </a:p>
        </p:txBody>
      </p:sp>
      <p:sp>
        <p:nvSpPr>
          <p:cNvPr id="9" name="Rectangle 8"/>
          <p:cNvSpPr/>
          <p:nvPr/>
        </p:nvSpPr>
        <p:spPr>
          <a:xfrm>
            <a:off x="155448" y="146305"/>
            <a:ext cx="11887200" cy="6266386"/>
          </a:xfrm>
          <a:prstGeom prst="rect">
            <a:avLst/>
          </a:prstGeom>
          <a:noFill/>
          <a:ln w="38100">
            <a:solidFill>
              <a:srgbClr val="1C39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9" rIns="51435" bIns="25719" numCol="1" spcCol="0" rtlCol="0" fromWordArt="0" anchor="ctr" anchorCtr="0" forceAA="0" compatLnSpc="1">
            <a:prstTxWarp prst="textNoShape">
              <a:avLst/>
            </a:prstTxWarp>
            <a:noAutofit/>
          </a:bodyPr>
          <a:lstStyle/>
          <a:p>
            <a:pPr marL="0" marR="0" lvl="0" indent="0" algn="ctr" defTabSz="3428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p:nvPr/>
        </p:nvSpPr>
        <p:spPr>
          <a:xfrm>
            <a:off x="201168" y="193398"/>
            <a:ext cx="11795760" cy="6172200"/>
          </a:xfrm>
          <a:prstGeom prst="rect">
            <a:avLst/>
          </a:prstGeom>
          <a:noFill/>
          <a:ln w="31750">
            <a:solidFill>
              <a:srgbClr val="CCB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9" rIns="51435" bIns="25719" numCol="1" spcCol="0" rtlCol="0" fromWordArt="0" anchor="ctr" anchorCtr="0" forceAA="0" compatLnSpc="1">
            <a:prstTxWarp prst="textNoShape">
              <a:avLst/>
            </a:prstTxWarp>
            <a:noAutofit/>
          </a:bodyPr>
          <a:lstStyle/>
          <a:p>
            <a:pPr marL="0" marR="0" lvl="0" indent="0" algn="ctr" defTabSz="3428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Z:\A-Revenue and Fiscal Affairs\RFA logo banner final.jpg">
            <a:extLst>
              <a:ext uri="{FF2B5EF4-FFF2-40B4-BE49-F238E27FC236}">
                <a16:creationId xmlns:a16="http://schemas.microsoft.com/office/drawing/2014/main" id="{2DADB3AE-8083-4F21-95B9-8A3C43D30F4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1068" y="6446538"/>
            <a:ext cx="2529889" cy="303743"/>
          </a:xfrm>
          <a:prstGeom prst="rect">
            <a:avLst/>
          </a:prstGeom>
          <a:noFill/>
          <a:ln>
            <a:noFill/>
          </a:ln>
        </p:spPr>
      </p:pic>
    </p:spTree>
    <p:extLst>
      <p:ext uri="{BB962C8B-B14F-4D97-AF65-F5344CB8AC3E}">
        <p14:creationId xmlns:p14="http://schemas.microsoft.com/office/powerpoint/2010/main" val="3585473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12285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604356"/>
            <a:ext cx="10515600" cy="457260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14251" y="6356370"/>
            <a:ext cx="2743200" cy="365125"/>
          </a:xfrm>
          <a:prstGeom prst="rect">
            <a:avLst/>
          </a:prstGeom>
        </p:spPr>
        <p:txBody>
          <a:bodyPr vert="horz" lIns="91440" tIns="45720" rIns="91440" bIns="45720" rtlCol="0" anchor="ctr"/>
          <a:lstStyle>
            <a:lvl1pPr algn="l">
              <a:defRPr sz="1001" b="1" i="1">
                <a:solidFill>
                  <a:srgbClr val="002060"/>
                </a:solidFill>
                <a:latin typeface="Book Antiqua" panose="02040602050305030304" pitchFamily="18" charset="0"/>
              </a:defRPr>
            </a:lvl1pPr>
          </a:lstStyle>
          <a:p>
            <a:r>
              <a:rPr lang="en-US"/>
              <a:t>December 15, 2020</a:t>
            </a:r>
            <a:endParaRPr lang="en-US" dirty="0"/>
          </a:p>
        </p:txBody>
      </p:sp>
      <p:sp>
        <p:nvSpPr>
          <p:cNvPr id="5" name="Footer Placeholder 4"/>
          <p:cNvSpPr>
            <a:spLocks noGrp="1"/>
          </p:cNvSpPr>
          <p:nvPr>
            <p:ph type="ftr" sz="quarter" idx="3"/>
          </p:nvPr>
        </p:nvSpPr>
        <p:spPr>
          <a:xfrm>
            <a:off x="4038600" y="6356370"/>
            <a:ext cx="4114800" cy="365125"/>
          </a:xfrm>
          <a:prstGeom prst="rect">
            <a:avLst/>
          </a:prstGeom>
        </p:spPr>
        <p:txBody>
          <a:bodyPr vert="horz" lIns="91440" tIns="45720" rIns="91440" bIns="45720" rtlCol="0" anchor="ctr"/>
          <a:lstStyle>
            <a:lvl1pPr algn="ctr">
              <a:defRPr sz="1001" b="0">
                <a:solidFill>
                  <a:srgbClr val="002060"/>
                </a:solidFill>
                <a:latin typeface="Franklin Gothic Book" panose="020B0503020102020204" pitchFamily="34" charset="0"/>
              </a:defRPr>
            </a:lvl1pPr>
          </a:lstStyle>
          <a:p>
            <a:endParaRPr lang="en-US" dirty="0"/>
          </a:p>
        </p:txBody>
      </p:sp>
      <p:sp>
        <p:nvSpPr>
          <p:cNvPr id="6" name="Slide Number Placeholder 5"/>
          <p:cNvSpPr>
            <a:spLocks noGrp="1"/>
          </p:cNvSpPr>
          <p:nvPr>
            <p:ph type="sldNum" sz="quarter" idx="4"/>
          </p:nvPr>
        </p:nvSpPr>
        <p:spPr>
          <a:xfrm>
            <a:off x="9034549" y="6356370"/>
            <a:ext cx="2743200" cy="365125"/>
          </a:xfrm>
          <a:prstGeom prst="rect">
            <a:avLst/>
          </a:prstGeom>
        </p:spPr>
        <p:txBody>
          <a:bodyPr vert="horz" lIns="91440" tIns="45720" rIns="91440" bIns="45720" rtlCol="0" anchor="ctr"/>
          <a:lstStyle>
            <a:lvl1pPr algn="r">
              <a:defRPr sz="1001" b="1">
                <a:solidFill>
                  <a:srgbClr val="002060"/>
                </a:solidFill>
                <a:latin typeface="Book Antiqua" panose="02040602050305030304" pitchFamily="18" charset="0"/>
              </a:defRPr>
            </a:lvl1pPr>
          </a:lstStyle>
          <a:p>
            <a:fld id="{784DC4BC-AE01-4C6D-870D-ADD2363A0B6C}" type="slidenum">
              <a:rPr lang="en-US" smtClean="0"/>
              <a:pPr/>
              <a:t>‹#›</a:t>
            </a:fld>
            <a:endParaRPr lang="en-US" dirty="0"/>
          </a:p>
        </p:txBody>
      </p:sp>
    </p:spTree>
    <p:extLst>
      <p:ext uri="{BB962C8B-B14F-4D97-AF65-F5344CB8AC3E}">
        <p14:creationId xmlns:p14="http://schemas.microsoft.com/office/powerpoint/2010/main" val="246074534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685" r:id="rId13"/>
    <p:sldLayoutId id="2147483687" r:id="rId14"/>
  </p:sldLayoutIdLst>
  <p:hf hdr="0" ftr="0"/>
  <p:txStyles>
    <p:titleStyle>
      <a:lvl1pPr algn="l" defTabSz="685698" rtl="0" eaLnBrk="1" latinLnBrk="0" hangingPunct="1">
        <a:lnSpc>
          <a:spcPct val="90000"/>
        </a:lnSpc>
        <a:spcBef>
          <a:spcPct val="0"/>
        </a:spcBef>
        <a:buNone/>
        <a:defRPr sz="3001" b="0" kern="1200">
          <a:solidFill>
            <a:srgbClr val="002060"/>
          </a:solidFill>
          <a:latin typeface="Franklin Gothic Medium" panose="020B0603020102020204" pitchFamily="34" charset="0"/>
          <a:ea typeface="+mj-ea"/>
          <a:cs typeface="+mj-cs"/>
        </a:defRPr>
      </a:lvl1pPr>
    </p:titleStyle>
    <p:bodyStyle>
      <a:lvl1pPr marL="171424" indent="-171424" algn="l" defTabSz="685698" rtl="0" eaLnBrk="1" latinLnBrk="0" hangingPunct="1">
        <a:lnSpc>
          <a:spcPct val="90000"/>
        </a:lnSpc>
        <a:spcBef>
          <a:spcPts val="751"/>
        </a:spcBef>
        <a:buFont typeface="Arial" panose="020B0604020202020204" pitchFamily="34" charset="0"/>
        <a:buChar char="•"/>
        <a:defRPr sz="2800" b="0" kern="1200">
          <a:solidFill>
            <a:srgbClr val="002060"/>
          </a:solidFill>
          <a:latin typeface="Franklin Gothic Book" panose="020B0503020102020204" pitchFamily="34" charset="0"/>
          <a:ea typeface="+mn-ea"/>
          <a:cs typeface="+mn-cs"/>
        </a:defRPr>
      </a:lvl1pPr>
      <a:lvl2pPr marL="514276" indent="-171424" algn="l" defTabSz="685698" rtl="0" eaLnBrk="1" latinLnBrk="0" hangingPunct="1">
        <a:lnSpc>
          <a:spcPct val="90000"/>
        </a:lnSpc>
        <a:spcBef>
          <a:spcPts val="375"/>
        </a:spcBef>
        <a:buFont typeface="Arial" panose="020B0604020202020204" pitchFamily="34" charset="0"/>
        <a:buChar char="•"/>
        <a:defRPr sz="2400" b="0" kern="1200">
          <a:solidFill>
            <a:srgbClr val="002060"/>
          </a:solidFill>
          <a:latin typeface="Franklin Gothic Book" panose="020B0503020102020204" pitchFamily="34" charset="0"/>
          <a:ea typeface="+mn-ea"/>
          <a:cs typeface="+mn-cs"/>
        </a:defRPr>
      </a:lvl2pPr>
      <a:lvl3pPr marL="857124" indent="-171424" algn="l" defTabSz="685698" rtl="0" eaLnBrk="1" latinLnBrk="0" hangingPunct="1">
        <a:lnSpc>
          <a:spcPct val="90000"/>
        </a:lnSpc>
        <a:spcBef>
          <a:spcPts val="375"/>
        </a:spcBef>
        <a:buFont typeface="Arial" panose="020B0604020202020204" pitchFamily="34" charset="0"/>
        <a:buChar char="•"/>
        <a:defRPr sz="2000" b="0" kern="1200">
          <a:solidFill>
            <a:srgbClr val="002060"/>
          </a:solidFill>
          <a:latin typeface="Franklin Gothic Book" panose="020B0503020102020204" pitchFamily="34" charset="0"/>
          <a:ea typeface="+mn-ea"/>
          <a:cs typeface="+mn-cs"/>
        </a:defRPr>
      </a:lvl3pPr>
      <a:lvl4pPr marL="1199970" indent="-171424" algn="l" defTabSz="685698" rtl="0" eaLnBrk="1" latinLnBrk="0" hangingPunct="1">
        <a:lnSpc>
          <a:spcPct val="90000"/>
        </a:lnSpc>
        <a:spcBef>
          <a:spcPts val="375"/>
        </a:spcBef>
        <a:buFont typeface="Arial" panose="020B0604020202020204" pitchFamily="34" charset="0"/>
        <a:buChar char="•"/>
        <a:defRPr sz="1600" b="0" kern="1200">
          <a:solidFill>
            <a:srgbClr val="002060"/>
          </a:solidFill>
          <a:latin typeface="Franklin Gothic Book" panose="020B0503020102020204" pitchFamily="34" charset="0"/>
          <a:ea typeface="+mn-ea"/>
          <a:cs typeface="+mn-cs"/>
        </a:defRPr>
      </a:lvl4pPr>
      <a:lvl5pPr marL="1542823" indent="-171424" algn="l" defTabSz="685698" rtl="0" eaLnBrk="1" latinLnBrk="0" hangingPunct="1">
        <a:lnSpc>
          <a:spcPct val="90000"/>
        </a:lnSpc>
        <a:spcBef>
          <a:spcPts val="375"/>
        </a:spcBef>
        <a:buFont typeface="Arial" panose="020B0604020202020204" pitchFamily="34" charset="0"/>
        <a:buChar char="•"/>
        <a:defRPr sz="1600" b="0" kern="1200">
          <a:solidFill>
            <a:srgbClr val="002060"/>
          </a:solidFill>
          <a:latin typeface="Franklin Gothic Book" panose="020B0503020102020204" pitchFamily="34" charset="0"/>
          <a:ea typeface="+mn-ea"/>
          <a:cs typeface="+mn-cs"/>
        </a:defRPr>
      </a:lvl5pPr>
      <a:lvl6pPr marL="1885669" indent="-171424" algn="l" defTabSz="68569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518" indent="-171424" algn="l" defTabSz="68569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366" indent="-171424" algn="l" defTabSz="68569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215" indent="-171424" algn="l" defTabSz="68569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698" rtl="0" eaLnBrk="1" latinLnBrk="0" hangingPunct="1">
        <a:defRPr sz="1351" kern="1200">
          <a:solidFill>
            <a:schemeClr val="tx1"/>
          </a:solidFill>
          <a:latin typeface="+mn-lt"/>
          <a:ea typeface="+mn-ea"/>
          <a:cs typeface="+mn-cs"/>
        </a:defRPr>
      </a:lvl1pPr>
      <a:lvl2pPr marL="342850" algn="l" defTabSz="685698" rtl="0" eaLnBrk="1" latinLnBrk="0" hangingPunct="1">
        <a:defRPr sz="1351" kern="1200">
          <a:solidFill>
            <a:schemeClr val="tx1"/>
          </a:solidFill>
          <a:latin typeface="+mn-lt"/>
          <a:ea typeface="+mn-ea"/>
          <a:cs typeface="+mn-cs"/>
        </a:defRPr>
      </a:lvl2pPr>
      <a:lvl3pPr marL="685698" algn="l" defTabSz="685698" rtl="0" eaLnBrk="1" latinLnBrk="0" hangingPunct="1">
        <a:defRPr sz="1351" kern="1200">
          <a:solidFill>
            <a:schemeClr val="tx1"/>
          </a:solidFill>
          <a:latin typeface="+mn-lt"/>
          <a:ea typeface="+mn-ea"/>
          <a:cs typeface="+mn-cs"/>
        </a:defRPr>
      </a:lvl3pPr>
      <a:lvl4pPr marL="1028544" algn="l" defTabSz="685698" rtl="0" eaLnBrk="1" latinLnBrk="0" hangingPunct="1">
        <a:defRPr sz="1351" kern="1200">
          <a:solidFill>
            <a:schemeClr val="tx1"/>
          </a:solidFill>
          <a:latin typeface="+mn-lt"/>
          <a:ea typeface="+mn-ea"/>
          <a:cs typeface="+mn-cs"/>
        </a:defRPr>
      </a:lvl4pPr>
      <a:lvl5pPr marL="1371396" algn="l" defTabSz="685698" rtl="0" eaLnBrk="1" latinLnBrk="0" hangingPunct="1">
        <a:defRPr sz="1351" kern="1200">
          <a:solidFill>
            <a:schemeClr val="tx1"/>
          </a:solidFill>
          <a:latin typeface="+mn-lt"/>
          <a:ea typeface="+mn-ea"/>
          <a:cs typeface="+mn-cs"/>
        </a:defRPr>
      </a:lvl5pPr>
      <a:lvl6pPr marL="1714244" algn="l" defTabSz="685698" rtl="0" eaLnBrk="1" latinLnBrk="0" hangingPunct="1">
        <a:defRPr sz="1351" kern="1200">
          <a:solidFill>
            <a:schemeClr val="tx1"/>
          </a:solidFill>
          <a:latin typeface="+mn-lt"/>
          <a:ea typeface="+mn-ea"/>
          <a:cs typeface="+mn-cs"/>
        </a:defRPr>
      </a:lvl6pPr>
      <a:lvl7pPr marL="2057094" algn="l" defTabSz="685698" rtl="0" eaLnBrk="1" latinLnBrk="0" hangingPunct="1">
        <a:defRPr sz="1351" kern="1200">
          <a:solidFill>
            <a:schemeClr val="tx1"/>
          </a:solidFill>
          <a:latin typeface="+mn-lt"/>
          <a:ea typeface="+mn-ea"/>
          <a:cs typeface="+mn-cs"/>
        </a:defRPr>
      </a:lvl7pPr>
      <a:lvl8pPr marL="2399943" algn="l" defTabSz="685698" rtl="0" eaLnBrk="1" latinLnBrk="0" hangingPunct="1">
        <a:defRPr sz="1351" kern="1200">
          <a:solidFill>
            <a:schemeClr val="tx1"/>
          </a:solidFill>
          <a:latin typeface="+mn-lt"/>
          <a:ea typeface="+mn-ea"/>
          <a:cs typeface="+mn-cs"/>
        </a:defRPr>
      </a:lvl8pPr>
      <a:lvl9pPr marL="2742789" algn="l" defTabSz="685698"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davisjh@dnr.sc.gov"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png"/><Relationship Id="rId2" Type="http://schemas.openxmlformats.org/officeDocument/2006/relationships/notesSlide" Target="../notesSlides/notesSlide16.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5" Type="http://schemas.openxmlformats.org/officeDocument/2006/relationships/image" Target="../media/image21.png"/><Relationship Id="rId10" Type="http://schemas.openxmlformats.org/officeDocument/2006/relationships/image" Target="../media/image16.gif"/><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Christine.Jacobs@rfa.sc.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FF57230-BFAB-3184-8DCE-E77ADB09980D}"/>
              </a:ext>
            </a:extLst>
          </p:cNvPr>
          <p:cNvSpPr>
            <a:spLocks noGrp="1"/>
          </p:cNvSpPr>
          <p:nvPr>
            <p:ph type="ctrTitle"/>
          </p:nvPr>
        </p:nvSpPr>
        <p:spPr>
          <a:xfrm>
            <a:off x="1524000" y="1630392"/>
            <a:ext cx="9144000" cy="2814385"/>
          </a:xfrm>
        </p:spPr>
        <p:txBody>
          <a:bodyPr>
            <a:normAutofit fontScale="90000"/>
          </a:bodyPr>
          <a:lstStyle/>
          <a:p>
            <a:br>
              <a:rPr lang="en-US" cap="small" dirty="0"/>
            </a:br>
            <a:r>
              <a:rPr lang="en-US" cap="small" dirty="0"/>
              <a:t>South Carolina Geographic Information Council</a:t>
            </a:r>
            <a:br>
              <a:rPr lang="en-US" cap="small" dirty="0"/>
            </a:br>
            <a:r>
              <a:rPr lang="en-US" cap="small" dirty="0"/>
              <a:t>2026 Q1 Meeting</a:t>
            </a:r>
            <a:br>
              <a:rPr lang="en-US" dirty="0"/>
            </a:br>
            <a:r>
              <a:rPr lang="en-US" sz="3100" cap="small" dirty="0"/>
              <a:t>March 4, 2026</a:t>
            </a:r>
            <a:br>
              <a:rPr lang="en-US" dirty="0"/>
            </a:br>
            <a:br>
              <a:rPr lang="en-US" sz="3100" dirty="0"/>
            </a:br>
            <a:br>
              <a:rPr lang="en-US" dirty="0"/>
            </a:br>
            <a:br>
              <a:rPr lang="en-US" dirty="0"/>
            </a:br>
            <a:br>
              <a:rPr lang="en-US" sz="2200" dirty="0"/>
            </a:br>
            <a:endParaRPr lang="en-US" sz="2200" dirty="0"/>
          </a:p>
        </p:txBody>
      </p:sp>
    </p:spTree>
    <p:extLst>
      <p:ext uri="{BB962C8B-B14F-4D97-AF65-F5344CB8AC3E}">
        <p14:creationId xmlns:p14="http://schemas.microsoft.com/office/powerpoint/2010/main" val="3152211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20D46-B726-DB61-E471-92C5F98F4804}"/>
              </a:ext>
            </a:extLst>
          </p:cNvPr>
          <p:cNvSpPr>
            <a:spLocks noGrp="1"/>
          </p:cNvSpPr>
          <p:nvPr>
            <p:ph type="title"/>
          </p:nvPr>
        </p:nvSpPr>
        <p:spPr/>
        <p:txBody>
          <a:bodyPr/>
          <a:lstStyle/>
          <a:p>
            <a:r>
              <a:rPr lang="en-US" dirty="0"/>
              <a:t>GIC Working Groups</a:t>
            </a:r>
          </a:p>
        </p:txBody>
      </p:sp>
      <p:sp>
        <p:nvSpPr>
          <p:cNvPr id="7" name="Content Placeholder 6">
            <a:extLst>
              <a:ext uri="{FF2B5EF4-FFF2-40B4-BE49-F238E27FC236}">
                <a16:creationId xmlns:a16="http://schemas.microsoft.com/office/drawing/2014/main" id="{9F17CA11-F53D-405A-7E9C-1B52B3BAFE2F}"/>
              </a:ext>
            </a:extLst>
          </p:cNvPr>
          <p:cNvSpPr>
            <a:spLocks noGrp="1"/>
          </p:cNvSpPr>
          <p:nvPr>
            <p:ph idx="1"/>
          </p:nvPr>
        </p:nvSpPr>
        <p:spPr>
          <a:xfrm>
            <a:off x="838200" y="1371603"/>
            <a:ext cx="10515600" cy="4632261"/>
          </a:xfrm>
        </p:spPr>
        <p:txBody>
          <a:bodyPr>
            <a:normAutofit lnSpcReduction="10000"/>
          </a:bodyPr>
          <a:lstStyle/>
          <a:p>
            <a:r>
              <a:rPr lang="en-US" dirty="0"/>
              <a:t>Recommend establishing three working groups to develop recommendations for the GIC and the State GIS Coordinator</a:t>
            </a:r>
          </a:p>
          <a:p>
            <a:pPr lvl="1"/>
            <a:r>
              <a:rPr lang="en-US" dirty="0"/>
              <a:t>Advisory</a:t>
            </a:r>
          </a:p>
          <a:p>
            <a:pPr lvl="1"/>
            <a:r>
              <a:rPr lang="en-US" dirty="0"/>
              <a:t>Data</a:t>
            </a:r>
          </a:p>
          <a:p>
            <a:pPr lvl="1"/>
            <a:r>
              <a:rPr lang="en-US" dirty="0"/>
              <a:t>Technical</a:t>
            </a:r>
          </a:p>
          <a:p>
            <a:r>
              <a:rPr lang="en-US" dirty="0"/>
              <a:t>Each working group would consist of 4 to 5 key members</a:t>
            </a:r>
          </a:p>
          <a:p>
            <a:pPr lvl="1"/>
            <a:r>
              <a:rPr lang="en-US" dirty="0"/>
              <a:t>Limit member participation to one working group</a:t>
            </a:r>
          </a:p>
          <a:p>
            <a:r>
              <a:rPr lang="en-US" dirty="0"/>
              <a:t>Groups to meet monthly or as needed</a:t>
            </a:r>
          </a:p>
          <a:p>
            <a:pPr lvl="1"/>
            <a:r>
              <a:rPr lang="en-US" dirty="0"/>
              <a:t>Each working group to present at quarterly GIC Meetings</a:t>
            </a:r>
          </a:p>
          <a:p>
            <a:r>
              <a:rPr lang="en-US" dirty="0"/>
              <a:t>GIS Coordinator to designate each working group’s Chair and reserve final approval of working group recommendations</a:t>
            </a:r>
          </a:p>
        </p:txBody>
      </p:sp>
      <p:sp>
        <p:nvSpPr>
          <p:cNvPr id="6" name="Slide Number Placeholder 5">
            <a:extLst>
              <a:ext uri="{FF2B5EF4-FFF2-40B4-BE49-F238E27FC236}">
                <a16:creationId xmlns:a16="http://schemas.microsoft.com/office/drawing/2014/main" id="{270E91AF-650B-DA05-D878-238AB122D41C}"/>
              </a:ext>
            </a:extLst>
          </p:cNvPr>
          <p:cNvSpPr>
            <a:spLocks noGrp="1"/>
          </p:cNvSpPr>
          <p:nvPr>
            <p:ph type="sldNum" sz="quarter" idx="12"/>
          </p:nvPr>
        </p:nvSpPr>
        <p:spPr/>
        <p:txBody>
          <a:bodyPr/>
          <a:lstStyle/>
          <a:p>
            <a:fld id="{784DC4BC-AE01-4C6D-870D-ADD2363A0B6C}" type="slidenum">
              <a:rPr lang="en-US" smtClean="0"/>
              <a:t>10</a:t>
            </a:fld>
            <a:endParaRPr lang="en-US" dirty="0"/>
          </a:p>
        </p:txBody>
      </p:sp>
      <p:sp>
        <p:nvSpPr>
          <p:cNvPr id="3" name="Date Placeholder 3">
            <a:extLst>
              <a:ext uri="{FF2B5EF4-FFF2-40B4-BE49-F238E27FC236}">
                <a16:creationId xmlns:a16="http://schemas.microsoft.com/office/drawing/2014/main" id="{B0105CAE-D30F-B528-A0FA-2A56C4164EFA}"/>
              </a:ext>
            </a:extLst>
          </p:cNvPr>
          <p:cNvSpPr>
            <a:spLocks noGrp="1"/>
          </p:cNvSpPr>
          <p:nvPr>
            <p:ph type="dt" sz="half" idx="10"/>
          </p:nvPr>
        </p:nvSpPr>
        <p:spPr>
          <a:xfrm>
            <a:off x="228600" y="6400818"/>
            <a:ext cx="2743200" cy="365125"/>
          </a:xfrm>
        </p:spPr>
        <p:txBody>
          <a:bodyPr/>
          <a:lstStyle/>
          <a:p>
            <a:r>
              <a:rPr lang="en-US" dirty="0"/>
              <a:t>March 4, 2026</a:t>
            </a:r>
          </a:p>
        </p:txBody>
      </p:sp>
    </p:spTree>
    <p:extLst>
      <p:ext uri="{BB962C8B-B14F-4D97-AF65-F5344CB8AC3E}">
        <p14:creationId xmlns:p14="http://schemas.microsoft.com/office/powerpoint/2010/main" val="2059252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891B61-9746-F517-6073-2249797B33B3}"/>
              </a:ext>
            </a:extLst>
          </p:cNvPr>
          <p:cNvSpPr>
            <a:spLocks noGrp="1"/>
          </p:cNvSpPr>
          <p:nvPr>
            <p:ph sz="half" idx="1"/>
          </p:nvPr>
        </p:nvSpPr>
        <p:spPr>
          <a:xfrm>
            <a:off x="3568496" y="967920"/>
            <a:ext cx="5399080" cy="3958048"/>
          </a:xfrm>
        </p:spPr>
        <p:txBody>
          <a:bodyPr/>
          <a:lstStyle/>
          <a:p>
            <a:pPr marL="0" indent="0" algn="just">
              <a:buNone/>
            </a:pPr>
            <a:r>
              <a:rPr lang="en-US" u="sng" dirty="0"/>
              <a:t>Advisory Committee</a:t>
            </a:r>
          </a:p>
          <a:p>
            <a:pPr lvl="1" algn="just"/>
            <a:r>
              <a:rPr lang="en-US" dirty="0"/>
              <a:t>Strategic Plan and Annual Initiatives</a:t>
            </a:r>
          </a:p>
          <a:p>
            <a:pPr lvl="1" algn="just"/>
            <a:r>
              <a:rPr lang="en-US" dirty="0"/>
              <a:t>Communications</a:t>
            </a:r>
          </a:p>
          <a:p>
            <a:pPr lvl="1" algn="just"/>
            <a:r>
              <a:rPr lang="en-US" dirty="0"/>
              <a:t>Job Retention &amp; Recruitment</a:t>
            </a:r>
          </a:p>
          <a:p>
            <a:pPr lvl="1" algn="just"/>
            <a:r>
              <a:rPr lang="en-US" dirty="0"/>
              <a:t>Procurement/Contracting</a:t>
            </a:r>
          </a:p>
          <a:p>
            <a:pPr lvl="2" algn="just"/>
            <a:r>
              <a:rPr lang="en-US" dirty="0"/>
              <a:t>Aerial Imagery</a:t>
            </a:r>
          </a:p>
          <a:p>
            <a:pPr lvl="1" algn="ctr"/>
            <a:endParaRPr lang="en-US" dirty="0"/>
          </a:p>
          <a:p>
            <a:pPr lvl="1" algn="ctr"/>
            <a:endParaRPr lang="en-US" dirty="0"/>
          </a:p>
        </p:txBody>
      </p:sp>
      <p:sp>
        <p:nvSpPr>
          <p:cNvPr id="4" name="Content Placeholder 3">
            <a:extLst>
              <a:ext uri="{FF2B5EF4-FFF2-40B4-BE49-F238E27FC236}">
                <a16:creationId xmlns:a16="http://schemas.microsoft.com/office/drawing/2014/main" id="{D243A21A-273A-7537-C703-84A90CDDD893}"/>
              </a:ext>
            </a:extLst>
          </p:cNvPr>
          <p:cNvSpPr>
            <a:spLocks noGrp="1"/>
          </p:cNvSpPr>
          <p:nvPr>
            <p:ph sz="half" idx="2"/>
          </p:nvPr>
        </p:nvSpPr>
        <p:spPr>
          <a:xfrm>
            <a:off x="1025013" y="3572217"/>
            <a:ext cx="4343400" cy="2348228"/>
          </a:xfrm>
        </p:spPr>
        <p:txBody>
          <a:bodyPr/>
          <a:lstStyle/>
          <a:p>
            <a:pPr marL="0" indent="0" algn="just">
              <a:buNone/>
            </a:pPr>
            <a:r>
              <a:rPr lang="en-US" u="sng" dirty="0"/>
              <a:t>Data Committee</a:t>
            </a:r>
          </a:p>
          <a:p>
            <a:pPr lvl="1" algn="just"/>
            <a:r>
              <a:rPr lang="en-US" dirty="0"/>
              <a:t>Disaster Response</a:t>
            </a:r>
          </a:p>
          <a:p>
            <a:pPr lvl="2" algn="just"/>
            <a:r>
              <a:rPr lang="en-US" dirty="0"/>
              <a:t>GIS Augmentee List</a:t>
            </a:r>
          </a:p>
          <a:p>
            <a:pPr lvl="1" algn="just"/>
            <a:r>
              <a:rPr lang="en-US" dirty="0"/>
              <a:t>State &amp; Federal Data List</a:t>
            </a:r>
          </a:p>
          <a:p>
            <a:pPr lvl="1" algn="just"/>
            <a:r>
              <a:rPr lang="en-US" dirty="0"/>
              <a:t>Local Data List</a:t>
            </a:r>
          </a:p>
          <a:p>
            <a:pPr lvl="1" algn="just"/>
            <a:r>
              <a:rPr lang="en-US" dirty="0"/>
              <a:t>NOAA Digital Coast</a:t>
            </a:r>
          </a:p>
        </p:txBody>
      </p:sp>
      <p:sp>
        <p:nvSpPr>
          <p:cNvPr id="6" name="Slide Number Placeholder 5">
            <a:extLst>
              <a:ext uri="{FF2B5EF4-FFF2-40B4-BE49-F238E27FC236}">
                <a16:creationId xmlns:a16="http://schemas.microsoft.com/office/drawing/2014/main" id="{C092B6E0-0000-4066-B6B5-EF194C347505}"/>
              </a:ext>
            </a:extLst>
          </p:cNvPr>
          <p:cNvSpPr>
            <a:spLocks noGrp="1"/>
          </p:cNvSpPr>
          <p:nvPr>
            <p:ph type="sldNum" sz="quarter" idx="12"/>
          </p:nvPr>
        </p:nvSpPr>
        <p:spPr/>
        <p:txBody>
          <a:bodyPr/>
          <a:lstStyle/>
          <a:p>
            <a:fld id="{784DC4BC-AE01-4C6D-870D-ADD2363A0B6C}" type="slidenum">
              <a:rPr lang="en-US" smtClean="0"/>
              <a:t>11</a:t>
            </a:fld>
            <a:endParaRPr lang="en-US" dirty="0"/>
          </a:p>
        </p:txBody>
      </p:sp>
      <p:sp>
        <p:nvSpPr>
          <p:cNvPr id="7" name="Content Placeholder 3">
            <a:extLst>
              <a:ext uri="{FF2B5EF4-FFF2-40B4-BE49-F238E27FC236}">
                <a16:creationId xmlns:a16="http://schemas.microsoft.com/office/drawing/2014/main" id="{1C8E6F02-E819-6AF6-20F4-2C3F4576394A}"/>
              </a:ext>
            </a:extLst>
          </p:cNvPr>
          <p:cNvSpPr txBox="1">
            <a:spLocks/>
          </p:cNvSpPr>
          <p:nvPr/>
        </p:nvSpPr>
        <p:spPr>
          <a:xfrm>
            <a:off x="7529051" y="3447570"/>
            <a:ext cx="4114210" cy="2794168"/>
          </a:xfrm>
          <a:prstGeom prst="rect">
            <a:avLst/>
          </a:prstGeom>
        </p:spPr>
        <p:txBody>
          <a:bodyPr vert="horz" lIns="91440" tIns="45720" rIns="91440" bIns="45720" rtlCol="0">
            <a:normAutofit/>
          </a:bodyPr>
          <a:lstStyle>
            <a:lvl1pPr marL="171424" indent="-171424" algn="l" defTabSz="685698" rtl="0" eaLnBrk="1" latinLnBrk="0" hangingPunct="1">
              <a:lnSpc>
                <a:spcPct val="90000"/>
              </a:lnSpc>
              <a:spcBef>
                <a:spcPts val="751"/>
              </a:spcBef>
              <a:buFont typeface="Arial" panose="020B0604020202020204" pitchFamily="34" charset="0"/>
              <a:buChar char="•"/>
              <a:defRPr sz="2800" b="0" kern="1200">
                <a:solidFill>
                  <a:srgbClr val="002060"/>
                </a:solidFill>
                <a:latin typeface="Franklin Gothic Book" panose="020B0503020102020204" pitchFamily="34" charset="0"/>
                <a:ea typeface="+mn-ea"/>
                <a:cs typeface="+mn-cs"/>
              </a:defRPr>
            </a:lvl1pPr>
            <a:lvl2pPr marL="514276" indent="-171424" algn="l" defTabSz="685698" rtl="0" eaLnBrk="1" latinLnBrk="0" hangingPunct="1">
              <a:lnSpc>
                <a:spcPct val="90000"/>
              </a:lnSpc>
              <a:spcBef>
                <a:spcPts val="375"/>
              </a:spcBef>
              <a:buFont typeface="Arial" panose="020B0604020202020204" pitchFamily="34" charset="0"/>
              <a:buChar char="•"/>
              <a:defRPr sz="2400" b="0" kern="1200">
                <a:solidFill>
                  <a:srgbClr val="002060"/>
                </a:solidFill>
                <a:latin typeface="Franklin Gothic Book" panose="020B0503020102020204" pitchFamily="34" charset="0"/>
                <a:ea typeface="+mn-ea"/>
                <a:cs typeface="+mn-cs"/>
              </a:defRPr>
            </a:lvl2pPr>
            <a:lvl3pPr marL="857124" indent="-171424" algn="l" defTabSz="685698" rtl="0" eaLnBrk="1" latinLnBrk="0" hangingPunct="1">
              <a:lnSpc>
                <a:spcPct val="90000"/>
              </a:lnSpc>
              <a:spcBef>
                <a:spcPts val="375"/>
              </a:spcBef>
              <a:buFont typeface="Arial" panose="020B0604020202020204" pitchFamily="34" charset="0"/>
              <a:buChar char="•"/>
              <a:defRPr sz="2000" b="0" kern="1200">
                <a:solidFill>
                  <a:srgbClr val="002060"/>
                </a:solidFill>
                <a:latin typeface="Franklin Gothic Book" panose="020B0503020102020204" pitchFamily="34" charset="0"/>
                <a:ea typeface="+mn-ea"/>
                <a:cs typeface="+mn-cs"/>
              </a:defRPr>
            </a:lvl3pPr>
            <a:lvl4pPr marL="1199970" indent="-171424" algn="l" defTabSz="685698" rtl="0" eaLnBrk="1" latinLnBrk="0" hangingPunct="1">
              <a:lnSpc>
                <a:spcPct val="90000"/>
              </a:lnSpc>
              <a:spcBef>
                <a:spcPts val="375"/>
              </a:spcBef>
              <a:buFont typeface="Arial" panose="020B0604020202020204" pitchFamily="34" charset="0"/>
              <a:buChar char="•"/>
              <a:defRPr sz="1600" b="0" kern="1200">
                <a:solidFill>
                  <a:srgbClr val="002060"/>
                </a:solidFill>
                <a:latin typeface="Franklin Gothic Book" panose="020B0503020102020204" pitchFamily="34" charset="0"/>
                <a:ea typeface="+mn-ea"/>
                <a:cs typeface="+mn-cs"/>
              </a:defRPr>
            </a:lvl4pPr>
            <a:lvl5pPr marL="1542823" indent="-171424" algn="l" defTabSz="685698" rtl="0" eaLnBrk="1" latinLnBrk="0" hangingPunct="1">
              <a:lnSpc>
                <a:spcPct val="90000"/>
              </a:lnSpc>
              <a:spcBef>
                <a:spcPts val="375"/>
              </a:spcBef>
              <a:buFont typeface="Arial" panose="020B0604020202020204" pitchFamily="34" charset="0"/>
              <a:buChar char="•"/>
              <a:defRPr sz="1600" b="0" kern="1200">
                <a:solidFill>
                  <a:srgbClr val="002060"/>
                </a:solidFill>
                <a:latin typeface="Franklin Gothic Book" panose="020B0503020102020204" pitchFamily="34" charset="0"/>
                <a:ea typeface="+mn-ea"/>
                <a:cs typeface="+mn-cs"/>
              </a:defRPr>
            </a:lvl5pPr>
            <a:lvl6pPr marL="1885669" indent="-171424" algn="l" defTabSz="68569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518" indent="-171424" algn="l" defTabSz="68569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366" indent="-171424" algn="l" defTabSz="68569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215" indent="-171424" algn="l" defTabSz="68569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gn="just">
              <a:buNone/>
            </a:pPr>
            <a:r>
              <a:rPr lang="en-US" u="sng" dirty="0"/>
              <a:t>Technical Committee</a:t>
            </a:r>
          </a:p>
          <a:p>
            <a:pPr lvl="1" algn="just"/>
            <a:r>
              <a:rPr lang="en-US" dirty="0"/>
              <a:t>SC HUB Best Practices</a:t>
            </a:r>
          </a:p>
          <a:p>
            <a:pPr lvl="1" algn="just"/>
            <a:r>
              <a:rPr lang="en-US" dirty="0"/>
              <a:t>Data Standards</a:t>
            </a:r>
          </a:p>
          <a:p>
            <a:pPr lvl="1" algn="just"/>
            <a:r>
              <a:rPr lang="en-US" dirty="0"/>
              <a:t>Hardware/Software</a:t>
            </a:r>
          </a:p>
          <a:p>
            <a:pPr lvl="1" algn="just"/>
            <a:r>
              <a:rPr lang="en-US" dirty="0"/>
              <a:t>ADA Compliance</a:t>
            </a:r>
          </a:p>
          <a:p>
            <a:pPr lvl="1" algn="just"/>
            <a:r>
              <a:rPr lang="en-US" dirty="0"/>
              <a:t>AI Integration</a:t>
            </a:r>
          </a:p>
          <a:p>
            <a:pPr lvl="1" algn="just"/>
            <a:r>
              <a:rPr lang="en-US" dirty="0"/>
              <a:t>Dept of Admin Regs</a:t>
            </a:r>
          </a:p>
        </p:txBody>
      </p:sp>
      <p:sp>
        <p:nvSpPr>
          <p:cNvPr id="2" name="Date Placeholder 3">
            <a:extLst>
              <a:ext uri="{FF2B5EF4-FFF2-40B4-BE49-F238E27FC236}">
                <a16:creationId xmlns:a16="http://schemas.microsoft.com/office/drawing/2014/main" id="{5E68FF3D-012D-26DC-59F7-58B0BAFB77C4}"/>
              </a:ext>
            </a:extLst>
          </p:cNvPr>
          <p:cNvSpPr>
            <a:spLocks noGrp="1"/>
          </p:cNvSpPr>
          <p:nvPr>
            <p:ph type="dt" sz="half" idx="10"/>
          </p:nvPr>
        </p:nvSpPr>
        <p:spPr>
          <a:xfrm>
            <a:off x="228600" y="6400818"/>
            <a:ext cx="2743200" cy="365125"/>
          </a:xfrm>
        </p:spPr>
        <p:txBody>
          <a:bodyPr/>
          <a:lstStyle/>
          <a:p>
            <a:r>
              <a:rPr lang="en-US" dirty="0"/>
              <a:t>March 4, 2026</a:t>
            </a:r>
          </a:p>
        </p:txBody>
      </p:sp>
      <p:sp>
        <p:nvSpPr>
          <p:cNvPr id="8" name="Title 1">
            <a:extLst>
              <a:ext uri="{FF2B5EF4-FFF2-40B4-BE49-F238E27FC236}">
                <a16:creationId xmlns:a16="http://schemas.microsoft.com/office/drawing/2014/main" id="{52C366BF-A1C6-2C79-6501-F2D8D9F22914}"/>
              </a:ext>
            </a:extLst>
          </p:cNvPr>
          <p:cNvSpPr>
            <a:spLocks noGrp="1"/>
          </p:cNvSpPr>
          <p:nvPr>
            <p:ph type="title"/>
          </p:nvPr>
        </p:nvSpPr>
        <p:spPr>
          <a:xfrm>
            <a:off x="320615" y="26782"/>
            <a:ext cx="10515600" cy="1006473"/>
          </a:xfrm>
        </p:spPr>
        <p:txBody>
          <a:bodyPr/>
          <a:lstStyle/>
          <a:p>
            <a:r>
              <a:rPr lang="en-US" dirty="0"/>
              <a:t>GIC Working Groups</a:t>
            </a:r>
          </a:p>
        </p:txBody>
      </p:sp>
    </p:spTree>
    <p:extLst>
      <p:ext uri="{BB962C8B-B14F-4D97-AF65-F5344CB8AC3E}">
        <p14:creationId xmlns:p14="http://schemas.microsoft.com/office/powerpoint/2010/main" val="1951783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859DE-5A6B-52E1-CA21-F728097FB07D}"/>
              </a:ext>
            </a:extLst>
          </p:cNvPr>
          <p:cNvSpPr>
            <a:spLocks noGrp="1"/>
          </p:cNvSpPr>
          <p:nvPr>
            <p:ph type="title"/>
          </p:nvPr>
        </p:nvSpPr>
        <p:spPr/>
        <p:txBody>
          <a:bodyPr/>
          <a:lstStyle/>
          <a:p>
            <a:r>
              <a:rPr lang="en-US" dirty="0"/>
              <a:t>GIC Working Group</a:t>
            </a:r>
          </a:p>
        </p:txBody>
      </p:sp>
      <p:sp>
        <p:nvSpPr>
          <p:cNvPr id="3" name="Content Placeholder 2">
            <a:extLst>
              <a:ext uri="{FF2B5EF4-FFF2-40B4-BE49-F238E27FC236}">
                <a16:creationId xmlns:a16="http://schemas.microsoft.com/office/drawing/2014/main" id="{C9E4474B-F5CA-BB5A-E541-82F37EEAAF7A}"/>
              </a:ext>
            </a:extLst>
          </p:cNvPr>
          <p:cNvSpPr>
            <a:spLocks noGrp="1"/>
          </p:cNvSpPr>
          <p:nvPr>
            <p:ph sz="half" idx="1"/>
          </p:nvPr>
        </p:nvSpPr>
        <p:spPr/>
        <p:txBody>
          <a:bodyPr/>
          <a:lstStyle/>
          <a:p>
            <a:r>
              <a:rPr lang="en-US" dirty="0"/>
              <a:t>A survey will be sent to gather volunteers for the initial working groups</a:t>
            </a:r>
          </a:p>
          <a:p>
            <a:pPr marL="0" indent="0">
              <a:buNone/>
            </a:pPr>
            <a:endParaRPr lang="en-US" dirty="0"/>
          </a:p>
          <a:p>
            <a:r>
              <a:rPr lang="en-US" dirty="0"/>
              <a:t>We’re starting small to establish a foundation, then expanding into additional working groups.</a:t>
            </a:r>
          </a:p>
        </p:txBody>
      </p:sp>
      <p:sp>
        <p:nvSpPr>
          <p:cNvPr id="4" name="Content Placeholder 3">
            <a:extLst>
              <a:ext uri="{FF2B5EF4-FFF2-40B4-BE49-F238E27FC236}">
                <a16:creationId xmlns:a16="http://schemas.microsoft.com/office/drawing/2014/main" id="{B6583301-2B0C-7A53-EC0C-55A8E14390F5}"/>
              </a:ext>
            </a:extLst>
          </p:cNvPr>
          <p:cNvSpPr>
            <a:spLocks noGrp="1"/>
          </p:cNvSpPr>
          <p:nvPr>
            <p:ph sz="half" idx="2"/>
          </p:nvPr>
        </p:nvSpPr>
        <p:spPr>
          <a:xfrm>
            <a:off x="7364362" y="2744071"/>
            <a:ext cx="4326832" cy="1704156"/>
          </a:xfrm>
        </p:spPr>
        <p:txBody>
          <a:bodyPr/>
          <a:lstStyle/>
          <a:p>
            <a:pPr marL="0" indent="0" algn="ctr">
              <a:buNone/>
            </a:pPr>
            <a:r>
              <a:rPr lang="en-US" dirty="0"/>
              <a:t>First Meeting: </a:t>
            </a:r>
          </a:p>
          <a:p>
            <a:pPr marL="0" indent="0" algn="ctr">
              <a:buNone/>
            </a:pPr>
            <a:r>
              <a:rPr lang="en-US" dirty="0"/>
              <a:t>March 25 or April 1</a:t>
            </a:r>
            <a:r>
              <a:rPr lang="en-US" baseline="30000" dirty="0"/>
              <a:t>st</a:t>
            </a:r>
            <a:r>
              <a:rPr lang="en-US" dirty="0"/>
              <a:t>?</a:t>
            </a:r>
          </a:p>
          <a:p>
            <a:pPr algn="ctr"/>
            <a:endParaRPr lang="en-US" dirty="0"/>
          </a:p>
        </p:txBody>
      </p:sp>
      <p:sp>
        <p:nvSpPr>
          <p:cNvPr id="5" name="Date Placeholder 4">
            <a:extLst>
              <a:ext uri="{FF2B5EF4-FFF2-40B4-BE49-F238E27FC236}">
                <a16:creationId xmlns:a16="http://schemas.microsoft.com/office/drawing/2014/main" id="{6793EEC4-AE23-B852-A37F-E7AC4261D6E7}"/>
              </a:ext>
            </a:extLst>
          </p:cNvPr>
          <p:cNvSpPr>
            <a:spLocks noGrp="1"/>
          </p:cNvSpPr>
          <p:nvPr>
            <p:ph type="dt" sz="half" idx="10"/>
          </p:nvPr>
        </p:nvSpPr>
        <p:spPr/>
        <p:txBody>
          <a:bodyPr/>
          <a:lstStyle/>
          <a:p>
            <a:r>
              <a:rPr lang="en-US"/>
              <a:t>December 15, 2020</a:t>
            </a:r>
            <a:endParaRPr lang="en-US" dirty="0"/>
          </a:p>
        </p:txBody>
      </p:sp>
      <p:sp>
        <p:nvSpPr>
          <p:cNvPr id="6" name="Slide Number Placeholder 5">
            <a:extLst>
              <a:ext uri="{FF2B5EF4-FFF2-40B4-BE49-F238E27FC236}">
                <a16:creationId xmlns:a16="http://schemas.microsoft.com/office/drawing/2014/main" id="{284212DA-0946-40D6-91C5-C13D402FBD78}"/>
              </a:ext>
            </a:extLst>
          </p:cNvPr>
          <p:cNvSpPr>
            <a:spLocks noGrp="1"/>
          </p:cNvSpPr>
          <p:nvPr>
            <p:ph type="sldNum" sz="quarter" idx="12"/>
          </p:nvPr>
        </p:nvSpPr>
        <p:spPr/>
        <p:txBody>
          <a:bodyPr/>
          <a:lstStyle/>
          <a:p>
            <a:fld id="{784DC4BC-AE01-4C6D-870D-ADD2363A0B6C}" type="slidenum">
              <a:rPr lang="en-US" smtClean="0"/>
              <a:t>12</a:t>
            </a:fld>
            <a:endParaRPr lang="en-US" dirty="0"/>
          </a:p>
        </p:txBody>
      </p:sp>
    </p:spTree>
    <p:extLst>
      <p:ext uri="{BB962C8B-B14F-4D97-AF65-F5344CB8AC3E}">
        <p14:creationId xmlns:p14="http://schemas.microsoft.com/office/powerpoint/2010/main" val="279693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A1932-05C6-936C-3B06-4F5DD77B83B1}"/>
              </a:ext>
            </a:extLst>
          </p:cNvPr>
          <p:cNvSpPr>
            <a:spLocks noGrp="1"/>
          </p:cNvSpPr>
          <p:nvPr>
            <p:ph type="title"/>
          </p:nvPr>
        </p:nvSpPr>
        <p:spPr/>
        <p:txBody>
          <a:bodyPr/>
          <a:lstStyle/>
          <a:p>
            <a:r>
              <a:rPr lang="en-US" dirty="0"/>
              <a:t>Additional Updates</a:t>
            </a:r>
          </a:p>
        </p:txBody>
      </p:sp>
      <p:sp>
        <p:nvSpPr>
          <p:cNvPr id="3" name="Content Placeholder 2">
            <a:extLst>
              <a:ext uri="{FF2B5EF4-FFF2-40B4-BE49-F238E27FC236}">
                <a16:creationId xmlns:a16="http://schemas.microsoft.com/office/drawing/2014/main" id="{88718F43-02F0-5836-8136-4758A3249939}"/>
              </a:ext>
            </a:extLst>
          </p:cNvPr>
          <p:cNvSpPr>
            <a:spLocks noGrp="1"/>
          </p:cNvSpPr>
          <p:nvPr>
            <p:ph idx="1"/>
          </p:nvPr>
        </p:nvSpPr>
        <p:spPr/>
        <p:txBody>
          <a:bodyPr/>
          <a:lstStyle/>
          <a:p>
            <a:r>
              <a:rPr lang="en-US" dirty="0"/>
              <a:t>The Department of Administration is requesting approval for the creation of a Statewide Data Office with a Chief Data Information Officer and staff</a:t>
            </a:r>
          </a:p>
          <a:p>
            <a:pPr lvl="1"/>
            <a:r>
              <a:rPr lang="en-US" dirty="0"/>
              <a:t>Mission is to account for and ensure appropriate use of state government data, not to assume hosting responsibilities for the data</a:t>
            </a:r>
          </a:p>
          <a:p>
            <a:r>
              <a:rPr lang="en-US" dirty="0"/>
              <a:t>Department of Administration’s AI Officer, CIO, and Governance Manager will meet with GIC to discuss AI Center of Excellence</a:t>
            </a:r>
          </a:p>
          <a:p>
            <a:pPr lvl="1"/>
            <a:r>
              <a:rPr lang="en-US" dirty="0"/>
              <a:t>Provide feedback to our agencies on use of AI within GIS software</a:t>
            </a:r>
          </a:p>
          <a:p>
            <a:pPr lvl="1"/>
            <a:r>
              <a:rPr lang="en-US" dirty="0"/>
              <a:t>Do we want to set up a meeting on behalf of the GIC?</a:t>
            </a:r>
          </a:p>
          <a:p>
            <a:pPr lvl="2"/>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EE8B29FC-4AB1-9200-95A9-5064D29CE43F}"/>
              </a:ext>
            </a:extLst>
          </p:cNvPr>
          <p:cNvSpPr>
            <a:spLocks noGrp="1"/>
          </p:cNvSpPr>
          <p:nvPr>
            <p:ph type="sldNum" sz="quarter" idx="12"/>
          </p:nvPr>
        </p:nvSpPr>
        <p:spPr/>
        <p:txBody>
          <a:bodyPr/>
          <a:lstStyle/>
          <a:p>
            <a:fld id="{784DC4BC-AE01-4C6D-870D-ADD2363A0B6C}" type="slidenum">
              <a:rPr lang="en-US" smtClean="0"/>
              <a:t>13</a:t>
            </a:fld>
            <a:endParaRPr lang="en-US" dirty="0"/>
          </a:p>
        </p:txBody>
      </p:sp>
      <p:sp>
        <p:nvSpPr>
          <p:cNvPr id="6" name="Date Placeholder 3">
            <a:extLst>
              <a:ext uri="{FF2B5EF4-FFF2-40B4-BE49-F238E27FC236}">
                <a16:creationId xmlns:a16="http://schemas.microsoft.com/office/drawing/2014/main" id="{4856CD12-1664-0E6D-CD34-56CB30663AF0}"/>
              </a:ext>
            </a:extLst>
          </p:cNvPr>
          <p:cNvSpPr>
            <a:spLocks noGrp="1"/>
          </p:cNvSpPr>
          <p:nvPr>
            <p:ph type="dt" sz="half" idx="10"/>
          </p:nvPr>
        </p:nvSpPr>
        <p:spPr>
          <a:xfrm>
            <a:off x="228600" y="6400818"/>
            <a:ext cx="2743200" cy="365125"/>
          </a:xfrm>
        </p:spPr>
        <p:txBody>
          <a:bodyPr/>
          <a:lstStyle/>
          <a:p>
            <a:r>
              <a:rPr lang="en-US" dirty="0"/>
              <a:t>March 4, 2026</a:t>
            </a:r>
          </a:p>
        </p:txBody>
      </p:sp>
    </p:spTree>
    <p:extLst>
      <p:ext uri="{BB962C8B-B14F-4D97-AF65-F5344CB8AC3E}">
        <p14:creationId xmlns:p14="http://schemas.microsoft.com/office/powerpoint/2010/main" val="515554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6AE08-E617-3BBA-B13C-9094458A6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28C9D-0096-77BE-2656-854C14590510}"/>
              </a:ext>
            </a:extLst>
          </p:cNvPr>
          <p:cNvSpPr>
            <a:spLocks noGrp="1"/>
          </p:cNvSpPr>
          <p:nvPr>
            <p:ph type="title"/>
          </p:nvPr>
        </p:nvSpPr>
        <p:spPr/>
        <p:txBody>
          <a:bodyPr/>
          <a:lstStyle/>
          <a:p>
            <a:r>
              <a:rPr lang="en-US" dirty="0"/>
              <a:t>Additional Updates</a:t>
            </a:r>
          </a:p>
        </p:txBody>
      </p:sp>
      <p:sp>
        <p:nvSpPr>
          <p:cNvPr id="3" name="Content Placeholder 2">
            <a:extLst>
              <a:ext uri="{FF2B5EF4-FFF2-40B4-BE49-F238E27FC236}">
                <a16:creationId xmlns:a16="http://schemas.microsoft.com/office/drawing/2014/main" id="{2041626D-1FE3-6489-5763-B57BABB899E8}"/>
              </a:ext>
            </a:extLst>
          </p:cNvPr>
          <p:cNvSpPr>
            <a:spLocks noGrp="1"/>
          </p:cNvSpPr>
          <p:nvPr>
            <p:ph idx="1"/>
          </p:nvPr>
        </p:nvSpPr>
        <p:spPr/>
        <p:txBody>
          <a:bodyPr/>
          <a:lstStyle/>
          <a:p>
            <a:r>
              <a:rPr lang="en-US" dirty="0"/>
              <a:t>State GIS Coordinator presented the following at the SC Association of Counties Legislative Action Day in February:</a:t>
            </a:r>
          </a:p>
          <a:p>
            <a:pPr lvl="1"/>
            <a:r>
              <a:rPr lang="en-US" dirty="0"/>
              <a:t>Open Data proposal</a:t>
            </a:r>
          </a:p>
          <a:p>
            <a:pPr lvl="1"/>
            <a:r>
              <a:rPr lang="en-US" dirty="0"/>
              <a:t>SC GIS HUB</a:t>
            </a:r>
          </a:p>
          <a:p>
            <a:pPr lvl="1"/>
            <a:r>
              <a:rPr lang="en-US" dirty="0"/>
              <a:t>Aerial Imagery updates and participation</a:t>
            </a:r>
          </a:p>
          <a:p>
            <a:pPr lvl="1"/>
            <a:endParaRPr lang="en-US" dirty="0"/>
          </a:p>
        </p:txBody>
      </p:sp>
      <p:sp>
        <p:nvSpPr>
          <p:cNvPr id="5" name="Slide Number Placeholder 4">
            <a:extLst>
              <a:ext uri="{FF2B5EF4-FFF2-40B4-BE49-F238E27FC236}">
                <a16:creationId xmlns:a16="http://schemas.microsoft.com/office/drawing/2014/main" id="{79CC749E-DB34-D86D-57F5-3BADE28960A1}"/>
              </a:ext>
            </a:extLst>
          </p:cNvPr>
          <p:cNvSpPr>
            <a:spLocks noGrp="1"/>
          </p:cNvSpPr>
          <p:nvPr>
            <p:ph type="sldNum" sz="quarter" idx="12"/>
          </p:nvPr>
        </p:nvSpPr>
        <p:spPr/>
        <p:txBody>
          <a:bodyPr/>
          <a:lstStyle/>
          <a:p>
            <a:fld id="{784DC4BC-AE01-4C6D-870D-ADD2363A0B6C}" type="slidenum">
              <a:rPr lang="en-US" smtClean="0"/>
              <a:t>14</a:t>
            </a:fld>
            <a:endParaRPr lang="en-US" dirty="0"/>
          </a:p>
        </p:txBody>
      </p:sp>
      <p:sp>
        <p:nvSpPr>
          <p:cNvPr id="6" name="Date Placeholder 3">
            <a:extLst>
              <a:ext uri="{FF2B5EF4-FFF2-40B4-BE49-F238E27FC236}">
                <a16:creationId xmlns:a16="http://schemas.microsoft.com/office/drawing/2014/main" id="{99EBB4F8-72FC-3801-CD02-75FC7AE5B956}"/>
              </a:ext>
            </a:extLst>
          </p:cNvPr>
          <p:cNvSpPr>
            <a:spLocks noGrp="1"/>
          </p:cNvSpPr>
          <p:nvPr>
            <p:ph type="dt" sz="half" idx="10"/>
          </p:nvPr>
        </p:nvSpPr>
        <p:spPr>
          <a:xfrm>
            <a:off x="228600" y="6400818"/>
            <a:ext cx="2743200" cy="365125"/>
          </a:xfrm>
        </p:spPr>
        <p:txBody>
          <a:bodyPr/>
          <a:lstStyle/>
          <a:p>
            <a:r>
              <a:rPr lang="en-US" dirty="0"/>
              <a:t>March 4, 2026</a:t>
            </a:r>
          </a:p>
        </p:txBody>
      </p:sp>
    </p:spTree>
    <p:extLst>
      <p:ext uri="{BB962C8B-B14F-4D97-AF65-F5344CB8AC3E}">
        <p14:creationId xmlns:p14="http://schemas.microsoft.com/office/powerpoint/2010/main" val="2842397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3773D-0AC2-2B61-40CB-FAB70305ED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7A22BB-AFCC-55B1-2441-131EDA678DEB}"/>
              </a:ext>
            </a:extLst>
          </p:cNvPr>
          <p:cNvSpPr>
            <a:spLocks noGrp="1"/>
          </p:cNvSpPr>
          <p:nvPr>
            <p:ph type="title"/>
          </p:nvPr>
        </p:nvSpPr>
        <p:spPr/>
        <p:txBody>
          <a:bodyPr/>
          <a:lstStyle/>
          <a:p>
            <a:r>
              <a:rPr lang="en-US" dirty="0"/>
              <a:t>SCDNR Presentation</a:t>
            </a:r>
          </a:p>
        </p:txBody>
      </p:sp>
      <p:sp>
        <p:nvSpPr>
          <p:cNvPr id="5" name="Slide Number Placeholder 4">
            <a:extLst>
              <a:ext uri="{FF2B5EF4-FFF2-40B4-BE49-F238E27FC236}">
                <a16:creationId xmlns:a16="http://schemas.microsoft.com/office/drawing/2014/main" id="{C96CD33B-5DF1-7C03-3AA8-8D10B47B7522}"/>
              </a:ext>
            </a:extLst>
          </p:cNvPr>
          <p:cNvSpPr>
            <a:spLocks noGrp="1"/>
          </p:cNvSpPr>
          <p:nvPr>
            <p:ph type="sldNum" sz="quarter" idx="12"/>
          </p:nvPr>
        </p:nvSpPr>
        <p:spPr/>
        <p:txBody>
          <a:bodyPr/>
          <a:lstStyle/>
          <a:p>
            <a:fld id="{784DC4BC-AE01-4C6D-870D-ADD2363A0B6C}" type="slidenum">
              <a:rPr lang="en-US" smtClean="0"/>
              <a:t>15</a:t>
            </a:fld>
            <a:endParaRPr lang="en-US" dirty="0"/>
          </a:p>
        </p:txBody>
      </p:sp>
      <p:sp>
        <p:nvSpPr>
          <p:cNvPr id="3" name="Content Placeholder 2">
            <a:extLst>
              <a:ext uri="{FF2B5EF4-FFF2-40B4-BE49-F238E27FC236}">
                <a16:creationId xmlns:a16="http://schemas.microsoft.com/office/drawing/2014/main" id="{D00F911D-BC99-8AA6-C9C2-82DBA169BB56}"/>
              </a:ext>
            </a:extLst>
          </p:cNvPr>
          <p:cNvSpPr>
            <a:spLocks noGrp="1"/>
          </p:cNvSpPr>
          <p:nvPr>
            <p:ph idx="1"/>
          </p:nvPr>
        </p:nvSpPr>
        <p:spPr>
          <a:xfrm>
            <a:off x="838200" y="1544705"/>
            <a:ext cx="10515600" cy="4632261"/>
          </a:xfrm>
        </p:spPr>
        <p:txBody>
          <a:bodyPr>
            <a:normAutofit/>
          </a:bodyPr>
          <a:lstStyle/>
          <a:p>
            <a:r>
              <a:rPr lang="en-US" dirty="0"/>
              <a:t>Jim Davis</a:t>
            </a:r>
          </a:p>
          <a:p>
            <a:pPr lvl="1"/>
            <a:r>
              <a:rPr lang="en-US" dirty="0"/>
              <a:t>Geospatial Program Manager, SC Dept of Natural Resources</a:t>
            </a:r>
          </a:p>
          <a:p>
            <a:pPr marL="342852" lvl="1" indent="0">
              <a:buNone/>
            </a:pPr>
            <a:r>
              <a:rPr lang="en-US" dirty="0"/>
              <a:t>   </a:t>
            </a:r>
            <a:r>
              <a:rPr lang="en-US" u="sng" dirty="0">
                <a:hlinkClick r:id="rId3" tooltip="mailto:davisjh@dnr.sc.gov"/>
              </a:rPr>
              <a:t>davisjh@dnr.sc.gov</a:t>
            </a:r>
            <a:endParaRPr lang="en-US" dirty="0"/>
          </a:p>
          <a:p>
            <a:pPr marL="342852" lvl="1" indent="0">
              <a:buNone/>
            </a:pPr>
            <a:endParaRPr lang="en-US" dirty="0"/>
          </a:p>
          <a:p>
            <a:pPr marL="342852" lvl="1" indent="0">
              <a:buNone/>
            </a:pPr>
            <a:endParaRPr lang="en-US" dirty="0"/>
          </a:p>
        </p:txBody>
      </p:sp>
      <p:sp>
        <p:nvSpPr>
          <p:cNvPr id="4" name="Date Placeholder 3">
            <a:extLst>
              <a:ext uri="{FF2B5EF4-FFF2-40B4-BE49-F238E27FC236}">
                <a16:creationId xmlns:a16="http://schemas.microsoft.com/office/drawing/2014/main" id="{4A6A90C8-DAD8-3F14-DAB3-F367B72AA808}"/>
              </a:ext>
            </a:extLst>
          </p:cNvPr>
          <p:cNvSpPr>
            <a:spLocks noGrp="1"/>
          </p:cNvSpPr>
          <p:nvPr>
            <p:ph type="dt" sz="half" idx="10"/>
          </p:nvPr>
        </p:nvSpPr>
        <p:spPr>
          <a:xfrm>
            <a:off x="228600" y="6400818"/>
            <a:ext cx="2743200" cy="365125"/>
          </a:xfrm>
        </p:spPr>
        <p:txBody>
          <a:bodyPr/>
          <a:lstStyle/>
          <a:p>
            <a:r>
              <a:rPr lang="en-US" dirty="0"/>
              <a:t>March 4, 2026</a:t>
            </a:r>
          </a:p>
        </p:txBody>
      </p:sp>
    </p:spTree>
    <p:extLst>
      <p:ext uri="{BB962C8B-B14F-4D97-AF65-F5344CB8AC3E}">
        <p14:creationId xmlns:p14="http://schemas.microsoft.com/office/powerpoint/2010/main" val="3618205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34E0C-2532-5531-3B86-23CF3937364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AC4A94-07DE-2806-3FAD-CEB192F60760}"/>
              </a:ext>
            </a:extLst>
          </p:cNvPr>
          <p:cNvSpPr>
            <a:spLocks noGrp="1"/>
          </p:cNvSpPr>
          <p:nvPr>
            <p:ph type="sldNum" sz="quarter" idx="12"/>
          </p:nvPr>
        </p:nvSpPr>
        <p:spPr/>
        <p:txBody>
          <a:bodyPr/>
          <a:lstStyle/>
          <a:p>
            <a:fld id="{784DC4BC-AE01-4C6D-870D-ADD2363A0B6C}" type="slidenum">
              <a:rPr lang="en-US" smtClean="0"/>
              <a:t>16</a:t>
            </a:fld>
            <a:endParaRPr lang="en-US" dirty="0"/>
          </a:p>
        </p:txBody>
      </p:sp>
      <p:pic>
        <p:nvPicPr>
          <p:cNvPr id="2050" name="Picture 2" descr="South Carolina Revenue and Fiscal ...">
            <a:extLst>
              <a:ext uri="{FF2B5EF4-FFF2-40B4-BE49-F238E27FC236}">
                <a16:creationId xmlns:a16="http://schemas.microsoft.com/office/drawing/2014/main" id="{76D35B68-E6FC-9486-A895-933B4F8A6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299" y="1446288"/>
            <a:ext cx="1046797" cy="10467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outh Carolina Department of Natural Resources">
            <a:extLst>
              <a:ext uri="{FF2B5EF4-FFF2-40B4-BE49-F238E27FC236}">
                <a16:creationId xmlns:a16="http://schemas.microsoft.com/office/drawing/2014/main" id="{3CFB6837-0BC1-0C68-419B-2AB0A28690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3212" y="1513721"/>
            <a:ext cx="1046797" cy="10467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South Carolina Forestry Commission">
            <a:extLst>
              <a:ext uri="{FF2B5EF4-FFF2-40B4-BE49-F238E27FC236}">
                <a16:creationId xmlns:a16="http://schemas.microsoft.com/office/drawing/2014/main" id="{52747C1F-1D5E-906A-787E-0903C4AEA9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6538" y="2526495"/>
            <a:ext cx="1051560" cy="10515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outh Carolina Department of Revenue MFT - Login">
            <a:extLst>
              <a:ext uri="{FF2B5EF4-FFF2-40B4-BE49-F238E27FC236}">
                <a16:creationId xmlns:a16="http://schemas.microsoft.com/office/drawing/2014/main" id="{93F05EAC-B7B8-FC35-AA81-842F10D740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7317" y="3955628"/>
            <a:ext cx="1574429" cy="89390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outh Carolina Military Department / Office of the Adjutant General |  LinkedIn">
            <a:extLst>
              <a:ext uri="{FF2B5EF4-FFF2-40B4-BE49-F238E27FC236}">
                <a16:creationId xmlns:a16="http://schemas.microsoft.com/office/drawing/2014/main" id="{D2F0C518-0E58-079B-1855-16ED009976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8972" y="3736027"/>
            <a:ext cx="1054353" cy="105435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all Before You Dig! | CNNGA">
            <a:extLst>
              <a:ext uri="{FF2B5EF4-FFF2-40B4-BE49-F238E27FC236}">
                <a16:creationId xmlns:a16="http://schemas.microsoft.com/office/drawing/2014/main" id="{C839716F-46FD-2994-D412-5CC7F3CFBBC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63453" y="3691527"/>
            <a:ext cx="1279155" cy="105156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South Carolina Law Enforcement Division | South Carolina Encyclopedia">
            <a:extLst>
              <a:ext uri="{FF2B5EF4-FFF2-40B4-BE49-F238E27FC236}">
                <a16:creationId xmlns:a16="http://schemas.microsoft.com/office/drawing/2014/main" id="{463477C4-A873-BE9B-44F8-62EA5396BFF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92269" y="2501334"/>
            <a:ext cx="1051560" cy="105156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South Carolina Department of Public Safety - Wikipedia">
            <a:extLst>
              <a:ext uri="{FF2B5EF4-FFF2-40B4-BE49-F238E27FC236}">
                <a16:creationId xmlns:a16="http://schemas.microsoft.com/office/drawing/2014/main" id="{E3113679-4E50-CF23-A6CE-B518CE4258B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40240" y="1420541"/>
            <a:ext cx="1051560" cy="105156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ome | Office of Regulatory Staff">
            <a:extLst>
              <a:ext uri="{FF2B5EF4-FFF2-40B4-BE49-F238E27FC236}">
                <a16:creationId xmlns:a16="http://schemas.microsoft.com/office/drawing/2014/main" id="{A35A884E-DF83-95F6-2145-F6718B2044E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2371298"/>
            <a:ext cx="1051560" cy="1210678"/>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South Carolina Department of Education">
            <a:extLst>
              <a:ext uri="{FF2B5EF4-FFF2-40B4-BE49-F238E27FC236}">
                <a16:creationId xmlns:a16="http://schemas.microsoft.com/office/drawing/2014/main" id="{959F0501-1DD8-CBBB-E025-DBBCD0B00B1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67891" y="2530416"/>
            <a:ext cx="1051560" cy="105156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ome - SC Votes - South Carolina Election Commission">
            <a:extLst>
              <a:ext uri="{FF2B5EF4-FFF2-40B4-BE49-F238E27FC236}">
                <a16:creationId xmlns:a16="http://schemas.microsoft.com/office/drawing/2014/main" id="{78B52DAA-6209-54B1-84F1-C70B8F40098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364011" y="5193231"/>
            <a:ext cx="2026822" cy="540728"/>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South Carolina Office of Resilience Disaster Recovery Division">
            <a:extLst>
              <a:ext uri="{FF2B5EF4-FFF2-40B4-BE49-F238E27FC236}">
                <a16:creationId xmlns:a16="http://schemas.microsoft.com/office/drawing/2014/main" id="{EC1BBC7C-5950-9AA6-EBF2-9D51904F6A9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41676" y="3654724"/>
            <a:ext cx="1443283" cy="13087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01E9EBE-1800-2544-282A-889731784F30}"/>
              </a:ext>
            </a:extLst>
          </p:cNvPr>
          <p:cNvSpPr txBox="1"/>
          <p:nvPr/>
        </p:nvSpPr>
        <p:spPr>
          <a:xfrm>
            <a:off x="701527" y="7093414"/>
            <a:ext cx="10788945" cy="338554"/>
          </a:xfrm>
          <a:prstGeom prst="rect">
            <a:avLst/>
          </a:prstGeom>
          <a:noFill/>
        </p:spPr>
        <p:txBody>
          <a:bodyPr wrap="square" rtlCol="0">
            <a:spAutoFit/>
          </a:bodyPr>
          <a:lstStyle/>
          <a:p>
            <a:r>
              <a:rPr lang="en-US" sz="1600" b="1" i="1" dirty="0">
                <a:solidFill>
                  <a:srgbClr val="2F5599"/>
                </a:solidFill>
                <a:latin typeface="Aptos Narrow" panose="020B0004020202020204" pitchFamily="34" charset="0"/>
              </a:rPr>
              <a:t>Currently 16 organizations               Non-governmental agencies included                  $20,000 annual membership dues</a:t>
            </a:r>
          </a:p>
        </p:txBody>
      </p:sp>
      <p:pic>
        <p:nvPicPr>
          <p:cNvPr id="1028" name="Picture 4" descr="The SCDES logo of the state of South Carolina split into shades of green and blue with the agency name below.">
            <a:extLst>
              <a:ext uri="{FF2B5EF4-FFF2-40B4-BE49-F238E27FC236}">
                <a16:creationId xmlns:a16="http://schemas.microsoft.com/office/drawing/2014/main" id="{3B14847C-34CA-EE61-ED94-8CD6C9B4796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598098" y="3423787"/>
            <a:ext cx="1558649" cy="12762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partment of Public Health logo: a yellow circle surrounds an illustration of a person stretching out their arms where the arms become tree branches.">
            <a:extLst>
              <a:ext uri="{FF2B5EF4-FFF2-40B4-BE49-F238E27FC236}">
                <a16:creationId xmlns:a16="http://schemas.microsoft.com/office/drawing/2014/main" id="{2A4FE3DB-C672-1094-1F5A-A48CC8C2DF5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35003" y="1407642"/>
            <a:ext cx="1051560" cy="10515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antee Cooper Logo">
            <a:extLst>
              <a:ext uri="{FF2B5EF4-FFF2-40B4-BE49-F238E27FC236}">
                <a16:creationId xmlns:a16="http://schemas.microsoft.com/office/drawing/2014/main" id="{B19CF16F-E4FF-C86F-F608-A6263509B6FA}"/>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9975" y="4926220"/>
            <a:ext cx="2587310" cy="8450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outh Carolina Department of Transportation Logo">
            <a:extLst>
              <a:ext uri="{FF2B5EF4-FFF2-40B4-BE49-F238E27FC236}">
                <a16:creationId xmlns:a16="http://schemas.microsoft.com/office/drawing/2014/main" id="{D2B0B46F-6373-7EF8-088B-79C0C57FE27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88189" y="4819479"/>
            <a:ext cx="1559562" cy="15595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1FAAFA-621D-0E95-505E-528E3B0088DC}"/>
              </a:ext>
            </a:extLst>
          </p:cNvPr>
          <p:cNvSpPr>
            <a:spLocks noGrp="1"/>
          </p:cNvSpPr>
          <p:nvPr>
            <p:ph type="title"/>
          </p:nvPr>
        </p:nvSpPr>
        <p:spPr>
          <a:xfrm>
            <a:off x="745780" y="322783"/>
            <a:ext cx="10515600" cy="1122851"/>
          </a:xfrm>
        </p:spPr>
        <p:txBody>
          <a:bodyPr/>
          <a:lstStyle/>
          <a:p>
            <a:r>
              <a:rPr lang="en-US" dirty="0"/>
              <a:t>GIC Member Discussions</a:t>
            </a:r>
          </a:p>
        </p:txBody>
      </p:sp>
      <p:sp>
        <p:nvSpPr>
          <p:cNvPr id="4" name="Date Placeholder 3">
            <a:extLst>
              <a:ext uri="{FF2B5EF4-FFF2-40B4-BE49-F238E27FC236}">
                <a16:creationId xmlns:a16="http://schemas.microsoft.com/office/drawing/2014/main" id="{05D5D098-47A6-709E-D74B-C01551D64FCB}"/>
              </a:ext>
            </a:extLst>
          </p:cNvPr>
          <p:cNvSpPr>
            <a:spLocks noGrp="1"/>
          </p:cNvSpPr>
          <p:nvPr>
            <p:ph type="dt" sz="half" idx="10"/>
          </p:nvPr>
        </p:nvSpPr>
        <p:spPr>
          <a:xfrm>
            <a:off x="228600" y="6400818"/>
            <a:ext cx="2743200" cy="365125"/>
          </a:xfrm>
        </p:spPr>
        <p:txBody>
          <a:bodyPr/>
          <a:lstStyle/>
          <a:p>
            <a:r>
              <a:rPr lang="en-US" dirty="0"/>
              <a:t>March 4, 2026</a:t>
            </a:r>
          </a:p>
        </p:txBody>
      </p:sp>
      <p:pic>
        <p:nvPicPr>
          <p:cNvPr id="9" name="Picture 8">
            <a:extLst>
              <a:ext uri="{FF2B5EF4-FFF2-40B4-BE49-F238E27FC236}">
                <a16:creationId xmlns:a16="http://schemas.microsoft.com/office/drawing/2014/main" id="{E57253F3-148B-65EF-1EAF-547F65A6B2BB}"/>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673545" y="5143213"/>
            <a:ext cx="3242195" cy="766337"/>
          </a:xfrm>
          <a:prstGeom prst="rect">
            <a:avLst/>
          </a:prstGeom>
          <a:noFill/>
        </p:spPr>
      </p:pic>
    </p:spTree>
    <p:extLst>
      <p:ext uri="{BB962C8B-B14F-4D97-AF65-F5344CB8AC3E}">
        <p14:creationId xmlns:p14="http://schemas.microsoft.com/office/powerpoint/2010/main" val="3041245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8B4196-7A68-0913-8890-D4E77ACE7DAE}"/>
              </a:ext>
            </a:extLst>
          </p:cNvPr>
          <p:cNvSpPr>
            <a:spLocks noGrp="1"/>
          </p:cNvSpPr>
          <p:nvPr>
            <p:ph idx="1"/>
          </p:nvPr>
        </p:nvSpPr>
        <p:spPr>
          <a:xfrm>
            <a:off x="838200" y="915440"/>
            <a:ext cx="10515600" cy="4632261"/>
          </a:xfrm>
        </p:spPr>
        <p:txBody>
          <a:bodyPr/>
          <a:lstStyle/>
          <a:p>
            <a:r>
              <a:rPr lang="en-US" dirty="0"/>
              <a:t>Next GIC meeting: June 3, 2026</a:t>
            </a:r>
          </a:p>
          <a:p>
            <a:endParaRPr lang="en-US" dirty="0"/>
          </a:p>
          <a:p>
            <a:r>
              <a:rPr lang="en-US" dirty="0"/>
              <a:t>SCARC’s Spring Symposium @ </a:t>
            </a:r>
            <a:r>
              <a:rPr lang="en-US" dirty="0" err="1"/>
              <a:t>Ndoki</a:t>
            </a:r>
            <a:r>
              <a:rPr lang="en-US" dirty="0"/>
              <a:t> Lodge at Riverbanks Zoo</a:t>
            </a:r>
          </a:p>
          <a:p>
            <a:pPr lvl="1"/>
            <a:r>
              <a:rPr lang="en-US" dirty="0"/>
              <a:t>Thursday, April 23, 2026 from 9:00am to 4:00pm</a:t>
            </a:r>
          </a:p>
          <a:p>
            <a:pPr lvl="1"/>
            <a:endParaRPr lang="en-US" dirty="0"/>
          </a:p>
          <a:p>
            <a:r>
              <a:rPr lang="en-US" dirty="0"/>
              <a:t>Join SC GIS WhatsApp Group</a:t>
            </a:r>
          </a:p>
          <a:p>
            <a:pPr lvl="1"/>
            <a:r>
              <a:rPr lang="en-US" dirty="0"/>
              <a:t>Thank you to Andrew White for administering this!</a:t>
            </a:r>
          </a:p>
          <a:p>
            <a:pPr lvl="1"/>
            <a:endParaRPr lang="en-US" dirty="0"/>
          </a:p>
        </p:txBody>
      </p:sp>
      <p:sp>
        <p:nvSpPr>
          <p:cNvPr id="4" name="Date Placeholder 3">
            <a:extLst>
              <a:ext uri="{FF2B5EF4-FFF2-40B4-BE49-F238E27FC236}">
                <a16:creationId xmlns:a16="http://schemas.microsoft.com/office/drawing/2014/main" id="{F5765261-5651-D817-2F3B-B4968415BE67}"/>
              </a:ext>
            </a:extLst>
          </p:cNvPr>
          <p:cNvSpPr>
            <a:spLocks noGrp="1"/>
          </p:cNvSpPr>
          <p:nvPr>
            <p:ph type="dt" sz="half" idx="10"/>
          </p:nvPr>
        </p:nvSpPr>
        <p:spPr/>
        <p:txBody>
          <a:bodyPr/>
          <a:lstStyle/>
          <a:p>
            <a:r>
              <a:rPr lang="en-US" dirty="0"/>
              <a:t>March 4, 2026</a:t>
            </a:r>
          </a:p>
        </p:txBody>
      </p:sp>
      <p:sp>
        <p:nvSpPr>
          <p:cNvPr id="5" name="Slide Number Placeholder 4">
            <a:extLst>
              <a:ext uri="{FF2B5EF4-FFF2-40B4-BE49-F238E27FC236}">
                <a16:creationId xmlns:a16="http://schemas.microsoft.com/office/drawing/2014/main" id="{BDE5D72F-8525-6F35-F554-148B7F61A39E}"/>
              </a:ext>
            </a:extLst>
          </p:cNvPr>
          <p:cNvSpPr>
            <a:spLocks noGrp="1"/>
          </p:cNvSpPr>
          <p:nvPr>
            <p:ph type="sldNum" sz="quarter" idx="12"/>
          </p:nvPr>
        </p:nvSpPr>
        <p:spPr/>
        <p:txBody>
          <a:bodyPr/>
          <a:lstStyle/>
          <a:p>
            <a:fld id="{784DC4BC-AE01-4C6D-870D-ADD2363A0B6C}" type="slidenum">
              <a:rPr lang="en-US" smtClean="0"/>
              <a:t>17</a:t>
            </a:fld>
            <a:endParaRPr lang="en-US" dirty="0"/>
          </a:p>
        </p:txBody>
      </p:sp>
      <p:pic>
        <p:nvPicPr>
          <p:cNvPr id="2050" name="Picture 2">
            <a:extLst>
              <a:ext uri="{FF2B5EF4-FFF2-40B4-BE49-F238E27FC236}">
                <a16:creationId xmlns:a16="http://schemas.microsoft.com/office/drawing/2014/main" id="{371E01C0-AB84-0D38-8CB1-3F94E3B1C0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97" t="5213" r="9738" b="5469"/>
          <a:stretch>
            <a:fillRect/>
          </a:stretch>
        </p:blipFill>
        <p:spPr bwMode="auto">
          <a:xfrm>
            <a:off x="8548576" y="2923954"/>
            <a:ext cx="2551813" cy="327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047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E36E1A6-28C5-0C85-36FC-7153B0DA21F9}"/>
              </a:ext>
            </a:extLst>
          </p:cNvPr>
          <p:cNvSpPr txBox="1">
            <a:spLocks/>
          </p:cNvSpPr>
          <p:nvPr/>
        </p:nvSpPr>
        <p:spPr>
          <a:xfrm>
            <a:off x="3886201" y="5148943"/>
            <a:ext cx="4564750" cy="1124257"/>
          </a:xfrm>
          <a:prstGeom prst="rect">
            <a:avLst/>
          </a:prstGeom>
        </p:spPr>
        <p:txBody>
          <a:bodyPr vert="horz" lIns="91440" tIns="45720" rIns="91440" bIns="45720" rtlCol="0">
            <a:normAutofit fontScale="92500" lnSpcReduction="20000"/>
          </a:bodyPr>
          <a:lstStyle>
            <a:lvl1pPr marL="171424" indent="-171424" algn="l" defTabSz="685698" rtl="0" eaLnBrk="1" latinLnBrk="0" hangingPunct="1">
              <a:lnSpc>
                <a:spcPct val="100000"/>
              </a:lnSpc>
              <a:spcBef>
                <a:spcPts val="751"/>
              </a:spcBef>
              <a:buFont typeface="Arial" panose="020B0604020202020204" pitchFamily="34" charset="0"/>
              <a:buChar char="•"/>
              <a:defRPr sz="2800" b="0" kern="1200">
                <a:solidFill>
                  <a:srgbClr val="002060"/>
                </a:solidFill>
                <a:latin typeface="Franklin Gothic Book" panose="020B0503020102020204" pitchFamily="34" charset="0"/>
                <a:ea typeface="+mn-ea"/>
                <a:cs typeface="+mn-cs"/>
              </a:defRPr>
            </a:lvl1pPr>
            <a:lvl2pPr marL="514276" indent="-171424" algn="l" defTabSz="685698" rtl="0" eaLnBrk="1" latinLnBrk="0" hangingPunct="1">
              <a:lnSpc>
                <a:spcPct val="100000"/>
              </a:lnSpc>
              <a:spcBef>
                <a:spcPts val="375"/>
              </a:spcBef>
              <a:buFont typeface="Arial" panose="020B0604020202020204" pitchFamily="34" charset="0"/>
              <a:buChar char="•"/>
              <a:defRPr sz="2400" b="0" kern="1200">
                <a:solidFill>
                  <a:srgbClr val="002060"/>
                </a:solidFill>
                <a:latin typeface="Franklin Gothic Book" panose="020B0503020102020204" pitchFamily="34" charset="0"/>
                <a:ea typeface="+mn-ea"/>
                <a:cs typeface="+mn-cs"/>
              </a:defRPr>
            </a:lvl2pPr>
            <a:lvl3pPr marL="857124" indent="-171424" algn="l" defTabSz="685698" rtl="0" eaLnBrk="1" latinLnBrk="0" hangingPunct="1">
              <a:lnSpc>
                <a:spcPct val="100000"/>
              </a:lnSpc>
              <a:spcBef>
                <a:spcPts val="375"/>
              </a:spcBef>
              <a:buFont typeface="Arial" panose="020B0604020202020204" pitchFamily="34" charset="0"/>
              <a:buChar char="•"/>
              <a:defRPr sz="1801" b="0" kern="1200">
                <a:solidFill>
                  <a:srgbClr val="002060"/>
                </a:solidFill>
                <a:latin typeface="Franklin Gothic Book" panose="020B0503020102020204" pitchFamily="34" charset="0"/>
                <a:ea typeface="+mn-ea"/>
                <a:cs typeface="+mn-cs"/>
              </a:defRPr>
            </a:lvl3pPr>
            <a:lvl4pPr marL="1199970" indent="-171424" algn="l" defTabSz="685698" rtl="0" eaLnBrk="1" latinLnBrk="0" hangingPunct="1">
              <a:lnSpc>
                <a:spcPct val="100000"/>
              </a:lnSpc>
              <a:spcBef>
                <a:spcPts val="375"/>
              </a:spcBef>
              <a:buFont typeface="Arial" panose="020B0604020202020204" pitchFamily="34" charset="0"/>
              <a:buChar char="•"/>
              <a:defRPr sz="1600" b="0" kern="1200">
                <a:solidFill>
                  <a:srgbClr val="002060"/>
                </a:solidFill>
                <a:latin typeface="Franklin Gothic Book" panose="020B0503020102020204" pitchFamily="34" charset="0"/>
                <a:ea typeface="+mn-ea"/>
                <a:cs typeface="+mn-cs"/>
              </a:defRPr>
            </a:lvl4pPr>
            <a:lvl5pPr marL="1542823" indent="-171424" algn="l" defTabSz="685698" rtl="0" eaLnBrk="1" latinLnBrk="0" hangingPunct="1">
              <a:lnSpc>
                <a:spcPct val="100000"/>
              </a:lnSpc>
              <a:spcBef>
                <a:spcPts val="375"/>
              </a:spcBef>
              <a:buFont typeface="Arial" panose="020B0604020202020204" pitchFamily="34" charset="0"/>
              <a:buChar char="•"/>
              <a:defRPr sz="1600" b="0" kern="1200">
                <a:solidFill>
                  <a:srgbClr val="002060"/>
                </a:solidFill>
                <a:latin typeface="Franklin Gothic Book" panose="020B0503020102020204" pitchFamily="34" charset="0"/>
                <a:ea typeface="+mn-ea"/>
                <a:cs typeface="+mn-cs"/>
              </a:defRPr>
            </a:lvl5pPr>
            <a:lvl6pPr marL="1885669" indent="-171424" algn="l" defTabSz="68569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518" indent="-171424" algn="l" defTabSz="68569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366" indent="-171424" algn="l" defTabSz="68569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215" indent="-171424" algn="l" defTabSz="685698"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gn="ctr">
              <a:buFont typeface="Arial" panose="020B0604020202020204" pitchFamily="34" charset="0"/>
              <a:buNone/>
            </a:pPr>
            <a:r>
              <a:rPr lang="en-US" sz="3200" dirty="0"/>
              <a:t>Christy Jacobs</a:t>
            </a:r>
            <a:br>
              <a:rPr lang="en-US" dirty="0"/>
            </a:br>
            <a:r>
              <a:rPr lang="en-US" dirty="0">
                <a:hlinkClick r:id="rId3"/>
              </a:rPr>
              <a:t>Christine.jacobs@rfa.sc.gov</a:t>
            </a:r>
            <a:br>
              <a:rPr lang="en-US" dirty="0"/>
            </a:br>
            <a:r>
              <a:rPr lang="en-US" dirty="0"/>
              <a:t>803-734-3291</a:t>
            </a:r>
          </a:p>
        </p:txBody>
      </p:sp>
      <p:sp>
        <p:nvSpPr>
          <p:cNvPr id="5" name="Title 11">
            <a:extLst>
              <a:ext uri="{FF2B5EF4-FFF2-40B4-BE49-F238E27FC236}">
                <a16:creationId xmlns:a16="http://schemas.microsoft.com/office/drawing/2014/main" id="{C4DE2B63-AF99-67AF-3549-0C829E88DA5A}"/>
              </a:ext>
            </a:extLst>
          </p:cNvPr>
          <p:cNvSpPr>
            <a:spLocks noGrp="1"/>
          </p:cNvSpPr>
          <p:nvPr>
            <p:ph type="title"/>
          </p:nvPr>
        </p:nvSpPr>
        <p:spPr>
          <a:xfrm>
            <a:off x="832104" y="868680"/>
            <a:ext cx="10515600" cy="2852737"/>
          </a:xfrm>
        </p:spPr>
        <p:txBody>
          <a:bodyPr>
            <a:normAutofit/>
          </a:bodyPr>
          <a:lstStyle/>
          <a:p>
            <a:pPr algn="ctr"/>
            <a:r>
              <a:rPr lang="en-US" sz="3600" cap="small" dirty="0"/>
              <a:t>Thank You</a:t>
            </a:r>
          </a:p>
        </p:txBody>
      </p:sp>
    </p:spTree>
    <p:extLst>
      <p:ext uri="{BB962C8B-B14F-4D97-AF65-F5344CB8AC3E}">
        <p14:creationId xmlns:p14="http://schemas.microsoft.com/office/powerpoint/2010/main" val="575294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1">
            <a:extLst>
              <a:ext uri="{FF2B5EF4-FFF2-40B4-BE49-F238E27FC236}">
                <a16:creationId xmlns:a16="http://schemas.microsoft.com/office/drawing/2014/main" id="{4D974BFB-AC83-6B4A-0D15-E08C8FBA6C11}"/>
              </a:ext>
            </a:extLst>
          </p:cNvPr>
          <p:cNvSpPr>
            <a:spLocks noGrp="1"/>
          </p:cNvSpPr>
          <p:nvPr>
            <p:ph type="title"/>
          </p:nvPr>
        </p:nvSpPr>
        <p:spPr>
          <a:xfrm>
            <a:off x="831851" y="870311"/>
            <a:ext cx="10515600" cy="2852737"/>
          </a:xfrm>
        </p:spPr>
        <p:txBody>
          <a:bodyPr anchor="ctr">
            <a:normAutofit/>
          </a:bodyPr>
          <a:lstStyle/>
          <a:p>
            <a:r>
              <a:rPr lang="en-US" cap="small"/>
              <a:t>Adoption of Meeting Minutes</a:t>
            </a:r>
          </a:p>
        </p:txBody>
      </p:sp>
      <p:sp>
        <p:nvSpPr>
          <p:cNvPr id="4" name="Date Placeholder 3">
            <a:extLst>
              <a:ext uri="{FF2B5EF4-FFF2-40B4-BE49-F238E27FC236}">
                <a16:creationId xmlns:a16="http://schemas.microsoft.com/office/drawing/2014/main" id="{B0E7DF1D-8F56-A072-832F-B3E877311F64}"/>
              </a:ext>
            </a:extLst>
          </p:cNvPr>
          <p:cNvSpPr>
            <a:spLocks noGrp="1"/>
          </p:cNvSpPr>
          <p:nvPr>
            <p:ph type="dt" sz="half" idx="10"/>
          </p:nvPr>
        </p:nvSpPr>
        <p:spPr>
          <a:xfrm>
            <a:off x="228600" y="6400818"/>
            <a:ext cx="2744752" cy="365125"/>
          </a:xfrm>
        </p:spPr>
        <p:txBody>
          <a:bodyPr anchor="ctr">
            <a:normAutofit/>
          </a:bodyPr>
          <a:lstStyle/>
          <a:p>
            <a:pPr>
              <a:spcAft>
                <a:spcPts val="600"/>
              </a:spcAft>
            </a:pPr>
            <a:r>
              <a:rPr lang="en-US"/>
              <a:t>March 4, 2026</a:t>
            </a:r>
          </a:p>
        </p:txBody>
      </p:sp>
      <p:sp>
        <p:nvSpPr>
          <p:cNvPr id="5" name="Slide Number Placeholder 4">
            <a:extLst>
              <a:ext uri="{FF2B5EF4-FFF2-40B4-BE49-F238E27FC236}">
                <a16:creationId xmlns:a16="http://schemas.microsoft.com/office/drawing/2014/main" id="{1D4B0A65-543A-407E-2982-AE24B1A86FAF}"/>
              </a:ext>
            </a:extLst>
          </p:cNvPr>
          <p:cNvSpPr>
            <a:spLocks noGrp="1"/>
          </p:cNvSpPr>
          <p:nvPr>
            <p:ph type="sldNum" sz="quarter" idx="12"/>
          </p:nvPr>
        </p:nvSpPr>
        <p:spPr>
          <a:xfrm>
            <a:off x="9217152" y="6400818"/>
            <a:ext cx="2743200" cy="365125"/>
          </a:xfrm>
        </p:spPr>
        <p:txBody>
          <a:bodyPr anchor="ctr">
            <a:normAutofit/>
          </a:bodyPr>
          <a:lstStyle/>
          <a:p>
            <a:pPr>
              <a:spcAft>
                <a:spcPts val="600"/>
              </a:spcAft>
            </a:pPr>
            <a:fld id="{784DC4BC-AE01-4C6D-870D-ADD2363A0B6C}" type="slidenum">
              <a:rPr lang="en-US" smtClean="0"/>
              <a:pPr>
                <a:spcAft>
                  <a:spcPts val="600"/>
                </a:spcAft>
              </a:pPr>
              <a:t>2</a:t>
            </a:fld>
            <a:endParaRPr lang="en-US"/>
          </a:p>
        </p:txBody>
      </p:sp>
    </p:spTree>
    <p:extLst>
      <p:ext uri="{BB962C8B-B14F-4D97-AF65-F5344CB8AC3E}">
        <p14:creationId xmlns:p14="http://schemas.microsoft.com/office/powerpoint/2010/main" val="1497571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FC58-67A5-9FF0-B45A-6DF20D2666A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7C1B6A6-2909-AF8B-8E6F-671B56B618D0}"/>
              </a:ext>
            </a:extLst>
          </p:cNvPr>
          <p:cNvSpPr>
            <a:spLocks noGrp="1"/>
          </p:cNvSpPr>
          <p:nvPr>
            <p:ph idx="1"/>
          </p:nvPr>
        </p:nvSpPr>
        <p:spPr>
          <a:xfrm>
            <a:off x="838200" y="1371603"/>
            <a:ext cx="10515600" cy="4632261"/>
          </a:xfrm>
        </p:spPr>
        <p:txBody>
          <a:bodyPr>
            <a:normAutofit lnSpcReduction="10000"/>
          </a:bodyPr>
          <a:lstStyle/>
          <a:p>
            <a:r>
              <a:rPr lang="en-US" dirty="0"/>
              <a:t>Local Liaison Introduction</a:t>
            </a:r>
          </a:p>
          <a:p>
            <a:r>
              <a:rPr lang="en-US" dirty="0"/>
              <a:t>Aerial Imagery Update</a:t>
            </a:r>
          </a:p>
          <a:p>
            <a:r>
              <a:rPr lang="en-US" dirty="0"/>
              <a:t>Statewide Initiatives Update</a:t>
            </a:r>
          </a:p>
          <a:p>
            <a:r>
              <a:rPr lang="en-US" dirty="0"/>
              <a:t>GIC Budget Update</a:t>
            </a:r>
          </a:p>
          <a:p>
            <a:r>
              <a:rPr lang="en-US" dirty="0"/>
              <a:t>GIC Working Groups</a:t>
            </a:r>
          </a:p>
          <a:p>
            <a:r>
              <a:rPr lang="en-US" dirty="0"/>
              <a:t>US Census Bureau Updates</a:t>
            </a:r>
          </a:p>
          <a:p>
            <a:r>
              <a:rPr lang="en-US" dirty="0"/>
              <a:t>Additional Updates</a:t>
            </a:r>
          </a:p>
          <a:p>
            <a:r>
              <a:rPr lang="en-US" dirty="0"/>
              <a:t>DNR Presentation</a:t>
            </a:r>
          </a:p>
          <a:p>
            <a:r>
              <a:rPr lang="en-US" dirty="0"/>
              <a:t>GIC Member Discussions</a:t>
            </a:r>
          </a:p>
        </p:txBody>
      </p:sp>
      <p:sp>
        <p:nvSpPr>
          <p:cNvPr id="5" name="Slide Number Placeholder 4">
            <a:extLst>
              <a:ext uri="{FF2B5EF4-FFF2-40B4-BE49-F238E27FC236}">
                <a16:creationId xmlns:a16="http://schemas.microsoft.com/office/drawing/2014/main" id="{10219695-8648-3AA8-BE58-321F9B871233}"/>
              </a:ext>
            </a:extLst>
          </p:cNvPr>
          <p:cNvSpPr>
            <a:spLocks noGrp="1"/>
          </p:cNvSpPr>
          <p:nvPr>
            <p:ph type="sldNum" sz="quarter" idx="12"/>
          </p:nvPr>
        </p:nvSpPr>
        <p:spPr/>
        <p:txBody>
          <a:bodyPr/>
          <a:lstStyle/>
          <a:p>
            <a:fld id="{784DC4BC-AE01-4C6D-870D-ADD2363A0B6C}" type="slidenum">
              <a:rPr lang="en-US" smtClean="0"/>
              <a:t>3</a:t>
            </a:fld>
            <a:endParaRPr lang="en-US" dirty="0"/>
          </a:p>
        </p:txBody>
      </p:sp>
      <p:sp>
        <p:nvSpPr>
          <p:cNvPr id="6" name="Date Placeholder 3">
            <a:extLst>
              <a:ext uri="{FF2B5EF4-FFF2-40B4-BE49-F238E27FC236}">
                <a16:creationId xmlns:a16="http://schemas.microsoft.com/office/drawing/2014/main" id="{E0D4EA37-E0D6-84B3-700A-465A9FDE449D}"/>
              </a:ext>
            </a:extLst>
          </p:cNvPr>
          <p:cNvSpPr>
            <a:spLocks noGrp="1"/>
          </p:cNvSpPr>
          <p:nvPr>
            <p:ph type="dt" sz="half" idx="10"/>
          </p:nvPr>
        </p:nvSpPr>
        <p:spPr>
          <a:xfrm>
            <a:off x="228600" y="6400818"/>
            <a:ext cx="2743200" cy="365125"/>
          </a:xfrm>
        </p:spPr>
        <p:txBody>
          <a:bodyPr/>
          <a:lstStyle/>
          <a:p>
            <a:r>
              <a:rPr lang="en-US" dirty="0"/>
              <a:t>March 4, 2026</a:t>
            </a:r>
          </a:p>
        </p:txBody>
      </p:sp>
    </p:spTree>
    <p:extLst>
      <p:ext uri="{BB962C8B-B14F-4D97-AF65-F5344CB8AC3E}">
        <p14:creationId xmlns:p14="http://schemas.microsoft.com/office/powerpoint/2010/main" val="3382988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2CD0F-BDE3-F3A0-ED25-1B89FD0BE670}"/>
              </a:ext>
            </a:extLst>
          </p:cNvPr>
          <p:cNvSpPr>
            <a:spLocks noGrp="1"/>
          </p:cNvSpPr>
          <p:nvPr>
            <p:ph type="title"/>
          </p:nvPr>
        </p:nvSpPr>
        <p:spPr/>
        <p:txBody>
          <a:bodyPr/>
          <a:lstStyle/>
          <a:p>
            <a:r>
              <a:rPr lang="en-US" dirty="0"/>
              <a:t>Local Liaison Introduction</a:t>
            </a:r>
          </a:p>
        </p:txBody>
      </p:sp>
      <p:sp>
        <p:nvSpPr>
          <p:cNvPr id="3" name="Content Placeholder 2">
            <a:extLst>
              <a:ext uri="{FF2B5EF4-FFF2-40B4-BE49-F238E27FC236}">
                <a16:creationId xmlns:a16="http://schemas.microsoft.com/office/drawing/2014/main" id="{DB17231A-16A1-3891-BD18-2E992C666734}"/>
              </a:ext>
            </a:extLst>
          </p:cNvPr>
          <p:cNvSpPr>
            <a:spLocks noGrp="1"/>
          </p:cNvSpPr>
          <p:nvPr>
            <p:ph idx="1"/>
          </p:nvPr>
        </p:nvSpPr>
        <p:spPr/>
        <p:txBody>
          <a:bodyPr>
            <a:normAutofit/>
          </a:bodyPr>
          <a:lstStyle/>
          <a:p>
            <a:pPr marL="0" indent="0">
              <a:buNone/>
            </a:pPr>
            <a:r>
              <a:rPr lang="en-US" dirty="0"/>
              <a:t>Per the GIC MOA, membership of the council allows for a local government representative:	</a:t>
            </a:r>
          </a:p>
          <a:p>
            <a:pPr marL="0" indent="0">
              <a:buNone/>
            </a:pPr>
            <a:endParaRPr lang="en-US" dirty="0"/>
          </a:p>
          <a:p>
            <a:pPr marL="342852" lvl="1" indent="0">
              <a:buNone/>
            </a:pPr>
            <a:r>
              <a:rPr lang="en-US" b="1" i="1" dirty="0"/>
              <a:t>D. GIS Coordination Organizational Structure</a:t>
            </a:r>
            <a:endParaRPr lang="en-US" dirty="0"/>
          </a:p>
          <a:p>
            <a:pPr marL="685700" lvl="2" indent="0">
              <a:buNone/>
            </a:pPr>
            <a:r>
              <a:rPr lang="en-US" dirty="0"/>
              <a:t>The SCGIC will be composed of agency directors, or their designated representative, from each member agency plus a representative from a recognized local government organization as recommended by the South Carolina Association of Counties (SCAC) and approved by the SCGIC as defined within the by-laws.  The local government representative will provide an important liaison for the non-state government GIS constituency and will not be expected to contribute to the financial support of the Council but would participate as a voting member on all Council activities as defined within the by-laws.  </a:t>
            </a:r>
          </a:p>
          <a:p>
            <a:pPr marL="685700" lvl="2" indent="0">
              <a:buNone/>
            </a:pPr>
            <a:endParaRPr lang="en-US" sz="1600" i="1" dirty="0"/>
          </a:p>
          <a:p>
            <a:pPr marL="685700" lvl="2" indent="0">
              <a:buNone/>
            </a:pPr>
            <a:r>
              <a:rPr lang="en-US" sz="1600" i="1" dirty="0"/>
              <a:t>SCGIC MOA, Page 3 Section D</a:t>
            </a:r>
          </a:p>
        </p:txBody>
      </p:sp>
      <p:sp>
        <p:nvSpPr>
          <p:cNvPr id="5" name="Slide Number Placeholder 4">
            <a:extLst>
              <a:ext uri="{FF2B5EF4-FFF2-40B4-BE49-F238E27FC236}">
                <a16:creationId xmlns:a16="http://schemas.microsoft.com/office/drawing/2014/main" id="{DBF96CD1-AD1E-E5FB-27B0-853832DCD121}"/>
              </a:ext>
            </a:extLst>
          </p:cNvPr>
          <p:cNvSpPr>
            <a:spLocks noGrp="1"/>
          </p:cNvSpPr>
          <p:nvPr>
            <p:ph type="sldNum" sz="quarter" idx="12"/>
          </p:nvPr>
        </p:nvSpPr>
        <p:spPr/>
        <p:txBody>
          <a:bodyPr/>
          <a:lstStyle/>
          <a:p>
            <a:fld id="{784DC4BC-AE01-4C6D-870D-ADD2363A0B6C}" type="slidenum">
              <a:rPr lang="en-US" smtClean="0"/>
              <a:t>4</a:t>
            </a:fld>
            <a:endParaRPr lang="en-US" dirty="0"/>
          </a:p>
        </p:txBody>
      </p:sp>
      <p:sp>
        <p:nvSpPr>
          <p:cNvPr id="6" name="Date Placeholder 3">
            <a:extLst>
              <a:ext uri="{FF2B5EF4-FFF2-40B4-BE49-F238E27FC236}">
                <a16:creationId xmlns:a16="http://schemas.microsoft.com/office/drawing/2014/main" id="{5310B61D-225B-3D8B-693C-DC3BC64AD327}"/>
              </a:ext>
            </a:extLst>
          </p:cNvPr>
          <p:cNvSpPr>
            <a:spLocks noGrp="1"/>
          </p:cNvSpPr>
          <p:nvPr>
            <p:ph type="dt" sz="half" idx="10"/>
          </p:nvPr>
        </p:nvSpPr>
        <p:spPr>
          <a:xfrm>
            <a:off x="228600" y="6400818"/>
            <a:ext cx="2743200" cy="365125"/>
          </a:xfrm>
        </p:spPr>
        <p:txBody>
          <a:bodyPr/>
          <a:lstStyle/>
          <a:p>
            <a:r>
              <a:rPr lang="en-US" dirty="0"/>
              <a:t>March 4, 2026</a:t>
            </a:r>
          </a:p>
        </p:txBody>
      </p:sp>
    </p:spTree>
    <p:extLst>
      <p:ext uri="{BB962C8B-B14F-4D97-AF65-F5344CB8AC3E}">
        <p14:creationId xmlns:p14="http://schemas.microsoft.com/office/powerpoint/2010/main" val="2850723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EA791C-7B4D-1F9D-5403-745883EE8E1E}"/>
              </a:ext>
            </a:extLst>
          </p:cNvPr>
          <p:cNvSpPr>
            <a:spLocks noGrp="1"/>
          </p:cNvSpPr>
          <p:nvPr>
            <p:ph idx="1"/>
          </p:nvPr>
        </p:nvSpPr>
        <p:spPr>
          <a:xfrm>
            <a:off x="838200" y="1776119"/>
            <a:ext cx="8207477" cy="4216752"/>
          </a:xfrm>
        </p:spPr>
        <p:txBody>
          <a:bodyPr>
            <a:normAutofit/>
          </a:bodyPr>
          <a:lstStyle/>
          <a:p>
            <a:pPr marL="0" indent="0">
              <a:buNone/>
            </a:pPr>
            <a:r>
              <a:rPr lang="en-US" dirty="0"/>
              <a:t>Justin joined Horry County’s IT/GIS Department in 2005 and moved into IT project management in 2008, becoming the County’s Enterprise Project Manager in 2015. He later served as GIS Manager and, in 2019, became Assistant CIO while continuing to oversee all IT projects. In 2024, he was named Chief Information Officer, leading technology and innovation countywide.</a:t>
            </a:r>
          </a:p>
        </p:txBody>
      </p:sp>
      <p:sp>
        <p:nvSpPr>
          <p:cNvPr id="5" name="Slide Number Placeholder 4">
            <a:extLst>
              <a:ext uri="{FF2B5EF4-FFF2-40B4-BE49-F238E27FC236}">
                <a16:creationId xmlns:a16="http://schemas.microsoft.com/office/drawing/2014/main" id="{F01BB3D0-8920-FED7-606F-F3D9FACC15A2}"/>
              </a:ext>
            </a:extLst>
          </p:cNvPr>
          <p:cNvSpPr>
            <a:spLocks noGrp="1"/>
          </p:cNvSpPr>
          <p:nvPr>
            <p:ph type="sldNum" sz="quarter" idx="12"/>
          </p:nvPr>
        </p:nvSpPr>
        <p:spPr/>
        <p:txBody>
          <a:bodyPr/>
          <a:lstStyle/>
          <a:p>
            <a:fld id="{784DC4BC-AE01-4C6D-870D-ADD2363A0B6C}" type="slidenum">
              <a:rPr lang="en-US" smtClean="0"/>
              <a:t>5</a:t>
            </a:fld>
            <a:endParaRPr lang="en-US" dirty="0"/>
          </a:p>
        </p:txBody>
      </p:sp>
      <p:sp>
        <p:nvSpPr>
          <p:cNvPr id="6" name="Date Placeholder 3">
            <a:extLst>
              <a:ext uri="{FF2B5EF4-FFF2-40B4-BE49-F238E27FC236}">
                <a16:creationId xmlns:a16="http://schemas.microsoft.com/office/drawing/2014/main" id="{7FFA357D-AF8B-378C-37B6-9DA60731DE6A}"/>
              </a:ext>
            </a:extLst>
          </p:cNvPr>
          <p:cNvSpPr>
            <a:spLocks noGrp="1"/>
          </p:cNvSpPr>
          <p:nvPr>
            <p:ph type="dt" sz="half" idx="10"/>
          </p:nvPr>
        </p:nvSpPr>
        <p:spPr>
          <a:xfrm>
            <a:off x="228600" y="6400818"/>
            <a:ext cx="2743200" cy="365125"/>
          </a:xfrm>
        </p:spPr>
        <p:txBody>
          <a:bodyPr/>
          <a:lstStyle/>
          <a:p>
            <a:r>
              <a:rPr lang="en-US" dirty="0"/>
              <a:t>March 4, 2026</a:t>
            </a:r>
          </a:p>
        </p:txBody>
      </p:sp>
      <p:sp>
        <p:nvSpPr>
          <p:cNvPr id="7" name="Title 1">
            <a:extLst>
              <a:ext uri="{FF2B5EF4-FFF2-40B4-BE49-F238E27FC236}">
                <a16:creationId xmlns:a16="http://schemas.microsoft.com/office/drawing/2014/main" id="{D3D2F67B-F3B6-7FEB-7E29-B1DCCEF0C0F0}"/>
              </a:ext>
            </a:extLst>
          </p:cNvPr>
          <p:cNvSpPr txBox="1">
            <a:spLocks/>
          </p:cNvSpPr>
          <p:nvPr/>
        </p:nvSpPr>
        <p:spPr>
          <a:xfrm>
            <a:off x="838200" y="365130"/>
            <a:ext cx="10515600" cy="1006473"/>
          </a:xfrm>
          <a:prstGeom prst="rect">
            <a:avLst/>
          </a:prstGeom>
        </p:spPr>
        <p:txBody>
          <a:bodyPr vert="horz" lIns="91440" tIns="45720" rIns="91440" bIns="45720" rtlCol="0" anchor="ctr">
            <a:normAutofit/>
          </a:bodyPr>
          <a:lstStyle>
            <a:lvl1pPr algn="l" defTabSz="685698" rtl="0" eaLnBrk="1" latinLnBrk="0" hangingPunct="1">
              <a:lnSpc>
                <a:spcPct val="90000"/>
              </a:lnSpc>
              <a:spcBef>
                <a:spcPct val="0"/>
              </a:spcBef>
              <a:buNone/>
              <a:defRPr sz="3001" b="0" kern="1200">
                <a:solidFill>
                  <a:srgbClr val="002060"/>
                </a:solidFill>
                <a:latin typeface="Franklin Gothic Medium" panose="020B0603020102020204" pitchFamily="34" charset="0"/>
                <a:ea typeface="+mj-ea"/>
                <a:cs typeface="+mj-cs"/>
              </a:defRPr>
            </a:lvl1pPr>
          </a:lstStyle>
          <a:p>
            <a:r>
              <a:rPr lang="en-US" dirty="0"/>
              <a:t>GIC Local Liaison: </a:t>
            </a:r>
            <a:r>
              <a:rPr lang="en-US" sz="3200" dirty="0"/>
              <a:t>Welcome Justin Schools!</a:t>
            </a:r>
            <a:r>
              <a:rPr lang="en-US" dirty="0"/>
              <a:t> </a:t>
            </a:r>
          </a:p>
        </p:txBody>
      </p:sp>
      <p:pic>
        <p:nvPicPr>
          <p:cNvPr id="8" name="Picture 7" descr="A person in a suit smiling&#10;&#10;AI-generated content may be incorrect.">
            <a:extLst>
              <a:ext uri="{FF2B5EF4-FFF2-40B4-BE49-F238E27FC236}">
                <a16:creationId xmlns:a16="http://schemas.microsoft.com/office/drawing/2014/main" id="{C9EF3C6C-CDD9-39F5-EC45-34D0E3188E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0200" y="2192594"/>
            <a:ext cx="2384322" cy="3576484"/>
          </a:xfrm>
          <a:prstGeom prst="rect">
            <a:avLst/>
          </a:prstGeom>
          <a:ln>
            <a:noFill/>
          </a:ln>
          <a:effectLst>
            <a:softEdge rad="112500"/>
          </a:effectLst>
        </p:spPr>
      </p:pic>
    </p:spTree>
    <p:extLst>
      <p:ext uri="{BB962C8B-B14F-4D97-AF65-F5344CB8AC3E}">
        <p14:creationId xmlns:p14="http://schemas.microsoft.com/office/powerpoint/2010/main" val="3772665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8D009-DCAD-6140-65E2-158C171B50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DA4F35-98E5-7D0C-F967-CE5133280798}"/>
              </a:ext>
            </a:extLst>
          </p:cNvPr>
          <p:cNvSpPr>
            <a:spLocks noGrp="1"/>
          </p:cNvSpPr>
          <p:nvPr>
            <p:ph type="title"/>
          </p:nvPr>
        </p:nvSpPr>
        <p:spPr>
          <a:xfrm>
            <a:off x="586429" y="365129"/>
            <a:ext cx="10515600" cy="1122851"/>
          </a:xfrm>
        </p:spPr>
        <p:txBody>
          <a:bodyPr anchor="ctr">
            <a:normAutofit/>
          </a:bodyPr>
          <a:lstStyle/>
          <a:p>
            <a:r>
              <a:rPr lang="en-US" dirty="0"/>
              <a:t>Aerial Imagery 2026 Update</a:t>
            </a:r>
          </a:p>
        </p:txBody>
      </p:sp>
      <p:sp>
        <p:nvSpPr>
          <p:cNvPr id="5" name="Slide Number Placeholder 4">
            <a:extLst>
              <a:ext uri="{FF2B5EF4-FFF2-40B4-BE49-F238E27FC236}">
                <a16:creationId xmlns:a16="http://schemas.microsoft.com/office/drawing/2014/main" id="{FD40A9F6-47B4-96AD-12DA-F2D12E36EC3E}"/>
              </a:ext>
            </a:extLst>
          </p:cNvPr>
          <p:cNvSpPr>
            <a:spLocks noGrp="1"/>
          </p:cNvSpPr>
          <p:nvPr>
            <p:ph type="sldNum" sz="quarter" idx="12"/>
          </p:nvPr>
        </p:nvSpPr>
        <p:spPr>
          <a:xfrm>
            <a:off x="9217152" y="6400818"/>
            <a:ext cx="2743200" cy="365125"/>
          </a:xfrm>
        </p:spPr>
        <p:txBody>
          <a:bodyPr anchor="ctr">
            <a:normAutofit/>
          </a:bodyPr>
          <a:lstStyle/>
          <a:p>
            <a:pPr>
              <a:spcAft>
                <a:spcPts val="600"/>
              </a:spcAft>
            </a:pPr>
            <a:fld id="{784DC4BC-AE01-4C6D-870D-ADD2363A0B6C}" type="slidenum">
              <a:rPr lang="en-US" smtClean="0"/>
              <a:pPr>
                <a:spcAft>
                  <a:spcPts val="600"/>
                </a:spcAft>
              </a:pPr>
              <a:t>6</a:t>
            </a:fld>
            <a:endParaRPr lang="en-US" dirty="0"/>
          </a:p>
        </p:txBody>
      </p:sp>
      <p:pic>
        <p:nvPicPr>
          <p:cNvPr id="9" name="Picture 8" descr="Map&#10;&#10;AI-generated content may be incorrect.">
            <a:extLst>
              <a:ext uri="{FF2B5EF4-FFF2-40B4-BE49-F238E27FC236}">
                <a16:creationId xmlns:a16="http://schemas.microsoft.com/office/drawing/2014/main" id="{877723D9-7525-89E8-6E3D-7D8A454617A2}"/>
              </a:ext>
            </a:extLst>
          </p:cNvPr>
          <p:cNvPicPr>
            <a:picLocks noChangeAspect="1"/>
          </p:cNvPicPr>
          <p:nvPr/>
        </p:nvPicPr>
        <p:blipFill>
          <a:blip r:embed="rId3"/>
          <a:stretch>
            <a:fillRect/>
          </a:stretch>
        </p:blipFill>
        <p:spPr>
          <a:xfrm>
            <a:off x="5977259" y="458465"/>
            <a:ext cx="5824075" cy="4423348"/>
          </a:xfrm>
          <a:prstGeom prst="rect">
            <a:avLst/>
          </a:prstGeom>
        </p:spPr>
      </p:pic>
      <p:sp>
        <p:nvSpPr>
          <p:cNvPr id="12" name="Content Placeholder 2">
            <a:extLst>
              <a:ext uri="{FF2B5EF4-FFF2-40B4-BE49-F238E27FC236}">
                <a16:creationId xmlns:a16="http://schemas.microsoft.com/office/drawing/2014/main" id="{2DE82556-F958-7809-4E0A-B8C56B862DD6}"/>
              </a:ext>
            </a:extLst>
          </p:cNvPr>
          <p:cNvSpPr txBox="1">
            <a:spLocks/>
          </p:cNvSpPr>
          <p:nvPr/>
        </p:nvSpPr>
        <p:spPr>
          <a:xfrm>
            <a:off x="390666" y="1419624"/>
            <a:ext cx="7376817" cy="442334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b="0" kern="1200">
                <a:solidFill>
                  <a:srgbClr val="002060"/>
                </a:solidFill>
                <a:latin typeface="Franklin Gothic Book" panose="020B05030201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b="0" kern="1200">
                <a:solidFill>
                  <a:srgbClr val="002060"/>
                </a:solidFill>
                <a:latin typeface="Franklin Gothic Book" panose="020B05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b="0" kern="1200">
                <a:solidFill>
                  <a:srgbClr val="002060"/>
                </a:solidFill>
                <a:latin typeface="Franklin Gothic Book" panose="020B05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kern="1200">
                <a:solidFill>
                  <a:srgbClr val="002060"/>
                </a:solidFill>
                <a:latin typeface="Franklin Gothic Book" panose="020B05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kern="1200">
                <a:solidFill>
                  <a:srgbClr val="002060"/>
                </a:solidFill>
                <a:latin typeface="Franklin Gothic Book" panose="020B05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Aerial Imagery Working Group</a:t>
            </a:r>
          </a:p>
          <a:p>
            <a:pPr lvl="1"/>
            <a:r>
              <a:rPr lang="en-US" dirty="0"/>
              <a:t>14 volunteers from 6 agencies</a:t>
            </a:r>
          </a:p>
          <a:p>
            <a:pPr lvl="1"/>
            <a:r>
              <a:rPr lang="en-US" dirty="0"/>
              <a:t>Adam will send an email to start communication</a:t>
            </a:r>
          </a:p>
          <a:p>
            <a:r>
              <a:rPr lang="en-US" dirty="0"/>
              <a:t>QAQC should begin ~April</a:t>
            </a:r>
            <a:endParaRPr lang="en-US" dirty="0">
              <a:solidFill>
                <a:srgbClr val="FF0000"/>
              </a:solidFill>
            </a:endParaRPr>
          </a:p>
        </p:txBody>
      </p:sp>
      <p:sp>
        <p:nvSpPr>
          <p:cNvPr id="13" name="TextBox 12">
            <a:extLst>
              <a:ext uri="{FF2B5EF4-FFF2-40B4-BE49-F238E27FC236}">
                <a16:creationId xmlns:a16="http://schemas.microsoft.com/office/drawing/2014/main" id="{6089DA84-9F22-4346-0102-175DD2C9C686}"/>
              </a:ext>
            </a:extLst>
          </p:cNvPr>
          <p:cNvSpPr txBox="1"/>
          <p:nvPr/>
        </p:nvSpPr>
        <p:spPr>
          <a:xfrm>
            <a:off x="6096000" y="5029075"/>
            <a:ext cx="6289062" cy="1077218"/>
          </a:xfrm>
          <a:prstGeom prst="rect">
            <a:avLst/>
          </a:prstGeom>
          <a:noFill/>
        </p:spPr>
        <p:txBody>
          <a:bodyPr wrap="square" rtlCol="0">
            <a:spAutoFit/>
          </a:bodyPr>
          <a:lstStyle/>
          <a:p>
            <a:r>
              <a:rPr lang="en-US" sz="1600" i="1" dirty="0">
                <a:solidFill>
                  <a:srgbClr val="002060"/>
                </a:solidFill>
                <a:latin typeface="Franklin Gothic Book" panose="020B0503020102020204" pitchFamily="34" charset="0"/>
              </a:rPr>
              <a:t>County Participation:</a:t>
            </a:r>
          </a:p>
          <a:p>
            <a:pPr lvl="1"/>
            <a:r>
              <a:rPr lang="en-US" sz="1600" i="1" dirty="0">
                <a:solidFill>
                  <a:srgbClr val="002060"/>
                </a:solidFill>
                <a:latin typeface="Franklin Gothic Book" panose="020B0503020102020204" pitchFamily="34" charset="0"/>
              </a:rPr>
              <a:t>-34 of 46 counties contributed as of June 2025</a:t>
            </a:r>
          </a:p>
          <a:p>
            <a:pPr lvl="1"/>
            <a:r>
              <a:rPr lang="en-US" sz="1600" i="1" dirty="0">
                <a:solidFill>
                  <a:srgbClr val="002060"/>
                </a:solidFill>
                <a:latin typeface="Franklin Gothic Book" panose="020B0503020102020204" pitchFamily="34" charset="0"/>
              </a:rPr>
              <a:t>-Individual contributions based on geographic and economic adjustments; average of $5,000 per county annually</a:t>
            </a:r>
          </a:p>
        </p:txBody>
      </p:sp>
      <p:sp>
        <p:nvSpPr>
          <p:cNvPr id="6" name="Date Placeholder 3">
            <a:extLst>
              <a:ext uri="{FF2B5EF4-FFF2-40B4-BE49-F238E27FC236}">
                <a16:creationId xmlns:a16="http://schemas.microsoft.com/office/drawing/2014/main" id="{351D3F27-20C7-6ED9-3157-CC06FB02C58C}"/>
              </a:ext>
            </a:extLst>
          </p:cNvPr>
          <p:cNvSpPr>
            <a:spLocks noGrp="1"/>
          </p:cNvSpPr>
          <p:nvPr>
            <p:ph type="dt" sz="half" idx="10"/>
          </p:nvPr>
        </p:nvSpPr>
        <p:spPr>
          <a:xfrm>
            <a:off x="228600" y="6400818"/>
            <a:ext cx="2743200" cy="365125"/>
          </a:xfrm>
        </p:spPr>
        <p:txBody>
          <a:bodyPr/>
          <a:lstStyle/>
          <a:p>
            <a:r>
              <a:rPr lang="en-US" dirty="0"/>
              <a:t>March 4, 2026</a:t>
            </a:r>
          </a:p>
        </p:txBody>
      </p:sp>
      <p:pic>
        <p:nvPicPr>
          <p:cNvPr id="1026" name="Picture 1">
            <a:extLst>
              <a:ext uri="{FF2B5EF4-FFF2-40B4-BE49-F238E27FC236}">
                <a16:creationId xmlns:a16="http://schemas.microsoft.com/office/drawing/2014/main" id="{520F5B01-E91B-9CBE-315B-8EB0070F87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696" y="2792139"/>
            <a:ext cx="5188846" cy="34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4530B430-D6DB-5F8B-0B74-DD23C2E97D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9883" y="5438376"/>
            <a:ext cx="1539439" cy="75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134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5D742-654D-7083-43AA-A8D5846388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017669-D70B-526D-B895-F3AA1C60988C}"/>
              </a:ext>
            </a:extLst>
          </p:cNvPr>
          <p:cNvSpPr>
            <a:spLocks noGrp="1"/>
          </p:cNvSpPr>
          <p:nvPr>
            <p:ph type="title"/>
          </p:nvPr>
        </p:nvSpPr>
        <p:spPr/>
        <p:txBody>
          <a:bodyPr/>
          <a:lstStyle/>
          <a:p>
            <a:r>
              <a:rPr lang="en-US" dirty="0"/>
              <a:t>Statewide Initiatives Update</a:t>
            </a:r>
          </a:p>
        </p:txBody>
      </p:sp>
      <p:sp>
        <p:nvSpPr>
          <p:cNvPr id="5" name="Slide Number Placeholder 4">
            <a:extLst>
              <a:ext uri="{FF2B5EF4-FFF2-40B4-BE49-F238E27FC236}">
                <a16:creationId xmlns:a16="http://schemas.microsoft.com/office/drawing/2014/main" id="{6CCAFB30-DE92-C467-8E1D-943C96F6E727}"/>
              </a:ext>
            </a:extLst>
          </p:cNvPr>
          <p:cNvSpPr>
            <a:spLocks noGrp="1"/>
          </p:cNvSpPr>
          <p:nvPr>
            <p:ph type="sldNum" sz="quarter" idx="12"/>
          </p:nvPr>
        </p:nvSpPr>
        <p:spPr/>
        <p:txBody>
          <a:bodyPr/>
          <a:lstStyle/>
          <a:p>
            <a:fld id="{784DC4BC-AE01-4C6D-870D-ADD2363A0B6C}" type="slidenum">
              <a:rPr lang="en-US" smtClean="0"/>
              <a:t>7</a:t>
            </a:fld>
            <a:endParaRPr lang="en-US" dirty="0"/>
          </a:p>
        </p:txBody>
      </p:sp>
      <p:sp>
        <p:nvSpPr>
          <p:cNvPr id="3" name="Content Placeholder 2">
            <a:extLst>
              <a:ext uri="{FF2B5EF4-FFF2-40B4-BE49-F238E27FC236}">
                <a16:creationId xmlns:a16="http://schemas.microsoft.com/office/drawing/2014/main" id="{69C3E7B5-F840-307A-F951-175C5F7017CD}"/>
              </a:ext>
            </a:extLst>
          </p:cNvPr>
          <p:cNvSpPr>
            <a:spLocks noGrp="1"/>
          </p:cNvSpPr>
          <p:nvPr>
            <p:ph idx="1"/>
          </p:nvPr>
        </p:nvSpPr>
        <p:spPr>
          <a:xfrm>
            <a:off x="838200" y="1544705"/>
            <a:ext cx="10515600" cy="4632261"/>
          </a:xfrm>
        </p:spPr>
        <p:txBody>
          <a:bodyPr/>
          <a:lstStyle/>
          <a:p>
            <a:r>
              <a:rPr lang="en-US" dirty="0"/>
              <a:t>RFA Infrastructure complete</a:t>
            </a:r>
          </a:p>
          <a:p>
            <a:pPr lvl="1"/>
            <a:r>
              <a:rPr lang="en-US" dirty="0"/>
              <a:t>Open data services are published</a:t>
            </a:r>
          </a:p>
          <a:p>
            <a:pPr lvl="2"/>
            <a:r>
              <a:rPr lang="en-US" dirty="0"/>
              <a:t>County boundary, official statewide municipal boundary, ZIP codes, all political districts, geodetic monuments </a:t>
            </a:r>
          </a:p>
          <a:p>
            <a:pPr lvl="1"/>
            <a:r>
              <a:rPr lang="en-US" dirty="0"/>
              <a:t>Secure data services almost complete (Premium Data Store)</a:t>
            </a:r>
          </a:p>
          <a:p>
            <a:pPr lvl="2"/>
            <a:r>
              <a:rPr lang="en-US" dirty="0"/>
              <a:t>Parcels, centerlines, address points</a:t>
            </a:r>
          </a:p>
          <a:p>
            <a:pPr lvl="2"/>
            <a:r>
              <a:rPr lang="en-US" dirty="0"/>
              <a:t>GIC member needs to have a public AGOL profile to access secure group in AGOL</a:t>
            </a:r>
          </a:p>
          <a:p>
            <a:pPr lvl="3"/>
            <a:r>
              <a:rPr lang="en-US" dirty="0"/>
              <a:t>Email with instructions on how to access secure data</a:t>
            </a:r>
          </a:p>
          <a:p>
            <a:r>
              <a:rPr lang="en-US" dirty="0"/>
              <a:t>Open data discussions have begun with local governments</a:t>
            </a:r>
          </a:p>
          <a:p>
            <a:r>
              <a:rPr lang="en-US" dirty="0"/>
              <a:t>SC Open Data HUB architecture and design in progress</a:t>
            </a:r>
          </a:p>
          <a:p>
            <a:endParaRPr lang="en-US" dirty="0"/>
          </a:p>
        </p:txBody>
      </p:sp>
      <p:sp>
        <p:nvSpPr>
          <p:cNvPr id="4" name="Date Placeholder 3">
            <a:extLst>
              <a:ext uri="{FF2B5EF4-FFF2-40B4-BE49-F238E27FC236}">
                <a16:creationId xmlns:a16="http://schemas.microsoft.com/office/drawing/2014/main" id="{31D4072C-EF14-69E3-DE3D-D8CC2964B1B2}"/>
              </a:ext>
            </a:extLst>
          </p:cNvPr>
          <p:cNvSpPr>
            <a:spLocks noGrp="1"/>
          </p:cNvSpPr>
          <p:nvPr>
            <p:ph type="dt" sz="half" idx="10"/>
          </p:nvPr>
        </p:nvSpPr>
        <p:spPr>
          <a:xfrm>
            <a:off x="228600" y="6400818"/>
            <a:ext cx="2743200" cy="365125"/>
          </a:xfrm>
        </p:spPr>
        <p:txBody>
          <a:bodyPr/>
          <a:lstStyle/>
          <a:p>
            <a:r>
              <a:rPr lang="en-US" dirty="0"/>
              <a:t>March 4, 2026</a:t>
            </a:r>
          </a:p>
        </p:txBody>
      </p:sp>
    </p:spTree>
    <p:extLst>
      <p:ext uri="{BB962C8B-B14F-4D97-AF65-F5344CB8AC3E}">
        <p14:creationId xmlns:p14="http://schemas.microsoft.com/office/powerpoint/2010/main" val="1633160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3BDC5-8694-0D86-E60C-9A7988A147BD}"/>
              </a:ext>
            </a:extLst>
          </p:cNvPr>
          <p:cNvSpPr>
            <a:spLocks noGrp="1"/>
          </p:cNvSpPr>
          <p:nvPr>
            <p:ph type="title"/>
          </p:nvPr>
        </p:nvSpPr>
        <p:spPr/>
        <p:txBody>
          <a:bodyPr/>
          <a:lstStyle/>
          <a:p>
            <a:r>
              <a:rPr lang="en-US" dirty="0"/>
              <a:t>SCGIC Open Data Group</a:t>
            </a:r>
          </a:p>
        </p:txBody>
      </p:sp>
      <p:sp>
        <p:nvSpPr>
          <p:cNvPr id="3" name="Content Placeholder 2">
            <a:extLst>
              <a:ext uri="{FF2B5EF4-FFF2-40B4-BE49-F238E27FC236}">
                <a16:creationId xmlns:a16="http://schemas.microsoft.com/office/drawing/2014/main" id="{0BC7B411-3FF3-A797-EBA7-298E4D9901F5}"/>
              </a:ext>
            </a:extLst>
          </p:cNvPr>
          <p:cNvSpPr>
            <a:spLocks noGrp="1"/>
          </p:cNvSpPr>
          <p:nvPr>
            <p:ph sz="half" idx="1"/>
          </p:nvPr>
        </p:nvSpPr>
        <p:spPr>
          <a:xfrm>
            <a:off x="838199" y="1825625"/>
            <a:ext cx="9505335" cy="4351338"/>
          </a:xfrm>
        </p:spPr>
        <p:txBody>
          <a:bodyPr/>
          <a:lstStyle/>
          <a:p>
            <a:r>
              <a:rPr lang="en-US" dirty="0"/>
              <a:t>Group will feed SC Open Data HUB</a:t>
            </a:r>
          </a:p>
          <a:p>
            <a:r>
              <a:rPr lang="en-US" dirty="0"/>
              <a:t>Open Data group shared to everyone in AGOL</a:t>
            </a:r>
          </a:p>
          <a:p>
            <a:pPr lvl="1"/>
            <a:r>
              <a:rPr lang="en-US" dirty="0"/>
              <a:t>Tags: </a:t>
            </a:r>
            <a:r>
              <a:rPr lang="en-US" dirty="0" err="1"/>
              <a:t>scgic</a:t>
            </a:r>
            <a:r>
              <a:rPr lang="en-US" dirty="0"/>
              <a:t>, </a:t>
            </a:r>
            <a:r>
              <a:rPr lang="en-US" dirty="0" err="1"/>
              <a:t>sc</a:t>
            </a:r>
            <a:r>
              <a:rPr lang="en-US" dirty="0"/>
              <a:t> open data, open data, </a:t>
            </a:r>
            <a:r>
              <a:rPr lang="en-US" dirty="0" err="1"/>
              <a:t>gic</a:t>
            </a:r>
            <a:endParaRPr lang="en-US" dirty="0"/>
          </a:p>
          <a:p>
            <a:r>
              <a:rPr lang="en-US" dirty="0"/>
              <a:t>GIC member agencies will share open content with group</a:t>
            </a:r>
          </a:p>
          <a:p>
            <a:pPr lvl="1"/>
            <a:r>
              <a:rPr lang="en-US" dirty="0"/>
              <a:t>Tags &amp; Categories will be dictated by Data Work Group</a:t>
            </a:r>
          </a:p>
          <a:p>
            <a:pPr lvl="1"/>
            <a:r>
              <a:rPr lang="en-US" dirty="0"/>
              <a:t>AGOL member profile must be public to be added to the group</a:t>
            </a:r>
          </a:p>
          <a:p>
            <a:pPr lvl="2"/>
            <a:r>
              <a:rPr lang="en-US" dirty="0"/>
              <a:t>Survey with instructions will be sent to set gather user account information</a:t>
            </a:r>
          </a:p>
          <a:p>
            <a:endParaRPr lang="en-US" dirty="0"/>
          </a:p>
        </p:txBody>
      </p:sp>
      <p:sp>
        <p:nvSpPr>
          <p:cNvPr id="5" name="Date Placeholder 4">
            <a:extLst>
              <a:ext uri="{FF2B5EF4-FFF2-40B4-BE49-F238E27FC236}">
                <a16:creationId xmlns:a16="http://schemas.microsoft.com/office/drawing/2014/main" id="{42DB2AAF-D882-3208-F86F-584666A80E4E}"/>
              </a:ext>
            </a:extLst>
          </p:cNvPr>
          <p:cNvSpPr>
            <a:spLocks noGrp="1"/>
          </p:cNvSpPr>
          <p:nvPr>
            <p:ph type="dt" sz="half" idx="10"/>
          </p:nvPr>
        </p:nvSpPr>
        <p:spPr/>
        <p:txBody>
          <a:bodyPr/>
          <a:lstStyle/>
          <a:p>
            <a:r>
              <a:rPr lang="en-US"/>
              <a:t>December 15, 2020</a:t>
            </a:r>
            <a:endParaRPr lang="en-US" dirty="0"/>
          </a:p>
        </p:txBody>
      </p:sp>
      <p:sp>
        <p:nvSpPr>
          <p:cNvPr id="6" name="Slide Number Placeholder 5">
            <a:extLst>
              <a:ext uri="{FF2B5EF4-FFF2-40B4-BE49-F238E27FC236}">
                <a16:creationId xmlns:a16="http://schemas.microsoft.com/office/drawing/2014/main" id="{CEF1A47D-E172-65A0-E0A7-6DB05196CE21}"/>
              </a:ext>
            </a:extLst>
          </p:cNvPr>
          <p:cNvSpPr>
            <a:spLocks noGrp="1"/>
          </p:cNvSpPr>
          <p:nvPr>
            <p:ph type="sldNum" sz="quarter" idx="12"/>
          </p:nvPr>
        </p:nvSpPr>
        <p:spPr/>
        <p:txBody>
          <a:bodyPr/>
          <a:lstStyle/>
          <a:p>
            <a:fld id="{784DC4BC-AE01-4C6D-870D-ADD2363A0B6C}" type="slidenum">
              <a:rPr lang="en-US" smtClean="0"/>
              <a:t>8</a:t>
            </a:fld>
            <a:endParaRPr lang="en-US" dirty="0"/>
          </a:p>
        </p:txBody>
      </p:sp>
      <p:pic>
        <p:nvPicPr>
          <p:cNvPr id="12" name="Content Placeholder 11" descr="Radar chart&#10;&#10;AI-generated content may be incorrect.">
            <a:extLst>
              <a:ext uri="{FF2B5EF4-FFF2-40B4-BE49-F238E27FC236}">
                <a16:creationId xmlns:a16="http://schemas.microsoft.com/office/drawing/2014/main" id="{C38B5200-2126-1873-187E-3DA99A11D6AA}"/>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013289" y="596754"/>
            <a:ext cx="3232355" cy="2120097"/>
          </a:xfrm>
          <a:prstGeom prst="rect">
            <a:avLst/>
          </a:prstGeom>
        </p:spPr>
      </p:pic>
    </p:spTree>
    <p:extLst>
      <p:ext uri="{BB962C8B-B14F-4D97-AF65-F5344CB8AC3E}">
        <p14:creationId xmlns:p14="http://schemas.microsoft.com/office/powerpoint/2010/main" val="1114771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B9785-E449-1247-016D-3A7DE1F88849}"/>
              </a:ext>
            </a:extLst>
          </p:cNvPr>
          <p:cNvSpPr>
            <a:spLocks noGrp="1"/>
          </p:cNvSpPr>
          <p:nvPr>
            <p:ph type="title"/>
          </p:nvPr>
        </p:nvSpPr>
        <p:spPr/>
        <p:txBody>
          <a:bodyPr/>
          <a:lstStyle/>
          <a:p>
            <a:r>
              <a:rPr lang="en-US" dirty="0"/>
              <a:t>GIC Budget Update</a:t>
            </a:r>
          </a:p>
        </p:txBody>
      </p:sp>
      <p:sp>
        <p:nvSpPr>
          <p:cNvPr id="4" name="Content Placeholder 3">
            <a:extLst>
              <a:ext uri="{FF2B5EF4-FFF2-40B4-BE49-F238E27FC236}">
                <a16:creationId xmlns:a16="http://schemas.microsoft.com/office/drawing/2014/main" id="{7EFED18F-7DD7-BDE2-C4E6-D2EA4F17B5A6}"/>
              </a:ext>
            </a:extLst>
          </p:cNvPr>
          <p:cNvSpPr>
            <a:spLocks noGrp="1"/>
          </p:cNvSpPr>
          <p:nvPr>
            <p:ph sz="half" idx="2"/>
          </p:nvPr>
        </p:nvSpPr>
        <p:spPr>
          <a:xfrm>
            <a:off x="953729" y="1599483"/>
            <a:ext cx="10400071" cy="4351338"/>
          </a:xfrm>
        </p:spPr>
        <p:txBody>
          <a:bodyPr/>
          <a:lstStyle/>
          <a:p>
            <a:r>
              <a:rPr lang="en-US" dirty="0"/>
              <a:t>GIC funds purchased ESRI Premium Data Store for AGOL</a:t>
            </a:r>
          </a:p>
          <a:p>
            <a:pPr lvl="1"/>
            <a:r>
              <a:rPr lang="en-US" dirty="0"/>
              <a:t>$31,000 annual subscription</a:t>
            </a:r>
          </a:p>
          <a:p>
            <a:pPr lvl="1"/>
            <a:r>
              <a:rPr lang="en-US" dirty="0"/>
              <a:t>Up to 6TB of storage without credit cost</a:t>
            </a:r>
          </a:p>
          <a:p>
            <a:pPr lvl="1"/>
            <a:r>
              <a:rPr lang="en-US" dirty="0"/>
              <a:t>Increased processing speed for end users</a:t>
            </a:r>
          </a:p>
          <a:p>
            <a:pPr lvl="1"/>
            <a:r>
              <a:rPr lang="en-US" dirty="0"/>
              <a:t>Hosted features stored in Premium Data Store include:</a:t>
            </a:r>
          </a:p>
          <a:p>
            <a:pPr lvl="2"/>
            <a:r>
              <a:rPr lang="en-US" dirty="0"/>
              <a:t>Parcels</a:t>
            </a:r>
          </a:p>
          <a:p>
            <a:pPr lvl="2"/>
            <a:r>
              <a:rPr lang="en-US" dirty="0"/>
              <a:t>Address points</a:t>
            </a:r>
          </a:p>
          <a:p>
            <a:pPr lvl="2"/>
            <a:r>
              <a:rPr lang="en-US" dirty="0"/>
              <a:t>Centerlines</a:t>
            </a:r>
          </a:p>
          <a:p>
            <a:pPr lvl="2"/>
            <a:r>
              <a:rPr lang="en-US" dirty="0"/>
              <a:t>GIC member data if needed</a:t>
            </a:r>
          </a:p>
          <a:p>
            <a:pPr marL="342852" lvl="1" indent="0">
              <a:buNone/>
            </a:pPr>
            <a:endParaRPr lang="en-US" dirty="0"/>
          </a:p>
          <a:p>
            <a:pPr marL="342852" lvl="1" indent="0">
              <a:buNone/>
            </a:pPr>
            <a:endParaRPr lang="en-US" dirty="0"/>
          </a:p>
        </p:txBody>
      </p:sp>
      <p:sp>
        <p:nvSpPr>
          <p:cNvPr id="6" name="Slide Number Placeholder 5">
            <a:extLst>
              <a:ext uri="{FF2B5EF4-FFF2-40B4-BE49-F238E27FC236}">
                <a16:creationId xmlns:a16="http://schemas.microsoft.com/office/drawing/2014/main" id="{F441FF69-9BE9-BE62-3CF6-2634F13E3FA9}"/>
              </a:ext>
            </a:extLst>
          </p:cNvPr>
          <p:cNvSpPr>
            <a:spLocks noGrp="1"/>
          </p:cNvSpPr>
          <p:nvPr>
            <p:ph type="sldNum" sz="quarter" idx="12"/>
          </p:nvPr>
        </p:nvSpPr>
        <p:spPr/>
        <p:txBody>
          <a:bodyPr/>
          <a:lstStyle/>
          <a:p>
            <a:fld id="{784DC4BC-AE01-4C6D-870D-ADD2363A0B6C}" type="slidenum">
              <a:rPr lang="en-US" smtClean="0"/>
              <a:t>9</a:t>
            </a:fld>
            <a:endParaRPr lang="en-US" dirty="0"/>
          </a:p>
        </p:txBody>
      </p:sp>
      <p:sp>
        <p:nvSpPr>
          <p:cNvPr id="5" name="Date Placeholder 3">
            <a:extLst>
              <a:ext uri="{FF2B5EF4-FFF2-40B4-BE49-F238E27FC236}">
                <a16:creationId xmlns:a16="http://schemas.microsoft.com/office/drawing/2014/main" id="{9E69AAEF-CCF7-C0E3-2ED1-B543EB810819}"/>
              </a:ext>
            </a:extLst>
          </p:cNvPr>
          <p:cNvSpPr>
            <a:spLocks noGrp="1"/>
          </p:cNvSpPr>
          <p:nvPr>
            <p:ph type="dt" sz="half" idx="10"/>
          </p:nvPr>
        </p:nvSpPr>
        <p:spPr>
          <a:xfrm>
            <a:off x="228600" y="6400818"/>
            <a:ext cx="2743200" cy="365125"/>
          </a:xfrm>
        </p:spPr>
        <p:txBody>
          <a:bodyPr/>
          <a:lstStyle/>
          <a:p>
            <a:r>
              <a:rPr lang="en-US" dirty="0"/>
              <a:t>March 4, 2026</a:t>
            </a:r>
          </a:p>
        </p:txBody>
      </p:sp>
      <p:pic>
        <p:nvPicPr>
          <p:cNvPr id="1026" name="Picture 2" descr="Self-Care or Selfish? Unpacking the Art of Spending Money on Yourself  Responsibly - Your Financial Therapist">
            <a:extLst>
              <a:ext uri="{FF2B5EF4-FFF2-40B4-BE49-F238E27FC236}">
                <a16:creationId xmlns:a16="http://schemas.microsoft.com/office/drawing/2014/main" id="{D8F9A51E-9DBE-55AD-F32F-CE0C7FFED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4015" y="3856115"/>
            <a:ext cx="3601424" cy="20947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136835"/>
      </p:ext>
    </p:extLst>
  </p:cSld>
  <p:clrMapOvr>
    <a:masterClrMapping/>
  </p:clrMapOvr>
</p:sld>
</file>

<file path=ppt/theme/theme1.xml><?xml version="1.0" encoding="utf-8"?>
<a:theme xmlns:a="http://schemas.openxmlformats.org/drawingml/2006/main" name="1_RFA widescreen PowerPoint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FA widescreen PowerPoint Theme" id="{B99C1916-097F-450E-A27C-6FB5AF3B078F}" vid="{0F182D99-7C5B-4F14-A3E1-DBE999373D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ment xmlns="b84c349d-edf2-4fa0-b8aa-7c7291cf9bd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7AA407A36460419CDD9A69715BAFAE" ma:contentTypeVersion="12" ma:contentTypeDescription="Create a new document." ma:contentTypeScope="" ma:versionID="f204c74a65ab3e79730a241ae2f5b3f7">
  <xsd:schema xmlns:xsd="http://www.w3.org/2001/XMLSchema" xmlns:xs="http://www.w3.org/2001/XMLSchema" xmlns:p="http://schemas.microsoft.com/office/2006/metadata/properties" xmlns:ns2="a57df6f5-90be-4368-bcd1-181fae5ad615" xmlns:ns3="b84c349d-edf2-4fa0-b8aa-7c7291cf9bd8" targetNamespace="http://schemas.microsoft.com/office/2006/metadata/properties" ma:root="true" ma:fieldsID="a1f3ca32e7f0f513768a8c761861ad77" ns2:_="" ns3:_="">
    <xsd:import namespace="a57df6f5-90be-4368-bcd1-181fae5ad615"/>
    <xsd:import namespace="b84c349d-edf2-4fa0-b8aa-7c7291cf9bd8"/>
    <xsd:element name="properties">
      <xsd:complexType>
        <xsd:sequence>
          <xsd:element name="documentManagement">
            <xsd:complexType>
              <xsd:all>
                <xsd:element ref="ns2:SharedWithUsers" minOccurs="0"/>
                <xsd:element ref="ns2:SharedWithDetails" minOccurs="0"/>
                <xsd:element ref="ns3:Comment"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7df6f5-90be-4368-bcd1-181fae5ad615" elementFormDefault="qualified">
    <xsd:import namespace="http://schemas.microsoft.com/office/2006/documentManagement/types"/>
    <xsd:import namespace="http://schemas.microsoft.com/office/infopath/2007/PartnerControls"/>
    <xsd:element name="SharedWithUsers" ma:index="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4c349d-edf2-4fa0-b8aa-7c7291cf9bd8" elementFormDefault="qualified">
    <xsd:import namespace="http://schemas.microsoft.com/office/2006/documentManagement/types"/>
    <xsd:import namespace="http://schemas.microsoft.com/office/infopath/2007/PartnerControls"/>
    <xsd:element name="Comment" ma:index="6" nillable="true" ma:displayName="Comment" ma:internalName="Comment" ma:readOnly="false">
      <xsd:simpleType>
        <xsd:restriction base="dms:Text">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8DED29-1AF0-4A2D-9C39-0B1DE49B96AD}">
  <ds:schemaRefs>
    <ds:schemaRef ds:uri="http://schemas.openxmlformats.org/package/2006/metadata/core-properties"/>
    <ds:schemaRef ds:uri="http://schemas.microsoft.com/office/infopath/2007/PartnerControls"/>
    <ds:schemaRef ds:uri="b84c349d-edf2-4fa0-b8aa-7c7291cf9bd8"/>
    <ds:schemaRef ds:uri="http://purl.org/dc/elements/1.1/"/>
    <ds:schemaRef ds:uri="a57df6f5-90be-4368-bcd1-181fae5ad615"/>
    <ds:schemaRef ds:uri="http://schemas.microsoft.com/office/2006/documentManagement/types"/>
    <ds:schemaRef ds:uri="http://schemas.microsoft.com/office/2006/metadata/propertie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B9CF417A-5F3D-45C4-9CF7-A254CE33CBE3}">
  <ds:schemaRefs>
    <ds:schemaRef ds:uri="http://schemas.microsoft.com/sharepoint/v3/contenttype/forms"/>
  </ds:schemaRefs>
</ds:datastoreItem>
</file>

<file path=customXml/itemProps3.xml><?xml version="1.0" encoding="utf-8"?>
<ds:datastoreItem xmlns:ds="http://schemas.openxmlformats.org/officeDocument/2006/customXml" ds:itemID="{A4590D60-8EBA-459A-91E8-8073831A47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7df6f5-90be-4368-bcd1-181fae5ad615"/>
    <ds:schemaRef ds:uri="b84c349d-edf2-4fa0-b8aa-7c7291cf9b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18308</TotalTime>
  <Words>1001</Words>
  <Application>Microsoft Office PowerPoint</Application>
  <PresentationFormat>Widescreen</PresentationFormat>
  <Paragraphs>170</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 Narrow</vt:lpstr>
      <vt:lpstr>Arial</vt:lpstr>
      <vt:lpstr>Book Antiqua</vt:lpstr>
      <vt:lpstr>Calibri</vt:lpstr>
      <vt:lpstr>Franklin Gothic Book</vt:lpstr>
      <vt:lpstr>Franklin Gothic Medium</vt:lpstr>
      <vt:lpstr>1_RFA widescreen PowerPoint Theme</vt:lpstr>
      <vt:lpstr> South Carolina Geographic Information Council 2026 Q1 Meeting March 4, 2026     </vt:lpstr>
      <vt:lpstr>Adoption of Meeting Minutes</vt:lpstr>
      <vt:lpstr>Agenda</vt:lpstr>
      <vt:lpstr>Local Liaison Introduction</vt:lpstr>
      <vt:lpstr>PowerPoint Presentation</vt:lpstr>
      <vt:lpstr>Aerial Imagery 2026 Update</vt:lpstr>
      <vt:lpstr>Statewide Initiatives Update</vt:lpstr>
      <vt:lpstr>SCGIC Open Data Group</vt:lpstr>
      <vt:lpstr>GIC Budget Update</vt:lpstr>
      <vt:lpstr>GIC Working Groups</vt:lpstr>
      <vt:lpstr>GIC Working Groups</vt:lpstr>
      <vt:lpstr>GIC Working Group</vt:lpstr>
      <vt:lpstr>Additional Updates</vt:lpstr>
      <vt:lpstr>Additional Updates</vt:lpstr>
      <vt:lpstr>SCDNR Presentation</vt:lpstr>
      <vt:lpstr>GIC Member Discussions</vt:lpstr>
      <vt:lpstr>PowerPoint Presentation</vt:lpstr>
      <vt:lpstr>Thank You</vt:lpstr>
    </vt:vector>
  </TitlesOfParts>
  <Company>Revenue &amp; Fiscal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Athey</dc:creator>
  <cp:lastModifiedBy>Christy Jacobs</cp:lastModifiedBy>
  <cp:revision>410</cp:revision>
  <cp:lastPrinted>2026-03-03T21:10:26Z</cp:lastPrinted>
  <dcterms:created xsi:type="dcterms:W3CDTF">2017-10-30T14:10:42Z</dcterms:created>
  <dcterms:modified xsi:type="dcterms:W3CDTF">2026-03-03T21:19:09Z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0x010100507AA407A36460419CDD9A69715BAFAE</vt:lpwstr>
  </property>
  <property fmtid="{D5CDD505-2E9C-101B-9397-08002B2CF9AE}" pid="3" name="MSIP_Label_1c8b0b85-d75e-4e7c-989b-349f33915dc1_Enabled">
    <vt:lpwstr>true</vt:lpwstr>
  </property>
  <property fmtid="{D5CDD505-2E9C-101B-9397-08002B2CF9AE}" pid="4" name="MSIP_Label_1c8b0b85-d75e-4e7c-989b-349f33915dc1_SetDate">
    <vt:lpwstr>2023-06-05T16:59:36Z</vt:lpwstr>
  </property>
  <property fmtid="{D5CDD505-2E9C-101B-9397-08002B2CF9AE}" pid="5" name="MSIP_Label_1c8b0b85-d75e-4e7c-989b-349f33915dc1_Method">
    <vt:lpwstr>Standard</vt:lpwstr>
  </property>
  <property fmtid="{D5CDD505-2E9C-101B-9397-08002B2CF9AE}" pid="6" name="MSIP_Label_1c8b0b85-d75e-4e7c-989b-349f33915dc1_Name">
    <vt:lpwstr>defa4170-0d19-0005-0004-bc88714345d2</vt:lpwstr>
  </property>
  <property fmtid="{D5CDD505-2E9C-101B-9397-08002B2CF9AE}" pid="7" name="MSIP_Label_1c8b0b85-d75e-4e7c-989b-349f33915dc1_SiteId">
    <vt:lpwstr>663161ba-5851-41e6-8516-19e102d02698</vt:lpwstr>
  </property>
  <property fmtid="{D5CDD505-2E9C-101B-9397-08002B2CF9AE}" pid="8" name="MSIP_Label_1c8b0b85-d75e-4e7c-989b-349f33915dc1_ActionId">
    <vt:lpwstr>b2a6d88d-a706-4d94-8aab-bd9c7a7b9c25</vt:lpwstr>
  </property>
  <property fmtid="{D5CDD505-2E9C-101B-9397-08002B2CF9AE}" pid="9" name="MSIP_Label_1c8b0b85-d75e-4e7c-989b-349f33915dc1_ContentBits">
    <vt:lpwstr>0</vt:lpwstr>
  </property>
</Properties>
</file>